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316" r:id="rId5"/>
    <p:sldId id="371" r:id="rId6"/>
    <p:sldId id="367" r:id="rId7"/>
    <p:sldId id="332" r:id="rId8"/>
    <p:sldId id="333" r:id="rId9"/>
    <p:sldId id="334" r:id="rId10"/>
    <p:sldId id="335" r:id="rId11"/>
    <p:sldId id="337" r:id="rId12"/>
    <p:sldId id="368" r:id="rId13"/>
    <p:sldId id="338" r:id="rId14"/>
    <p:sldId id="301" r:id="rId15"/>
    <p:sldId id="302" r:id="rId16"/>
    <p:sldId id="341" r:id="rId17"/>
    <p:sldId id="340" r:id="rId18"/>
    <p:sldId id="303" r:id="rId19"/>
    <p:sldId id="366" r:id="rId20"/>
    <p:sldId id="304" r:id="rId21"/>
    <p:sldId id="310" r:id="rId22"/>
    <p:sldId id="322" r:id="rId23"/>
    <p:sldId id="314" r:id="rId24"/>
    <p:sldId id="323" r:id="rId25"/>
    <p:sldId id="305" r:id="rId26"/>
    <p:sldId id="311" r:id="rId27"/>
    <p:sldId id="363" r:id="rId28"/>
    <p:sldId id="306" r:id="rId29"/>
    <p:sldId id="352" r:id="rId30"/>
    <p:sldId id="370" r:id="rId31"/>
    <p:sldId id="324" r:id="rId32"/>
    <p:sldId id="326" r:id="rId33"/>
    <p:sldId id="327" r:id="rId34"/>
    <p:sldId id="307" r:id="rId35"/>
    <p:sldId id="349" r:id="rId36"/>
    <p:sldId id="308" r:id="rId37"/>
    <p:sldId id="351" r:id="rId38"/>
  </p:sldIdLst>
  <p:sldSz cx="10688638" cy="7543800"/>
  <p:notesSz cx="7102475" cy="938847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1pPr>
    <a:lvl2pPr marL="520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2pPr>
    <a:lvl3pPr marL="104177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3pPr>
    <a:lvl4pPr marL="15626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4pPr>
    <a:lvl5pPr marL="20835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5pPr>
    <a:lvl6pPr marL="2604440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6pPr>
    <a:lvl7pPr marL="3125328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7pPr>
    <a:lvl8pPr marL="3646216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8pPr>
    <a:lvl9pPr marL="4167104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9pPr>
  </p:defaultTextStyle>
  <p:extLst>
    <p:ext uri="{521415D9-36F7-43E2-AB2F-B90AF26B5E84}">
      <p14:sectionLst xmlns:p14="http://schemas.microsoft.com/office/powerpoint/2010/main">
        <p14:section name="Section par défaut" id="{E61CA3EC-BEE2-2C45-94E6-413CF45E82BB}">
          <p14:sldIdLst>
            <p14:sldId id="256"/>
            <p14:sldId id="257"/>
            <p14:sldId id="258"/>
            <p14:sldId id="316"/>
            <p14:sldId id="371"/>
            <p14:sldId id="367"/>
            <p14:sldId id="332"/>
            <p14:sldId id="333"/>
            <p14:sldId id="334"/>
            <p14:sldId id="335"/>
            <p14:sldId id="337"/>
            <p14:sldId id="368"/>
            <p14:sldId id="338"/>
            <p14:sldId id="301"/>
            <p14:sldId id="302"/>
            <p14:sldId id="341"/>
            <p14:sldId id="340"/>
            <p14:sldId id="303"/>
            <p14:sldId id="366"/>
            <p14:sldId id="304"/>
            <p14:sldId id="310"/>
            <p14:sldId id="322"/>
            <p14:sldId id="314"/>
            <p14:sldId id="323"/>
            <p14:sldId id="305"/>
            <p14:sldId id="311"/>
            <p14:sldId id="363"/>
            <p14:sldId id="306"/>
            <p14:sldId id="352"/>
            <p14:sldId id="370"/>
            <p14:sldId id="324"/>
            <p14:sldId id="326"/>
            <p14:sldId id="327"/>
            <p14:sldId id="307"/>
            <p14:sldId id="349"/>
            <p14:sldId id="308"/>
            <p14:sldId id="3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76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LLOCCO, Diego" initials="zalloccod" lastIdx="1" clrIdx="0"/>
  <p:cmAuthor id="1" name="Heidi Albert" initials="HA" lastIdx="22" clrIdx="1"/>
  <p:cmAuthor id="2" name="anisimova" initials="a" lastIdx="9" clrIdx="2"/>
  <p:cmAuthor id="3" name="Alexander, Heather (CDC/CGH/DGHA)" initials="HLA" lastIdx="19" clrIdx="3"/>
  <p:cmAuthor id="4" name="Heather Alexander" initials="HLA" lastIdx="3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68" d="100"/>
          <a:sy n="68" d="100"/>
        </p:scale>
        <p:origin x="606" y="48"/>
      </p:cViewPr>
      <p:guideLst>
        <p:guide orient="horz" pos="2376"/>
        <p:guide pos="3367"/>
      </p:guideLst>
    </p:cSldViewPr>
  </p:slideViewPr>
  <p:outlineViewPr>
    <p:cViewPr>
      <p:scale>
        <a:sx n="33" d="100"/>
        <a:sy n="33" d="100"/>
      </p:scale>
      <p:origin x="0" y="459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1DA5EEB-3CBB-6A40-A4AB-69F0FC031BCF}" type="datetimeFigureOut">
              <a:rPr lang="fr-FR" smtClean="0"/>
              <a:pPr/>
              <a:t>30/01/2015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772B661-5ED5-F344-A644-7D2A6C152D6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3005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CA" altLang="zh-CN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3691550-46B2-3E4F-B291-C367AFEB28E7}" type="datetimeFigureOut">
              <a:rPr lang="fr-FR" altLang="zh-CN"/>
              <a:pPr/>
              <a:t>30/01/2015</a:t>
            </a:fld>
            <a:endParaRPr lang="fr-CA" altLang="zh-CN"/>
          </a:p>
        </p:txBody>
      </p:sp>
      <p:sp>
        <p:nvSpPr>
          <p:cNvPr id="11268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057275" y="704850"/>
            <a:ext cx="4987925" cy="35194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fr-CA" altLang="zh-CN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7B894A4-CD3E-8541-84CD-AE7D909749E7}" type="slidenum">
              <a:rPr lang="fr-CA" altLang="zh-CN"/>
              <a:pPr/>
              <a:t>‹#›</a:t>
            </a:fld>
            <a:endParaRPr lang="fr-CA" altLang="zh-CN"/>
          </a:p>
        </p:txBody>
      </p:sp>
    </p:spTree>
    <p:extLst>
      <p:ext uri="{BB962C8B-B14F-4D97-AF65-F5344CB8AC3E}">
        <p14:creationId xmlns:p14="http://schemas.microsoft.com/office/powerpoint/2010/main" val="1681576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1pPr>
    <a:lvl2pPr marL="5208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2pPr>
    <a:lvl3pPr marL="104177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3pPr>
    <a:lvl4pPr marL="156266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4pPr>
    <a:lvl5pPr marL="208355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5pPr>
    <a:lvl6pPr marL="2604440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5328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6216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7104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57275" y="704850"/>
            <a:ext cx="4987925" cy="3519488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latin typeface="Century Gothic" charset="0"/>
              <a:ea typeface="宋体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fld id="{09244D64-FBD6-6642-8A33-255097F7FEC5}" type="slidenum">
              <a:rPr lang="fr-CA" altLang="zh-CN">
                <a:latin typeface="Calibri" charset="0"/>
              </a:rPr>
              <a:pPr eaLnBrk="1" hangingPunct="1"/>
              <a:t>1</a:t>
            </a:fld>
            <a:endParaRPr lang="fr-CA" altLang="zh-CN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15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dirty="0" smtClean="0"/>
              <a:t>World Health Organization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C44DA46-8E27-4E7F-AAFC-8BE0B213810E}" type="datetime3">
              <a:rPr lang="en-GB" smtClean="0"/>
              <a:pPr/>
              <a:t>30 January, 2015</a:t>
            </a:fld>
            <a:endParaRPr lang="en-GB" dirty="0" smtClean="0"/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FCB32-CC7D-4C65-ADFB-4A33291A1F7A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660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dirty="0" smtClean="0"/>
              <a:t>World Health Organization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C44DA46-8E27-4E7F-AAFC-8BE0B213810E}" type="datetime3">
              <a:rPr lang="en-GB" smtClean="0"/>
              <a:pPr/>
              <a:t>30 January, 2015</a:t>
            </a:fld>
            <a:endParaRPr lang="en-GB" dirty="0" smtClean="0"/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FCB32-CC7D-4C65-ADFB-4A33291A1F7A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7143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5688" y="703263"/>
            <a:ext cx="4991100" cy="3522662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898" y="4459230"/>
            <a:ext cx="5680681" cy="4225701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6836" eaLnBrk="1" hangingPunct="1"/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1020829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57275" y="704850"/>
            <a:ext cx="4987925" cy="3519488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zh-CN" altLang="en-US">
              <a:latin typeface="Century Gothic" charset="0"/>
              <a:ea typeface="宋体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fld id="{09244D64-FBD6-6642-8A33-255097F7FEC5}" type="slidenum">
              <a:rPr lang="fr-CA" altLang="zh-CN">
                <a:latin typeface="Calibri" charset="0"/>
              </a:rPr>
              <a:pPr eaLnBrk="1" hangingPunct="1"/>
              <a:t>37</a:t>
            </a:fld>
            <a:endParaRPr lang="fr-CA" altLang="zh-CN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625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130483"/>
            <a:ext cx="1069606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/>
          <a:p>
            <a:pPr algn="ctr"/>
            <a:endParaRPr lang="en-US" altLang="zh-CN">
              <a:solidFill>
                <a:srgbClr val="FFFFFF"/>
              </a:solidFill>
              <a:latin typeface="Lucida Sans Unicode" charset="0"/>
              <a:ea typeface="黑体" charset="0"/>
              <a:cs typeface="黑体" charset="0"/>
            </a:endParaRPr>
          </a:p>
        </p:txBody>
      </p:sp>
      <p:grpSp>
        <p:nvGrpSpPr>
          <p:cNvPr id="5" name="Group 15"/>
          <p:cNvGrpSpPr>
            <a:grpSpLocks/>
          </p:cNvGrpSpPr>
          <p:nvPr userDrawn="1"/>
        </p:nvGrpSpPr>
        <p:grpSpPr bwMode="auto">
          <a:xfrm>
            <a:off x="-3711" y="5497418"/>
            <a:ext cx="10692349" cy="2053366"/>
            <a:chOff x="-3765" y="4880373"/>
            <a:chExt cx="9147765" cy="1984715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5279680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altLang="zh-CN"/>
            </a:p>
          </p:txBody>
        </p:sp>
        <p:sp>
          <p:nvSpPr>
            <p:cNvPr id="8" name="Freeform 19"/>
            <p:cNvSpPr>
              <a:spLocks/>
            </p:cNvSpPr>
            <p:nvPr userDrawn="1"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9pPr>
            </a:lstStyle>
            <a:p>
              <a:pPr algn="ctr" eaLnBrk="1" hangingPunct="1"/>
              <a:endParaRPr lang="en-US" altLang="zh-CN">
                <a:solidFill>
                  <a:srgbClr val="FFFFFF"/>
                </a:solidFill>
                <a:latin typeface="Lucida Sans Unicode" charset="0"/>
              </a:endParaRPr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01648" y="1927862"/>
            <a:ext cx="9085342" cy="2012737"/>
          </a:xfrm>
        </p:spPr>
        <p:txBody>
          <a:bodyPr anchor="b"/>
          <a:lstStyle>
            <a:lvl1pPr algn="r">
              <a:defRPr sz="55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01648" y="3972768"/>
            <a:ext cx="9085342" cy="1319674"/>
          </a:xfrm>
        </p:spPr>
        <p:txBody>
          <a:bodyPr lIns="52089" rIns="52089"/>
          <a:lstStyle>
            <a:lvl1pPr marL="0" marR="72924" indent="0" algn="r">
              <a:buNone/>
              <a:defRPr>
                <a:solidFill>
                  <a:schemeClr val="tx2"/>
                </a:solidFill>
              </a:defRPr>
            </a:lvl1pPr>
            <a:lvl2pPr marL="520888" indent="0" algn="ctr">
              <a:buNone/>
            </a:lvl2pPr>
            <a:lvl3pPr marL="1041776" indent="0" algn="ctr">
              <a:buNone/>
            </a:lvl3pPr>
            <a:lvl4pPr marL="1562664" indent="0" algn="ctr">
              <a:buNone/>
            </a:lvl4pPr>
            <a:lvl5pPr marL="2083552" indent="0" algn="ctr">
              <a:buNone/>
            </a:lvl5pPr>
            <a:lvl6pPr marL="2604440" indent="0" algn="ctr">
              <a:buNone/>
            </a:lvl6pPr>
            <a:lvl7pPr marL="3125328" indent="0" algn="ctr">
              <a:buNone/>
            </a:lvl7pPr>
            <a:lvl8pPr marL="3646216" indent="0" algn="ctr">
              <a:buNone/>
            </a:lvl8pPr>
            <a:lvl9pPr marL="4167104" indent="0" algn="ctr">
              <a:buNone/>
            </a:lvl9pPr>
            <a:extLst/>
          </a:lstStyle>
          <a:p>
            <a:r>
              <a:rPr lang="fr-FR" altLang="zh-CN" smtClean="0"/>
              <a:t>Cliquez pour modifier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629463"/>
            <a:ext cx="9619774" cy="4824678"/>
          </a:xfrm>
        </p:spPr>
        <p:txBody>
          <a:bodyPr vert="eaVert"/>
          <a:lstStyle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6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0129" y="1474846"/>
            <a:ext cx="2077727" cy="4979296"/>
          </a:xfrm>
        </p:spPr>
        <p:txBody>
          <a:bodyPr vert="eaVert"/>
          <a:lstStyle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474844"/>
            <a:ext cx="7392975" cy="4979296"/>
          </a:xfrm>
        </p:spPr>
        <p:txBody>
          <a:bodyPr vert="eaVert"/>
          <a:lstStyle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27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1464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400"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00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4251332" y="3305652"/>
            <a:ext cx="213401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4032364" y="3305652"/>
            <a:ext cx="215257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03" y="1165683"/>
            <a:ext cx="9085342" cy="2011680"/>
          </a:xfrm>
        </p:spPr>
        <p:txBody>
          <a:bodyPr anchor="b"/>
          <a:lstStyle>
            <a:lvl1pPr algn="r">
              <a:buNone/>
              <a:defRPr sz="55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5352" y="3224883"/>
            <a:ext cx="5344319" cy="1600377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507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629462"/>
            <a:ext cx="4720815" cy="497855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629462"/>
            <a:ext cx="4720815" cy="497855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400"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95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0355"/>
            <a:ext cx="9619774" cy="1257300"/>
          </a:xfrm>
        </p:spPr>
        <p:txBody>
          <a:bodyPr>
            <a:normAutofit/>
          </a:bodyPr>
          <a:lstStyle>
            <a:lvl1pPr>
              <a:defRPr sz="4400"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5951220"/>
            <a:ext cx="4722671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8355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429682" y="5951220"/>
            <a:ext cx="4724526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8355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4432" y="1588724"/>
            <a:ext cx="4722671" cy="433593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1588724"/>
            <a:ext cx="4724526" cy="433593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DC0B9496-B348-B742-872E-F5BE9637463B}" type="datetime1">
              <a:rPr lang="fr-FR" altLang="zh-CN" smtClean="0"/>
              <a:pPr/>
              <a:t>30/01/2015</a:t>
            </a:fld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74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400"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86AFCE13-44B9-564A-9B29-51FA958BC542}" type="datetime1">
              <a:rPr lang="fr-FR" altLang="zh-CN" smtClean="0"/>
              <a:pPr/>
              <a:t>30/01/2015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107815" y="7049612"/>
            <a:ext cx="428658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F817AE5D-38FF-5047-9F6D-C32389F436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15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3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864" y="5364480"/>
            <a:ext cx="8745625" cy="50292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66175" y="5890612"/>
            <a:ext cx="4645995" cy="1005840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8864" y="301752"/>
            <a:ext cx="8743306" cy="5029200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F70AAA43-ABD0-1549-A1F9-6A6DAE876E19}" type="datetime1">
              <a:rPr lang="fr-FR" altLang="zh-CN" smtClean="0"/>
              <a:pPr/>
              <a:t>30/01/2015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93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836906" y="5502435"/>
            <a:ext cx="4444320" cy="15873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63092" y="6363335"/>
            <a:ext cx="4444321" cy="9220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7062" y="6370378"/>
            <a:ext cx="3977045" cy="1188955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ctr" eaLnBrk="1" hangingPunct="1"/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cxnSp>
        <p:nvCxnSpPr>
          <p:cNvPr id="8" name="Straight Connector 18"/>
          <p:cNvCxnSpPr/>
          <p:nvPr/>
        </p:nvCxnSpPr>
        <p:spPr>
          <a:xfrm>
            <a:off x="-10797" y="6366513"/>
            <a:ext cx="3980780" cy="119282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10128227" y="5486718"/>
            <a:ext cx="213402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9909259" y="5486718"/>
            <a:ext cx="213402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4013" y="5987742"/>
            <a:ext cx="8372766" cy="713055"/>
          </a:xfrm>
          <a:noFill/>
        </p:spPr>
        <p:txBody>
          <a:bodyPr tIns="0"/>
          <a:lstStyle>
            <a:lvl1pPr marL="0" marR="20836" indent="0" algn="r"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7216" y="208965"/>
            <a:ext cx="10154206" cy="482803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extLst/>
          </a:lstStyle>
          <a:p>
            <a:pPr lvl="0"/>
            <a:r>
              <a:rPr lang="fr-FR" altLang="zh-CN" noProof="0" smtClean="0"/>
              <a:t>Faire glisser l'image vers l'espace réservé ou cliquer sur l'icône pour l'ajouter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16" y="5351634"/>
            <a:ext cx="9439564" cy="61893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4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5ED80A00-E5AB-B742-A6E6-B90D314A58E1}" type="datetime1">
              <a:rPr lang="fr-FR" altLang="zh-CN" smtClean="0"/>
              <a:pPr/>
              <a:t>30/01/2015</a:t>
            </a:fld>
            <a:endParaRPr lang="en-US" altLang="zh-CN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07815" y="7049612"/>
            <a:ext cx="428658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7CA53A1D-C374-C245-AA82-FD589AB2F5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902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>
            <a:spLocks/>
          </p:cNvSpPr>
          <p:nvPr userDrawn="1"/>
        </p:nvSpPr>
        <p:spPr bwMode="auto">
          <a:xfrm>
            <a:off x="-7062" y="6370378"/>
            <a:ext cx="3977045" cy="1188955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ctr" eaLnBrk="1" hangingPunct="1"/>
            <a:endParaRPr lang="en-US" altLang="zh-CN" dirty="0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836906" y="5502435"/>
            <a:ext cx="4444320" cy="15873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63092" y="6363335"/>
            <a:ext cx="4444321" cy="9220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797" y="6366513"/>
            <a:ext cx="3980780" cy="119282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34432" y="302102"/>
            <a:ext cx="9619774" cy="1014325"/>
          </a:xfrm>
          <a:prstGeom prst="rect">
            <a:avLst/>
          </a:prstGeom>
        </p:spPr>
        <p:txBody>
          <a:bodyPr vert="horz" lIns="104178" tIns="52089" rIns="104178" bIns="52089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34432" y="1629252"/>
            <a:ext cx="9619774" cy="443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4178" tIns="52089" rIns="104178" bIns="52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altLang="zh-CN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740" y="6164153"/>
            <a:ext cx="1058142" cy="7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"/>
          <p:cNvSpPr txBox="1"/>
          <p:nvPr userDrawn="1"/>
        </p:nvSpPr>
        <p:spPr>
          <a:xfrm>
            <a:off x="5214235" y="6862995"/>
            <a:ext cx="5230986" cy="997711"/>
          </a:xfrm>
          <a:prstGeom prst="rect">
            <a:avLst/>
          </a:prstGeom>
          <a:noFill/>
        </p:spPr>
        <p:txBody>
          <a:bodyPr wrap="none" lIns="104141" tIns="52071" rIns="104141" bIns="52071" rtlCol="0">
            <a:spAutoFit/>
          </a:bodyPr>
          <a:lstStyle/>
          <a:p>
            <a:pPr algn="r"/>
            <a:r>
              <a:rPr lang="pt-BR" sz="1900" dirty="0" smtClean="0">
                <a:solidFill>
                  <a:schemeClr val="accent4"/>
                </a:solidFill>
              </a:rPr>
              <a:t>Iniciativa Laboratorial Global</a:t>
            </a:r>
          </a:p>
          <a:p>
            <a:pPr algn="r"/>
            <a:r>
              <a:rPr lang="pt-BR" sz="1900" b="1" dirty="0" smtClean="0">
                <a:solidFill>
                  <a:schemeClr val="accent5"/>
                </a:solidFill>
              </a:rPr>
              <a:t>Pacote</a:t>
            </a:r>
            <a:r>
              <a:rPr lang="pt-BR" sz="2000" dirty="0" smtClean="0"/>
              <a:t> </a:t>
            </a:r>
            <a:r>
              <a:rPr lang="pt-BR" sz="1900" b="1" dirty="0" smtClean="0">
                <a:solidFill>
                  <a:schemeClr val="accent5"/>
                </a:solidFill>
              </a:rPr>
              <a:t>de formação sobre o </a:t>
            </a:r>
            <a:r>
              <a:rPr lang="pt-BR" sz="1900" b="1" dirty="0" err="1" smtClean="0">
                <a:solidFill>
                  <a:schemeClr val="accent5"/>
                </a:solidFill>
              </a:rPr>
              <a:t>Xpert</a:t>
            </a:r>
            <a:r>
              <a:rPr lang="pt-BR" sz="1900" b="1" dirty="0" smtClean="0">
                <a:solidFill>
                  <a:schemeClr val="accent5"/>
                </a:solidFill>
              </a:rPr>
              <a:t> MTB/RIF</a:t>
            </a:r>
          </a:p>
          <a:p>
            <a:pPr algn="r"/>
            <a:endParaRPr lang="en-US" sz="1900" b="1" dirty="0">
              <a:solidFill>
                <a:schemeClr val="accent5"/>
              </a:solidFill>
            </a:endParaRPr>
          </a:p>
        </p:txBody>
      </p:sp>
      <p:sp>
        <p:nvSpPr>
          <p:cNvPr id="24" name="Espace réservé du numéro de diapositive 2"/>
          <p:cNvSpPr txBox="1">
            <a:spLocks/>
          </p:cNvSpPr>
          <p:nvPr userDrawn="1"/>
        </p:nvSpPr>
        <p:spPr>
          <a:xfrm>
            <a:off x="41493" y="7062665"/>
            <a:ext cx="910338" cy="432049"/>
          </a:xfrm>
          <a:prstGeom prst="rect">
            <a:avLst/>
          </a:prstGeom>
        </p:spPr>
        <p:txBody>
          <a:bodyPr lIns="104178" tIns="52089" rIns="104178" bIns="52089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r"/>
            <a:r>
              <a:rPr lang="en-US" altLang="zh-CN" dirty="0" smtClean="0">
                <a:solidFill>
                  <a:srgbClr val="39639D"/>
                </a:solidFill>
              </a:rPr>
              <a:t>-</a:t>
            </a:r>
            <a:fld id="{990E64BD-0564-154E-B7B0-0D7D605E7AE8}" type="slidenum">
              <a:rPr lang="en-US" altLang="zh-CN" smtClean="0">
                <a:solidFill>
                  <a:schemeClr val="bg1"/>
                </a:solidFill>
              </a:rPr>
              <a:pPr algn="r"/>
              <a:t>‹#›</a:t>
            </a:fld>
            <a:r>
              <a:rPr lang="en-US" altLang="zh-CN" dirty="0" smtClean="0">
                <a:solidFill>
                  <a:srgbClr val="39639D"/>
                </a:solidFill>
              </a:rPr>
              <a:t>-</a:t>
            </a:r>
            <a:endParaRPr lang="en-US" altLang="zh-CN" dirty="0">
              <a:solidFill>
                <a:srgbClr val="39639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3" r:id="rId2"/>
    <p:sldLayoutId id="2147483718" r:id="rId3"/>
    <p:sldLayoutId id="2147483719" r:id="rId4"/>
    <p:sldLayoutId id="2147483720" r:id="rId5"/>
    <p:sldLayoutId id="2147483721" r:id="rId6"/>
    <p:sldLayoutId id="2147483714" r:id="rId7"/>
    <p:sldLayoutId id="2147483722" r:id="rId8"/>
    <p:sldLayoutId id="2147483723" r:id="rId9"/>
    <p:sldLayoutId id="2147483715" r:id="rId10"/>
    <p:sldLayoutId id="2147483716" r:id="rId11"/>
    <p:sldLayoutId id="214748372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7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黑体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5pPr>
      <a:lvl6pPr marL="520888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6pPr>
      <a:lvl7pPr marL="1041776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7pPr>
      <a:lvl8pPr marL="1562664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8pPr>
      <a:lvl9pPr marL="2083552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9pPr>
      <a:extLst/>
    </p:titleStyle>
    <p:bodyStyle>
      <a:lvl1pPr marL="415987" indent="-291191" algn="l" rtl="0" eaLnBrk="1" fontAlgn="base" hangingPunct="1">
        <a:spcBef>
          <a:spcPts val="456"/>
        </a:spcBef>
        <a:spcAft>
          <a:spcPct val="0"/>
        </a:spcAft>
        <a:buClr>
          <a:schemeClr val="accent1"/>
        </a:buClr>
        <a:buSzPct val="68000"/>
        <a:buFont typeface="Wingdings 3" charset="0"/>
        <a:buChar char=""/>
        <a:defRPr sz="2500" kern="1200">
          <a:solidFill>
            <a:schemeClr val="tx1"/>
          </a:solidFill>
          <a:latin typeface="+mn-lt"/>
          <a:ea typeface="+mn-ea"/>
          <a:cs typeface="黑体" charset="0"/>
        </a:defRPr>
      </a:lvl1pPr>
      <a:lvl2pPr marL="707178" indent="-260444" algn="l" rtl="0" eaLnBrk="1" fontAlgn="base" hangingPunct="1">
        <a:spcBef>
          <a:spcPts val="370"/>
        </a:spcBef>
        <a:spcAft>
          <a:spcPct val="0"/>
        </a:spcAft>
        <a:buClr>
          <a:schemeClr val="accent1"/>
        </a:buClr>
        <a:buFont typeface="Verdana" charset="0"/>
        <a:buChar char="◦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黑体" charset="0"/>
        </a:defRPr>
      </a:lvl2pPr>
      <a:lvl3pPr marL="978474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SzPct val="100000"/>
        <a:buFont typeface="Wingdings 2" charset="0"/>
        <a:buChar char=""/>
        <a:defRPr sz="2400" kern="1200">
          <a:solidFill>
            <a:schemeClr val="tx1"/>
          </a:solidFill>
          <a:latin typeface="+mn-lt"/>
          <a:ea typeface="+mn-ea"/>
          <a:cs typeface="黑体" charset="0"/>
        </a:defRPr>
      </a:lvl3pPr>
      <a:lvl4pPr marL="1302220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Font typeface="Wingdings 2" charset="0"/>
        <a:buChar char=""/>
        <a:defRPr sz="2200" kern="1200">
          <a:solidFill>
            <a:schemeClr val="tx1"/>
          </a:solidFill>
          <a:latin typeface="+mn-lt"/>
          <a:ea typeface="+mn-ea"/>
          <a:cs typeface="黑体" charset="0"/>
        </a:defRPr>
      </a:lvl4pPr>
      <a:lvl5pPr marL="1562664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Font typeface="Wingdings 2" charset="0"/>
        <a:buChar char=""/>
        <a:defRPr sz="2300" kern="1200">
          <a:solidFill>
            <a:schemeClr val="tx1"/>
          </a:solidFill>
          <a:latin typeface="+mn-lt"/>
          <a:ea typeface="+mn-ea"/>
          <a:cs typeface="黑体" charset="0"/>
        </a:defRPr>
      </a:lvl5pPr>
      <a:lvl6pPr marL="1823108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83552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343996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604440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08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17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26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35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4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53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62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671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4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35727" y="1827684"/>
            <a:ext cx="9258904" cy="152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r>
              <a:rPr lang="en-US" altLang="zh-CN" sz="4600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Módulo</a:t>
            </a:r>
            <a:r>
              <a:rPr lang="en-US" altLang="zh-CN" sz="46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12: </a:t>
            </a:r>
          </a:p>
          <a:p>
            <a:pPr eaLnBrk="1" hangingPunct="1"/>
            <a:r>
              <a:rPr lang="fr-FR" altLang="zh-CN" sz="46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Garantia de Qualidade</a:t>
            </a:r>
            <a:endParaRPr lang="en-US" altLang="zh-CN" sz="4600" dirty="0">
              <a:solidFill>
                <a:schemeClr val="accent5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219898" y="6679407"/>
            <a:ext cx="9582313" cy="382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Iniciativa</a:t>
            </a:r>
            <a:r>
              <a:rPr lang="en-US" dirty="0" smtClean="0">
                <a:solidFill>
                  <a:schemeClr val="bg1"/>
                </a:solidFill>
              </a:rPr>
              <a:t> Laboratorial Global — </a:t>
            </a:r>
            <a:r>
              <a:rPr lang="en-US" dirty="0" err="1" smtClean="0">
                <a:solidFill>
                  <a:schemeClr val="bg1"/>
                </a:solidFill>
              </a:rPr>
              <a:t>Pacote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formação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sobre</a:t>
            </a:r>
            <a:r>
              <a:rPr lang="en-US" dirty="0" smtClean="0">
                <a:solidFill>
                  <a:schemeClr val="bg1"/>
                </a:solidFill>
              </a:rPr>
              <a:t> o </a:t>
            </a:r>
            <a:r>
              <a:rPr lang="en-US" dirty="0" err="1" smtClean="0">
                <a:solidFill>
                  <a:schemeClr val="bg1"/>
                </a:solidFill>
              </a:rPr>
              <a:t>Xpert</a:t>
            </a:r>
            <a:r>
              <a:rPr lang="en-US" dirty="0" smtClean="0">
                <a:solidFill>
                  <a:schemeClr val="bg1"/>
                </a:solidFill>
              </a:rPr>
              <a:t> MTB/RIF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756" y="207504"/>
            <a:ext cx="215988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791" y="6027"/>
            <a:ext cx="9619774" cy="1014325"/>
          </a:xfrm>
        </p:spPr>
        <p:txBody>
          <a:bodyPr>
            <a:normAutofit/>
          </a:bodyPr>
          <a:lstStyle/>
          <a:p>
            <a:r>
              <a:rPr lang="nl-NL" sz="4000" dirty="0" smtClean="0">
                <a:solidFill>
                  <a:srgbClr val="421C5E"/>
                </a:solidFill>
              </a:rPr>
              <a:t>Insumos e reagentes adequados</a:t>
            </a:r>
            <a:endParaRPr lang="en-US" sz="4000" dirty="0">
              <a:solidFill>
                <a:srgbClr val="421C5E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5525" y="1395636"/>
            <a:ext cx="10263113" cy="503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marL="415987" indent="-291191" defTabSz="914400" eaLnBrk="1" hangingPunct="1">
              <a:spcBef>
                <a:spcPts val="456"/>
              </a:spcBef>
              <a:spcAft>
                <a:spcPts val="600"/>
              </a:spcAft>
              <a:buClr>
                <a:srgbClr val="2DA2BF"/>
              </a:buClr>
              <a:buSzPct val="68000"/>
              <a:buFont typeface="Wingdings 3" charset="0"/>
              <a:buChar char=""/>
            </a:pPr>
            <a:r>
              <a:rPr lang="en-US" altLang="ja-JP" sz="2000" dirty="0" err="1" smtClean="0">
                <a:solidFill>
                  <a:schemeClr val="tx1"/>
                </a:solidFill>
              </a:rPr>
              <a:t>Planeje</a:t>
            </a:r>
            <a:r>
              <a:rPr lang="en-US" altLang="ja-JP" sz="2000" dirty="0" smtClean="0">
                <a:solidFill>
                  <a:schemeClr val="tx1"/>
                </a:solidFill>
              </a:rPr>
              <a:t>  a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aquisição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baseando</a:t>
            </a:r>
            <a:r>
              <a:rPr lang="en-US" altLang="ja-JP" sz="2000" dirty="0" smtClean="0">
                <a:solidFill>
                  <a:schemeClr val="tx1"/>
                </a:solidFill>
              </a:rPr>
              <a:t>-se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nos</a:t>
            </a:r>
            <a:r>
              <a:rPr lang="en-US" altLang="ja-JP" sz="2000" dirty="0" smtClean="0">
                <a:solidFill>
                  <a:schemeClr val="tx1"/>
                </a:solidFill>
              </a:rPr>
              <a:t> dados do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consumo</a:t>
            </a:r>
            <a:r>
              <a:rPr lang="en-US" altLang="ja-JP" sz="2000" dirty="0" smtClean="0">
                <a:solidFill>
                  <a:schemeClr val="tx1"/>
                </a:solidFill>
              </a:rPr>
              <a:t> real de testes.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 Fazer </a:t>
            </a:r>
            <a:r>
              <a:rPr lang="en-US" altLang="ja-JP" sz="2000" dirty="0"/>
              <a:t>a </a:t>
            </a:r>
            <a:r>
              <a:rPr lang="en-US" altLang="ja-JP" sz="2000" dirty="0" err="1"/>
              <a:t>rotação</a:t>
            </a:r>
            <a:r>
              <a:rPr lang="en-US" altLang="ja-JP" sz="2000" dirty="0"/>
              <a:t> do </a:t>
            </a:r>
            <a:r>
              <a:rPr lang="en-US" altLang="ja-JP" sz="2000" dirty="0" err="1"/>
              <a:t>estoque</a:t>
            </a:r>
            <a:r>
              <a:rPr lang="en-US" altLang="ja-JP" sz="2000" dirty="0"/>
              <a:t> para </a:t>
            </a:r>
            <a:r>
              <a:rPr lang="en-US" altLang="ja-JP" sz="2000" dirty="0" err="1"/>
              <a:t>garantir</a:t>
            </a:r>
            <a:r>
              <a:rPr lang="en-US" altLang="ja-JP" sz="2000" dirty="0"/>
              <a:t> </a:t>
            </a:r>
            <a:r>
              <a:rPr lang="en-US" altLang="ja-JP" sz="2000" dirty="0" err="1"/>
              <a:t>que</a:t>
            </a:r>
            <a:r>
              <a:rPr lang="en-US" altLang="ja-JP" sz="2000" dirty="0"/>
              <a:t> o material </a:t>
            </a:r>
            <a:r>
              <a:rPr lang="en-US" altLang="ja-JP" sz="2000" dirty="0" err="1"/>
              <a:t>mais</a:t>
            </a:r>
            <a:r>
              <a:rPr lang="en-US" altLang="ja-JP" sz="2000" dirty="0"/>
              <a:t> </a:t>
            </a:r>
            <a:r>
              <a:rPr lang="en-US" altLang="ja-JP" sz="2000" dirty="0" err="1"/>
              <a:t>velho</a:t>
            </a:r>
            <a:r>
              <a:rPr lang="en-US" altLang="ja-JP" sz="2000" dirty="0"/>
              <a:t> </a:t>
            </a:r>
            <a:r>
              <a:rPr lang="en-US" altLang="ja-JP" sz="2000" dirty="0" err="1"/>
              <a:t>seja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usado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primeiro</a:t>
            </a:r>
            <a:r>
              <a:rPr lang="en-US" altLang="ja-JP" sz="2000" dirty="0" smtClean="0"/>
              <a:t>.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endParaRPr lang="en-AU" altLang="ja-JP" sz="2000" dirty="0" smtClean="0">
              <a:solidFill>
                <a:schemeClr val="tx1"/>
              </a:solidFill>
            </a:endParaRPr>
          </a:p>
          <a:p>
            <a:pPr marL="707178" lvl="1" indent="-260444" defTabSz="914400" eaLnBrk="1" hangingPunct="1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SzPct val="68000"/>
              <a:buFont typeface="Verdana" charset="0"/>
              <a:buChar char="◦"/>
            </a:pPr>
            <a:r>
              <a:rPr lang="en-US" sz="1800" dirty="0" smtClean="0">
                <a:latin typeface="+mj-lt"/>
              </a:rPr>
              <a:t>POPs para </a:t>
            </a:r>
            <a:r>
              <a:rPr lang="en-US" sz="1800" dirty="0" err="1" smtClean="0">
                <a:latin typeface="+mj-lt"/>
              </a:rPr>
              <a:t>aquisição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insumos</a:t>
            </a:r>
            <a:r>
              <a:rPr lang="en-US" sz="1800" dirty="0" smtClean="0">
                <a:latin typeface="+mj-lt"/>
              </a:rPr>
              <a:t> e </a:t>
            </a:r>
            <a:r>
              <a:rPr lang="en-US" sz="1800" dirty="0" err="1" smtClean="0">
                <a:latin typeface="+mj-lt"/>
              </a:rPr>
              <a:t>reagentes</a:t>
            </a:r>
            <a:r>
              <a:rPr lang="en-US" sz="1800" dirty="0" smtClean="0">
                <a:latin typeface="+mj-lt"/>
              </a:rPr>
              <a:t> e </a:t>
            </a:r>
            <a:r>
              <a:rPr lang="en-US" sz="1800" dirty="0" err="1" smtClean="0">
                <a:latin typeface="+mj-lt"/>
              </a:rPr>
              <a:t>gestão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inventário</a:t>
            </a:r>
            <a:r>
              <a:rPr lang="en-US" sz="1800" dirty="0" smtClean="0">
                <a:latin typeface="+mj-lt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err="1" smtClean="0">
                <a:latin typeface="+mj-lt"/>
              </a:rPr>
              <a:t>Armazenamento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adequado</a:t>
            </a:r>
            <a:r>
              <a:rPr lang="en-US" sz="1800" dirty="0" smtClean="0">
                <a:latin typeface="+mj-lt"/>
              </a:rPr>
              <a:t> dos </a:t>
            </a:r>
            <a:r>
              <a:rPr lang="en-US" sz="1800" dirty="0" err="1" smtClean="0">
                <a:latin typeface="+mj-lt"/>
              </a:rPr>
              <a:t>cartuchos</a:t>
            </a:r>
            <a:r>
              <a:rPr lang="en-US" sz="1800" dirty="0" smtClean="0">
                <a:latin typeface="+mj-lt"/>
              </a:rPr>
              <a:t> do </a:t>
            </a:r>
            <a:r>
              <a:rPr lang="en-US" sz="1800" dirty="0" err="1" smtClean="0">
                <a:latin typeface="+mj-lt"/>
              </a:rPr>
              <a:t>Xpert</a:t>
            </a:r>
            <a:r>
              <a:rPr lang="en-US" sz="1800" dirty="0" smtClean="0">
                <a:latin typeface="+mj-lt"/>
              </a:rPr>
              <a:t> MTB/RIF </a:t>
            </a:r>
            <a:r>
              <a:rPr lang="en-US" sz="1800" dirty="0" err="1" smtClean="0">
                <a:latin typeface="+mj-lt"/>
              </a:rPr>
              <a:t>na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/>
              <a:t>temperatura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recomendada</a:t>
            </a:r>
            <a:r>
              <a:rPr lang="en-US" sz="1800" dirty="0" smtClean="0">
                <a:latin typeface="+mj-lt"/>
              </a:rPr>
              <a:t> (2-28°C).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err="1" smtClean="0">
                <a:latin typeface="+mj-lt"/>
              </a:rPr>
              <a:t>Monitoramento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diário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temperatura</a:t>
            </a:r>
            <a:endParaRPr lang="en-US" sz="1800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err="1" smtClean="0">
                <a:latin typeface="+mj-lt"/>
              </a:rPr>
              <a:t>Documentação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ação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corretiva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caso</a:t>
            </a:r>
            <a:r>
              <a:rPr lang="en-US" sz="1800" dirty="0" smtClean="0">
                <a:latin typeface="+mj-lt"/>
              </a:rPr>
              <a:t>  a </a:t>
            </a:r>
            <a:r>
              <a:rPr lang="en-US" sz="1800" dirty="0" err="1" smtClean="0">
                <a:latin typeface="+mj-lt"/>
              </a:rPr>
              <a:t>temperatura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fique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fora</a:t>
            </a:r>
            <a:r>
              <a:rPr lang="en-US" sz="1800" dirty="0" smtClean="0">
                <a:latin typeface="+mj-lt"/>
              </a:rPr>
              <a:t> do </a:t>
            </a:r>
            <a:r>
              <a:rPr lang="en-US" sz="1800" dirty="0" err="1" smtClean="0">
                <a:latin typeface="+mj-lt"/>
              </a:rPr>
              <a:t>limite</a:t>
            </a:r>
            <a:r>
              <a:rPr lang="en-US" sz="1800" dirty="0" smtClean="0">
                <a:latin typeface="+mj-lt"/>
              </a:rPr>
              <a:t> </a:t>
            </a:r>
            <a:endParaRPr lang="en-US" sz="18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1800" dirty="0" err="1" smtClean="0">
                <a:latin typeface="+mj-lt"/>
              </a:rPr>
              <a:t>Etiquetar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todos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os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insumos</a:t>
            </a:r>
            <a:r>
              <a:rPr lang="en-US" altLang="ja-JP" sz="1800" dirty="0" smtClean="0">
                <a:latin typeface="+mj-lt"/>
              </a:rPr>
              <a:t> e </a:t>
            </a:r>
            <a:r>
              <a:rPr lang="en-US" altLang="ja-JP" sz="1800" dirty="0" err="1" smtClean="0">
                <a:latin typeface="+mj-lt"/>
              </a:rPr>
              <a:t>reagentes</a:t>
            </a:r>
            <a:r>
              <a:rPr lang="en-US" altLang="ja-JP" sz="1800" dirty="0" smtClean="0">
                <a:latin typeface="+mj-lt"/>
              </a:rPr>
              <a:t> com a data </a:t>
            </a:r>
            <a:r>
              <a:rPr lang="en-US" altLang="ja-JP" sz="1800" dirty="0" err="1" smtClean="0">
                <a:latin typeface="+mj-lt"/>
              </a:rPr>
              <a:t>recebida</a:t>
            </a:r>
            <a:r>
              <a:rPr lang="en-US" altLang="ja-JP" sz="1800" dirty="0" smtClean="0">
                <a:latin typeface="+mj-lt"/>
              </a:rPr>
              <a:t>, e </a:t>
            </a:r>
            <a:r>
              <a:rPr lang="en-US" altLang="ja-JP" sz="1800" dirty="0" err="1" smtClean="0">
                <a:latin typeface="+mj-lt"/>
              </a:rPr>
              <a:t>datar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quando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abrir</a:t>
            </a:r>
            <a:r>
              <a:rPr lang="en-US" altLang="ja-JP" sz="1800" dirty="0" smtClean="0">
                <a:latin typeface="+mj-lt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1800" dirty="0" err="1" smtClean="0">
                <a:latin typeface="+mj-lt"/>
              </a:rPr>
              <a:t>Qualquer</a:t>
            </a:r>
            <a:r>
              <a:rPr lang="en-US" altLang="ja-JP" sz="1800" dirty="0" smtClean="0">
                <a:latin typeface="+mj-lt"/>
              </a:rPr>
              <a:t>  </a:t>
            </a:r>
            <a:r>
              <a:rPr lang="en-US" altLang="ja-JP" sz="1800" dirty="0">
                <a:latin typeface="+mj-lt"/>
              </a:rPr>
              <a:t>material </a:t>
            </a:r>
            <a:r>
              <a:rPr lang="en-US" altLang="ja-JP" sz="1800" dirty="0" err="1" smtClean="0">
                <a:latin typeface="+mj-lt"/>
              </a:rPr>
              <a:t>que</a:t>
            </a:r>
            <a:r>
              <a:rPr lang="en-US" altLang="ja-JP" sz="1800" dirty="0" smtClean="0">
                <a:latin typeface="+mj-lt"/>
              </a:rPr>
              <a:t> se </a:t>
            </a:r>
            <a:r>
              <a:rPr lang="en-US" altLang="ja-JP" sz="1800" dirty="0" err="1" smtClean="0">
                <a:latin typeface="+mj-lt"/>
              </a:rPr>
              <a:t>julgue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insatisfatório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deve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ser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registrado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como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tal</a:t>
            </a:r>
            <a:r>
              <a:rPr lang="en-US" altLang="ja-JP" sz="1800" dirty="0" smtClean="0">
                <a:latin typeface="+mj-lt"/>
              </a:rPr>
              <a:t> e </a:t>
            </a:r>
            <a:r>
              <a:rPr lang="en-US" altLang="ja-JP" sz="1800" dirty="0" err="1" smtClean="0">
                <a:latin typeface="+mj-lt"/>
              </a:rPr>
              <a:t>removido</a:t>
            </a:r>
            <a:r>
              <a:rPr lang="en-US" altLang="ja-JP" sz="1800" dirty="0" smtClean="0">
                <a:latin typeface="+mj-lt"/>
              </a:rPr>
              <a:t> do </a:t>
            </a:r>
            <a:r>
              <a:rPr lang="en-US" altLang="ja-JP" sz="1800" dirty="0" err="1" smtClean="0">
                <a:latin typeface="+mj-lt"/>
              </a:rPr>
              <a:t>laboratório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imetiatamente</a:t>
            </a:r>
            <a:r>
              <a:rPr lang="en-US" altLang="ja-JP" sz="1800" dirty="0" smtClean="0">
                <a:latin typeface="+mj-lt"/>
              </a:rPr>
              <a:t> para </a:t>
            </a:r>
            <a:r>
              <a:rPr lang="en-US" altLang="ja-JP" sz="1800" dirty="0" err="1" smtClean="0">
                <a:latin typeface="+mj-lt"/>
              </a:rPr>
              <a:t>que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não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seja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usado</a:t>
            </a:r>
            <a:r>
              <a:rPr lang="en-US" altLang="ja-JP" sz="1800" dirty="0" smtClean="0">
                <a:latin typeface="+mj-lt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sz="1800" dirty="0" err="1"/>
              <a:t>Etiquetar</a:t>
            </a:r>
            <a:r>
              <a:rPr lang="en-US" altLang="ja-JP" sz="1800" dirty="0"/>
              <a:t> </a:t>
            </a:r>
            <a:r>
              <a:rPr lang="en-US" altLang="ja-JP" sz="1800" dirty="0" err="1"/>
              <a:t>desinfetantes</a:t>
            </a:r>
            <a:r>
              <a:rPr lang="en-US" altLang="ja-JP" sz="1800" dirty="0"/>
              <a:t> </a:t>
            </a:r>
            <a:r>
              <a:rPr lang="en-US" altLang="ja-JP" sz="1800" dirty="0" err="1"/>
              <a:t>preparados</a:t>
            </a:r>
            <a:r>
              <a:rPr lang="en-US" altLang="ja-JP" sz="1800" dirty="0"/>
              <a:t> com </a:t>
            </a:r>
            <a:r>
              <a:rPr lang="en-US" altLang="ja-JP" sz="1800" dirty="0" err="1"/>
              <a:t>nome</a:t>
            </a:r>
            <a:r>
              <a:rPr lang="en-US" altLang="ja-JP" sz="1800" dirty="0"/>
              <a:t>, data da </a:t>
            </a:r>
            <a:r>
              <a:rPr lang="en-US" altLang="ja-JP" sz="1800" dirty="0" err="1"/>
              <a:t>preparação</a:t>
            </a:r>
            <a:r>
              <a:rPr lang="en-US" altLang="ja-JP" sz="1800" dirty="0"/>
              <a:t> e data de </a:t>
            </a:r>
            <a:r>
              <a:rPr lang="en-US" altLang="ja-JP" sz="1800" dirty="0" err="1"/>
              <a:t>validade</a:t>
            </a:r>
            <a:r>
              <a:rPr lang="en-US" altLang="ja-JP" sz="1800" dirty="0"/>
              <a:t>. </a:t>
            </a:r>
          </a:p>
          <a:p>
            <a:pPr marL="0" indent="0">
              <a:buNone/>
            </a:pPr>
            <a:endParaRPr lang="en-US" altLang="ja-JP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5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en-GB" sz="4000" dirty="0" err="1" smtClean="0">
                <a:solidFill>
                  <a:srgbClr val="421C5E"/>
                </a:solidFill>
                <a:latin typeface="+mn-lt"/>
              </a:rPr>
              <a:t>Amostras</a:t>
            </a:r>
            <a:r>
              <a:rPr lang="en-GB" sz="4000" dirty="0" smtClean="0">
                <a:solidFill>
                  <a:srgbClr val="421C5E"/>
                </a:solidFill>
                <a:latin typeface="+mn-lt"/>
              </a:rPr>
              <a:t> de </a:t>
            </a:r>
            <a:r>
              <a:rPr lang="en-GB" sz="4000" dirty="0" err="1" smtClean="0">
                <a:solidFill>
                  <a:srgbClr val="421C5E"/>
                </a:solidFill>
                <a:latin typeface="+mn-lt"/>
              </a:rPr>
              <a:t>qualidade</a:t>
            </a:r>
            <a:endParaRPr lang="en-GB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5526" y="1623764"/>
            <a:ext cx="9393668" cy="497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altLang="ja-JP" sz="1700" dirty="0" err="1" smtClean="0">
                <a:latin typeface="+mj-lt"/>
              </a:rPr>
              <a:t>Garantir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que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os</a:t>
            </a:r>
            <a:r>
              <a:rPr lang="en-US" altLang="ja-JP" sz="1700" dirty="0" smtClean="0">
                <a:latin typeface="+mj-lt"/>
              </a:rPr>
              <a:t> POPs </a:t>
            </a:r>
            <a:r>
              <a:rPr lang="en-US" altLang="ja-JP" sz="1700" dirty="0" err="1" smtClean="0">
                <a:latin typeface="+mj-lt"/>
              </a:rPr>
              <a:t>estejam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disponíveis</a:t>
            </a:r>
            <a:r>
              <a:rPr lang="en-US" altLang="ja-JP" sz="1700" dirty="0" smtClean="0">
                <a:latin typeface="+mj-lt"/>
              </a:rPr>
              <a:t> e </a:t>
            </a:r>
            <a:r>
              <a:rPr lang="en-US" altLang="ja-JP" sz="1700" dirty="0" err="1" smtClean="0">
                <a:latin typeface="+mj-lt"/>
              </a:rPr>
              <a:t>que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os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pacientes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sejam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instruídos</a:t>
            </a:r>
            <a:r>
              <a:rPr lang="en-US" altLang="ja-JP" sz="1700" dirty="0" smtClean="0">
                <a:latin typeface="+mj-lt"/>
              </a:rPr>
              <a:t> a </a:t>
            </a:r>
            <a:r>
              <a:rPr lang="en-US" altLang="ja-JP" sz="1700" dirty="0" err="1" smtClean="0">
                <a:latin typeface="+mj-lt"/>
              </a:rPr>
              <a:t>fornecer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amostras</a:t>
            </a:r>
            <a:r>
              <a:rPr lang="en-US" altLang="ja-JP" sz="1700" dirty="0" smtClean="0">
                <a:latin typeface="+mj-lt"/>
              </a:rPr>
              <a:t> de boa </a:t>
            </a:r>
            <a:r>
              <a:rPr lang="en-US" altLang="ja-JP" sz="1700" dirty="0" err="1" smtClean="0">
                <a:latin typeface="+mj-lt"/>
              </a:rPr>
              <a:t>qualidade</a:t>
            </a:r>
            <a:endParaRPr lang="en-US" altLang="ja-JP" sz="1700" dirty="0" smtClean="0">
              <a:latin typeface="+mj-lt"/>
            </a:endParaRPr>
          </a:p>
          <a:p>
            <a:pPr eaLnBrk="1" hangingPunct="1"/>
            <a:r>
              <a:rPr lang="en-US" altLang="ja-JP" sz="1700" dirty="0" err="1" smtClean="0">
                <a:latin typeface="+mj-lt"/>
              </a:rPr>
              <a:t>Garantir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que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os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formulários</a:t>
            </a:r>
            <a:r>
              <a:rPr lang="en-US" altLang="ja-JP" sz="1700" dirty="0" smtClean="0">
                <a:latin typeface="+mj-lt"/>
              </a:rPr>
              <a:t> de </a:t>
            </a:r>
            <a:r>
              <a:rPr lang="en-US" altLang="ja-JP" sz="1700" dirty="0" err="1" smtClean="0">
                <a:latin typeface="+mj-lt"/>
              </a:rPr>
              <a:t>requisição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sejam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preenchidos</a:t>
            </a:r>
            <a:r>
              <a:rPr lang="en-US" altLang="ja-JP" sz="1700" dirty="0" smtClean="0">
                <a:latin typeface="+mj-lt"/>
              </a:rPr>
              <a:t> com </a:t>
            </a:r>
            <a:r>
              <a:rPr lang="en-US" altLang="ja-JP" sz="1700" dirty="0" err="1" smtClean="0">
                <a:latin typeface="+mj-lt"/>
              </a:rPr>
              <a:t>informações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completas</a:t>
            </a:r>
            <a:r>
              <a:rPr lang="en-US" altLang="ja-JP" sz="1700" dirty="0" smtClean="0">
                <a:latin typeface="+mj-lt"/>
              </a:rPr>
              <a:t> e </a:t>
            </a:r>
            <a:r>
              <a:rPr lang="en-US" altLang="ja-JP" sz="1700" dirty="0" err="1" smtClean="0">
                <a:latin typeface="+mj-lt"/>
              </a:rPr>
              <a:t>que</a:t>
            </a:r>
            <a:r>
              <a:rPr lang="en-US" altLang="ja-JP" sz="1700" dirty="0" smtClean="0">
                <a:latin typeface="+mj-lt"/>
              </a:rPr>
              <a:t> as </a:t>
            </a:r>
            <a:r>
              <a:rPr lang="en-US" altLang="ja-JP" sz="1700" dirty="0" err="1" smtClean="0">
                <a:latin typeface="+mj-lt"/>
              </a:rPr>
              <a:t>amostras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sejam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etiquetadas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corretamente</a:t>
            </a:r>
            <a:r>
              <a:rPr lang="en-US" altLang="ja-JP" sz="1700" dirty="0" smtClean="0">
                <a:latin typeface="+mj-lt"/>
              </a:rPr>
              <a:t>. </a:t>
            </a:r>
            <a:endParaRPr lang="en-US" altLang="ja-JP" sz="1700" dirty="0">
              <a:latin typeface="+mj-lt"/>
            </a:endParaRPr>
          </a:p>
          <a:p>
            <a:pPr eaLnBrk="1" hangingPunct="1"/>
            <a:r>
              <a:rPr lang="en-US" altLang="ja-JP" sz="1700" dirty="0" err="1" smtClean="0">
                <a:latin typeface="+mj-lt"/>
              </a:rPr>
              <a:t>Rejeitar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amostras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etiquetadas</a:t>
            </a:r>
            <a:r>
              <a:rPr lang="en-US" altLang="ja-JP" sz="1700" dirty="0" smtClean="0">
                <a:latin typeface="+mj-lt"/>
              </a:rPr>
              <a:t> de forma </a:t>
            </a:r>
            <a:r>
              <a:rPr lang="en-US" altLang="ja-JP" sz="1700" dirty="0" err="1" smtClean="0">
                <a:latin typeface="+mj-lt"/>
              </a:rPr>
              <a:t>incorreta</a:t>
            </a:r>
            <a:r>
              <a:rPr lang="en-US" altLang="ja-JP" sz="1700" dirty="0" smtClean="0">
                <a:latin typeface="+mj-lt"/>
              </a:rPr>
              <a:t>, </a:t>
            </a:r>
            <a:r>
              <a:rPr lang="en-US" altLang="ja-JP" sz="1700" dirty="0" err="1" smtClean="0">
                <a:latin typeface="+mj-lt"/>
              </a:rPr>
              <a:t>vazando</a:t>
            </a:r>
            <a:r>
              <a:rPr lang="en-US" altLang="ja-JP" sz="1700" dirty="0" smtClean="0">
                <a:latin typeface="+mj-lt"/>
              </a:rPr>
              <a:t>, </a:t>
            </a:r>
            <a:r>
              <a:rPr lang="en-US" altLang="ja-JP" sz="1700" dirty="0" err="1" smtClean="0">
                <a:latin typeface="+mj-lt"/>
              </a:rPr>
              <a:t>em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recipientes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quebrados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ou</a:t>
            </a:r>
            <a:r>
              <a:rPr lang="en-US" altLang="ja-JP" sz="1700" dirty="0" smtClean="0">
                <a:latin typeface="+mj-lt"/>
              </a:rPr>
              <a:t> com </a:t>
            </a:r>
            <a:r>
              <a:rPr lang="en-US" altLang="ja-JP" sz="1700" dirty="0" err="1" smtClean="0">
                <a:latin typeface="+mj-lt"/>
              </a:rPr>
              <a:t>quantidade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insuficiente</a:t>
            </a:r>
            <a:r>
              <a:rPr lang="en-US" altLang="ja-JP" sz="1700" dirty="0" smtClean="0">
                <a:latin typeface="+mj-lt"/>
              </a:rPr>
              <a:t>.</a:t>
            </a:r>
            <a:endParaRPr lang="en-US" altLang="ja-JP" sz="1700" dirty="0">
              <a:latin typeface="+mj-lt"/>
            </a:endParaRPr>
          </a:p>
          <a:p>
            <a:pPr eaLnBrk="1" hangingPunct="1"/>
            <a:r>
              <a:rPr lang="en-US" altLang="ja-JP" sz="1700" dirty="0" smtClean="0">
                <a:latin typeface="+mj-lt"/>
              </a:rPr>
              <a:t>Registrar a data </a:t>
            </a:r>
            <a:r>
              <a:rPr lang="en-US" altLang="ja-JP" sz="1700" dirty="0" err="1" smtClean="0">
                <a:latin typeface="+mj-lt"/>
              </a:rPr>
              <a:t>em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que</a:t>
            </a:r>
            <a:r>
              <a:rPr lang="en-US" altLang="ja-JP" sz="1700" dirty="0" smtClean="0">
                <a:latin typeface="+mj-lt"/>
              </a:rPr>
              <a:t> as </a:t>
            </a:r>
            <a:r>
              <a:rPr lang="en-US" altLang="ja-JP" sz="1700" dirty="0" err="1" smtClean="0">
                <a:latin typeface="+mj-lt"/>
              </a:rPr>
              <a:t>amostras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chegam</a:t>
            </a:r>
            <a:r>
              <a:rPr lang="en-US" altLang="ja-JP" sz="1700" dirty="0" smtClean="0">
                <a:latin typeface="+mj-lt"/>
              </a:rPr>
              <a:t> no </a:t>
            </a:r>
            <a:r>
              <a:rPr lang="en-US" altLang="ja-JP" sz="1700" dirty="0" err="1" smtClean="0">
                <a:latin typeface="+mj-lt"/>
              </a:rPr>
              <a:t>laboratório</a:t>
            </a:r>
            <a:r>
              <a:rPr lang="en-US" altLang="ja-JP" sz="1700" dirty="0" smtClean="0">
                <a:latin typeface="+mj-lt"/>
              </a:rPr>
              <a:t>. </a:t>
            </a:r>
            <a:endParaRPr lang="en-US" altLang="ja-JP" sz="1700" dirty="0">
              <a:latin typeface="+mj-lt"/>
            </a:endParaRPr>
          </a:p>
          <a:p>
            <a:pPr eaLnBrk="1" hangingPunct="1"/>
            <a:r>
              <a:rPr lang="en-US" altLang="ja-JP" sz="1700" dirty="0" err="1" smtClean="0">
                <a:latin typeface="+mj-lt"/>
              </a:rPr>
              <a:t>Monitorar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os</a:t>
            </a:r>
            <a:r>
              <a:rPr lang="en-US" altLang="ja-JP" sz="1700" dirty="0" smtClean="0">
                <a:latin typeface="+mj-lt"/>
              </a:rPr>
              <a:t> </a:t>
            </a:r>
            <a:r>
              <a:rPr lang="en-US" altLang="ja-JP" sz="1700" dirty="0" err="1" smtClean="0">
                <a:latin typeface="+mj-lt"/>
              </a:rPr>
              <a:t>horários</a:t>
            </a:r>
            <a:r>
              <a:rPr lang="en-US" altLang="ja-JP" sz="1700" dirty="0" smtClean="0">
                <a:latin typeface="+mj-lt"/>
              </a:rPr>
              <a:t> do </a:t>
            </a:r>
            <a:r>
              <a:rPr lang="en-US" altLang="ja-JP" sz="1700" dirty="0" err="1" smtClean="0">
                <a:latin typeface="+mj-lt"/>
              </a:rPr>
              <a:t>transporte</a:t>
            </a:r>
            <a:r>
              <a:rPr lang="en-US" altLang="ja-JP" sz="1700" dirty="0" smtClean="0">
                <a:latin typeface="+mj-lt"/>
              </a:rPr>
              <a:t> das </a:t>
            </a:r>
            <a:r>
              <a:rPr lang="en-US" altLang="ja-JP" sz="1700" dirty="0" err="1" smtClean="0">
                <a:latin typeface="+mj-lt"/>
              </a:rPr>
              <a:t>amostras</a:t>
            </a:r>
            <a:r>
              <a:rPr lang="en-US" altLang="ja-JP" sz="1700" dirty="0" smtClean="0">
                <a:latin typeface="+mj-lt"/>
              </a:rPr>
              <a:t>.</a:t>
            </a:r>
            <a:endParaRPr lang="en-US" altLang="ja-JP" sz="1700" dirty="0">
              <a:latin typeface="+mj-lt"/>
            </a:endParaRPr>
          </a:p>
          <a:p>
            <a:pPr eaLnBrk="1" hangingPunct="1"/>
            <a:r>
              <a:rPr lang="en-US" altLang="ja-JP" sz="1700" dirty="0" err="1" smtClean="0">
                <a:latin typeface="+mj-lt"/>
              </a:rPr>
              <a:t>Avaliar</a:t>
            </a:r>
            <a:r>
              <a:rPr lang="en-US" altLang="ja-JP" sz="1700" dirty="0" smtClean="0">
                <a:latin typeface="+mj-lt"/>
              </a:rPr>
              <a:t> e registrar a </a:t>
            </a:r>
            <a:r>
              <a:rPr lang="en-US" altLang="ja-JP" sz="1700" dirty="0" err="1" smtClean="0">
                <a:latin typeface="+mj-lt"/>
              </a:rPr>
              <a:t>qualidade</a:t>
            </a:r>
            <a:r>
              <a:rPr lang="en-US" altLang="ja-JP" sz="1700" dirty="0" smtClean="0">
                <a:latin typeface="+mj-lt"/>
              </a:rPr>
              <a:t> das </a:t>
            </a:r>
            <a:r>
              <a:rPr lang="en-US" altLang="ja-JP" sz="1700" dirty="0" err="1" smtClean="0">
                <a:latin typeface="+mj-lt"/>
              </a:rPr>
              <a:t>amostras</a:t>
            </a:r>
            <a:r>
              <a:rPr lang="en-US" altLang="ja-JP" sz="1700" dirty="0" smtClean="0">
                <a:latin typeface="+mj-lt"/>
              </a:rPr>
              <a:t> de </a:t>
            </a:r>
            <a:r>
              <a:rPr lang="en-US" altLang="ja-JP" sz="1700" dirty="0" err="1" smtClean="0">
                <a:latin typeface="+mj-lt"/>
              </a:rPr>
              <a:t>escarro</a:t>
            </a:r>
            <a:r>
              <a:rPr lang="en-US" altLang="ja-JP" sz="1700" dirty="0" smtClean="0">
                <a:latin typeface="+mj-lt"/>
              </a:rPr>
              <a:t>.  </a:t>
            </a:r>
            <a:endParaRPr lang="en-US" altLang="ja-JP" sz="1700" dirty="0">
              <a:latin typeface="+mj-lt"/>
            </a:endParaRPr>
          </a:p>
          <a:p>
            <a:r>
              <a:rPr lang="en-US" sz="1700" dirty="0" err="1" smtClean="0">
                <a:latin typeface="+mj-lt"/>
              </a:rPr>
              <a:t>Amostras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devem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ser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refrigeradas</a:t>
            </a:r>
            <a:r>
              <a:rPr lang="en-US" sz="1700" dirty="0" smtClean="0">
                <a:latin typeface="+mj-lt"/>
              </a:rPr>
              <a:t> a 2-8</a:t>
            </a:r>
            <a:r>
              <a:rPr lang="en-US" sz="1700" dirty="0" smtClean="0">
                <a:latin typeface="+mj-lt"/>
                <a:cs typeface="Times New Roman"/>
              </a:rPr>
              <a:t>°</a:t>
            </a:r>
            <a:r>
              <a:rPr lang="en-US" sz="1700" dirty="0" smtClean="0">
                <a:latin typeface="+mj-lt"/>
              </a:rPr>
              <a:t>C </a:t>
            </a:r>
            <a:r>
              <a:rPr lang="en-US" sz="1700" dirty="0" err="1" smtClean="0">
                <a:latin typeface="+mj-lt"/>
              </a:rPr>
              <a:t>por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até</a:t>
            </a:r>
            <a:r>
              <a:rPr lang="en-US" sz="1700" dirty="0" smtClean="0">
                <a:latin typeface="+mj-lt"/>
              </a:rPr>
              <a:t> 10 </a:t>
            </a:r>
            <a:r>
              <a:rPr lang="en-US" sz="1700" dirty="0" err="1" smtClean="0">
                <a:latin typeface="+mj-lt"/>
              </a:rPr>
              <a:t>dias</a:t>
            </a:r>
            <a:r>
              <a:rPr lang="en-US" sz="1700" dirty="0" smtClean="0">
                <a:latin typeface="+mj-lt"/>
              </a:rPr>
              <a:t>.</a:t>
            </a:r>
            <a:endParaRPr lang="en-US" sz="1700" dirty="0">
              <a:latin typeface="+mj-lt"/>
            </a:endParaRPr>
          </a:p>
          <a:p>
            <a:pPr lvl="1"/>
            <a:r>
              <a:rPr lang="en-US" sz="1700" dirty="0" smtClean="0">
                <a:latin typeface="+mj-lt"/>
              </a:rPr>
              <a:t>Se </a:t>
            </a:r>
            <a:r>
              <a:rPr lang="en-US" sz="1700" dirty="0" err="1" smtClean="0">
                <a:latin typeface="+mj-lt"/>
              </a:rPr>
              <a:t>necessário</a:t>
            </a:r>
            <a:r>
              <a:rPr lang="en-US" sz="1700" dirty="0" smtClean="0">
                <a:latin typeface="+mj-lt"/>
              </a:rPr>
              <a:t>, as </a:t>
            </a:r>
            <a:r>
              <a:rPr lang="en-US" sz="1700" dirty="0" err="1" smtClean="0">
                <a:latin typeface="+mj-lt"/>
              </a:rPr>
              <a:t>amostras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podem</a:t>
            </a:r>
            <a:r>
              <a:rPr lang="en-US" sz="1700" dirty="0" smtClean="0">
                <a:latin typeface="+mj-lt"/>
              </a:rPr>
              <a:t> ser </a:t>
            </a:r>
            <a:r>
              <a:rPr lang="en-US" sz="1700" dirty="0" err="1" smtClean="0">
                <a:latin typeface="+mj-lt"/>
              </a:rPr>
              <a:t>armazenadas</a:t>
            </a:r>
            <a:r>
              <a:rPr lang="en-US" sz="1700" dirty="0" smtClean="0">
                <a:latin typeface="+mj-lt"/>
              </a:rPr>
              <a:t> a no </a:t>
            </a:r>
            <a:r>
              <a:rPr lang="en-US" sz="1700" dirty="0" err="1" smtClean="0">
                <a:latin typeface="+mj-lt"/>
              </a:rPr>
              <a:t>máximo</a:t>
            </a:r>
            <a:r>
              <a:rPr lang="en-US" sz="1700" dirty="0" smtClean="0">
                <a:latin typeface="+mj-lt"/>
              </a:rPr>
              <a:t> 35</a:t>
            </a:r>
            <a:r>
              <a:rPr lang="en-US" sz="1700" dirty="0" smtClean="0">
                <a:latin typeface="+mj-lt"/>
                <a:cs typeface="Times New Roman"/>
              </a:rPr>
              <a:t>°</a:t>
            </a:r>
            <a:r>
              <a:rPr lang="en-US" sz="1700" dirty="0" smtClean="0">
                <a:latin typeface="+mj-lt"/>
              </a:rPr>
              <a:t>C </a:t>
            </a:r>
            <a:r>
              <a:rPr lang="en-US" sz="1700" dirty="0" err="1" smtClean="0">
                <a:latin typeface="+mj-lt"/>
              </a:rPr>
              <a:t>por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até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>
                <a:latin typeface="+mj-lt"/>
              </a:rPr>
              <a:t>3 </a:t>
            </a:r>
            <a:r>
              <a:rPr lang="en-US" sz="1700" dirty="0" err="1" smtClean="0">
                <a:latin typeface="+mj-lt"/>
              </a:rPr>
              <a:t>dias</a:t>
            </a:r>
            <a:r>
              <a:rPr lang="en-US" sz="1700" dirty="0" smtClean="0">
                <a:latin typeface="+mj-lt"/>
              </a:rPr>
              <a:t> e </a:t>
            </a:r>
            <a:r>
              <a:rPr lang="en-US" sz="1700" dirty="0" err="1" smtClean="0">
                <a:latin typeface="+mj-lt"/>
              </a:rPr>
              <a:t>depois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refrigerada</a:t>
            </a:r>
            <a:r>
              <a:rPr lang="en-US" sz="1700" dirty="0" smtClean="0">
                <a:latin typeface="+mj-lt"/>
              </a:rPr>
              <a:t> a </a:t>
            </a:r>
            <a:r>
              <a:rPr lang="en-US" sz="1700" dirty="0"/>
              <a:t>2-8</a:t>
            </a:r>
            <a:r>
              <a:rPr lang="en-US" sz="1700" dirty="0">
                <a:cs typeface="Times New Roman"/>
              </a:rPr>
              <a:t>°</a:t>
            </a:r>
            <a:r>
              <a:rPr lang="en-US" sz="1700" dirty="0"/>
              <a:t>C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por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uma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duração</a:t>
            </a:r>
            <a:r>
              <a:rPr lang="en-US" sz="1700" dirty="0" smtClean="0">
                <a:latin typeface="+mj-lt"/>
              </a:rPr>
              <a:t> </a:t>
            </a:r>
            <a:r>
              <a:rPr lang="en-US" sz="1700" dirty="0" err="1" smtClean="0">
                <a:latin typeface="+mj-lt"/>
              </a:rPr>
              <a:t>combinada</a:t>
            </a:r>
            <a:r>
              <a:rPr lang="en-US" sz="1700" dirty="0" smtClean="0">
                <a:latin typeface="+mj-lt"/>
              </a:rPr>
              <a:t> de no </a:t>
            </a:r>
            <a:r>
              <a:rPr lang="en-US" sz="1700" dirty="0" err="1" smtClean="0">
                <a:latin typeface="+mj-lt"/>
              </a:rPr>
              <a:t>máximo</a:t>
            </a:r>
            <a:r>
              <a:rPr lang="en-US" sz="1700" dirty="0" smtClean="0">
                <a:latin typeface="+mj-lt"/>
              </a:rPr>
              <a:t> 10 </a:t>
            </a:r>
            <a:r>
              <a:rPr lang="en-US" sz="1700" dirty="0" err="1" smtClean="0">
                <a:latin typeface="+mj-lt"/>
              </a:rPr>
              <a:t>dias</a:t>
            </a:r>
            <a:r>
              <a:rPr lang="en-US" sz="1700" dirty="0" smtClean="0">
                <a:latin typeface="+mj-lt"/>
              </a:rPr>
              <a:t>.</a:t>
            </a:r>
            <a:endParaRPr lang="en-US" sz="1700" dirty="0">
              <a:latin typeface="+mj-lt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1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6411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Os </a:t>
            </a:r>
            <a:r>
              <a:rPr lang="en-US" sz="2000" dirty="0" err="1" smtClean="0"/>
              <a:t>usuários</a:t>
            </a:r>
            <a:r>
              <a:rPr lang="en-US" sz="2000" dirty="0" smtClean="0"/>
              <a:t> do </a:t>
            </a:r>
            <a:r>
              <a:rPr lang="en-US" sz="2000" dirty="0" err="1" smtClean="0"/>
              <a:t>GeneXpert</a:t>
            </a:r>
            <a:r>
              <a:rPr lang="en-US" sz="2000" dirty="0" smtClean="0"/>
              <a:t> </a:t>
            </a:r>
            <a:r>
              <a:rPr lang="en-US" sz="2000" dirty="0" err="1" smtClean="0"/>
              <a:t>devem</a:t>
            </a:r>
            <a:r>
              <a:rPr lang="en-US" sz="2000" dirty="0" smtClean="0"/>
              <a:t> ser </a:t>
            </a:r>
            <a:r>
              <a:rPr lang="en-US" sz="2000" dirty="0" err="1" smtClean="0"/>
              <a:t>designados</a:t>
            </a:r>
            <a:r>
              <a:rPr lang="en-US" sz="2000" dirty="0" smtClean="0"/>
              <a:t>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usuários</a:t>
            </a:r>
            <a:r>
              <a:rPr lang="en-US" sz="2000" dirty="0" smtClean="0"/>
              <a:t> Admin, </a:t>
            </a:r>
            <a:r>
              <a:rPr lang="en-US" sz="2000" dirty="0" err="1" smtClean="0"/>
              <a:t>detalhe</a:t>
            </a:r>
            <a:r>
              <a:rPr lang="en-US" sz="2000" dirty="0" smtClean="0"/>
              <a:t>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básico</a:t>
            </a:r>
            <a:endParaRPr lang="en-US" sz="2000" dirty="0" smtClean="0"/>
          </a:p>
          <a:p>
            <a:r>
              <a:rPr lang="en-US" sz="2000" dirty="0" err="1" smtClean="0"/>
              <a:t>Esta</a:t>
            </a:r>
            <a:r>
              <a:rPr lang="en-US" sz="2000" dirty="0" smtClean="0"/>
              <a:t> </a:t>
            </a:r>
            <a:r>
              <a:rPr lang="en-US" sz="2000" dirty="0" err="1" smtClean="0"/>
              <a:t>denominação</a:t>
            </a:r>
            <a:r>
              <a:rPr lang="en-US" sz="2000" dirty="0" smtClean="0"/>
              <a:t>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relacionada</a:t>
            </a:r>
            <a:r>
              <a:rPr lang="en-US" sz="2000" dirty="0" smtClean="0"/>
              <a:t> com </a:t>
            </a:r>
            <a:r>
              <a:rPr lang="en-US" sz="2000" dirty="0" err="1" smtClean="0"/>
              <a:t>funções</a:t>
            </a:r>
            <a:r>
              <a:rPr lang="en-US" sz="2000" dirty="0" smtClean="0"/>
              <a:t> e </a:t>
            </a:r>
            <a:r>
              <a:rPr lang="en-US" sz="2000" dirty="0" err="1" smtClean="0"/>
              <a:t>nível</a:t>
            </a:r>
            <a:r>
              <a:rPr lang="en-US" sz="2000" dirty="0" smtClean="0"/>
              <a:t> de </a:t>
            </a:r>
            <a:r>
              <a:rPr lang="en-US" sz="2000" dirty="0" err="1" smtClean="0"/>
              <a:t>detalhes</a:t>
            </a:r>
            <a:r>
              <a:rPr lang="en-US" sz="2000" dirty="0" smtClean="0"/>
              <a:t> </a:t>
            </a:r>
            <a:r>
              <a:rPr lang="en-US" sz="2000" dirty="0" err="1" smtClean="0"/>
              <a:t>acessíveis</a:t>
            </a:r>
            <a:r>
              <a:rPr lang="en-US" sz="2000" dirty="0" smtClean="0"/>
              <a:t> no software do  </a:t>
            </a:r>
            <a:r>
              <a:rPr lang="en-US" sz="2000" dirty="0" err="1" smtClean="0"/>
              <a:t>Xpert</a:t>
            </a:r>
            <a:r>
              <a:rPr lang="en-US" sz="2000" dirty="0" smtClean="0"/>
              <a:t> MTB/RIF</a:t>
            </a:r>
          </a:p>
          <a:p>
            <a:r>
              <a:rPr lang="en-US" sz="2000" dirty="0" err="1" smtClean="0"/>
              <a:t>Algumas</a:t>
            </a:r>
            <a:r>
              <a:rPr lang="en-US" sz="2000" dirty="0" smtClean="0"/>
              <a:t> </a:t>
            </a:r>
            <a:r>
              <a:rPr lang="en-US" sz="2000" dirty="0" err="1" smtClean="0"/>
              <a:t>funções</a:t>
            </a:r>
            <a:r>
              <a:rPr lang="en-US" sz="2000" dirty="0" smtClean="0"/>
              <a:t> de </a:t>
            </a:r>
            <a:r>
              <a:rPr lang="en-US" sz="2000" dirty="0" err="1" smtClean="0"/>
              <a:t>garantia</a:t>
            </a:r>
            <a:r>
              <a:rPr lang="en-US" sz="2000" dirty="0" smtClean="0"/>
              <a:t> de </a:t>
            </a:r>
            <a:r>
              <a:rPr lang="en-US" sz="2000" dirty="0" err="1" smtClean="0"/>
              <a:t>qualidade</a:t>
            </a:r>
            <a:r>
              <a:rPr lang="en-US" sz="2000" dirty="0" smtClean="0"/>
              <a:t> e </a:t>
            </a:r>
            <a:r>
              <a:rPr lang="en-US" sz="2000" dirty="0" err="1" smtClean="0"/>
              <a:t>resolução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problemas</a:t>
            </a:r>
            <a:r>
              <a:rPr lang="en-US" sz="2000" dirty="0" smtClean="0"/>
              <a:t> </a:t>
            </a:r>
            <a:r>
              <a:rPr lang="en-US" sz="2000" dirty="0" err="1" smtClean="0"/>
              <a:t>só</a:t>
            </a:r>
            <a:r>
              <a:rPr lang="en-US" sz="2000" dirty="0" smtClean="0"/>
              <a:t> </a:t>
            </a:r>
            <a:r>
              <a:rPr lang="en-US" sz="2000" dirty="0" err="1" smtClean="0"/>
              <a:t>estão</a:t>
            </a:r>
            <a:r>
              <a:rPr lang="en-US" sz="2000" dirty="0" smtClean="0"/>
              <a:t> </a:t>
            </a:r>
            <a:r>
              <a:rPr lang="en-US" sz="2000" dirty="0" err="1" smtClean="0"/>
              <a:t>disponíveis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o </a:t>
            </a:r>
            <a:r>
              <a:rPr lang="en-US" sz="2000" dirty="0" err="1" smtClean="0"/>
              <a:t>profissional</a:t>
            </a:r>
            <a:r>
              <a:rPr lang="en-US" sz="2000" dirty="0" smtClean="0"/>
              <a:t> com </a:t>
            </a:r>
            <a:r>
              <a:rPr lang="en-US" sz="2000" dirty="0" err="1" smtClean="0"/>
              <a:t>acesso</a:t>
            </a:r>
            <a:r>
              <a:rPr lang="en-US" sz="2000" dirty="0" smtClean="0"/>
              <a:t> Admin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detalhe</a:t>
            </a:r>
            <a:endParaRPr lang="en-US" sz="2000" dirty="0" smtClean="0"/>
          </a:p>
          <a:p>
            <a:pPr lvl="1"/>
            <a:r>
              <a:rPr lang="en-US" sz="2000" i="1" dirty="0" smtClean="0">
                <a:solidFill>
                  <a:schemeClr val="tx1"/>
                </a:solidFill>
              </a:rPr>
              <a:t>ex.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Valores</a:t>
            </a:r>
            <a:r>
              <a:rPr lang="en-US" sz="2000" dirty="0" smtClean="0">
                <a:solidFill>
                  <a:schemeClr val="tx1"/>
                </a:solidFill>
              </a:rPr>
              <a:t> CT, </a:t>
            </a:r>
            <a:r>
              <a:rPr lang="en-US" sz="2000" dirty="0" err="1" smtClean="0">
                <a:solidFill>
                  <a:schemeClr val="tx1"/>
                </a:solidFill>
              </a:rPr>
              <a:t>gráficos</a:t>
            </a:r>
            <a:r>
              <a:rPr lang="en-US" sz="2000" dirty="0" smtClean="0">
                <a:solidFill>
                  <a:schemeClr val="tx1"/>
                </a:solidFill>
              </a:rPr>
              <a:t> e </a:t>
            </a:r>
            <a:r>
              <a:rPr lang="en-US" sz="2000" dirty="0" err="1" smtClean="0">
                <a:solidFill>
                  <a:schemeClr val="tx1"/>
                </a:solidFill>
              </a:rPr>
              <a:t>códigos</a:t>
            </a:r>
            <a:r>
              <a:rPr lang="en-US" sz="2000" dirty="0" smtClean="0">
                <a:solidFill>
                  <a:schemeClr val="tx1"/>
                </a:solidFill>
              </a:rPr>
              <a:t> de </a:t>
            </a:r>
            <a:r>
              <a:rPr lang="en-US" sz="2000" dirty="0" err="1" smtClean="0">
                <a:solidFill>
                  <a:schemeClr val="tx1"/>
                </a:solidFill>
              </a:rPr>
              <a:t>erros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err="1" smtClean="0"/>
              <a:t>Garanta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o </a:t>
            </a:r>
            <a:r>
              <a:rPr lang="en-US" sz="2000" dirty="0" err="1" smtClean="0"/>
              <a:t>profissional</a:t>
            </a:r>
            <a:r>
              <a:rPr lang="en-US" sz="2000" dirty="0" smtClean="0"/>
              <a:t> </a:t>
            </a:r>
            <a:r>
              <a:rPr lang="en-US" sz="2000" dirty="0" err="1" smtClean="0"/>
              <a:t>correto</a:t>
            </a:r>
            <a:r>
              <a:rPr lang="en-US" sz="2000" dirty="0" smtClean="0"/>
              <a:t> tem o </a:t>
            </a:r>
            <a:r>
              <a:rPr lang="en-US" sz="2000" dirty="0" err="1" smtClean="0"/>
              <a:t>acesso</a:t>
            </a:r>
            <a:r>
              <a:rPr lang="en-US" sz="2000" dirty="0" smtClean="0"/>
              <a:t> </a:t>
            </a:r>
            <a:r>
              <a:rPr lang="en-US" sz="2000" dirty="0" err="1" smtClean="0"/>
              <a:t>adequado</a:t>
            </a:r>
            <a:r>
              <a:rPr lang="en-US" sz="2000" dirty="0" smtClean="0"/>
              <a:t> com base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sua</a:t>
            </a:r>
            <a:r>
              <a:rPr lang="en-US" sz="2000" dirty="0" smtClean="0"/>
              <a:t> </a:t>
            </a:r>
            <a:r>
              <a:rPr lang="en-US" sz="2000" dirty="0" err="1" smtClean="0"/>
              <a:t>função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trabalho</a:t>
            </a:r>
            <a:r>
              <a:rPr lang="en-US" sz="2000" dirty="0" smtClean="0"/>
              <a:t>; </a:t>
            </a:r>
            <a:r>
              <a:rPr lang="en-US" sz="2000" i="1" dirty="0" smtClean="0"/>
              <a:t>ex.</a:t>
            </a:r>
            <a:r>
              <a:rPr lang="en-US" sz="2000" dirty="0" smtClean="0"/>
              <a:t> </a:t>
            </a:r>
            <a:r>
              <a:rPr lang="en-US" sz="2000" dirty="0" err="1"/>
              <a:t>p</a:t>
            </a:r>
            <a:r>
              <a:rPr lang="en-US" sz="2000" dirty="0" err="1" smtClean="0"/>
              <a:t>rofissional</a:t>
            </a:r>
            <a:r>
              <a:rPr lang="en-US" sz="2000" dirty="0" smtClean="0"/>
              <a:t> </a:t>
            </a:r>
            <a:r>
              <a:rPr lang="en-US" sz="2000" dirty="0" err="1" smtClean="0"/>
              <a:t>responsável</a:t>
            </a:r>
            <a:r>
              <a:rPr lang="en-US" sz="2000" dirty="0" smtClean="0"/>
              <a:t> </a:t>
            </a:r>
            <a:r>
              <a:rPr lang="en-US" sz="2000" dirty="0" err="1" smtClean="0"/>
              <a:t>por</a:t>
            </a:r>
            <a:r>
              <a:rPr lang="en-US" sz="2000" dirty="0" smtClean="0"/>
              <a:t> GQ e </a:t>
            </a:r>
            <a:r>
              <a:rPr lang="en-US" sz="2000" dirty="0" err="1" smtClean="0"/>
              <a:t>solução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problemas</a:t>
            </a:r>
            <a:r>
              <a:rPr lang="en-US" sz="2000" dirty="0" smtClean="0"/>
              <a:t> </a:t>
            </a:r>
            <a:r>
              <a:rPr lang="en-US" sz="2000" dirty="0" err="1" smtClean="0"/>
              <a:t>deve</a:t>
            </a:r>
            <a:r>
              <a:rPr lang="en-US" sz="2000" dirty="0" smtClean="0"/>
              <a:t> </a:t>
            </a:r>
            <a:r>
              <a:rPr lang="en-US" sz="2000" dirty="0" err="1" smtClean="0"/>
              <a:t>ter</a:t>
            </a:r>
            <a:r>
              <a:rPr lang="en-US" sz="2000" dirty="0" smtClean="0"/>
              <a:t> </a:t>
            </a:r>
            <a:r>
              <a:rPr lang="en-US" sz="2000" dirty="0" err="1" smtClean="0"/>
              <a:t>acesso</a:t>
            </a:r>
            <a:r>
              <a:rPr lang="en-US" sz="2000" dirty="0" smtClean="0"/>
              <a:t>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detalhe</a:t>
            </a:r>
            <a:r>
              <a:rPr lang="en-US" sz="2000" dirty="0" smtClean="0"/>
              <a:t> </a:t>
            </a:r>
            <a:r>
              <a:rPr lang="en-US" sz="2000" dirty="0" err="1" smtClean="0"/>
              <a:t>ou</a:t>
            </a:r>
            <a:r>
              <a:rPr lang="en-US" sz="2000" dirty="0" smtClean="0"/>
              <a:t> admin </a:t>
            </a:r>
          </a:p>
          <a:p>
            <a:r>
              <a:rPr lang="en-US" sz="2000" dirty="0" err="1" smtClean="0"/>
              <a:t>Funções</a:t>
            </a:r>
            <a:r>
              <a:rPr lang="en-US" sz="2000" dirty="0" smtClean="0"/>
              <a:t> </a:t>
            </a:r>
            <a:r>
              <a:rPr lang="en-US" sz="2000" dirty="0" err="1" smtClean="0"/>
              <a:t>disponíveis</a:t>
            </a:r>
            <a:r>
              <a:rPr lang="en-US" sz="2000" dirty="0" smtClean="0"/>
              <a:t> para </a:t>
            </a:r>
            <a:r>
              <a:rPr lang="en-US" sz="2000" dirty="0" err="1" smtClean="0"/>
              <a:t>níveis</a:t>
            </a:r>
            <a:r>
              <a:rPr lang="en-US" sz="2000" dirty="0" smtClean="0"/>
              <a:t> </a:t>
            </a:r>
            <a:r>
              <a:rPr lang="en-US" sz="2000" dirty="0" err="1" smtClean="0"/>
              <a:t>diferentes</a:t>
            </a:r>
            <a:r>
              <a:rPr lang="en-US" sz="2000" dirty="0" smtClean="0"/>
              <a:t> de </a:t>
            </a:r>
            <a:r>
              <a:rPr lang="en-US" sz="2000" dirty="0" err="1" smtClean="0"/>
              <a:t>usuários</a:t>
            </a:r>
            <a:r>
              <a:rPr lang="en-US" sz="2000" dirty="0" smtClean="0"/>
              <a:t> </a:t>
            </a:r>
            <a:r>
              <a:rPr lang="en-US" sz="2000" dirty="0" err="1" smtClean="0"/>
              <a:t>devem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en-US" sz="2000" dirty="0" err="1" smtClean="0"/>
              <a:t>personalizadas</a:t>
            </a:r>
            <a:r>
              <a:rPr lang="en-US" sz="2000" dirty="0" smtClean="0"/>
              <a:t> de </a:t>
            </a:r>
            <a:r>
              <a:rPr lang="en-US" sz="2000" dirty="0" err="1" smtClean="0"/>
              <a:t>acordo</a:t>
            </a:r>
            <a:r>
              <a:rPr lang="en-US" sz="2000" dirty="0" smtClean="0"/>
              <a:t> com as </a:t>
            </a:r>
            <a:r>
              <a:rPr lang="en-US" sz="2000" dirty="0" err="1" smtClean="0"/>
              <a:t>necessidades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2126" y="171037"/>
            <a:ext cx="10426512" cy="10143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Direitos</a:t>
            </a:r>
            <a:r>
              <a:rPr lang="en-US" dirty="0" smtClean="0"/>
              <a:t> e GQ dos </a:t>
            </a:r>
            <a:r>
              <a:rPr lang="en-US" dirty="0" err="1" smtClean="0"/>
              <a:t>usuários</a:t>
            </a:r>
            <a:r>
              <a:rPr lang="en-US" dirty="0" smtClean="0"/>
              <a:t> do </a:t>
            </a:r>
            <a:r>
              <a:rPr lang="en-US" dirty="0" err="1" smtClean="0"/>
              <a:t>GeneXpert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288535" y="909172"/>
            <a:ext cx="3212940" cy="720080"/>
            <a:chOff x="4762500" y="-15864"/>
            <a:chExt cx="5245100" cy="513394"/>
          </a:xfrm>
        </p:grpSpPr>
        <p:sp>
          <p:nvSpPr>
            <p:cNvPr id="5" name="Rectangle 4"/>
            <p:cNvSpPr/>
            <p:nvPr/>
          </p:nvSpPr>
          <p:spPr bwMode="auto">
            <a:xfrm>
              <a:off x="4762500" y="-15864"/>
              <a:ext cx="5245100" cy="5133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1"/>
              <a:endParaRPr lang="en-US" sz="3900" b="1" dirty="0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6" name="Picture 4" descr="MCj02390130000[1]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2" y="32465"/>
              <a:ext cx="740312" cy="39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631099" y="25591"/>
              <a:ext cx="4319456" cy="25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i="1" dirty="0" smtClean="0"/>
                <a:t>Slide optional, </a:t>
              </a:r>
              <a:r>
                <a:rPr lang="en-US" i="1" dirty="0" err="1" smtClean="0"/>
                <a:t>dependendo</a:t>
              </a:r>
              <a:r>
                <a:rPr lang="en-US" i="1" dirty="0" smtClean="0"/>
                <a:t> do </a:t>
              </a:r>
              <a:r>
                <a:rPr lang="en-US" i="1" dirty="0" err="1" smtClean="0"/>
                <a:t>público</a:t>
              </a:r>
              <a:r>
                <a:rPr lang="en-US" i="1" dirty="0" smtClean="0"/>
                <a:t> 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5429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en-GB" sz="4000" dirty="0" err="1" smtClean="0">
                <a:solidFill>
                  <a:srgbClr val="421C5E"/>
                </a:solidFill>
                <a:latin typeface="+mn-lt"/>
              </a:rPr>
              <a:t>Monitoramento</a:t>
            </a:r>
            <a:r>
              <a:rPr lang="en-GB" sz="4000" dirty="0" smtClean="0">
                <a:solidFill>
                  <a:srgbClr val="421C5E"/>
                </a:solidFill>
                <a:latin typeface="+mn-lt"/>
              </a:rPr>
              <a:t> </a:t>
            </a:r>
            <a:r>
              <a:rPr lang="en-GB" sz="4000" dirty="0" err="1" smtClean="0">
                <a:solidFill>
                  <a:srgbClr val="421C5E"/>
                </a:solidFill>
                <a:latin typeface="+mn-lt"/>
              </a:rPr>
              <a:t>Interno</a:t>
            </a:r>
            <a:r>
              <a:rPr lang="en-GB" sz="4000" dirty="0" smtClean="0">
                <a:solidFill>
                  <a:srgbClr val="421C5E"/>
                </a:solidFill>
                <a:latin typeface="+mn-lt"/>
              </a:rPr>
              <a:t> de </a:t>
            </a:r>
            <a:r>
              <a:rPr lang="en-GB" sz="4000" dirty="0" err="1" smtClean="0">
                <a:solidFill>
                  <a:srgbClr val="421C5E"/>
                </a:solidFill>
                <a:latin typeface="+mn-lt"/>
              </a:rPr>
              <a:t>Qualidade</a:t>
            </a:r>
            <a:endParaRPr lang="en-GB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25526" y="1623764"/>
            <a:ext cx="9393668" cy="2375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r>
              <a:rPr lang="en-US" altLang="ja-JP" sz="2000" dirty="0" err="1" smtClean="0">
                <a:latin typeface="+mj-lt"/>
              </a:rPr>
              <a:t>Cada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cartucho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contém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controles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internos</a:t>
            </a:r>
            <a:r>
              <a:rPr lang="en-US" altLang="ja-JP" sz="2000" dirty="0" smtClean="0">
                <a:latin typeface="+mj-lt"/>
              </a:rPr>
              <a:t> (</a:t>
            </a:r>
            <a:r>
              <a:rPr lang="en-US" altLang="ja-JP" sz="2000" dirty="0" err="1" smtClean="0">
                <a:latin typeface="+mj-lt"/>
              </a:rPr>
              <a:t>Controle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Processamento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Amostra</a:t>
            </a:r>
            <a:r>
              <a:rPr lang="en-US" altLang="ja-JP" sz="2000" dirty="0" smtClean="0">
                <a:latin typeface="+mj-lt"/>
              </a:rPr>
              <a:t> e </a:t>
            </a:r>
            <a:r>
              <a:rPr lang="en-US" altLang="ja-JP" sz="2000" dirty="0" err="1" smtClean="0">
                <a:latin typeface="+mj-lt"/>
              </a:rPr>
              <a:t>Controle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Verificação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Sonda</a:t>
            </a:r>
            <a:r>
              <a:rPr lang="en-US" altLang="ja-JP" sz="2000" dirty="0" smtClean="0">
                <a:latin typeface="+mj-lt"/>
              </a:rPr>
              <a:t>)</a:t>
            </a:r>
          </a:p>
          <a:p>
            <a:r>
              <a:rPr lang="en-US" altLang="ja-JP" sz="2000" dirty="0" err="1" smtClean="0">
                <a:latin typeface="+mj-lt"/>
              </a:rPr>
              <a:t>Controles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positivos</a:t>
            </a:r>
            <a:r>
              <a:rPr lang="en-US" altLang="ja-JP" sz="2000" dirty="0" smtClean="0">
                <a:latin typeface="+mj-lt"/>
              </a:rPr>
              <a:t> e </a:t>
            </a:r>
            <a:r>
              <a:rPr lang="en-US" altLang="ja-JP" sz="2000" dirty="0" err="1" smtClean="0">
                <a:latin typeface="+mj-lt"/>
              </a:rPr>
              <a:t>negativos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podem</a:t>
            </a:r>
            <a:r>
              <a:rPr lang="en-US" altLang="ja-JP" sz="2000" dirty="0" smtClean="0">
                <a:latin typeface="+mj-lt"/>
              </a:rPr>
              <a:t> ser </a:t>
            </a:r>
            <a:r>
              <a:rPr lang="en-US" altLang="ja-JP" sz="2000" dirty="0" err="1" smtClean="0">
                <a:latin typeface="+mj-lt"/>
              </a:rPr>
              <a:t>processados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acordo</a:t>
            </a:r>
            <a:r>
              <a:rPr lang="en-US" altLang="ja-JP" sz="2000" dirty="0" smtClean="0">
                <a:latin typeface="+mj-lt"/>
              </a:rPr>
              <a:t> com </a:t>
            </a:r>
            <a:r>
              <a:rPr lang="en-US" altLang="ja-JP" sz="2000" dirty="0" err="1" smtClean="0">
                <a:latin typeface="+mj-lt"/>
              </a:rPr>
              <a:t>diretrizes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locais</a:t>
            </a:r>
            <a:r>
              <a:rPr lang="en-US" altLang="ja-JP" sz="2000" dirty="0" smtClean="0">
                <a:latin typeface="+mj-lt"/>
              </a:rPr>
              <a:t> </a:t>
            </a:r>
          </a:p>
          <a:p>
            <a:r>
              <a:rPr lang="en-US" altLang="ja-JP" sz="2000" dirty="0" err="1" smtClean="0">
                <a:latin typeface="+mj-lt"/>
              </a:rPr>
              <a:t>Registre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resultados</a:t>
            </a:r>
            <a:r>
              <a:rPr lang="en-US" altLang="ja-JP" sz="2000" dirty="0" smtClean="0">
                <a:latin typeface="+mj-lt"/>
              </a:rPr>
              <a:t> das </a:t>
            </a:r>
            <a:r>
              <a:rPr lang="en-US" altLang="ja-JP" sz="2000" dirty="0" err="1" smtClean="0">
                <a:latin typeface="+mj-lt"/>
              </a:rPr>
              <a:t>amostras</a:t>
            </a:r>
            <a:r>
              <a:rPr lang="en-US" altLang="ja-JP" sz="2000" dirty="0" smtClean="0">
                <a:latin typeface="+mj-lt"/>
              </a:rPr>
              <a:t> do </a:t>
            </a:r>
            <a:r>
              <a:rPr lang="en-US" altLang="ja-JP" sz="2000" dirty="0" err="1" smtClean="0">
                <a:latin typeface="+mj-lt"/>
              </a:rPr>
              <a:t>controle</a:t>
            </a:r>
            <a:r>
              <a:rPr lang="en-US" altLang="ja-JP" sz="2000" dirty="0" smtClean="0">
                <a:latin typeface="+mj-lt"/>
              </a:rPr>
              <a:t>, </a:t>
            </a:r>
            <a:r>
              <a:rPr lang="en-US" altLang="ja-JP" sz="2000" dirty="0" err="1" smtClean="0">
                <a:latin typeface="+mj-lt"/>
              </a:rPr>
              <a:t>solucione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problemas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quaisquer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resultados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inesperados</a:t>
            </a:r>
            <a:r>
              <a:rPr lang="en-US" altLang="ja-JP" sz="2000" dirty="0">
                <a:latin typeface="+mj-lt"/>
              </a:rPr>
              <a:t> </a:t>
            </a:r>
            <a:r>
              <a:rPr lang="en-US" altLang="ja-JP" sz="2000" dirty="0" smtClean="0">
                <a:latin typeface="+mj-lt"/>
              </a:rPr>
              <a:t>e </a:t>
            </a:r>
            <a:r>
              <a:rPr lang="en-US" altLang="ja-JP" sz="2000" dirty="0" err="1" smtClean="0">
                <a:latin typeface="+mj-lt"/>
              </a:rPr>
              <a:t>monitore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tendências</a:t>
            </a:r>
            <a:r>
              <a:rPr lang="en-US" altLang="ja-JP" sz="2000" dirty="0" smtClean="0">
                <a:latin typeface="+mj-lt"/>
              </a:rPr>
              <a:t>  ao </a:t>
            </a:r>
            <a:r>
              <a:rPr lang="en-US" altLang="ja-JP" sz="2000" dirty="0" err="1" smtClean="0">
                <a:latin typeface="+mj-lt"/>
              </a:rPr>
              <a:t>longo</a:t>
            </a:r>
            <a:r>
              <a:rPr lang="en-US" altLang="ja-JP" sz="2000" dirty="0" smtClean="0">
                <a:latin typeface="+mj-lt"/>
              </a:rPr>
              <a:t> do tempo </a:t>
            </a:r>
          </a:p>
          <a:p>
            <a:r>
              <a:rPr lang="en-US" altLang="ja-JP" sz="2000" dirty="0" err="1" smtClean="0">
                <a:latin typeface="+mj-lt"/>
              </a:rPr>
              <a:t>Cepas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controle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devem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ser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isolados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clínicos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bem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caracterizados</a:t>
            </a:r>
            <a:r>
              <a:rPr lang="en-US" altLang="ja-JP" sz="2000" dirty="0" smtClean="0">
                <a:latin typeface="+mj-lt"/>
              </a:rPr>
              <a:t> (</a:t>
            </a:r>
            <a:r>
              <a:rPr lang="en-US" altLang="ja-JP" sz="2000" dirty="0" err="1" smtClean="0">
                <a:latin typeface="+mj-lt"/>
              </a:rPr>
              <a:t>fenotípica</a:t>
            </a:r>
            <a:r>
              <a:rPr lang="en-US" altLang="ja-JP" sz="2000" dirty="0" smtClean="0">
                <a:latin typeface="+mj-lt"/>
              </a:rPr>
              <a:t> e </a:t>
            </a:r>
            <a:r>
              <a:rPr lang="en-US" altLang="ja-JP" sz="2000" dirty="0" err="1" smtClean="0">
                <a:latin typeface="+mj-lt"/>
              </a:rPr>
              <a:t>genotipicamente</a:t>
            </a:r>
            <a:r>
              <a:rPr lang="en-US" altLang="ja-JP" sz="2000" dirty="0" smtClean="0">
                <a:latin typeface="+mj-lt"/>
              </a:rPr>
              <a:t>)</a:t>
            </a:r>
            <a:endParaRPr lang="en-US" altLang="ja-JP" sz="2000" dirty="0">
              <a:latin typeface="+mj-lt"/>
            </a:endParaRPr>
          </a:p>
          <a:p>
            <a:r>
              <a:rPr lang="en-US" altLang="ja-JP" sz="2000" dirty="0" err="1" smtClean="0">
                <a:latin typeface="+mj-lt"/>
              </a:rPr>
              <a:t>Monitorar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rotineiramente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indicadores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qualidade</a:t>
            </a:r>
            <a:r>
              <a:rPr lang="en-US" altLang="ja-JP" sz="2000" dirty="0" smtClean="0">
                <a:latin typeface="+mj-lt"/>
              </a:rPr>
              <a:t> </a:t>
            </a:r>
          </a:p>
          <a:p>
            <a:pPr lvl="1"/>
            <a:r>
              <a:rPr lang="en-US" altLang="ja-JP" sz="1800" dirty="0" err="1" smtClean="0">
                <a:latin typeface="+mj-lt"/>
              </a:rPr>
              <a:t>Ver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indicador</a:t>
            </a:r>
            <a:r>
              <a:rPr lang="en-US" altLang="ja-JP" sz="1800" dirty="0" smtClean="0">
                <a:latin typeface="+mj-lt"/>
              </a:rPr>
              <a:t> de </a:t>
            </a:r>
            <a:r>
              <a:rPr lang="en-US" altLang="ja-JP" sz="1800" dirty="0" err="1" smtClean="0">
                <a:latin typeface="+mj-lt"/>
              </a:rPr>
              <a:t>qualidade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nos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próximos</a:t>
            </a:r>
            <a:r>
              <a:rPr lang="en-US" altLang="ja-JP" sz="1800" dirty="0" smtClean="0">
                <a:latin typeface="+mj-lt"/>
              </a:rPr>
              <a:t> slides</a:t>
            </a:r>
            <a:endParaRPr lang="en-US" altLang="ja-JP" sz="1800" dirty="0">
              <a:latin typeface="+mj-lt"/>
            </a:endParaRPr>
          </a:p>
          <a:p>
            <a:pPr marL="0" indent="0">
              <a:buNone/>
            </a:pPr>
            <a:endParaRPr lang="en-US" altLang="ja-JP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64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 smtClean="0">
                <a:solidFill>
                  <a:srgbClr val="421C5E"/>
                </a:solidFill>
                <a:latin typeface="+mn-lt"/>
                <a:ea typeface="黑体" charset="0"/>
              </a:rPr>
              <a:t>Monitorando a Qualidade Interna : </a:t>
            </a:r>
            <a:br>
              <a:rPr lang="nl-NL" sz="3600" dirty="0" smtClean="0">
                <a:solidFill>
                  <a:srgbClr val="421C5E"/>
                </a:solidFill>
                <a:latin typeface="+mn-lt"/>
                <a:ea typeface="黑体" charset="0"/>
              </a:rPr>
            </a:br>
            <a:r>
              <a:rPr lang="nl-NL" sz="3600" dirty="0" smtClean="0">
                <a:solidFill>
                  <a:srgbClr val="421C5E"/>
                </a:solidFill>
                <a:latin typeface="+mn-lt"/>
                <a:ea typeface="黑体" charset="0"/>
              </a:rPr>
              <a:t>Controle de Processamento de Amostra</a:t>
            </a:r>
            <a:endParaRPr lang="en-US" sz="3600" dirty="0">
              <a:solidFill>
                <a:srgbClr val="421C5E"/>
              </a:solidFill>
              <a:latin typeface="+mn-lt"/>
              <a:ea typeface="黑体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0" y="1629252"/>
            <a:ext cx="10154207" cy="4439703"/>
          </a:xfrm>
        </p:spPr>
        <p:txBody>
          <a:bodyPr/>
          <a:lstStyle/>
          <a:p>
            <a:pPr marL="390525" indent="-390525"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</a:pP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Cada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cartucho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inclui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um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Controle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de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Processamento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de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Amostra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(SCP),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que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contém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esporos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não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infecciosos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na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forma de um bolo de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esporos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secos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,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para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verificar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o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processamento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adequado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de MTB</a:t>
            </a:r>
            <a:r>
              <a:rPr lang="en-US" sz="1800" dirty="0">
                <a:solidFill>
                  <a:srgbClr val="000066"/>
                </a:solidFill>
                <a:latin typeface="+mj-lt"/>
                <a:cs typeface="+mn-cs"/>
              </a:rPr>
              <a:t>. </a:t>
            </a:r>
            <a:endParaRPr lang="en-US" sz="1800" dirty="0" smtClean="0">
              <a:solidFill>
                <a:srgbClr val="000066"/>
              </a:solidFill>
              <a:latin typeface="+mj-lt"/>
              <a:cs typeface="+mn-cs"/>
            </a:endParaRPr>
          </a:p>
          <a:p>
            <a:pPr marL="681716" lvl="1" indent="-390525" defTabSz="1042988" eaLnBrk="0" hangingPunct="0">
              <a:spcBef>
                <a:spcPct val="80000"/>
              </a:spcBef>
              <a:buClr>
                <a:srgbClr val="1E7FB8"/>
              </a:buClr>
              <a:buFont typeface="Lucida Sans Unicode" panose="020B0602030504020204" pitchFamily="34" charset="0"/>
              <a:buChar char="−"/>
            </a:pP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Verifica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que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ocorreu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lise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do MTB</a:t>
            </a:r>
            <a:endParaRPr lang="en-US" sz="1800" dirty="0">
              <a:solidFill>
                <a:srgbClr val="000066"/>
              </a:solidFill>
              <a:latin typeface="+mj-lt"/>
              <a:cs typeface="+mn-cs"/>
            </a:endParaRPr>
          </a:p>
          <a:p>
            <a:pPr marL="681716" lvl="1" indent="-390525" defTabSz="1042988" eaLnBrk="0" hangingPunct="0">
              <a:spcBef>
                <a:spcPct val="80000"/>
              </a:spcBef>
              <a:buClr>
                <a:srgbClr val="1E7FB8"/>
              </a:buClr>
              <a:buFont typeface="Lucida Sans Unicode" panose="020B0602030504020204" pitchFamily="34" charset="0"/>
              <a:buChar char="−"/>
            </a:pP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Verifica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se o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processamento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da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amostra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foi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adequado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endParaRPr lang="en-US" sz="1800" dirty="0">
              <a:solidFill>
                <a:srgbClr val="000066"/>
              </a:solidFill>
              <a:latin typeface="+mj-lt"/>
              <a:cs typeface="+mn-cs"/>
            </a:endParaRPr>
          </a:p>
          <a:p>
            <a:pPr marL="681716" lvl="1" indent="-390525" defTabSz="1042988" eaLnBrk="0" hangingPunct="0">
              <a:spcBef>
                <a:spcPct val="80000"/>
              </a:spcBef>
              <a:buClr>
                <a:srgbClr val="1E7FB8"/>
              </a:buClr>
              <a:buFont typeface="Lucida Sans Unicode" panose="020B0602030504020204" pitchFamily="34" charset="0"/>
              <a:buChar char="−"/>
            </a:pP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Detecta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inibidores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,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associados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à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amostra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, do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teste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de PCR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em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tempo real</a:t>
            </a:r>
            <a:endParaRPr lang="en-US" sz="1800" dirty="0">
              <a:solidFill>
                <a:srgbClr val="000066"/>
              </a:solidFill>
              <a:latin typeface="+mj-lt"/>
              <a:cs typeface="+mn-cs"/>
            </a:endParaRPr>
          </a:p>
          <a:p>
            <a:pPr marL="390525" indent="-390525"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SPC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deve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ser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positivo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em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uma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amostra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em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que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o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resultado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é </a:t>
            </a:r>
            <a:r>
              <a:rPr lang="en-US" sz="1800" b="1" dirty="0" smtClean="0">
                <a:solidFill>
                  <a:srgbClr val="000066"/>
                </a:solidFill>
                <a:latin typeface="+mj-lt"/>
                <a:cs typeface="+mn-cs"/>
              </a:rPr>
              <a:t>MTB </a:t>
            </a:r>
            <a:r>
              <a:rPr lang="en-US" sz="1800" b="1" dirty="0" err="1" smtClean="0">
                <a:solidFill>
                  <a:srgbClr val="000066"/>
                </a:solidFill>
                <a:latin typeface="+mj-lt"/>
                <a:cs typeface="+mn-cs"/>
              </a:rPr>
              <a:t>Não</a:t>
            </a:r>
            <a:r>
              <a:rPr lang="en-US" sz="1800" b="1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b="1" dirty="0" err="1" smtClean="0">
                <a:solidFill>
                  <a:srgbClr val="000066"/>
                </a:solidFill>
                <a:latin typeface="+mj-lt"/>
                <a:cs typeface="+mn-cs"/>
              </a:rPr>
              <a:t>detectado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, e </a:t>
            </a:r>
            <a:endParaRPr lang="en-US" sz="1800" dirty="0">
              <a:solidFill>
                <a:srgbClr val="000066"/>
              </a:solidFill>
              <a:latin typeface="+mj-lt"/>
              <a:cs typeface="+mn-cs"/>
            </a:endParaRPr>
          </a:p>
          <a:p>
            <a:pPr marL="390525" indent="-390525"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000066"/>
                </a:solidFill>
                <a:latin typeface="+mj-lt"/>
                <a:cs typeface="+mn-cs"/>
              </a:rPr>
              <a:t>SPC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pode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ser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negativo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ou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positivo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em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uma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amostra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para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a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qual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o </a:t>
            </a:r>
            <a:r>
              <a:rPr lang="en-US" sz="1800" dirty="0" err="1" smtClean="0">
                <a:solidFill>
                  <a:srgbClr val="000066"/>
                </a:solidFill>
                <a:latin typeface="+mj-lt"/>
                <a:cs typeface="+mn-cs"/>
              </a:rPr>
              <a:t>resultado</a:t>
            </a:r>
            <a:r>
              <a:rPr lang="en-US" sz="1800" dirty="0" smtClean="0">
                <a:solidFill>
                  <a:srgbClr val="000066"/>
                </a:solidFill>
                <a:latin typeface="+mj-lt"/>
                <a:cs typeface="+mn-cs"/>
              </a:rPr>
              <a:t> é </a:t>
            </a:r>
            <a:r>
              <a:rPr lang="en-US" sz="1800" b="1" dirty="0" smtClean="0">
                <a:solidFill>
                  <a:srgbClr val="000066"/>
                </a:solidFill>
                <a:latin typeface="+mj-lt"/>
                <a:cs typeface="+mn-cs"/>
              </a:rPr>
              <a:t>MTB </a:t>
            </a:r>
            <a:r>
              <a:rPr lang="en-US" sz="1800" b="1" dirty="0" err="1" smtClean="0">
                <a:solidFill>
                  <a:srgbClr val="000066"/>
                </a:solidFill>
                <a:latin typeface="+mj-lt"/>
                <a:cs typeface="+mn-cs"/>
              </a:rPr>
              <a:t>detectado</a:t>
            </a:r>
            <a:endParaRPr lang="en-US" sz="1800" b="1" dirty="0">
              <a:solidFill>
                <a:srgbClr val="000066"/>
              </a:solidFill>
              <a:latin typeface="+mj-lt"/>
              <a:cs typeface="+mn-cs"/>
            </a:endParaRPr>
          </a:p>
          <a:p>
            <a:pPr marL="390525" indent="-390525"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</a:pPr>
            <a:r>
              <a:rPr lang="nl-NL" sz="1800" dirty="0" smtClean="0">
                <a:solidFill>
                  <a:srgbClr val="000066"/>
                </a:solidFill>
                <a:latin typeface="+mj-lt"/>
                <a:cs typeface="+mn-cs"/>
              </a:rPr>
              <a:t>Se o </a:t>
            </a:r>
            <a:r>
              <a:rPr lang="nl-NL" sz="1800" dirty="0">
                <a:solidFill>
                  <a:srgbClr val="000066"/>
                </a:solidFill>
                <a:latin typeface="+mj-lt"/>
                <a:cs typeface="+mn-cs"/>
              </a:rPr>
              <a:t>SPC </a:t>
            </a:r>
            <a:r>
              <a:rPr lang="nl-NL" sz="1800" dirty="0" smtClean="0">
                <a:solidFill>
                  <a:srgbClr val="000066"/>
                </a:solidFill>
                <a:latin typeface="+mj-lt"/>
                <a:cs typeface="+mn-cs"/>
              </a:rPr>
              <a:t>for negativo em uma amostra “negativa”, o resultado do teste será </a:t>
            </a:r>
            <a:r>
              <a:rPr lang="nl-NL" sz="1800" b="1" dirty="0" smtClean="0">
                <a:solidFill>
                  <a:srgbClr val="000066"/>
                </a:solidFill>
                <a:latin typeface="+mj-lt"/>
                <a:cs typeface="+mn-cs"/>
              </a:rPr>
              <a:t>Inválido</a:t>
            </a:r>
            <a:r>
              <a:rPr lang="nl-NL" sz="1800" dirty="0" smtClean="0">
                <a:solidFill>
                  <a:srgbClr val="000066"/>
                </a:solidFill>
                <a:latin typeface="+mj-lt"/>
                <a:cs typeface="+mn-cs"/>
              </a:rPr>
              <a:t>.</a:t>
            </a:r>
            <a:endParaRPr lang="en-US" sz="1800" dirty="0">
              <a:solidFill>
                <a:srgbClr val="000066"/>
              </a:solidFill>
              <a:latin typeface="+mj-lt"/>
              <a:cs typeface="+mn-cs"/>
            </a:endParaRPr>
          </a:p>
          <a:p>
            <a:pPr marL="390525" indent="-390525" defTabSz="1042988" eaLnBrk="0" hangingPunct="0">
              <a:spcBef>
                <a:spcPct val="80000"/>
              </a:spcBef>
              <a:buClr>
                <a:srgbClr val="1E7FB8"/>
              </a:buClr>
              <a:buFont typeface="Wingdings" pitchFamily="2" charset="2"/>
              <a:buChar char="l"/>
            </a:pPr>
            <a:endParaRPr lang="en-US" sz="2000" dirty="0">
              <a:solidFill>
                <a:srgbClr val="000066"/>
              </a:solidFill>
              <a:latin typeface="+mj-lt"/>
              <a:cs typeface="+mn-cs"/>
            </a:endParaRPr>
          </a:p>
          <a:p>
            <a:pPr>
              <a:buNone/>
            </a:pPr>
            <a:endParaRPr lang="en-US" sz="2000" dirty="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41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Monitoramento de Qualidade: </a:t>
            </a:r>
            <a:br>
              <a:rPr lang="nl-NL" sz="4000" dirty="0" smtClean="0">
                <a:solidFill>
                  <a:srgbClr val="421C5E"/>
                </a:solidFill>
                <a:latin typeface="+mn-lt"/>
                <a:ea typeface="黑体" charset="0"/>
              </a:rPr>
            </a:br>
            <a:r>
              <a:rPr lang="nl-NL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Controle de Verificação de Sonda</a:t>
            </a:r>
            <a:endParaRPr lang="en-US" sz="4000" dirty="0">
              <a:solidFill>
                <a:srgbClr val="421C5E"/>
              </a:solidFill>
              <a:latin typeface="+mn-lt"/>
              <a:ea typeface="黑体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Lucida Sans Unicode" panose="020B0602030504020204" pitchFamily="34" charset="0"/>
              <a:buChar char="∙"/>
            </a:pPr>
            <a:r>
              <a:rPr lang="en-US" sz="2000" dirty="0" smtClean="0">
                <a:latin typeface="+mj-lt"/>
                <a:cs typeface="Calibri" panose="020F0502020204030204" pitchFamily="34" charset="0"/>
              </a:rPr>
              <a:t>O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Controle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Verificação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Sonda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é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uma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verificação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realizada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pelo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sistema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antes de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iniciar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a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reação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de PCR. O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sistema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mede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o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sinal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fluorescência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das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sondas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para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monitorar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: </a:t>
            </a:r>
            <a:endParaRPr lang="en-US" sz="2000" dirty="0">
              <a:latin typeface="+mj-lt"/>
              <a:cs typeface="Calibri" panose="020F0502020204030204" pitchFamily="34" charset="0"/>
            </a:endParaRPr>
          </a:p>
          <a:p>
            <a:pPr lvl="1">
              <a:buClrTx/>
              <a:buSzPct val="100000"/>
              <a:buFont typeface="Lucida Sans Unicode" panose="020B0602030504020204" pitchFamily="34" charset="0"/>
              <a:buChar char="−"/>
            </a:pP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reidratação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das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esferas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de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reagentes</a:t>
            </a:r>
            <a:endParaRPr lang="en-US" sz="1800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 lvl="1">
              <a:buClrTx/>
              <a:buSzPct val="100000"/>
              <a:buFont typeface="Lucida Sans Unicode" panose="020B0602030504020204" pitchFamily="34" charset="0"/>
              <a:buChar char="−"/>
            </a:pP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preenchimento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tubo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de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reação</a:t>
            </a:r>
            <a:endParaRPr lang="en-US" sz="1800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 lvl="1">
              <a:buClrTx/>
              <a:buSzPct val="100000"/>
              <a:buFont typeface="Lucida Sans Unicode" panose="020B0602030504020204" pitchFamily="34" charset="0"/>
              <a:buChar char="−"/>
            </a:pPr>
            <a:r>
              <a:rPr lang="en-US" sz="1800" dirty="0" err="1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i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ntegridade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da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sonda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e</a:t>
            </a:r>
            <a:endParaRPr lang="en-US" sz="1800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 lvl="1">
              <a:buClrTx/>
              <a:buSzPct val="100000"/>
              <a:buFont typeface="Lucida Sans Unicode" panose="020B0602030504020204" pitchFamily="34" charset="0"/>
              <a:buChar char="−"/>
            </a:pPr>
            <a:r>
              <a:rPr lang="en-US" sz="1800" dirty="0" err="1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e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stabilidade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corante</a:t>
            </a:r>
            <a:r>
              <a:rPr lang="en-US" sz="1800" dirty="0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 de </a:t>
            </a:r>
            <a:r>
              <a:rPr lang="en-US" sz="1800" dirty="0" err="1" smtClean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fluorescência</a:t>
            </a:r>
            <a:endParaRPr lang="en-US" sz="1800" dirty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>
              <a:buSzPct val="100000"/>
              <a:buFont typeface="Lucida Sans Unicode" panose="020B0602030504020204" pitchFamily="34" charset="0"/>
              <a:buChar char="∙"/>
            </a:pPr>
            <a:endParaRPr lang="nl-NL" sz="2000" dirty="0">
              <a:latin typeface="+mj-lt"/>
              <a:cs typeface="Calibri" panose="020F0502020204030204" pitchFamily="34" charset="0"/>
            </a:endParaRPr>
          </a:p>
          <a:p>
            <a:pPr>
              <a:buSzPct val="100000"/>
              <a:buFont typeface="Lucida Sans Unicode" panose="020B0602030504020204" pitchFamily="34" charset="0"/>
              <a:buChar char="∙"/>
            </a:pPr>
            <a:r>
              <a:rPr lang="en-US" sz="2000" dirty="0" smtClean="0">
                <a:latin typeface="+mj-lt"/>
                <a:cs typeface="Calibri" panose="020F0502020204030204" pitchFamily="34" charset="0"/>
              </a:rPr>
              <a:t>Os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resultados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são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automaticamente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comparados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a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configurações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fábrica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pré-estabelecidos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no software</a:t>
            </a:r>
          </a:p>
          <a:p>
            <a:pPr>
              <a:buSzPct val="100000"/>
              <a:buFont typeface="Lucida Sans Unicode" panose="020B0602030504020204" pitchFamily="34" charset="0"/>
              <a:buChar char="∙"/>
            </a:pPr>
            <a:endParaRPr lang="en-US" sz="2000" dirty="0">
              <a:latin typeface="+mj-lt"/>
              <a:cs typeface="Calibri" panose="020F0502020204030204" pitchFamily="34" charset="0"/>
            </a:endParaRPr>
          </a:p>
          <a:p>
            <a:pPr>
              <a:buSzPct val="100000"/>
              <a:buFont typeface="Lucida Sans Unicode" panose="020B0602030504020204" pitchFamily="34" charset="0"/>
              <a:buChar char="∙"/>
            </a:pPr>
            <a:r>
              <a:rPr lang="en-US" sz="2000" dirty="0" smtClean="0">
                <a:latin typeface="+mj-lt"/>
                <a:cs typeface="Calibri" panose="020F0502020204030204" pitchFamily="34" charset="0"/>
              </a:rPr>
              <a:t>Se a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Verificação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Sonda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não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passar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então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o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teste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é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interrompido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e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obtém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-se um </a:t>
            </a:r>
            <a:r>
              <a:rPr lang="en-US" sz="2000" dirty="0" err="1" smtClean="0">
                <a:latin typeface="+mj-lt"/>
                <a:cs typeface="Calibri" panose="020F0502020204030204" pitchFamily="34" charset="0"/>
              </a:rPr>
              <a:t>resultado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2000" b="1" dirty="0" err="1" smtClean="0">
                <a:latin typeface="+mj-lt"/>
                <a:cs typeface="Calibri" panose="020F0502020204030204" pitchFamily="34" charset="0"/>
              </a:rPr>
              <a:t>Erro</a:t>
            </a:r>
            <a:r>
              <a:rPr lang="en-US" sz="2000" dirty="0" smtClean="0">
                <a:latin typeface="+mj-lt"/>
                <a:cs typeface="Calibri" panose="020F0502020204030204" pitchFamily="34" charset="0"/>
              </a:rPr>
              <a:t>.  </a:t>
            </a:r>
            <a:endParaRPr lang="en-US" sz="2000" dirty="0">
              <a:latin typeface="+mj-lt"/>
              <a:cs typeface="Calibri" panose="020F0502020204030204" pitchFamily="34" charset="0"/>
            </a:endParaRPr>
          </a:p>
          <a:p>
            <a:pPr>
              <a:buSzPct val="100000"/>
              <a:buFont typeface="Lucida Sans Unicode" panose="020B0602030504020204" pitchFamily="34" charset="0"/>
              <a:buChar char="∙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6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>
                <a:solidFill>
                  <a:srgbClr val="421C5E"/>
                </a:solidFill>
                <a:latin typeface="+mn-lt"/>
              </a:rPr>
              <a:t>Avaliação</a:t>
            </a:r>
            <a:r>
              <a:rPr lang="en-US" sz="4000" dirty="0" smtClean="0">
                <a:solidFill>
                  <a:srgbClr val="421C5E"/>
                </a:solidFill>
                <a:latin typeface="+mn-lt"/>
              </a:rPr>
              <a:t> </a:t>
            </a:r>
            <a:r>
              <a:rPr lang="en-US" sz="4000" dirty="0" err="1" smtClean="0">
                <a:solidFill>
                  <a:srgbClr val="421C5E"/>
                </a:solidFill>
              </a:rPr>
              <a:t>Externa</a:t>
            </a:r>
            <a:r>
              <a:rPr lang="en-US" sz="4000" dirty="0" smtClean="0">
                <a:solidFill>
                  <a:srgbClr val="421C5E"/>
                </a:solidFill>
              </a:rPr>
              <a:t> </a:t>
            </a:r>
            <a:r>
              <a:rPr lang="en-US" sz="4000" dirty="0" smtClean="0">
                <a:solidFill>
                  <a:srgbClr val="421C5E"/>
                </a:solidFill>
                <a:latin typeface="+mn-lt"/>
              </a:rPr>
              <a:t>de </a:t>
            </a:r>
            <a:r>
              <a:rPr lang="en-US" sz="4000" dirty="0" err="1" smtClean="0">
                <a:solidFill>
                  <a:srgbClr val="421C5E"/>
                </a:solidFill>
                <a:latin typeface="+mn-lt"/>
              </a:rPr>
              <a:t>Qualidade</a:t>
            </a:r>
            <a:r>
              <a:rPr lang="en-US" sz="4000" dirty="0" smtClean="0">
                <a:solidFill>
                  <a:srgbClr val="421C5E"/>
                </a:solidFill>
                <a:latin typeface="+mn-lt"/>
              </a:rPr>
              <a:t> (AEQ)</a:t>
            </a:r>
            <a:endParaRPr lang="en-US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23722" y="1467644"/>
            <a:ext cx="939366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>
                <a:latin typeface="+mj-lt"/>
              </a:rPr>
              <a:t>“ </a:t>
            </a:r>
            <a:r>
              <a:rPr lang="en-US" sz="2000" dirty="0" err="1" smtClean="0">
                <a:latin typeface="+mj-lt"/>
              </a:rPr>
              <a:t>Comparações</a:t>
            </a:r>
            <a:r>
              <a:rPr lang="en-US" sz="2000" dirty="0" smtClean="0">
                <a:latin typeface="+mj-lt"/>
              </a:rPr>
              <a:t> inter-</a:t>
            </a:r>
            <a:r>
              <a:rPr lang="en-US" sz="2000" dirty="0" err="1" smtClean="0">
                <a:latin typeface="+mj-lt"/>
              </a:rPr>
              <a:t>laboratoriais</a:t>
            </a:r>
            <a:r>
              <a:rPr lang="en-US" sz="2000" dirty="0" smtClean="0">
                <a:latin typeface="+mj-lt"/>
              </a:rPr>
              <a:t> e </a:t>
            </a:r>
            <a:r>
              <a:rPr lang="en-US" sz="2000" dirty="0" err="1" smtClean="0">
                <a:latin typeface="+mj-lt"/>
              </a:rPr>
              <a:t>outras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avaliações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desempenho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que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podem</a:t>
            </a:r>
            <a:r>
              <a:rPr lang="en-US" sz="2000" dirty="0" smtClean="0">
                <a:latin typeface="+mj-lt"/>
              </a:rPr>
              <a:t> ser </a:t>
            </a:r>
            <a:r>
              <a:rPr lang="en-US" sz="2000" dirty="0" err="1" smtClean="0">
                <a:latin typeface="+mj-lt"/>
              </a:rPr>
              <a:t>estendidas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por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todas</a:t>
            </a:r>
            <a:r>
              <a:rPr lang="en-US" sz="2000" dirty="0" smtClean="0">
                <a:latin typeface="+mj-lt"/>
              </a:rPr>
              <a:t> as </a:t>
            </a:r>
            <a:r>
              <a:rPr lang="en-US" sz="2000" dirty="0" err="1" smtClean="0">
                <a:latin typeface="+mj-lt"/>
              </a:rPr>
              <a:t>fases</a:t>
            </a:r>
            <a:r>
              <a:rPr lang="en-US" sz="2000" dirty="0" smtClean="0">
                <a:latin typeface="+mj-lt"/>
              </a:rPr>
              <a:t> do </a:t>
            </a:r>
            <a:r>
              <a:rPr lang="en-US" sz="2000" dirty="0" err="1" smtClean="0">
                <a:latin typeface="+mj-lt"/>
              </a:rPr>
              <a:t>ciclo</a:t>
            </a:r>
            <a:r>
              <a:rPr lang="en-US" sz="2000" dirty="0" smtClean="0">
                <a:latin typeface="+mj-lt"/>
              </a:rPr>
              <a:t> dos testes, </a:t>
            </a:r>
            <a:r>
              <a:rPr lang="en-US" sz="2000" dirty="0" err="1" smtClean="0">
                <a:latin typeface="+mj-lt"/>
              </a:rPr>
              <a:t>incluindo</a:t>
            </a:r>
            <a:r>
              <a:rPr lang="en-US" sz="2000" dirty="0" smtClean="0">
                <a:latin typeface="+mj-lt"/>
              </a:rPr>
              <a:t> a </a:t>
            </a:r>
            <a:r>
              <a:rPr lang="en-US" sz="2000" dirty="0" err="1" smtClean="0">
                <a:latin typeface="+mj-lt"/>
              </a:rPr>
              <a:t>interpretação</a:t>
            </a:r>
            <a:r>
              <a:rPr lang="en-US" sz="2000" dirty="0" smtClean="0">
                <a:latin typeface="+mj-lt"/>
              </a:rPr>
              <a:t> dos </a:t>
            </a:r>
            <a:r>
              <a:rPr lang="en-US" sz="2000" dirty="0" err="1" smtClean="0">
                <a:latin typeface="+mj-lt"/>
              </a:rPr>
              <a:t>resultados</a:t>
            </a:r>
            <a:r>
              <a:rPr lang="en-US" sz="2000" dirty="0" smtClean="0">
                <a:latin typeface="+mj-lt"/>
              </a:rPr>
              <a:t>; a </a:t>
            </a:r>
            <a:r>
              <a:rPr lang="en-US" sz="2000" dirty="0" err="1" smtClean="0">
                <a:latin typeface="+mj-lt"/>
              </a:rPr>
              <a:t>determinação</a:t>
            </a:r>
            <a:r>
              <a:rPr lang="en-US" sz="2000" dirty="0" smtClean="0">
                <a:latin typeface="+mj-lt"/>
              </a:rPr>
              <a:t> das </a:t>
            </a:r>
            <a:r>
              <a:rPr lang="en-US" sz="2000" dirty="0" err="1" smtClean="0">
                <a:latin typeface="+mj-lt"/>
              </a:rPr>
              <a:t>características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desempenho</a:t>
            </a:r>
            <a:r>
              <a:rPr lang="en-US" sz="2000" dirty="0" smtClean="0">
                <a:latin typeface="+mj-lt"/>
              </a:rPr>
              <a:t> dos </a:t>
            </a:r>
            <a:r>
              <a:rPr lang="en-US" sz="2000" dirty="0" err="1" smtClean="0">
                <a:latin typeface="+mj-lt"/>
              </a:rPr>
              <a:t>procedimentos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laboratoriais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laboratórios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individualmente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ou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coletivamente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através</a:t>
            </a:r>
            <a:r>
              <a:rPr lang="en-US" sz="2000" dirty="0" smtClean="0">
                <a:latin typeface="+mj-lt"/>
              </a:rPr>
              <a:t> da </a:t>
            </a:r>
            <a:r>
              <a:rPr lang="en-US" sz="2000" dirty="0" err="1" smtClean="0">
                <a:latin typeface="+mj-lt"/>
              </a:rPr>
              <a:t>comparação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interlaboratorial</a:t>
            </a:r>
            <a:r>
              <a:rPr lang="en-US" sz="2000" dirty="0" smtClean="0">
                <a:latin typeface="+mj-lt"/>
              </a:rPr>
              <a:t>;</a:t>
            </a:r>
            <a:r>
              <a:rPr lang="en-US" sz="2000" dirty="0" smtClean="0"/>
              <a:t> NOTA: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objetivos</a:t>
            </a:r>
            <a:r>
              <a:rPr lang="en-US" sz="2000" dirty="0" smtClean="0"/>
              <a:t> </a:t>
            </a:r>
            <a:r>
              <a:rPr lang="en-US" sz="2000" dirty="0" err="1" smtClean="0"/>
              <a:t>primários</a:t>
            </a:r>
            <a:r>
              <a:rPr lang="en-US" sz="2000" dirty="0" smtClean="0"/>
              <a:t> de AEQ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educacionais</a:t>
            </a:r>
            <a:r>
              <a:rPr lang="en-US" sz="2000" dirty="0" smtClean="0"/>
              <a:t> e </a:t>
            </a:r>
            <a:r>
              <a:rPr lang="en-US" sz="2000" dirty="0" err="1" smtClean="0"/>
              <a:t>podem</a:t>
            </a:r>
            <a:r>
              <a:rPr lang="en-US" sz="2000" dirty="0" smtClean="0"/>
              <a:t> ser </a:t>
            </a:r>
            <a:r>
              <a:rPr lang="en-US" sz="2000" dirty="0" err="1" smtClean="0"/>
              <a:t>respaldados</a:t>
            </a:r>
            <a:r>
              <a:rPr lang="en-US" sz="2000" dirty="0" smtClean="0"/>
              <a:t> </a:t>
            </a:r>
            <a:r>
              <a:rPr lang="en-US" sz="2000" dirty="0" err="1" smtClean="0"/>
              <a:t>por</a:t>
            </a:r>
            <a:r>
              <a:rPr lang="en-US" sz="2000" dirty="0" smtClean="0"/>
              <a:t> </a:t>
            </a:r>
            <a:r>
              <a:rPr lang="en-US" sz="2000" dirty="0" err="1" smtClean="0"/>
              <a:t>elementos</a:t>
            </a:r>
            <a:r>
              <a:rPr lang="en-US" sz="2000" dirty="0" smtClean="0"/>
              <a:t> </a:t>
            </a:r>
            <a:r>
              <a:rPr lang="en-US" sz="2000" dirty="0" err="1" smtClean="0"/>
              <a:t>adicionais</a:t>
            </a:r>
            <a:r>
              <a:rPr lang="en-US" sz="2000" dirty="0" smtClean="0"/>
              <a:t> [CLSI GP27-A2] </a:t>
            </a:r>
          </a:p>
          <a:p>
            <a:pPr marL="0" indent="0">
              <a:buNone/>
            </a:pPr>
            <a:r>
              <a:rPr lang="en-US" sz="2000" b="1" dirty="0" smtClean="0">
                <a:latin typeface="+mj-lt"/>
              </a:rPr>
              <a:t>AEQ:</a:t>
            </a:r>
          </a:p>
          <a:p>
            <a:r>
              <a:rPr lang="en-US" sz="2000" dirty="0" smtClean="0">
                <a:latin typeface="+mj-lt"/>
              </a:rPr>
              <a:t>é </a:t>
            </a:r>
            <a:r>
              <a:rPr lang="en-US" sz="2000" dirty="0" err="1" smtClean="0">
                <a:latin typeface="+mj-lt"/>
              </a:rPr>
              <a:t>usado</a:t>
            </a:r>
            <a:r>
              <a:rPr lang="en-US" sz="2000" dirty="0" smtClean="0">
                <a:latin typeface="+mj-lt"/>
              </a:rPr>
              <a:t> para </a:t>
            </a:r>
            <a:r>
              <a:rPr lang="en-US" sz="2000" dirty="0" err="1" smtClean="0">
                <a:latin typeface="+mj-lt"/>
              </a:rPr>
              <a:t>melhorar</a:t>
            </a:r>
            <a:r>
              <a:rPr lang="en-US" sz="2000" dirty="0" smtClean="0">
                <a:latin typeface="+mj-lt"/>
              </a:rPr>
              <a:t> o </a:t>
            </a:r>
            <a:r>
              <a:rPr lang="en-US" sz="2000" dirty="0" err="1" smtClean="0">
                <a:latin typeface="+mj-lt"/>
              </a:rPr>
              <a:t>desempenho</a:t>
            </a:r>
            <a:r>
              <a:rPr lang="en-US" sz="2000" dirty="0" smtClean="0">
                <a:latin typeface="+mj-lt"/>
              </a:rPr>
              <a:t> da </a:t>
            </a:r>
            <a:r>
              <a:rPr lang="en-US" sz="2000" dirty="0" err="1" smtClean="0">
                <a:latin typeface="+mj-lt"/>
              </a:rPr>
              <a:t>rede</a:t>
            </a:r>
            <a:r>
              <a:rPr lang="en-US" sz="2000" dirty="0" smtClean="0">
                <a:latin typeface="+mj-lt"/>
              </a:rPr>
              <a:t> laboratorial </a:t>
            </a:r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é </a:t>
            </a:r>
            <a:r>
              <a:rPr lang="en-US" sz="2000" dirty="0" err="1" smtClean="0">
                <a:latin typeface="+mj-lt"/>
              </a:rPr>
              <a:t>uma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ferramenta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importante</a:t>
            </a:r>
            <a:r>
              <a:rPr lang="en-US" sz="2000" dirty="0" smtClean="0">
                <a:latin typeface="+mj-lt"/>
              </a:rPr>
              <a:t> para se </a:t>
            </a:r>
            <a:r>
              <a:rPr lang="en-US" sz="2000" dirty="0" err="1" smtClean="0">
                <a:latin typeface="+mj-lt"/>
              </a:rPr>
              <a:t>comunicar</a:t>
            </a:r>
            <a:r>
              <a:rPr lang="en-US" sz="2000" dirty="0" smtClean="0">
                <a:latin typeface="+mj-lt"/>
              </a:rPr>
              <a:t> com </a:t>
            </a:r>
            <a:r>
              <a:rPr lang="en-US" sz="2000" dirty="0" err="1" smtClean="0">
                <a:latin typeface="+mj-lt"/>
              </a:rPr>
              <a:t>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profissionais</a:t>
            </a:r>
            <a:r>
              <a:rPr lang="en-US" sz="2000" dirty="0" smtClean="0">
                <a:latin typeface="+mj-lt"/>
              </a:rPr>
              <a:t> e </a:t>
            </a:r>
            <a:r>
              <a:rPr lang="en-US" sz="2000" dirty="0" err="1" smtClean="0">
                <a:latin typeface="+mj-lt"/>
              </a:rPr>
              <a:t>motivá</a:t>
            </a:r>
            <a:r>
              <a:rPr lang="en-US" sz="2000" dirty="0" smtClean="0">
                <a:latin typeface="+mj-lt"/>
              </a:rPr>
              <a:t>-los</a:t>
            </a:r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é </a:t>
            </a:r>
            <a:r>
              <a:rPr lang="en-US" sz="2000" dirty="0" err="1" smtClean="0">
                <a:latin typeface="+mj-lt"/>
              </a:rPr>
              <a:t>desenvolvido</a:t>
            </a:r>
            <a:r>
              <a:rPr lang="en-US" sz="2000" dirty="0" smtClean="0">
                <a:latin typeface="+mj-lt"/>
              </a:rPr>
              <a:t> para </a:t>
            </a:r>
            <a:r>
              <a:rPr lang="en-US" sz="2000" dirty="0" err="1" smtClean="0">
                <a:latin typeface="+mj-lt"/>
              </a:rPr>
              <a:t>identificar</a:t>
            </a:r>
            <a:r>
              <a:rPr lang="en-US" sz="2000" dirty="0" smtClean="0">
                <a:latin typeface="+mj-lt"/>
              </a:rPr>
              <a:t> e resolver </a:t>
            </a:r>
            <a:r>
              <a:rPr lang="en-US" sz="2000" dirty="0" err="1" smtClean="0">
                <a:latin typeface="+mj-lt"/>
              </a:rPr>
              <a:t>problemas</a:t>
            </a:r>
            <a:r>
              <a:rPr lang="en-US" sz="2000" dirty="0" smtClean="0">
                <a:latin typeface="+mj-lt"/>
              </a:rPr>
              <a:t> </a:t>
            </a:r>
          </a:p>
          <a:p>
            <a:r>
              <a:rPr lang="en-US" sz="2000" dirty="0" err="1">
                <a:latin typeface="+mj-lt"/>
              </a:rPr>
              <a:t>n</a:t>
            </a:r>
            <a:r>
              <a:rPr lang="en-US" sz="2000" dirty="0" err="1" smtClean="0">
                <a:latin typeface="+mj-lt"/>
              </a:rPr>
              <a:t>ão</a:t>
            </a:r>
            <a:r>
              <a:rPr lang="en-US" sz="2000" dirty="0" smtClean="0">
                <a:latin typeface="+mj-lt"/>
              </a:rPr>
              <a:t> é </a:t>
            </a:r>
            <a:r>
              <a:rPr lang="en-US" sz="2000" dirty="0" err="1" smtClean="0">
                <a:latin typeface="+mj-lt"/>
              </a:rPr>
              <a:t>usado</a:t>
            </a:r>
            <a:r>
              <a:rPr lang="en-US" sz="2000" dirty="0" smtClean="0">
                <a:latin typeface="+mj-lt"/>
              </a:rPr>
              <a:t> para </a:t>
            </a:r>
            <a:r>
              <a:rPr lang="en-US" sz="2000" dirty="0" err="1" smtClean="0">
                <a:latin typeface="+mj-lt"/>
              </a:rPr>
              <a:t>punir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profissionais</a:t>
            </a:r>
            <a:r>
              <a:rPr lang="en-US" sz="2000" dirty="0" smtClean="0">
                <a:latin typeface="+mj-lt"/>
              </a:rPr>
              <a:t> 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pPr lvl="1"/>
            <a:endParaRPr lang="en-US" sz="21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1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1758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5000"/>
              </a:lnSpc>
            </a:pPr>
            <a:r>
              <a:rPr lang="en-GB" sz="4000" dirty="0" err="1" smtClean="0">
                <a:solidFill>
                  <a:srgbClr val="421C5E"/>
                </a:solidFill>
                <a:latin typeface="+mn-lt"/>
              </a:rPr>
              <a:t>Registro</a:t>
            </a:r>
            <a:r>
              <a:rPr lang="en-GB" sz="4000" dirty="0" smtClean="0">
                <a:solidFill>
                  <a:srgbClr val="421C5E"/>
                </a:solidFill>
                <a:latin typeface="+mn-lt"/>
              </a:rPr>
              <a:t> </a:t>
            </a:r>
            <a:r>
              <a:rPr lang="en-GB" sz="4000" dirty="0" err="1" smtClean="0">
                <a:solidFill>
                  <a:srgbClr val="421C5E"/>
                </a:solidFill>
                <a:latin typeface="+mn-lt"/>
              </a:rPr>
              <a:t>preciso</a:t>
            </a:r>
            <a:r>
              <a:rPr lang="en-GB" sz="4000" dirty="0" smtClean="0">
                <a:solidFill>
                  <a:srgbClr val="421C5E"/>
                </a:solidFill>
                <a:latin typeface="+mn-lt"/>
              </a:rPr>
              <a:t> e </a:t>
            </a:r>
            <a:r>
              <a:rPr lang="en-GB" sz="4000" dirty="0" err="1" smtClean="0">
                <a:solidFill>
                  <a:srgbClr val="421C5E"/>
                </a:solidFill>
                <a:latin typeface="+mn-lt"/>
              </a:rPr>
              <a:t>oportuno</a:t>
            </a:r>
            <a:endParaRPr lang="en-GB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5526" y="1673661"/>
            <a:ext cx="9393668" cy="497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altLang="ja-JP" sz="2000" dirty="0" err="1" smtClean="0">
                <a:latin typeface="+mj-lt"/>
              </a:rPr>
              <a:t>Emita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resultados</a:t>
            </a:r>
            <a:r>
              <a:rPr lang="en-US" altLang="ja-JP" sz="2000" dirty="0" smtClean="0">
                <a:latin typeface="+mj-lt"/>
              </a:rPr>
              <a:t> do  </a:t>
            </a:r>
            <a:r>
              <a:rPr lang="en-US" altLang="ja-JP" sz="2000" dirty="0">
                <a:latin typeface="+mj-lt"/>
              </a:rPr>
              <a:t>Xpert MTB/RIF </a:t>
            </a:r>
            <a:r>
              <a:rPr lang="en-US" altLang="ja-JP" sz="2000" dirty="0" err="1" smtClean="0">
                <a:latin typeface="+mj-lt"/>
              </a:rPr>
              <a:t>dentro</a:t>
            </a:r>
            <a:r>
              <a:rPr lang="en-US" altLang="ja-JP" sz="2000" dirty="0" smtClean="0">
                <a:latin typeface="+mj-lt"/>
              </a:rPr>
              <a:t> de 24 </a:t>
            </a:r>
            <a:r>
              <a:rPr lang="en-US" altLang="ja-JP" sz="2000" dirty="0" err="1" smtClean="0">
                <a:latin typeface="+mj-lt"/>
              </a:rPr>
              <a:t>horas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depois</a:t>
            </a:r>
            <a:r>
              <a:rPr lang="en-US" altLang="ja-JP" sz="2000" dirty="0" smtClean="0">
                <a:latin typeface="+mj-lt"/>
              </a:rPr>
              <a:t> de a </a:t>
            </a:r>
            <a:r>
              <a:rPr lang="en-US" altLang="ja-JP" sz="2000" dirty="0" err="1" smtClean="0">
                <a:latin typeface="+mj-lt"/>
              </a:rPr>
              <a:t>amostra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expectoração</a:t>
            </a:r>
            <a:r>
              <a:rPr lang="en-US" altLang="ja-JP" sz="2000" dirty="0" smtClean="0">
                <a:latin typeface="+mj-lt"/>
              </a:rPr>
              <a:t> ser </a:t>
            </a:r>
            <a:r>
              <a:rPr lang="en-US" altLang="ja-JP" sz="2000" dirty="0" err="1" smtClean="0">
                <a:latin typeface="+mj-lt"/>
              </a:rPr>
              <a:t>recebida</a:t>
            </a:r>
            <a:r>
              <a:rPr lang="en-US" altLang="ja-JP" sz="2000" dirty="0" smtClean="0">
                <a:latin typeface="+mj-lt"/>
              </a:rPr>
              <a:t> no </a:t>
            </a:r>
            <a:r>
              <a:rPr lang="en-US" altLang="ja-JP" sz="2000" dirty="0" err="1" smtClean="0">
                <a:latin typeface="+mj-lt"/>
              </a:rPr>
              <a:t>labortório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para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permitir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rápido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início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tratamento</a:t>
            </a:r>
            <a:r>
              <a:rPr lang="en-US" altLang="ja-JP" sz="2000" dirty="0" smtClean="0">
                <a:latin typeface="+mj-lt"/>
              </a:rPr>
              <a:t>.</a:t>
            </a:r>
          </a:p>
          <a:p>
            <a:pPr eaLnBrk="1" hangingPunct="1"/>
            <a:r>
              <a:rPr lang="en-US" altLang="ja-JP" sz="2000" dirty="0" err="1" smtClean="0">
                <a:latin typeface="+mj-lt"/>
              </a:rPr>
              <a:t>Sistemas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apropriados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transporte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amostras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devem</a:t>
            </a:r>
            <a:r>
              <a:rPr lang="en-US" altLang="ja-JP" sz="2000" dirty="0" smtClean="0">
                <a:latin typeface="+mj-lt"/>
              </a:rPr>
              <a:t> ser </a:t>
            </a:r>
            <a:r>
              <a:rPr lang="en-US" altLang="ja-JP" sz="2000" dirty="0" err="1" smtClean="0">
                <a:latin typeface="+mj-lt"/>
              </a:rPr>
              <a:t>postos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em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prática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para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garantir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rápida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emissão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resultados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para</a:t>
            </a:r>
            <a:r>
              <a:rPr lang="en-US" altLang="ja-JP" sz="2000" dirty="0" smtClean="0">
                <a:latin typeface="+mj-lt"/>
              </a:rPr>
              <a:t> o </a:t>
            </a:r>
            <a:r>
              <a:rPr lang="en-US" altLang="ja-JP" sz="2000" dirty="0" err="1" smtClean="0">
                <a:latin typeface="+mj-lt"/>
              </a:rPr>
              <a:t>sistema</a:t>
            </a:r>
            <a:r>
              <a:rPr lang="en-US" altLang="ja-JP" sz="2000" dirty="0" smtClean="0">
                <a:latin typeface="+mj-lt"/>
              </a:rPr>
              <a:t> de </a:t>
            </a:r>
            <a:r>
              <a:rPr lang="en-US" altLang="ja-JP" sz="2000" dirty="0" err="1" smtClean="0">
                <a:latin typeface="+mj-lt"/>
              </a:rPr>
              <a:t>saúde</a:t>
            </a:r>
            <a:endParaRPr lang="en-US" altLang="ja-JP" sz="2000" dirty="0">
              <a:latin typeface="+mj-lt"/>
            </a:endParaRPr>
          </a:p>
          <a:p>
            <a:pPr eaLnBrk="1" hangingPunct="1"/>
            <a:r>
              <a:rPr lang="en-AU" sz="2000" dirty="0" err="1" smtClean="0">
                <a:latin typeface="+mj-lt"/>
              </a:rPr>
              <a:t>Registre</a:t>
            </a:r>
            <a:r>
              <a:rPr lang="en-AU" sz="2000" dirty="0" smtClean="0">
                <a:latin typeface="+mj-lt"/>
              </a:rPr>
              <a:t> </a:t>
            </a:r>
            <a:r>
              <a:rPr lang="en-AU" sz="2000" dirty="0" err="1" smtClean="0">
                <a:latin typeface="+mj-lt"/>
              </a:rPr>
              <a:t>todo</a:t>
            </a:r>
            <a:r>
              <a:rPr lang="en-AU" sz="2000" dirty="0" smtClean="0">
                <a:latin typeface="+mj-lt"/>
              </a:rPr>
              <a:t> o </a:t>
            </a:r>
            <a:r>
              <a:rPr lang="en-AU" sz="2000" dirty="0" err="1" smtClean="0">
                <a:latin typeface="+mj-lt"/>
              </a:rPr>
              <a:t>trabalho</a:t>
            </a:r>
            <a:r>
              <a:rPr lang="en-AU" sz="2000" dirty="0" smtClean="0">
                <a:latin typeface="+mj-lt"/>
              </a:rPr>
              <a:t> </a:t>
            </a:r>
            <a:r>
              <a:rPr lang="en-AU" sz="2000" dirty="0" err="1" smtClean="0">
                <a:latin typeface="+mj-lt"/>
              </a:rPr>
              <a:t>realizado</a:t>
            </a:r>
            <a:r>
              <a:rPr lang="en-AU" sz="2000" dirty="0" smtClean="0">
                <a:latin typeface="+mj-lt"/>
              </a:rPr>
              <a:t> no </a:t>
            </a:r>
            <a:r>
              <a:rPr lang="en-AU" sz="2000" dirty="0" err="1" smtClean="0">
                <a:latin typeface="+mj-lt"/>
              </a:rPr>
              <a:t>formato</a:t>
            </a:r>
            <a:r>
              <a:rPr lang="en-AU" sz="2000" dirty="0" smtClean="0">
                <a:latin typeface="+mj-lt"/>
              </a:rPr>
              <a:t> </a:t>
            </a:r>
            <a:r>
              <a:rPr lang="en-AU" sz="2000" dirty="0" err="1" smtClean="0">
                <a:latin typeface="+mj-lt"/>
              </a:rPr>
              <a:t>padronizado</a:t>
            </a:r>
            <a:r>
              <a:rPr lang="en-AU" sz="2000" dirty="0" smtClean="0">
                <a:latin typeface="+mj-lt"/>
              </a:rPr>
              <a:t> no </a:t>
            </a:r>
            <a:r>
              <a:rPr lang="en-AU" sz="2000" dirty="0" err="1" smtClean="0">
                <a:latin typeface="+mj-lt"/>
              </a:rPr>
              <a:t>Registro</a:t>
            </a:r>
            <a:r>
              <a:rPr lang="en-AU" sz="2000" dirty="0" smtClean="0">
                <a:latin typeface="+mj-lt"/>
              </a:rPr>
              <a:t> Laboratorial.</a:t>
            </a:r>
            <a:endParaRPr lang="en-AU" sz="2000" dirty="0">
              <a:latin typeface="+mj-lt"/>
            </a:endParaRPr>
          </a:p>
          <a:p>
            <a:pPr eaLnBrk="1" hangingPunct="1"/>
            <a:r>
              <a:rPr lang="en-US" altLang="ja-JP" sz="2000" dirty="0" err="1" smtClean="0">
                <a:latin typeface="+mj-lt"/>
              </a:rPr>
              <a:t>Analise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os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resultados</a:t>
            </a:r>
            <a:r>
              <a:rPr lang="en-US" altLang="ja-JP" sz="2000" dirty="0" smtClean="0">
                <a:latin typeface="+mj-lt"/>
              </a:rPr>
              <a:t>  </a:t>
            </a:r>
            <a:r>
              <a:rPr lang="en-US" altLang="ja-JP" sz="2000" dirty="0" err="1">
                <a:latin typeface="+mj-lt"/>
              </a:rPr>
              <a:t>Xpert</a:t>
            </a:r>
            <a:r>
              <a:rPr lang="en-US" altLang="ja-JP" sz="2000" dirty="0">
                <a:latin typeface="+mj-lt"/>
              </a:rPr>
              <a:t> </a:t>
            </a:r>
            <a:r>
              <a:rPr lang="en-US" altLang="ja-JP" sz="2000" dirty="0" smtClean="0">
                <a:latin typeface="+mj-lt"/>
              </a:rPr>
              <a:t>MTB/RIF </a:t>
            </a:r>
            <a:r>
              <a:rPr lang="en-US" altLang="ja-JP" sz="2000" dirty="0" err="1" smtClean="0">
                <a:latin typeface="+mj-lt"/>
              </a:rPr>
              <a:t>mensalmente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para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detectar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mudanças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que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podem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indicar</a:t>
            </a:r>
            <a:r>
              <a:rPr lang="en-US" altLang="ja-JP" sz="2000" dirty="0" smtClean="0">
                <a:latin typeface="+mj-lt"/>
              </a:rPr>
              <a:t> </a:t>
            </a:r>
            <a:r>
              <a:rPr lang="en-US" altLang="ja-JP" sz="2000" dirty="0" err="1" smtClean="0">
                <a:latin typeface="+mj-lt"/>
              </a:rPr>
              <a:t>problemas</a:t>
            </a:r>
            <a:r>
              <a:rPr lang="en-US" altLang="ja-JP" sz="2000" dirty="0">
                <a:latin typeface="+mj-lt"/>
              </a:rPr>
              <a:t>.</a:t>
            </a:r>
          </a:p>
          <a:p>
            <a:pPr lvl="1" eaLnBrk="1" hangingPunct="1"/>
            <a:r>
              <a:rPr lang="en-US" altLang="ja-JP" sz="1800" dirty="0" err="1" smtClean="0">
                <a:latin typeface="+mj-lt"/>
              </a:rPr>
              <a:t>Ver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indicadores</a:t>
            </a:r>
            <a:r>
              <a:rPr lang="en-US" altLang="ja-JP" sz="1800" dirty="0" smtClean="0">
                <a:latin typeface="+mj-lt"/>
              </a:rPr>
              <a:t> de </a:t>
            </a:r>
            <a:r>
              <a:rPr lang="en-US" altLang="ja-JP" sz="1800" dirty="0" err="1" smtClean="0">
                <a:latin typeface="+mj-lt"/>
              </a:rPr>
              <a:t>qualidade</a:t>
            </a:r>
            <a:r>
              <a:rPr lang="en-US" altLang="ja-JP" sz="1800" dirty="0" smtClean="0">
                <a:latin typeface="+mj-lt"/>
              </a:rPr>
              <a:t> </a:t>
            </a:r>
            <a:r>
              <a:rPr lang="en-US" altLang="ja-JP" sz="1800" dirty="0" err="1" smtClean="0">
                <a:latin typeface="+mj-lt"/>
              </a:rPr>
              <a:t>recomendados</a:t>
            </a:r>
            <a:endParaRPr lang="en-US" altLang="ja-JP" sz="1800" dirty="0">
              <a:latin typeface="+mj-lt"/>
            </a:endParaRPr>
          </a:p>
          <a:p>
            <a:pPr marL="596900" lvl="1" indent="0">
              <a:buNone/>
            </a:pPr>
            <a:endParaRPr lang="en-US" sz="20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4044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Requisitos de Garantia de Qualidade</a:t>
            </a:r>
            <a:endParaRPr lang="en-US" sz="4000" dirty="0">
              <a:solidFill>
                <a:srgbClr val="421C5E"/>
              </a:solidFill>
              <a:latin typeface="+mn-lt"/>
              <a:ea typeface="黑体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1636453"/>
            <a:ext cx="9619774" cy="443970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cs typeface="Calibri" panose="020F0502020204030204" pitchFamily="34" charset="0"/>
              </a:rPr>
              <a:t>GLI </a:t>
            </a:r>
            <a:r>
              <a:rPr lang="en-US" sz="2800" dirty="0" err="1" smtClean="0">
                <a:cs typeface="Calibri" panose="020F0502020204030204" pitchFamily="34" charset="0"/>
              </a:rPr>
              <a:t>recomenda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os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seguintes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componentes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para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uma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abordagem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abrangente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para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garantia</a:t>
            </a:r>
            <a:r>
              <a:rPr lang="en-US" sz="2800" dirty="0" smtClean="0">
                <a:cs typeface="Calibri" panose="020F0502020204030204" pitchFamily="34" charset="0"/>
              </a:rPr>
              <a:t> de </a:t>
            </a:r>
            <a:r>
              <a:rPr lang="en-US" sz="2800" dirty="0" err="1" smtClean="0">
                <a:cs typeface="Calibri" panose="020F0502020204030204" pitchFamily="34" charset="0"/>
              </a:rPr>
              <a:t>qualidade</a:t>
            </a:r>
            <a:r>
              <a:rPr lang="en-US" sz="2800" dirty="0" smtClean="0">
                <a:cs typeface="Calibri" panose="020F0502020204030204" pitchFamily="34" charset="0"/>
              </a:rPr>
              <a:t> do </a:t>
            </a:r>
            <a:r>
              <a:rPr lang="en-US" sz="2800" dirty="0" err="1" smtClean="0">
                <a:cs typeface="Calibri" panose="020F0502020204030204" pitchFamily="34" charset="0"/>
              </a:rPr>
              <a:t>teste</a:t>
            </a:r>
            <a:r>
              <a:rPr lang="en-US" sz="2800" dirty="0" smtClean="0"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cs typeface="Calibri" panose="020F0502020204030204" pitchFamily="34" charset="0"/>
              </a:rPr>
              <a:t>Xpert</a:t>
            </a:r>
            <a:r>
              <a:rPr lang="en-US" sz="2800" dirty="0" smtClean="0">
                <a:cs typeface="Calibri" panose="020F0502020204030204" pitchFamily="34" charset="0"/>
              </a:rPr>
              <a:t> MTB/RIF:</a:t>
            </a:r>
          </a:p>
          <a:p>
            <a:pPr marL="0" indent="0">
              <a:buNone/>
            </a:pPr>
            <a:endParaRPr lang="en-US" sz="2800" dirty="0" smtClean="0">
              <a:cs typeface="Calibri" panose="020F0502020204030204" pitchFamily="34" charset="0"/>
            </a:endParaRPr>
          </a:p>
          <a:p>
            <a:pPr marL="912349" lvl="1" indent="-456606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nl-NL" sz="2400" dirty="0" smtClean="0">
                <a:solidFill>
                  <a:srgbClr val="0070C0"/>
                </a:solidFill>
                <a:cs typeface="Calibri" panose="020F0502020204030204" pitchFamily="34" charset="0"/>
              </a:rPr>
              <a:t>Treinamento e avaliação de competência do usuário </a:t>
            </a:r>
          </a:p>
          <a:p>
            <a:pPr marL="912349" lvl="1" indent="-456606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nl-NL" sz="2400" dirty="0" smtClean="0">
                <a:solidFill>
                  <a:srgbClr val="0070C0"/>
                </a:solidFill>
                <a:cs typeface="Calibri" panose="020F0502020204030204" pitchFamily="34" charset="0"/>
              </a:rPr>
              <a:t>Verificação do instrumento</a:t>
            </a:r>
            <a:endParaRPr lang="nl-NL" sz="2400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912349" lvl="1" indent="-456606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nl-NL" sz="2400" dirty="0" smtClean="0">
                <a:solidFill>
                  <a:srgbClr val="0070C0"/>
                </a:solidFill>
                <a:cs typeface="Calibri" panose="020F0502020204030204" pitchFamily="34" charset="0"/>
              </a:rPr>
              <a:t>Monitoramento do indicador de qualidade</a:t>
            </a:r>
            <a:endParaRPr lang="nl-NL" sz="2400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912349" lvl="1" indent="-456606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nl-NL" sz="2400" dirty="0" smtClean="0">
                <a:solidFill>
                  <a:srgbClr val="0070C0"/>
                </a:solidFill>
                <a:cs typeface="Calibri" panose="020F0502020204030204" pitchFamily="34" charset="0"/>
              </a:rPr>
              <a:t>Supervisão in loco</a:t>
            </a:r>
          </a:p>
          <a:p>
            <a:pPr marL="912349" lvl="1" indent="-456606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nl-NL" sz="2400" dirty="0" smtClean="0">
                <a:solidFill>
                  <a:srgbClr val="0070C0"/>
                </a:solidFill>
                <a:cs typeface="Calibri" panose="020F0502020204030204" pitchFamily="34" charset="0"/>
              </a:rPr>
              <a:t>Teste de CQ em cada novo lote </a:t>
            </a:r>
          </a:p>
          <a:p>
            <a:pPr marL="912349" lvl="1" indent="-456606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nl-NL" sz="2400" dirty="0" smtClean="0">
                <a:solidFill>
                  <a:srgbClr val="0070C0"/>
                </a:solidFill>
                <a:cs typeface="Calibri" panose="020F0502020204030204" pitchFamily="34" charset="0"/>
              </a:rPr>
              <a:t>Teste de proficiência (TP)</a:t>
            </a:r>
            <a:endParaRPr lang="nl-NL" sz="2400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4796" indent="0">
              <a:buNone/>
            </a:pP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4796" indent="0">
              <a:buNone/>
            </a:pP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66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Calibri" panose="020F0502020204030204" pitchFamily="34" charset="0"/>
              <a:buChar char="•"/>
            </a:pPr>
            <a:r>
              <a:rPr lang="en-US" sz="2400" dirty="0" smtClean="0">
                <a:cs typeface="Calibri" panose="020F0502020204030204" pitchFamily="34" charset="0"/>
              </a:rPr>
              <a:t>A </a:t>
            </a:r>
            <a:r>
              <a:rPr lang="en-US" sz="2400" dirty="0" err="1" smtClean="0">
                <a:cs typeface="Calibri" panose="020F0502020204030204" pitchFamily="34" charset="0"/>
              </a:rPr>
              <a:t>releitura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cega</a:t>
            </a:r>
            <a:r>
              <a:rPr lang="en-US" sz="2400" dirty="0" smtClean="0"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cs typeface="Calibri" panose="020F0502020204030204" pitchFamily="34" charset="0"/>
              </a:rPr>
              <a:t>que</a:t>
            </a:r>
            <a:r>
              <a:rPr lang="en-US" sz="2400" dirty="0" smtClean="0">
                <a:cs typeface="Calibri" panose="020F0502020204030204" pitchFamily="34" charset="0"/>
              </a:rPr>
              <a:t> é </a:t>
            </a:r>
            <a:r>
              <a:rPr lang="en-US" sz="2400" dirty="0" err="1" smtClean="0">
                <a:cs typeface="Calibri" panose="020F0502020204030204" pitchFamily="34" charset="0"/>
              </a:rPr>
              <a:t>recomendada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para</a:t>
            </a:r>
            <a:r>
              <a:rPr lang="en-US" sz="2400" dirty="0" smtClean="0">
                <a:cs typeface="Calibri" panose="020F0502020204030204" pitchFamily="34" charset="0"/>
              </a:rPr>
              <a:t> AEQ de </a:t>
            </a:r>
            <a:r>
              <a:rPr lang="en-US" sz="2400" dirty="0" err="1" smtClean="0">
                <a:cs typeface="Calibri" panose="020F0502020204030204" pitchFamily="34" charset="0"/>
              </a:rPr>
              <a:t>baciloscopia</a:t>
            </a:r>
            <a:r>
              <a:rPr lang="en-US" sz="2400" dirty="0" smtClean="0">
                <a:cs typeface="Calibri" panose="020F0502020204030204" pitchFamily="34" charset="0"/>
              </a:rPr>
              <a:t> de TB,  </a:t>
            </a:r>
            <a:r>
              <a:rPr lang="en-US" sz="2400" dirty="0" err="1" smtClean="0">
                <a:cs typeface="Calibri" panose="020F0502020204030204" pitchFamily="34" charset="0"/>
              </a:rPr>
              <a:t>não</a:t>
            </a:r>
            <a:r>
              <a:rPr lang="en-US" sz="2400" dirty="0" smtClean="0">
                <a:cs typeface="Calibri" panose="020F0502020204030204" pitchFamily="34" charset="0"/>
              </a:rPr>
              <a:t> é </a:t>
            </a:r>
            <a:r>
              <a:rPr lang="en-US" sz="2400" dirty="0" err="1" smtClean="0">
                <a:cs typeface="Calibri" panose="020F0502020204030204" pitchFamily="34" charset="0"/>
              </a:rPr>
              <a:t>appropriada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para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teste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>
                <a:cs typeface="Calibri" panose="020F0502020204030204" pitchFamily="34" charset="0"/>
              </a:rPr>
              <a:t>Xpert</a:t>
            </a:r>
            <a:r>
              <a:rPr lang="en-US" sz="2400" dirty="0">
                <a:cs typeface="Calibri" panose="020F0502020204030204" pitchFamily="34" charset="0"/>
              </a:rPr>
              <a:t> MTB/RIF </a:t>
            </a:r>
            <a:r>
              <a:rPr lang="en-US" sz="2400" dirty="0" err="1" smtClean="0">
                <a:cs typeface="Calibri" panose="020F0502020204030204" pitchFamily="34" charset="0"/>
              </a:rPr>
              <a:t>uma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vez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que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geralmente</a:t>
            </a:r>
            <a:r>
              <a:rPr lang="en-US" sz="2400" dirty="0" smtClean="0">
                <a:cs typeface="Calibri" panose="020F0502020204030204" pitchFamily="34" charset="0"/>
              </a:rPr>
              <a:t>  é </a:t>
            </a:r>
            <a:r>
              <a:rPr lang="en-US" sz="2400" dirty="0" err="1" smtClean="0">
                <a:cs typeface="Calibri" panose="020F0502020204030204" pitchFamily="34" charset="0"/>
              </a:rPr>
              <a:t>necessária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toda</a:t>
            </a:r>
            <a:r>
              <a:rPr lang="en-US" sz="2400" dirty="0" smtClean="0">
                <a:cs typeface="Calibri" panose="020F0502020204030204" pitchFamily="34" charset="0"/>
              </a:rPr>
              <a:t> a </a:t>
            </a:r>
            <a:r>
              <a:rPr lang="en-US" sz="2400" dirty="0" err="1" smtClean="0">
                <a:cs typeface="Calibri" panose="020F0502020204030204" pitchFamily="34" charset="0"/>
              </a:rPr>
              <a:t>amostra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para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realizar</a:t>
            </a:r>
            <a:r>
              <a:rPr lang="en-US" sz="2400" dirty="0" smtClean="0">
                <a:cs typeface="Calibri" panose="020F0502020204030204" pitchFamily="34" charset="0"/>
              </a:rPr>
              <a:t> o </a:t>
            </a:r>
            <a:r>
              <a:rPr lang="en-US" sz="2400" dirty="0" err="1" smtClean="0">
                <a:cs typeface="Calibri" panose="020F0502020204030204" pitchFamily="34" charset="0"/>
              </a:rPr>
              <a:t>teste</a:t>
            </a:r>
            <a:r>
              <a:rPr lang="en-US" sz="2400" dirty="0" smtClean="0"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cs typeface="Calibri" panose="020F0502020204030204" pitchFamily="34" charset="0"/>
              </a:rPr>
              <a:t>não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sobrando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amostra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para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uma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repetição</a:t>
            </a:r>
            <a:r>
              <a:rPr lang="en-US" sz="2400" dirty="0" smtClean="0">
                <a:cs typeface="Calibri" panose="020F0502020204030204" pitchFamily="34" charset="0"/>
              </a:rPr>
              <a:t> posterior. </a:t>
            </a:r>
          </a:p>
          <a:p>
            <a:pPr>
              <a:buSzPct val="100000"/>
              <a:buFont typeface="Calibri" panose="020F0502020204030204" pitchFamily="34" charset="0"/>
              <a:buChar char="•"/>
            </a:pPr>
            <a:endParaRPr lang="en-US" sz="2400" dirty="0" smtClean="0">
              <a:cs typeface="Calibri" panose="020F0502020204030204" pitchFamily="34" charset="0"/>
            </a:endParaRPr>
          </a:p>
          <a:p>
            <a:pPr>
              <a:buSzPct val="100000"/>
              <a:buFont typeface="Calibri" panose="020F0502020204030204" pitchFamily="34" charset="0"/>
              <a:buChar char="•"/>
            </a:pPr>
            <a:r>
              <a:rPr lang="en-US" sz="2400" dirty="0" smtClean="0">
                <a:cs typeface="Calibri" panose="020F0502020204030204" pitchFamily="34" charset="0"/>
              </a:rPr>
              <a:t>Se o </a:t>
            </a:r>
            <a:r>
              <a:rPr lang="en-US" sz="2400" dirty="0" err="1" smtClean="0">
                <a:cs typeface="Calibri" panose="020F0502020204030204" pitchFamily="34" charset="0"/>
              </a:rPr>
              <a:t>Xpert</a:t>
            </a:r>
            <a:r>
              <a:rPr lang="en-US" sz="2400" dirty="0" smtClean="0">
                <a:cs typeface="Calibri" panose="020F0502020204030204" pitchFamily="34" charset="0"/>
              </a:rPr>
              <a:t> MTB/RIF é </a:t>
            </a:r>
            <a:r>
              <a:rPr lang="en-US" sz="2400" dirty="0" err="1" smtClean="0">
                <a:cs typeface="Calibri" panose="020F0502020204030204" pitchFamily="34" charset="0"/>
              </a:rPr>
              <a:t>usado</a:t>
            </a:r>
            <a:r>
              <a:rPr lang="en-US" sz="2400" dirty="0" smtClean="0">
                <a:cs typeface="Calibri" panose="020F0502020204030204" pitchFamily="34" charset="0"/>
              </a:rPr>
              <a:t> de </a:t>
            </a:r>
            <a:r>
              <a:rPr lang="en-US" sz="2400" dirty="0" err="1" smtClean="0">
                <a:cs typeface="Calibri" panose="020F0502020204030204" pitchFamily="34" charset="0"/>
              </a:rPr>
              <a:t>acordo</a:t>
            </a:r>
            <a:r>
              <a:rPr lang="en-US" sz="2400" dirty="0" smtClean="0">
                <a:cs typeface="Calibri" panose="020F0502020204030204" pitchFamily="34" charset="0"/>
              </a:rPr>
              <a:t> com as </a:t>
            </a:r>
            <a:r>
              <a:rPr lang="en-US" sz="2400" dirty="0" err="1" smtClean="0">
                <a:cs typeface="Calibri" panose="020F0502020204030204" pitchFamily="34" charset="0"/>
              </a:rPr>
              <a:t>especificações</a:t>
            </a:r>
            <a:r>
              <a:rPr lang="en-US" sz="2400" dirty="0" smtClean="0">
                <a:cs typeface="Calibri" panose="020F0502020204030204" pitchFamily="34" charset="0"/>
              </a:rPr>
              <a:t> do </a:t>
            </a:r>
            <a:r>
              <a:rPr lang="en-US" sz="2400" dirty="0" err="1" smtClean="0">
                <a:cs typeface="Calibri" panose="020F0502020204030204" pitchFamily="34" charset="0"/>
              </a:rPr>
              <a:t>fabricante</a:t>
            </a:r>
            <a:r>
              <a:rPr lang="en-US" sz="2400" dirty="0" smtClean="0"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cs typeface="Calibri" panose="020F0502020204030204" pitchFamily="34" charset="0"/>
              </a:rPr>
              <a:t>não</a:t>
            </a:r>
            <a:r>
              <a:rPr lang="en-US" sz="2400" dirty="0" smtClean="0">
                <a:cs typeface="Calibri" panose="020F0502020204030204" pitchFamily="34" charset="0"/>
              </a:rPr>
              <a:t> é </a:t>
            </a:r>
            <a:r>
              <a:rPr lang="en-US" sz="2400" dirty="0" err="1" smtClean="0">
                <a:cs typeface="Calibri" panose="020F0502020204030204" pitchFamily="34" charset="0"/>
              </a:rPr>
              <a:t>exigida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uma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validação</a:t>
            </a:r>
            <a:r>
              <a:rPr lang="en-US" sz="2400" dirty="0" smtClean="0">
                <a:cs typeface="Calibri" panose="020F0502020204030204" pitchFamily="34" charset="0"/>
              </a:rPr>
              <a:t> do </a:t>
            </a:r>
            <a:r>
              <a:rPr lang="en-US" sz="2400" dirty="0" err="1" smtClean="0">
                <a:cs typeface="Calibri" panose="020F0502020204030204" pitchFamily="34" charset="0"/>
              </a:rPr>
              <a:t>método</a:t>
            </a:r>
            <a:r>
              <a:rPr lang="en-US" sz="2400" dirty="0" smtClean="0">
                <a:cs typeface="Calibri" panose="020F0502020204030204" pitchFamily="34" charset="0"/>
              </a:rPr>
              <a:t>. </a:t>
            </a:r>
          </a:p>
          <a:p>
            <a:pPr marL="687283" lvl="2" indent="-291191">
              <a:spcBef>
                <a:spcPts val="456"/>
              </a:spcBef>
              <a:buFont typeface="Calibri" panose="020F0502020204030204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O </a:t>
            </a:r>
            <a:r>
              <a:rPr lang="en-US" sz="1900" dirty="0" err="1" smtClean="0">
                <a:solidFill>
                  <a:schemeClr val="tx1"/>
                </a:solidFill>
              </a:rPr>
              <a:t>uso</a:t>
            </a:r>
            <a:r>
              <a:rPr lang="en-US" sz="1900" dirty="0" smtClean="0">
                <a:solidFill>
                  <a:schemeClr val="tx1"/>
                </a:solidFill>
              </a:rPr>
              <a:t> de um protocol, </a:t>
            </a:r>
            <a:r>
              <a:rPr lang="en-US" sz="1900" dirty="0" err="1" smtClean="0">
                <a:solidFill>
                  <a:schemeClr val="tx1"/>
                </a:solidFill>
              </a:rPr>
              <a:t>ou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amostra</a:t>
            </a:r>
            <a:r>
              <a:rPr lang="en-US" sz="1900" dirty="0" smtClean="0">
                <a:solidFill>
                  <a:schemeClr val="tx1"/>
                </a:solidFill>
              </a:rPr>
              <a:t>, </a:t>
            </a:r>
            <a:r>
              <a:rPr lang="en-US" sz="1900" dirty="0" err="1" smtClean="0">
                <a:solidFill>
                  <a:schemeClr val="tx1"/>
                </a:solidFill>
              </a:rPr>
              <a:t>alternativo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não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incluído</a:t>
            </a:r>
            <a:r>
              <a:rPr lang="en-US" sz="1900" dirty="0" smtClean="0">
                <a:solidFill>
                  <a:schemeClr val="tx1"/>
                </a:solidFill>
              </a:rPr>
              <a:t> no </a:t>
            </a:r>
            <a:r>
              <a:rPr lang="en-US" sz="1900" dirty="0" err="1" smtClean="0">
                <a:solidFill>
                  <a:schemeClr val="tx1"/>
                </a:solidFill>
              </a:rPr>
              <a:t>produto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deve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ser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validado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pelo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laboratório</a:t>
            </a:r>
            <a:r>
              <a:rPr lang="en-US" sz="1900" dirty="0" smtClean="0">
                <a:solidFill>
                  <a:schemeClr val="tx1"/>
                </a:solidFill>
              </a:rPr>
              <a:t> antes de </a:t>
            </a:r>
            <a:r>
              <a:rPr lang="en-US" sz="1900" dirty="0" err="1" smtClean="0">
                <a:solidFill>
                  <a:schemeClr val="tx1"/>
                </a:solidFill>
              </a:rPr>
              <a:t>ser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usado</a:t>
            </a:r>
            <a:endParaRPr lang="en-US" sz="2200" dirty="0" smtClean="0">
              <a:cs typeface="Calibri" panose="020F0502020204030204" pitchFamily="34" charset="0"/>
            </a:endParaRPr>
          </a:p>
          <a:p>
            <a:pPr marL="124796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421C5E"/>
                </a:solidFill>
                <a:ea typeface="黑体" charset="0"/>
              </a:rPr>
              <a:t>Requisitos de Garantia de Qualidade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8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dirty="0">
                <a:latin typeface="Calibri" pitchFamily="34" charset="0"/>
                <a:ea typeface="+mn-ea"/>
                <a:cs typeface="Arial" charset="0"/>
              </a:rPr>
              <a:t>  </a:t>
            </a:r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0" y="0"/>
            <a:ext cx="10688639" cy="136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0" tIns="0" rIns="0" bIns="0" anchor="ctr"/>
          <a:lstStyle/>
          <a:p>
            <a:pPr algn="ctr" defTabSz="1041632"/>
            <a:r>
              <a:rPr lang="en-US" sz="5000" dirty="0" err="1" smtClean="0">
                <a:latin typeface="Calibri" pitchFamily="34" charset="0"/>
              </a:rPr>
              <a:t>Conteúdo</a:t>
            </a:r>
            <a:r>
              <a:rPr lang="en-US" sz="5000" dirty="0" smtClean="0">
                <a:latin typeface="Calibri" pitchFamily="34" charset="0"/>
              </a:rPr>
              <a:t> </a:t>
            </a:r>
            <a:r>
              <a:rPr lang="en-US" sz="5000" dirty="0" err="1" smtClean="0">
                <a:latin typeface="Calibri" pitchFamily="34" charset="0"/>
              </a:rPr>
              <a:t>deste</a:t>
            </a:r>
            <a:r>
              <a:rPr lang="en-US" sz="5000" dirty="0" smtClean="0">
                <a:latin typeface="Calibri" pitchFamily="34" charset="0"/>
              </a:rPr>
              <a:t> </a:t>
            </a:r>
            <a:r>
              <a:rPr lang="en-US" sz="5000" dirty="0" err="1" smtClean="0">
                <a:latin typeface="Calibri" pitchFamily="34" charset="0"/>
              </a:rPr>
              <a:t>módulo</a:t>
            </a:r>
            <a:endParaRPr lang="en-US" sz="5000" dirty="0">
              <a:latin typeface="Calibri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17295" y="1668432"/>
            <a:ext cx="9692132" cy="335662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it-IT" sz="2400" dirty="0" smtClean="0"/>
              <a:t>O que é garantia de qualidade?</a:t>
            </a:r>
          </a:p>
          <a:p>
            <a:pPr>
              <a:spcAft>
                <a:spcPts val="600"/>
              </a:spcAft>
            </a:pPr>
            <a:r>
              <a:rPr lang="it-IT" sz="2400" dirty="0" smtClean="0"/>
              <a:t>Componentes chave do programa de garantia de qualidade do Xpert MTB/RIF </a:t>
            </a:r>
          </a:p>
          <a:p>
            <a:pPr lvl="1">
              <a:spcAft>
                <a:spcPts val="600"/>
              </a:spcAft>
            </a:pPr>
            <a:r>
              <a:rPr lang="it-IT" sz="2400" dirty="0" smtClean="0"/>
              <a:t>Treinamento e avaliação de competências</a:t>
            </a:r>
          </a:p>
          <a:p>
            <a:pPr lvl="1">
              <a:spcAft>
                <a:spcPts val="600"/>
              </a:spcAft>
            </a:pPr>
            <a:r>
              <a:rPr lang="it-IT" sz="2400" dirty="0" smtClean="0"/>
              <a:t>Verificação de instrumentos</a:t>
            </a:r>
          </a:p>
          <a:p>
            <a:pPr lvl="1">
              <a:spcAft>
                <a:spcPts val="600"/>
              </a:spcAft>
            </a:pPr>
            <a:r>
              <a:rPr lang="en-GB" sz="2400" dirty="0" err="1" smtClean="0"/>
              <a:t>Validação</a:t>
            </a:r>
            <a:r>
              <a:rPr lang="en-GB" sz="2400" dirty="0" smtClean="0"/>
              <a:t> de </a:t>
            </a:r>
            <a:r>
              <a:rPr lang="en-GB" sz="2400" dirty="0" err="1" smtClean="0"/>
              <a:t>métodos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err="1" smtClean="0"/>
              <a:t>Controle</a:t>
            </a:r>
            <a:r>
              <a:rPr lang="en-GB" sz="2400" dirty="0" smtClean="0"/>
              <a:t> de </a:t>
            </a:r>
            <a:r>
              <a:rPr lang="en-GB" sz="2400" dirty="0" err="1" smtClean="0"/>
              <a:t>qualidade</a:t>
            </a:r>
            <a:r>
              <a:rPr lang="en-GB" sz="2400" dirty="0" smtClean="0"/>
              <a:t> e </a:t>
            </a:r>
            <a:r>
              <a:rPr lang="en-GB" sz="2400" dirty="0" err="1" smtClean="0"/>
              <a:t>teste</a:t>
            </a:r>
            <a:r>
              <a:rPr lang="en-GB" sz="2400" dirty="0" smtClean="0"/>
              <a:t> de </a:t>
            </a:r>
            <a:r>
              <a:rPr lang="en-GB" sz="2400" dirty="0" err="1" smtClean="0"/>
              <a:t>lotes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it-IT" sz="2400" dirty="0" smtClean="0"/>
              <a:t>Monitoramento de indicador de qualidade</a:t>
            </a:r>
          </a:p>
          <a:p>
            <a:pPr lvl="1">
              <a:spcAft>
                <a:spcPts val="600"/>
              </a:spcAft>
            </a:pPr>
            <a:r>
              <a:rPr lang="en-GB" sz="2400" dirty="0" err="1" smtClean="0"/>
              <a:t>Garantia</a:t>
            </a:r>
            <a:r>
              <a:rPr lang="en-GB" sz="2400" dirty="0" smtClean="0"/>
              <a:t> e </a:t>
            </a:r>
            <a:r>
              <a:rPr lang="en-GB" sz="2400" dirty="0" err="1" smtClean="0"/>
              <a:t>avaliação</a:t>
            </a:r>
            <a:r>
              <a:rPr lang="en-GB" sz="2400" dirty="0" smtClean="0"/>
              <a:t> </a:t>
            </a:r>
            <a:r>
              <a:rPr lang="en-GB" sz="2400" dirty="0" err="1" smtClean="0"/>
              <a:t>externa</a:t>
            </a:r>
            <a:r>
              <a:rPr lang="en-GB" sz="2400" dirty="0" smtClean="0"/>
              <a:t> de </a:t>
            </a:r>
            <a:r>
              <a:rPr lang="en-GB" sz="2400" dirty="0" err="1" smtClean="0"/>
              <a:t>qualidade</a:t>
            </a:r>
            <a:r>
              <a:rPr lang="en-GB" sz="2400" dirty="0" smtClean="0"/>
              <a:t> (AEQ)</a:t>
            </a:r>
          </a:p>
        </p:txBody>
      </p:sp>
    </p:spTree>
    <p:extLst>
      <p:ext uri="{BB962C8B-B14F-4D97-AF65-F5344CB8AC3E}">
        <p14:creationId xmlns:p14="http://schemas.microsoft.com/office/powerpoint/2010/main" val="24160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Verificação do instrumento</a:t>
            </a:r>
            <a:endParaRPr lang="en-US" sz="4000" dirty="0">
              <a:solidFill>
                <a:srgbClr val="421C5E"/>
              </a:solidFill>
              <a:latin typeface="+mn-lt"/>
              <a:ea typeface="黑体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1395636"/>
            <a:ext cx="9619774" cy="4439703"/>
          </a:xfrm>
        </p:spPr>
        <p:txBody>
          <a:bodyPr/>
          <a:lstStyle/>
          <a:p>
            <a:pPr>
              <a:buFont typeface="Calibri" panose="020F0502020204030204" pitchFamily="34" charset="0"/>
              <a:buChar char="•"/>
            </a:pP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Cada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módulo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+mj-lt"/>
                <a:cs typeface="Calibri" panose="020F0502020204030204" pitchFamily="34" charset="0"/>
              </a:rPr>
              <a:t>d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o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instrumento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 </a:t>
            </a:r>
            <a:r>
              <a:rPr lang="en-US" sz="1800" dirty="0" err="1">
                <a:latin typeface="+mj-lt"/>
                <a:cs typeface="Calibri" panose="020F0502020204030204" pitchFamily="34" charset="0"/>
              </a:rPr>
              <a:t>GeneXpert</a:t>
            </a:r>
            <a:r>
              <a:rPr lang="en-US" sz="1800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deve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ser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avaliado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como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sendo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“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apto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para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+mj-lt"/>
                <a:cs typeface="Calibri" panose="020F0502020204030204" pitchFamily="34" charset="0"/>
              </a:rPr>
              <a:t>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finalidade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”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através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da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verificação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com material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conhecido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positivo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e/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ou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negativo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 antes de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começar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testes das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amostras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clínicas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Font typeface="Calibri" panose="020F0502020204030204" pitchFamily="34" charset="0"/>
              <a:buChar char="•"/>
            </a:pPr>
            <a:endParaRPr lang="en-US" sz="1800" dirty="0">
              <a:latin typeface="+mj-lt"/>
              <a:cs typeface="Calibri" panose="020F0502020204030204" pitchFamily="34" charset="0"/>
            </a:endParaRPr>
          </a:p>
          <a:p>
            <a:pPr>
              <a:buFont typeface="Calibri" panose="020F0502020204030204" pitchFamily="34" charset="0"/>
              <a:buChar char="•"/>
            </a:pPr>
            <a:r>
              <a:rPr lang="en-US" sz="1800" dirty="0" smtClean="0">
                <a:latin typeface="+mj-lt"/>
                <a:cs typeface="Calibri" panose="020F0502020204030204" pitchFamily="34" charset="0"/>
              </a:rPr>
              <a:t>Ao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menos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um teste de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verificação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deve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ser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realizado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u="sng" dirty="0" err="1" smtClean="0">
                <a:latin typeface="+mj-lt"/>
                <a:cs typeface="Calibri" panose="020F0502020204030204" pitchFamily="34" charset="0"/>
              </a:rPr>
              <a:t>por</a:t>
            </a:r>
            <a:r>
              <a:rPr lang="en-US" sz="1800" u="sng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u="sng" dirty="0" err="1" smtClean="0">
                <a:latin typeface="+mj-lt"/>
                <a:cs typeface="Calibri" panose="020F0502020204030204" pitchFamily="34" charset="0"/>
              </a:rPr>
              <a:t>módulo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após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:</a:t>
            </a:r>
          </a:p>
          <a:p>
            <a:pPr lvl="1">
              <a:buFont typeface="Calibri" panose="020F0502020204030204" pitchFamily="34" charset="0"/>
              <a:buChar char="•"/>
            </a:pPr>
            <a:r>
              <a:rPr lang="en-US" sz="1900" dirty="0" smtClean="0">
                <a:latin typeface="+mj-lt"/>
                <a:cs typeface="Calibri" panose="020F0502020204030204" pitchFamily="34" charset="0"/>
              </a:rPr>
              <a:t> a </a:t>
            </a:r>
            <a:r>
              <a:rPr lang="en-US" sz="1900" dirty="0" err="1" smtClean="0">
                <a:latin typeface="+mj-lt"/>
                <a:cs typeface="Calibri" panose="020F0502020204030204" pitchFamily="34" charset="0"/>
              </a:rPr>
              <a:t>instalação</a:t>
            </a:r>
            <a:r>
              <a:rPr lang="en-US" sz="1900" dirty="0" smtClean="0">
                <a:latin typeface="+mj-lt"/>
                <a:cs typeface="Calibri" panose="020F0502020204030204" pitchFamily="34" charset="0"/>
              </a:rPr>
              <a:t> do </a:t>
            </a:r>
            <a:r>
              <a:rPr lang="en-US" sz="1900" dirty="0" err="1" smtClean="0">
                <a:latin typeface="+mj-lt"/>
                <a:cs typeface="Calibri" panose="020F0502020204030204" pitchFamily="34" charset="0"/>
              </a:rPr>
              <a:t>instrumento</a:t>
            </a:r>
            <a:r>
              <a:rPr lang="en-US" sz="1900" dirty="0" smtClean="0">
                <a:latin typeface="+mj-lt"/>
                <a:cs typeface="Calibri" panose="020F0502020204030204" pitchFamily="34" charset="0"/>
              </a:rPr>
              <a:t> </a:t>
            </a:r>
          </a:p>
          <a:p>
            <a:pPr lvl="1">
              <a:buFont typeface="Calibri" panose="020F0502020204030204" pitchFamily="34" charset="0"/>
              <a:buChar char="•"/>
            </a:pPr>
            <a:r>
              <a:rPr lang="en-US" sz="1900" dirty="0" err="1" smtClean="0">
                <a:latin typeface="+mj-lt"/>
                <a:cs typeface="Calibri" panose="020F0502020204030204" pitchFamily="34" charset="0"/>
              </a:rPr>
              <a:t>após</a:t>
            </a:r>
            <a:r>
              <a:rPr lang="en-US" sz="19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900" dirty="0" err="1" smtClean="0">
                <a:latin typeface="+mj-lt"/>
                <a:cs typeface="Calibri" panose="020F0502020204030204" pitchFamily="34" charset="0"/>
              </a:rPr>
              <a:t>calibração</a:t>
            </a:r>
            <a:r>
              <a:rPr lang="en-US" sz="19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900" dirty="0" err="1" smtClean="0">
                <a:latin typeface="+mj-lt"/>
                <a:cs typeface="Calibri" panose="020F0502020204030204" pitchFamily="34" charset="0"/>
              </a:rPr>
              <a:t>ou</a:t>
            </a:r>
            <a:r>
              <a:rPr lang="en-US" sz="19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900" dirty="0" err="1" smtClean="0">
                <a:latin typeface="+mj-lt"/>
                <a:cs typeface="Calibri" panose="020F0502020204030204" pitchFamily="34" charset="0"/>
              </a:rPr>
              <a:t>troca</a:t>
            </a:r>
            <a:r>
              <a:rPr lang="en-US" sz="19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1900" dirty="0" err="1" smtClean="0">
                <a:latin typeface="+mj-lt"/>
                <a:cs typeface="Calibri" panose="020F0502020204030204" pitchFamily="34" charset="0"/>
              </a:rPr>
              <a:t>módulos</a:t>
            </a:r>
            <a:r>
              <a:rPr lang="en-US" sz="1900" dirty="0" smtClean="0">
                <a:latin typeface="+mj-lt"/>
                <a:cs typeface="Calibri" panose="020F0502020204030204" pitchFamily="34" charset="0"/>
              </a:rPr>
              <a:t> do </a:t>
            </a:r>
            <a:r>
              <a:rPr lang="en-US" sz="1900" dirty="0" err="1" smtClean="0">
                <a:latin typeface="+mj-lt"/>
                <a:cs typeface="Calibri" panose="020F0502020204030204" pitchFamily="34" charset="0"/>
              </a:rPr>
              <a:t>instrumento</a:t>
            </a:r>
            <a:r>
              <a:rPr lang="en-US" sz="1900" dirty="0" smtClean="0">
                <a:latin typeface="+mj-lt"/>
                <a:cs typeface="Calibri" panose="020F0502020204030204" pitchFamily="34" charset="0"/>
              </a:rPr>
              <a:t>. </a:t>
            </a:r>
            <a:endParaRPr lang="en-US" sz="1900" dirty="0">
              <a:latin typeface="+mj-lt"/>
              <a:cs typeface="Calibri" panose="020F0502020204030204" pitchFamily="34" charset="0"/>
            </a:endParaRPr>
          </a:p>
          <a:p>
            <a:pPr marL="124796" indent="0">
              <a:buNone/>
            </a:pPr>
            <a:endParaRPr lang="en-US" sz="1800" dirty="0">
              <a:latin typeface="+mj-lt"/>
              <a:cs typeface="Calibri" panose="020F0502020204030204" pitchFamily="34" charset="0"/>
            </a:endParaRPr>
          </a:p>
          <a:p>
            <a:pPr>
              <a:buFont typeface="Calibri" panose="020F0502020204030204" pitchFamily="34" charset="0"/>
              <a:buChar char="•"/>
            </a:pP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Painéis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verificação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são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agora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rotineiramente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distribuídos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pela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Cepheid com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cada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novo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instrumento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e com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módulos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recalibrados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. </a:t>
            </a:r>
          </a:p>
          <a:p>
            <a:pPr lvl="1">
              <a:buFont typeface="Calibri" panose="020F0502020204030204" pitchFamily="34" charset="0"/>
              <a:buChar char="•"/>
            </a:pP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Esses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painéis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verificação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consistem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de um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cartão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contendo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5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botões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cultura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seca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(BCS) de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uma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concentração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conhecida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 de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bacilos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inativados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1800" i="1" dirty="0" smtClean="0">
                <a:latin typeface="+mj-lt"/>
                <a:cs typeface="Calibri" panose="020F0502020204030204" pitchFamily="34" charset="0"/>
              </a:rPr>
              <a:t>Mycobacterium tuberculosis 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(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sensíveis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à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rifampicina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)</a:t>
            </a:r>
            <a:r>
              <a:rPr lang="en-US" sz="1800" i="1" dirty="0" smtClean="0">
                <a:latin typeface="+mj-lt"/>
                <a:cs typeface="Calibri" panose="020F0502020204030204" pitchFamily="34" charset="0"/>
              </a:rPr>
              <a:t>.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</a:p>
          <a:p>
            <a:pPr lvl="1">
              <a:buFont typeface="Calibri" panose="020F0502020204030204" pitchFamily="34" charset="0"/>
              <a:buChar char="•"/>
            </a:pPr>
            <a:endParaRPr lang="en-US" sz="1800" dirty="0">
              <a:latin typeface="+mj-lt"/>
              <a:cs typeface="Calibri" panose="020F0502020204030204" pitchFamily="34" charset="0"/>
            </a:endParaRPr>
          </a:p>
          <a:p>
            <a:pPr>
              <a:buFont typeface="Calibri" panose="020F0502020204030204" pitchFamily="34" charset="0"/>
              <a:buChar char="•"/>
            </a:pPr>
            <a:r>
              <a:rPr lang="en-US" sz="1800" dirty="0" smtClean="0">
                <a:latin typeface="+mj-lt"/>
                <a:cs typeface="Calibri" panose="020F0502020204030204" pitchFamily="34" charset="0"/>
              </a:rPr>
              <a:t>As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Amostras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BCS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devem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ser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processadas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de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acordo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com as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instruções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e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uma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amostra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deve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ser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testada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por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módulo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. Os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resultados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esperados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é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que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sejam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+mj-lt"/>
                <a:cs typeface="Calibri" panose="020F0502020204030204" pitchFamily="34" charset="0"/>
              </a:rPr>
              <a:t>todos</a:t>
            </a:r>
            <a:r>
              <a:rPr lang="en-US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b="1" dirty="0" smtClean="0">
                <a:latin typeface="+mj-lt"/>
                <a:cs typeface="Calibri" panose="020F0502020204030204" pitchFamily="34" charset="0"/>
              </a:rPr>
              <a:t>MTB </a:t>
            </a:r>
            <a:r>
              <a:rPr lang="en-US" sz="1800" b="1" dirty="0" err="1" smtClean="0">
                <a:latin typeface="+mj-lt"/>
                <a:cs typeface="Calibri" panose="020F0502020204030204" pitchFamily="34" charset="0"/>
              </a:rPr>
              <a:t>Detectado</a:t>
            </a:r>
            <a:r>
              <a:rPr lang="en-US" sz="1800" b="1" dirty="0" smtClean="0">
                <a:latin typeface="+mj-lt"/>
                <a:cs typeface="Calibri" panose="020F0502020204030204" pitchFamily="34" charset="0"/>
              </a:rPr>
              <a:t>,  </a:t>
            </a:r>
            <a:r>
              <a:rPr lang="en-US" sz="1800" b="1" dirty="0" err="1" smtClean="0">
                <a:latin typeface="+mj-lt"/>
                <a:cs typeface="Calibri" panose="020F0502020204030204" pitchFamily="34" charset="0"/>
              </a:rPr>
              <a:t>resistência</a:t>
            </a:r>
            <a:r>
              <a:rPr lang="en-US" sz="1800" b="1" dirty="0" smtClean="0">
                <a:latin typeface="+mj-lt"/>
                <a:cs typeface="Calibri" panose="020F0502020204030204" pitchFamily="34" charset="0"/>
              </a:rPr>
              <a:t> à RIF </a:t>
            </a:r>
            <a:r>
              <a:rPr lang="en-US" sz="1800" b="1" dirty="0" err="1" smtClean="0">
                <a:latin typeface="+mj-lt"/>
                <a:cs typeface="Calibri" panose="020F0502020204030204" pitchFamily="34" charset="0"/>
              </a:rPr>
              <a:t>não</a:t>
            </a:r>
            <a:r>
              <a:rPr lang="en-US" sz="1800" b="1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1800" b="1" dirty="0" err="1" smtClean="0">
                <a:latin typeface="+mj-lt"/>
                <a:cs typeface="Calibri" panose="020F0502020204030204" pitchFamily="34" charset="0"/>
              </a:rPr>
              <a:t>detectado</a:t>
            </a:r>
            <a:endParaRPr lang="en-US" sz="1800" b="1" dirty="0">
              <a:latin typeface="+mj-lt"/>
              <a:cs typeface="Calibri" panose="020F0502020204030204" pitchFamily="34" charset="0"/>
            </a:endParaRPr>
          </a:p>
          <a:p>
            <a:pPr>
              <a:buFont typeface="Calibri" panose="020F050202020403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3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cs typeface="Calibri" panose="020F0502020204030204" pitchFamily="34" charset="0"/>
              </a:rPr>
              <a:t>Se um </a:t>
            </a:r>
            <a:r>
              <a:rPr lang="en-US" sz="2400" dirty="0" err="1" smtClean="0">
                <a:cs typeface="Calibri" panose="020F0502020204030204" pitchFamily="34" charset="0"/>
              </a:rPr>
              <a:t>resultado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inválido</a:t>
            </a:r>
            <a:r>
              <a:rPr lang="en-US" sz="2400" dirty="0" smtClean="0">
                <a:cs typeface="Calibri" panose="020F0502020204030204" pitchFamily="34" charset="0"/>
              </a:rPr>
              <a:t>/</a:t>
            </a:r>
            <a:r>
              <a:rPr lang="en-US" sz="2400" dirty="0" err="1" smtClean="0">
                <a:cs typeface="Calibri" panose="020F0502020204030204" pitchFamily="34" charset="0"/>
              </a:rPr>
              <a:t>errôneo</a:t>
            </a:r>
            <a:r>
              <a:rPr lang="en-US" sz="2400" dirty="0" smtClean="0">
                <a:cs typeface="Calibri" panose="020F0502020204030204" pitchFamily="34" charset="0"/>
              </a:rPr>
              <a:t>/</a:t>
            </a:r>
            <a:r>
              <a:rPr lang="en-US" sz="2400" dirty="0" err="1" smtClean="0">
                <a:cs typeface="Calibri" panose="020F0502020204030204" pitchFamily="34" charset="0"/>
              </a:rPr>
              <a:t>inexistente</a:t>
            </a:r>
            <a:r>
              <a:rPr lang="en-US" sz="2400" dirty="0" smtClean="0">
                <a:cs typeface="Calibri" panose="020F0502020204030204" pitchFamily="34" charset="0"/>
              </a:rPr>
              <a:t> for </a:t>
            </a:r>
            <a:r>
              <a:rPr lang="en-US" sz="2400" dirty="0" err="1" smtClean="0">
                <a:cs typeface="Calibri" panose="020F0502020204030204" pitchFamily="34" charset="0"/>
              </a:rPr>
              <a:t>obtido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em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qualquer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módulo</a:t>
            </a:r>
            <a:r>
              <a:rPr lang="en-US" sz="2400" dirty="0" smtClean="0"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cs typeface="Calibri" panose="020F0502020204030204" pitchFamily="34" charset="0"/>
              </a:rPr>
              <a:t>repita</a:t>
            </a:r>
            <a:r>
              <a:rPr lang="en-US" sz="2400" dirty="0" smtClean="0">
                <a:cs typeface="Calibri" panose="020F0502020204030204" pitchFamily="34" charset="0"/>
              </a:rPr>
              <a:t> o </a:t>
            </a:r>
            <a:r>
              <a:rPr lang="en-US" sz="2400" dirty="0" err="1" smtClean="0">
                <a:cs typeface="Calibri" panose="020F0502020204030204" pitchFamily="34" charset="0"/>
              </a:rPr>
              <a:t>teste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naquele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módulo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usando</a:t>
            </a:r>
            <a:r>
              <a:rPr lang="en-US" sz="2400" dirty="0" smtClean="0">
                <a:cs typeface="Calibri" panose="020F0502020204030204" pitchFamily="34" charset="0"/>
              </a:rPr>
              <a:t> a </a:t>
            </a:r>
            <a:r>
              <a:rPr lang="en-US" sz="2400" dirty="0" err="1" smtClean="0">
                <a:cs typeface="Calibri" panose="020F0502020204030204" pitchFamily="34" charset="0"/>
              </a:rPr>
              <a:t>amostra</a:t>
            </a:r>
            <a:r>
              <a:rPr lang="en-US" sz="2400" dirty="0" smtClean="0">
                <a:cs typeface="Calibri" panose="020F0502020204030204" pitchFamily="34" charset="0"/>
              </a:rPr>
              <a:t> DCS extra </a:t>
            </a:r>
            <a:r>
              <a:rPr lang="en-US" sz="2400" dirty="0" err="1" smtClean="0">
                <a:cs typeface="Calibri" panose="020F0502020204030204" pitchFamily="34" charset="0"/>
              </a:rPr>
              <a:t>fornecida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</a:p>
          <a:p>
            <a:r>
              <a:rPr lang="en-US" sz="2400" dirty="0" err="1" smtClean="0">
                <a:cs typeface="Calibri" panose="020F0502020204030204" pitchFamily="34" charset="0"/>
              </a:rPr>
              <a:t>Caso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não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obtenha</a:t>
            </a:r>
            <a:r>
              <a:rPr lang="en-US" sz="2400" dirty="0" smtClean="0">
                <a:cs typeface="Calibri" panose="020F0502020204030204" pitchFamily="34" charset="0"/>
              </a:rPr>
              <a:t> o </a:t>
            </a:r>
            <a:r>
              <a:rPr lang="en-US" sz="2400" dirty="0" err="1" smtClean="0">
                <a:cs typeface="Calibri" panose="020F0502020204030204" pitchFamily="34" charset="0"/>
              </a:rPr>
              <a:t>resultado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esperado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em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qualquer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módulo</a:t>
            </a:r>
            <a:r>
              <a:rPr lang="en-US" sz="2400" dirty="0" smtClean="0"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cs typeface="Calibri" panose="020F0502020204030204" pitchFamily="34" charset="0"/>
              </a:rPr>
              <a:t>consulte</a:t>
            </a:r>
            <a:r>
              <a:rPr lang="en-US" sz="2400" dirty="0" smtClean="0">
                <a:cs typeface="Calibri" panose="020F0502020204030204" pitchFamily="34" charset="0"/>
              </a:rPr>
              <a:t> o </a:t>
            </a:r>
            <a:r>
              <a:rPr lang="en-US" sz="2400" dirty="0" err="1" smtClean="0">
                <a:cs typeface="Calibri" panose="020F0502020204030204" pitchFamily="34" charset="0"/>
              </a:rPr>
              <a:t>módulo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Solução</a:t>
            </a:r>
            <a:r>
              <a:rPr lang="en-US" sz="2400" dirty="0" smtClean="0">
                <a:cs typeface="Calibri" panose="020F0502020204030204" pitchFamily="34" charset="0"/>
              </a:rPr>
              <a:t> de </a:t>
            </a:r>
            <a:r>
              <a:rPr lang="en-US" sz="2400" dirty="0" err="1" smtClean="0">
                <a:cs typeface="Calibri" panose="020F0502020204030204" pitchFamily="34" charset="0"/>
              </a:rPr>
              <a:t>Problemas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endParaRPr lang="en-US" sz="2400" dirty="0">
              <a:cs typeface="Calibri" panose="020F0502020204030204" pitchFamily="34" charset="0"/>
            </a:endParaRPr>
          </a:p>
          <a:p>
            <a:r>
              <a:rPr lang="en-US" sz="2400" dirty="0" err="1" smtClean="0">
                <a:cs typeface="Calibri" panose="020F0502020204030204" pitchFamily="34" charset="0"/>
              </a:rPr>
              <a:t>Resultados</a:t>
            </a:r>
            <a:r>
              <a:rPr lang="en-US" sz="2400" dirty="0" smtClean="0">
                <a:cs typeface="Calibri" panose="020F0502020204030204" pitchFamily="34" charset="0"/>
              </a:rPr>
              <a:t> da </a:t>
            </a:r>
            <a:r>
              <a:rPr lang="en-US" sz="2400" dirty="0" err="1" smtClean="0">
                <a:cs typeface="Calibri" panose="020F0502020204030204" pitchFamily="34" charset="0"/>
              </a:rPr>
              <a:t>verificação</a:t>
            </a:r>
            <a:r>
              <a:rPr lang="en-US" sz="2400" dirty="0" smtClean="0">
                <a:cs typeface="Calibri" panose="020F0502020204030204" pitchFamily="34" charset="0"/>
              </a:rPr>
              <a:t> de </a:t>
            </a:r>
            <a:r>
              <a:rPr lang="en-US" sz="2400" dirty="0" err="1" smtClean="0">
                <a:cs typeface="Calibri" panose="020F0502020204030204" pitchFamily="34" charset="0"/>
              </a:rPr>
              <a:t>instrumento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devem</a:t>
            </a:r>
            <a:r>
              <a:rPr lang="en-US" sz="2400" dirty="0" smtClean="0">
                <a:cs typeface="Calibri" panose="020F0502020204030204" pitchFamily="34" charset="0"/>
              </a:rPr>
              <a:t> ser  </a:t>
            </a:r>
            <a:r>
              <a:rPr lang="en-US" sz="2400" dirty="0" err="1" smtClean="0">
                <a:cs typeface="Calibri" panose="020F0502020204030204" pitchFamily="34" charset="0"/>
              </a:rPr>
              <a:t>enviados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para</a:t>
            </a:r>
            <a:r>
              <a:rPr lang="en-US" sz="2400" dirty="0" smtClean="0">
                <a:cs typeface="Calibri" panose="020F0502020204030204" pitchFamily="34" charset="0"/>
              </a:rPr>
              <a:t> o supervisor </a:t>
            </a:r>
            <a:r>
              <a:rPr lang="en-US" sz="2400" dirty="0" err="1" smtClean="0">
                <a:cs typeface="Calibri" panose="020F0502020204030204" pitchFamily="34" charset="0"/>
              </a:rPr>
              <a:t>designado</a:t>
            </a:r>
            <a:r>
              <a:rPr lang="en-US" sz="2400" dirty="0" smtClean="0">
                <a:cs typeface="Calibri" panose="020F0502020204030204" pitchFamily="34" charset="0"/>
              </a:rPr>
              <a:t> do </a:t>
            </a:r>
            <a:r>
              <a:rPr lang="en-US" sz="2400" dirty="0" err="1" smtClean="0">
                <a:cs typeface="Calibri" panose="020F0502020204030204" pitchFamily="34" charset="0"/>
              </a:rPr>
              <a:t>GeneXpert</a:t>
            </a:r>
            <a:r>
              <a:rPr lang="en-US" sz="2400" dirty="0" smtClean="0">
                <a:cs typeface="Calibri" panose="020F0502020204030204" pitchFamily="34" charset="0"/>
              </a:rPr>
              <a:t>  </a:t>
            </a:r>
            <a:endParaRPr lang="en-US" sz="2400" dirty="0">
              <a:cs typeface="Calibri" panose="020F0502020204030204" pitchFamily="34" charset="0"/>
            </a:endParaRPr>
          </a:p>
          <a:p>
            <a:r>
              <a:rPr lang="en-US" sz="2400" dirty="0" smtClean="0">
                <a:cs typeface="Calibri" panose="020F0502020204030204" pitchFamily="34" charset="0"/>
              </a:rPr>
              <a:t>A Cepheid </a:t>
            </a:r>
            <a:r>
              <a:rPr lang="en-US" sz="2400" dirty="0" err="1" smtClean="0">
                <a:cs typeface="Calibri" panose="020F0502020204030204" pitchFamily="34" charset="0"/>
              </a:rPr>
              <a:t>deve</a:t>
            </a:r>
            <a:r>
              <a:rPr lang="en-US" sz="2400" dirty="0" smtClean="0">
                <a:cs typeface="Calibri" panose="020F0502020204030204" pitchFamily="34" charset="0"/>
              </a:rPr>
              <a:t> ser </a:t>
            </a:r>
            <a:r>
              <a:rPr lang="en-US" sz="2400" dirty="0" err="1" smtClean="0">
                <a:cs typeface="Calibri" panose="020F0502020204030204" pitchFamily="34" charset="0"/>
              </a:rPr>
              <a:t>contactada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imediatamente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para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auxiliar</a:t>
            </a:r>
            <a:r>
              <a:rPr lang="en-US" sz="2400" dirty="0" smtClean="0">
                <a:cs typeface="Calibri" panose="020F0502020204030204" pitchFamily="34" charset="0"/>
              </a:rPr>
              <a:t> com </a:t>
            </a:r>
            <a:r>
              <a:rPr lang="en-US" sz="2400" dirty="0" err="1" smtClean="0">
                <a:cs typeface="Calibri" panose="020F0502020204030204" pitchFamily="34" charset="0"/>
              </a:rPr>
              <a:t>quaisquer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questões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encontradas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cs typeface="Calibri" panose="020F0502020204030204" pitchFamily="34" charset="0"/>
              </a:rPr>
              <a:t>duante</a:t>
            </a:r>
            <a:r>
              <a:rPr lang="en-US" sz="2400" dirty="0" smtClean="0">
                <a:cs typeface="Calibri" panose="020F0502020204030204" pitchFamily="34" charset="0"/>
              </a:rPr>
              <a:t> o </a:t>
            </a:r>
            <a:r>
              <a:rPr lang="en-US" sz="2400" dirty="0" err="1" smtClean="0">
                <a:cs typeface="Calibri" panose="020F0502020204030204" pitchFamily="34" charset="0"/>
              </a:rPr>
              <a:t>processo</a:t>
            </a:r>
            <a:r>
              <a:rPr lang="en-US" sz="2400" dirty="0" smtClean="0">
                <a:cs typeface="Calibri" panose="020F0502020204030204" pitchFamily="34" charset="0"/>
              </a:rPr>
              <a:t> de </a:t>
            </a:r>
            <a:r>
              <a:rPr lang="en-US" sz="2400" dirty="0" err="1" smtClean="0">
                <a:cs typeface="Calibri" panose="020F0502020204030204" pitchFamily="34" charset="0"/>
              </a:rPr>
              <a:t>verificação</a:t>
            </a:r>
            <a:r>
              <a:rPr lang="en-US" sz="2400" dirty="0" smtClean="0">
                <a:cs typeface="Calibri" panose="020F0502020204030204" pitchFamily="34" charset="0"/>
              </a:rPr>
              <a:t> </a:t>
            </a:r>
            <a:endParaRPr lang="en-US" sz="2400" dirty="0"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421C5E"/>
                </a:solidFill>
                <a:latin typeface="+mn-lt"/>
                <a:ea typeface="黑体" charset="0"/>
              </a:rPr>
              <a:t>Verificação</a:t>
            </a:r>
            <a:r>
              <a:rPr lang="en-US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 do </a:t>
            </a:r>
            <a:r>
              <a:rPr lang="en-US" sz="4000" dirty="0" err="1" smtClean="0">
                <a:solidFill>
                  <a:srgbClr val="421C5E"/>
                </a:solidFill>
                <a:ea typeface="黑体" charset="0"/>
              </a:rPr>
              <a:t>Instrumento</a:t>
            </a:r>
            <a:r>
              <a:rPr lang="en-US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 </a:t>
            </a:r>
            <a:endParaRPr lang="en-US" sz="4000" dirty="0">
              <a:solidFill>
                <a:srgbClr val="421C5E"/>
              </a:solidFill>
              <a:latin typeface="+mn-lt"/>
              <a:ea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4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>
          <a:xfrm>
            <a:off x="190117" y="1395636"/>
            <a:ext cx="10498521" cy="4439703"/>
          </a:xfrm>
        </p:spPr>
        <p:txBody>
          <a:bodyPr rtlCol="0"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>
                <a:latin typeface="+mj-lt"/>
              </a:rPr>
              <a:t>Visitas</a:t>
            </a:r>
            <a:r>
              <a:rPr lang="en-US" sz="1800" dirty="0" smtClean="0">
                <a:latin typeface="+mj-lt"/>
              </a:rPr>
              <a:t> in loco </a:t>
            </a:r>
            <a:r>
              <a:rPr lang="en-US" sz="1800" dirty="0" err="1" smtClean="0">
                <a:latin typeface="+mj-lt"/>
              </a:rPr>
              <a:t>devem</a:t>
            </a:r>
            <a:r>
              <a:rPr lang="en-US" sz="1800" dirty="0" smtClean="0">
                <a:latin typeface="+mj-lt"/>
              </a:rPr>
              <a:t> ser </a:t>
            </a:r>
            <a:r>
              <a:rPr lang="en-US" sz="1800" dirty="0" err="1" smtClean="0">
                <a:latin typeface="+mj-lt"/>
              </a:rPr>
              <a:t>planejadas</a:t>
            </a:r>
            <a:r>
              <a:rPr lang="en-US" sz="1800" dirty="0" smtClean="0">
                <a:latin typeface="+mj-lt"/>
              </a:rPr>
              <a:t> a </a:t>
            </a:r>
            <a:r>
              <a:rPr lang="en-US" sz="1800" dirty="0" err="1" smtClean="0">
                <a:latin typeface="+mj-lt"/>
              </a:rPr>
              <a:t>intervalos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regulares</a:t>
            </a:r>
            <a:r>
              <a:rPr lang="en-US" sz="1800" dirty="0" smtClean="0">
                <a:latin typeface="+mj-lt"/>
              </a:rPr>
              <a:t> para </a:t>
            </a:r>
            <a:r>
              <a:rPr lang="en-US" sz="1800" dirty="0" err="1" smtClean="0">
                <a:latin typeface="+mj-lt"/>
              </a:rPr>
              <a:t>avaliar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procedimentos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nos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locais</a:t>
            </a:r>
            <a:r>
              <a:rPr lang="en-US" sz="1800" dirty="0" smtClean="0">
                <a:latin typeface="+mj-lt"/>
              </a:rPr>
              <a:t>/</a:t>
            </a:r>
            <a:r>
              <a:rPr lang="en-US" sz="1800" dirty="0" err="1" smtClean="0">
                <a:latin typeface="+mj-lt"/>
              </a:rPr>
              <a:t>laboratórios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/>
              <a:t>dos testes </a:t>
            </a:r>
            <a:endParaRPr lang="en-US" sz="1800" dirty="0">
              <a:latin typeface="+mj-lt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>
                <a:latin typeface="+mj-lt"/>
              </a:rPr>
              <a:t>Geralmente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realizados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pelo</a:t>
            </a:r>
            <a:r>
              <a:rPr lang="en-US" sz="1800" dirty="0" smtClean="0">
                <a:latin typeface="+mj-lt"/>
              </a:rPr>
              <a:t> LRN/PNCT e/</a:t>
            </a:r>
            <a:r>
              <a:rPr lang="en-US" sz="1800" dirty="0" err="1" smtClean="0">
                <a:latin typeface="+mj-lt"/>
              </a:rPr>
              <a:t>ou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parceiros</a:t>
            </a:r>
            <a:endParaRPr lang="en-US" sz="1800" dirty="0" smtClean="0">
              <a:latin typeface="+mj-lt"/>
            </a:endParaRP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Lucida Sans Unicode" panose="020B0602030504020204" pitchFamily="34" charset="0"/>
              <a:buChar char="−"/>
              <a:defRPr/>
            </a:pPr>
            <a:r>
              <a:rPr lang="en-US" sz="1800" dirty="0" err="1" smtClean="0">
                <a:latin typeface="+mj-lt"/>
              </a:rPr>
              <a:t>Podem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ser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realizados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por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profissionais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nível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nacional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ou</a:t>
            </a:r>
            <a:r>
              <a:rPr lang="en-US" sz="1800" dirty="0" smtClean="0">
                <a:latin typeface="+mj-lt"/>
              </a:rPr>
              <a:t> regional/</a:t>
            </a:r>
            <a:r>
              <a:rPr lang="en-US" sz="1800" dirty="0" err="1" smtClean="0">
                <a:latin typeface="+mj-lt"/>
              </a:rPr>
              <a:t>distrital</a:t>
            </a:r>
            <a:r>
              <a:rPr lang="en-US" sz="1800" dirty="0" smtClean="0">
                <a:latin typeface="+mj-lt"/>
              </a:rPr>
              <a:t>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Lucida Sans Unicode" panose="020B0602030504020204" pitchFamily="34" charset="0"/>
              <a:buChar char="−"/>
              <a:defRPr/>
            </a:pPr>
            <a:r>
              <a:rPr lang="en-US" sz="1800" dirty="0" err="1" smtClean="0">
                <a:latin typeface="+mj-lt"/>
              </a:rPr>
              <a:t>Deve</a:t>
            </a:r>
            <a:r>
              <a:rPr lang="en-US" sz="1800" dirty="0" smtClean="0">
                <a:latin typeface="+mj-lt"/>
              </a:rPr>
              <a:t> ser </a:t>
            </a:r>
            <a:r>
              <a:rPr lang="en-US" sz="1800" dirty="0" err="1" smtClean="0">
                <a:latin typeface="+mj-lt"/>
              </a:rPr>
              <a:t>integrada</a:t>
            </a:r>
            <a:r>
              <a:rPr lang="en-US" sz="1800" dirty="0" smtClean="0">
                <a:latin typeface="+mj-lt"/>
              </a:rPr>
              <a:t> com </a:t>
            </a:r>
            <a:r>
              <a:rPr lang="en-US" sz="1800" dirty="0" err="1" smtClean="0">
                <a:latin typeface="+mj-lt"/>
              </a:rPr>
              <a:t>outra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visita</a:t>
            </a:r>
            <a:r>
              <a:rPr lang="en-US" sz="1800" dirty="0" smtClean="0">
                <a:latin typeface="+mj-lt"/>
              </a:rPr>
              <a:t> in loco </a:t>
            </a:r>
            <a:r>
              <a:rPr lang="en-US" sz="1800" dirty="0" err="1" smtClean="0">
                <a:latin typeface="+mj-lt"/>
              </a:rPr>
              <a:t>quando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possível</a:t>
            </a:r>
            <a:r>
              <a:rPr lang="en-US" sz="1800" dirty="0" smtClean="0">
                <a:latin typeface="+mj-lt"/>
              </a:rPr>
              <a:t> (</a:t>
            </a:r>
            <a:r>
              <a:rPr lang="en-US" sz="1800" i="1" dirty="0" smtClean="0">
                <a:latin typeface="+mj-lt"/>
              </a:rPr>
              <a:t>e</a:t>
            </a:r>
            <a:r>
              <a:rPr lang="en-US" sz="1800" i="1" dirty="0">
                <a:latin typeface="+mj-lt"/>
              </a:rPr>
              <a:t>x</a:t>
            </a:r>
            <a:r>
              <a:rPr lang="en-US" sz="1800" i="1" dirty="0" smtClean="0">
                <a:latin typeface="+mj-lt"/>
              </a:rPr>
              <a:t>.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v</a:t>
            </a:r>
            <a:r>
              <a:rPr lang="en-US" sz="1800" dirty="0" err="1" smtClean="0">
                <a:latin typeface="+mj-lt"/>
              </a:rPr>
              <a:t>isitas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trimestrais</a:t>
            </a:r>
            <a:r>
              <a:rPr lang="en-US" sz="1800" dirty="0" smtClean="0">
                <a:latin typeface="+mj-lt"/>
              </a:rPr>
              <a:t> do PNCT)</a:t>
            </a:r>
            <a:endParaRPr lang="en-US" sz="1800" dirty="0">
              <a:latin typeface="+mj-lt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smtClean="0">
                <a:latin typeface="+mj-lt"/>
              </a:rPr>
              <a:t>Checklist </a:t>
            </a:r>
            <a:r>
              <a:rPr lang="en-US" sz="1800" dirty="0" err="1" smtClean="0">
                <a:latin typeface="+mj-lt"/>
              </a:rPr>
              <a:t>padronizada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deve</a:t>
            </a:r>
            <a:r>
              <a:rPr lang="en-US" sz="1800" dirty="0" smtClean="0">
                <a:latin typeface="+mj-lt"/>
              </a:rPr>
              <a:t> ser </a:t>
            </a:r>
            <a:r>
              <a:rPr lang="en-US" sz="1800" dirty="0" err="1" smtClean="0">
                <a:latin typeface="+mj-lt"/>
              </a:rPr>
              <a:t>utilizada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para</a:t>
            </a:r>
            <a:r>
              <a:rPr lang="en-US" sz="1800" dirty="0" smtClean="0">
                <a:latin typeface="+mj-lt"/>
              </a:rPr>
              <a:t> se </a:t>
            </a:r>
            <a:r>
              <a:rPr lang="en-US" sz="1800" dirty="0" err="1" smtClean="0">
                <a:latin typeface="+mj-lt"/>
              </a:rPr>
              <a:t>ter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/>
              <a:t>informações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consistentes</a:t>
            </a:r>
            <a:r>
              <a:rPr lang="en-US" sz="1800" dirty="0" smtClean="0">
                <a:latin typeface="+mj-lt"/>
              </a:rPr>
              <a:t> e </a:t>
            </a:r>
            <a:r>
              <a:rPr lang="en-US" sz="1800" dirty="0" err="1" smtClean="0">
                <a:latin typeface="+mj-lt"/>
              </a:rPr>
              <a:t>completas</a:t>
            </a:r>
            <a:endParaRPr lang="en-US" sz="1800" dirty="0">
              <a:latin typeface="+mj-lt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>
                <a:latin typeface="+mj-lt"/>
              </a:rPr>
              <a:t>Identifica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quais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práticas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são</a:t>
            </a:r>
            <a:r>
              <a:rPr lang="en-US" sz="1800" dirty="0" smtClean="0">
                <a:latin typeface="+mj-lt"/>
              </a:rPr>
              <a:t> “boas” e </a:t>
            </a:r>
            <a:r>
              <a:rPr lang="en-US" sz="1800" dirty="0" err="1" smtClean="0">
                <a:latin typeface="+mj-lt"/>
              </a:rPr>
              <a:t>quais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áreas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necessitam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melhorias</a:t>
            </a:r>
            <a:endParaRPr lang="en-US" sz="1800" dirty="0">
              <a:latin typeface="+mj-lt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>
                <a:latin typeface="+mj-lt"/>
              </a:rPr>
              <a:t>Coleta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informação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para</a:t>
            </a:r>
            <a:r>
              <a:rPr lang="en-US" sz="1800" dirty="0" smtClean="0">
                <a:latin typeface="+mj-lt"/>
              </a:rPr>
              <a:t> </a:t>
            </a:r>
            <a:endParaRPr lang="en-US" sz="1800" dirty="0">
              <a:latin typeface="+mj-lt"/>
            </a:endParaRP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en-US" sz="1800" dirty="0" err="1" smtClean="0">
                <a:latin typeface="+mj-lt"/>
              </a:rPr>
              <a:t>Planejamento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>
                <a:latin typeface="+mj-lt"/>
              </a:rPr>
              <a:t>&amp; </a:t>
            </a:r>
            <a:r>
              <a:rPr lang="en-US" sz="1800" dirty="0" err="1" smtClean="0">
                <a:latin typeface="+mj-lt"/>
              </a:rPr>
              <a:t>implementação</a:t>
            </a:r>
            <a:endParaRPr lang="en-US" sz="1800" dirty="0">
              <a:latin typeface="+mj-lt"/>
            </a:endParaRP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en-US" sz="1800" dirty="0" err="1" smtClean="0">
                <a:latin typeface="+mj-lt"/>
              </a:rPr>
              <a:t>Monitoramento</a:t>
            </a:r>
            <a:endParaRPr lang="en-US" sz="1800" dirty="0">
              <a:latin typeface="+mj-lt"/>
            </a:endParaRP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−"/>
              <a:defRPr/>
            </a:pPr>
            <a:r>
              <a:rPr lang="en-US" sz="1800" dirty="0" err="1" smtClean="0">
                <a:latin typeface="+mj-lt"/>
              </a:rPr>
              <a:t>Melhoria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qualidade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contínua</a:t>
            </a:r>
            <a:endParaRPr lang="en-US" sz="1800" dirty="0">
              <a:latin typeface="+mj-lt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>
                <a:latin typeface="+mj-lt"/>
              </a:rPr>
              <a:t>Especialmente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importante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durante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estágios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implementação</a:t>
            </a:r>
            <a:r>
              <a:rPr lang="en-US" sz="1800" dirty="0" smtClean="0">
                <a:latin typeface="+mj-lt"/>
              </a:rPr>
              <a:t> de novas </a:t>
            </a:r>
            <a:r>
              <a:rPr lang="en-US" sz="1800" dirty="0" err="1" smtClean="0">
                <a:latin typeface="+mj-lt"/>
              </a:rPr>
              <a:t>tecnologias</a:t>
            </a:r>
            <a:r>
              <a:rPr lang="en-US" sz="1800" dirty="0" smtClean="0">
                <a:latin typeface="+mj-lt"/>
              </a:rPr>
              <a:t>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>
                <a:latin typeface="+mj-lt"/>
              </a:rPr>
              <a:t>Proporciona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motivação</a:t>
            </a:r>
            <a:r>
              <a:rPr lang="en-US" sz="1800" dirty="0" smtClean="0">
                <a:latin typeface="+mj-lt"/>
              </a:rPr>
              <a:t> e </a:t>
            </a:r>
            <a:r>
              <a:rPr lang="en-US" sz="1800" dirty="0" err="1" smtClean="0">
                <a:latin typeface="+mj-lt"/>
              </a:rPr>
              <a:t>apoio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aos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profissionais</a:t>
            </a:r>
            <a:r>
              <a:rPr lang="en-US" sz="1800" dirty="0" smtClean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especialmente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em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ambientes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periféricos</a:t>
            </a:r>
            <a:r>
              <a:rPr lang="en-US" sz="1800" dirty="0" smtClean="0">
                <a:latin typeface="+mj-lt"/>
              </a:rPr>
              <a:t>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 typeface="Lucida Sans Unicode" panose="020B0602030504020204" pitchFamily="34" charset="0"/>
              <a:buChar char="−"/>
              <a:defRPr/>
            </a:pPr>
            <a:r>
              <a:rPr lang="en-US" sz="1800" dirty="0" smtClean="0">
                <a:latin typeface="+mj-lt"/>
              </a:rPr>
              <a:t>Forte </a:t>
            </a:r>
            <a:r>
              <a:rPr lang="en-US" sz="1800" dirty="0" err="1" smtClean="0">
                <a:latin typeface="+mj-lt"/>
              </a:rPr>
              <a:t>relacionamento</a:t>
            </a:r>
            <a:r>
              <a:rPr lang="en-US" sz="1800" dirty="0" smtClean="0">
                <a:latin typeface="+mj-lt"/>
              </a:rPr>
              <a:t> com </a:t>
            </a:r>
            <a:r>
              <a:rPr lang="en-US" sz="1800" dirty="0" err="1" smtClean="0">
                <a:latin typeface="+mj-lt"/>
              </a:rPr>
              <a:t>profissionais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encoraja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rápido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relato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quaisquer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problemas</a:t>
            </a:r>
            <a:endParaRPr lang="en-US" sz="1800" dirty="0" smtClean="0">
              <a:latin typeface="+mj-lt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>
                <a:latin typeface="+mj-lt"/>
              </a:rPr>
              <a:t>Permite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rápida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solução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problemas</a:t>
            </a:r>
            <a:r>
              <a:rPr lang="en-US" sz="1800" dirty="0" smtClean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retreinamento</a:t>
            </a:r>
            <a:r>
              <a:rPr lang="en-US" sz="1800" dirty="0" smtClean="0">
                <a:latin typeface="+mj-lt"/>
              </a:rPr>
              <a:t> e </a:t>
            </a:r>
            <a:r>
              <a:rPr lang="en-US" sz="1800" dirty="0" err="1" smtClean="0">
                <a:latin typeface="+mj-lt"/>
              </a:rPr>
              <a:t>ações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corretivas</a:t>
            </a:r>
            <a:r>
              <a:rPr lang="en-US" sz="1800" dirty="0" smtClean="0">
                <a:latin typeface="+mj-lt"/>
              </a:rPr>
              <a:t>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alibri" pitchFamily="34" charset="0"/>
              <a:buChar char="●"/>
              <a:defRPr/>
            </a:pPr>
            <a:endParaRPr lang="en-US" sz="2000" dirty="0">
              <a:latin typeface="+mj-lt"/>
            </a:endParaRPr>
          </a:p>
          <a:p>
            <a:pPr marL="596124" lvl="1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err="1" smtClean="0">
                <a:solidFill>
                  <a:srgbClr val="421C5E"/>
                </a:solidFill>
                <a:latin typeface="+mn-lt"/>
              </a:rPr>
              <a:t>Visitas</a:t>
            </a:r>
            <a:r>
              <a:rPr lang="en-US" sz="4000" dirty="0" smtClean="0">
                <a:solidFill>
                  <a:srgbClr val="421C5E"/>
                </a:solidFill>
                <a:latin typeface="+mn-lt"/>
              </a:rPr>
              <a:t> in loco</a:t>
            </a:r>
            <a:endParaRPr lang="en-US" sz="4000" dirty="0">
              <a:solidFill>
                <a:srgbClr val="421C5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0194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 Unicode" panose="020B0602030504020204" pitchFamily="34" charset="0"/>
              <a:buChar char="∙"/>
            </a:pPr>
            <a:r>
              <a:rPr lang="en-US" sz="2000" dirty="0" smtClean="0"/>
              <a:t>Um </a:t>
            </a:r>
            <a:r>
              <a:rPr lang="en-US" sz="2000" dirty="0" err="1" smtClean="0"/>
              <a:t>cronograma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visitas</a:t>
            </a:r>
            <a:r>
              <a:rPr lang="en-US" sz="2000" dirty="0" smtClean="0"/>
              <a:t> in loco </a:t>
            </a:r>
            <a:r>
              <a:rPr lang="en-US" sz="2000" dirty="0" err="1" smtClean="0"/>
              <a:t>deve</a:t>
            </a:r>
            <a:r>
              <a:rPr lang="en-US" sz="2000" dirty="0" smtClean="0"/>
              <a:t> ser </a:t>
            </a:r>
            <a:r>
              <a:rPr lang="en-US" sz="2000" dirty="0" err="1" smtClean="0"/>
              <a:t>estabelecido</a:t>
            </a:r>
            <a:r>
              <a:rPr lang="en-US" sz="2000" dirty="0" smtClean="0"/>
              <a:t> com </a:t>
            </a:r>
            <a:r>
              <a:rPr lang="en-US" sz="2000" dirty="0" err="1" smtClean="0"/>
              <a:t>antecedência</a:t>
            </a:r>
            <a:r>
              <a:rPr lang="en-US" sz="2000" dirty="0" smtClean="0"/>
              <a:t>, de </a:t>
            </a:r>
            <a:r>
              <a:rPr lang="en-US" sz="2000" dirty="0" err="1" smtClean="0"/>
              <a:t>preferência</a:t>
            </a:r>
            <a:r>
              <a:rPr lang="en-US" sz="2000" dirty="0" smtClean="0"/>
              <a:t> </a:t>
            </a:r>
            <a:r>
              <a:rPr lang="en-US" sz="2000" dirty="0" err="1" smtClean="0"/>
              <a:t>integrado</a:t>
            </a:r>
            <a:r>
              <a:rPr lang="en-US" sz="2000" dirty="0" smtClean="0"/>
              <a:t> com </a:t>
            </a:r>
            <a:r>
              <a:rPr lang="en-US" sz="2000" dirty="0" err="1" smtClean="0"/>
              <a:t>outras</a:t>
            </a:r>
            <a:r>
              <a:rPr lang="en-US" sz="2000" dirty="0" smtClean="0"/>
              <a:t> </a:t>
            </a:r>
            <a:r>
              <a:rPr lang="en-US" sz="2000" dirty="0" err="1" smtClean="0"/>
              <a:t>atividades</a:t>
            </a:r>
            <a:r>
              <a:rPr lang="en-US" sz="2000" dirty="0" smtClean="0"/>
              <a:t> de </a:t>
            </a:r>
            <a:r>
              <a:rPr lang="en-US" sz="2000" dirty="0" err="1" smtClean="0"/>
              <a:t>supervisão</a:t>
            </a:r>
            <a:r>
              <a:rPr lang="en-US" sz="2000" dirty="0" smtClean="0"/>
              <a:t> </a:t>
            </a:r>
          </a:p>
          <a:p>
            <a:pPr>
              <a:buFont typeface="Lucida Sans Unicode" panose="020B0602030504020204" pitchFamily="34" charset="0"/>
              <a:buChar char="∙"/>
            </a:pPr>
            <a:r>
              <a:rPr lang="en-US" sz="2000" dirty="0" err="1" smtClean="0"/>
              <a:t>Responsibilidades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visita</a:t>
            </a:r>
            <a:r>
              <a:rPr lang="en-US" sz="2000" dirty="0" smtClean="0"/>
              <a:t> in loco </a:t>
            </a:r>
            <a:r>
              <a:rPr lang="en-US" sz="2000" dirty="0" err="1" smtClean="0"/>
              <a:t>podem</a:t>
            </a:r>
            <a:r>
              <a:rPr lang="en-US" sz="2000" dirty="0" smtClean="0"/>
              <a:t> ser </a:t>
            </a:r>
            <a:r>
              <a:rPr lang="en-US" sz="2000" dirty="0" err="1" smtClean="0"/>
              <a:t>descentralizadas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profissionais</a:t>
            </a:r>
            <a:r>
              <a:rPr lang="en-US" sz="2000" dirty="0" smtClean="0"/>
              <a:t> do </a:t>
            </a:r>
            <a:r>
              <a:rPr lang="en-US" sz="2000" dirty="0" err="1" smtClean="0"/>
              <a:t>setor</a:t>
            </a:r>
            <a:r>
              <a:rPr lang="en-US" sz="2000" dirty="0" smtClean="0"/>
              <a:t> regional/</a:t>
            </a:r>
            <a:r>
              <a:rPr lang="en-US" sz="2000" dirty="0" err="1" smtClean="0"/>
              <a:t>distrital</a:t>
            </a:r>
            <a:r>
              <a:rPr lang="en-US" sz="2000" dirty="0" smtClean="0"/>
              <a:t> </a:t>
            </a:r>
          </a:p>
          <a:p>
            <a:pPr lvl="1">
              <a:buFont typeface="Lucida Sans Unicode" panose="020B0602030504020204" pitchFamily="34" charset="0"/>
              <a:buChar char="−"/>
            </a:pPr>
            <a:r>
              <a:rPr lang="en-US" sz="2000" dirty="0" err="1" smtClean="0"/>
              <a:t>Todos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profissionais</a:t>
            </a:r>
            <a:r>
              <a:rPr lang="en-US" sz="2000" dirty="0" smtClean="0"/>
              <a:t> </a:t>
            </a:r>
            <a:r>
              <a:rPr lang="en-US" sz="2000" dirty="0" err="1" smtClean="0"/>
              <a:t>realizando</a:t>
            </a:r>
            <a:r>
              <a:rPr lang="en-US" sz="2000" dirty="0" smtClean="0"/>
              <a:t> as </a:t>
            </a:r>
            <a:r>
              <a:rPr lang="en-US" sz="2000" dirty="0" err="1" smtClean="0"/>
              <a:t>visitas</a:t>
            </a:r>
            <a:r>
              <a:rPr lang="en-US" sz="2000" dirty="0" smtClean="0"/>
              <a:t> </a:t>
            </a:r>
            <a:r>
              <a:rPr lang="en-US" sz="2000" dirty="0" err="1" smtClean="0"/>
              <a:t>precisam</a:t>
            </a:r>
            <a:r>
              <a:rPr lang="en-US" sz="2000" dirty="0" smtClean="0"/>
              <a:t> de </a:t>
            </a:r>
            <a:r>
              <a:rPr lang="en-US" sz="2000" dirty="0" err="1" smtClean="0"/>
              <a:t>treinamento</a:t>
            </a:r>
            <a:r>
              <a:rPr lang="en-US" sz="2000" dirty="0" smtClean="0"/>
              <a:t> </a:t>
            </a:r>
            <a:r>
              <a:rPr lang="en-US" sz="2000" dirty="0" err="1" smtClean="0"/>
              <a:t>adequado</a:t>
            </a:r>
            <a:r>
              <a:rPr lang="en-US" sz="2000" dirty="0" smtClean="0"/>
              <a:t> e </a:t>
            </a:r>
            <a:r>
              <a:rPr lang="en-US" sz="2000" dirty="0" err="1" smtClean="0"/>
              <a:t>devem</a:t>
            </a:r>
            <a:r>
              <a:rPr lang="en-US" sz="2000" dirty="0" smtClean="0"/>
              <a:t> </a:t>
            </a:r>
            <a:r>
              <a:rPr lang="en-US" sz="2000" dirty="0" err="1" smtClean="0"/>
              <a:t>usar</a:t>
            </a:r>
            <a:r>
              <a:rPr lang="en-US" sz="2000" dirty="0" smtClean="0"/>
              <a:t> checklists </a:t>
            </a:r>
            <a:r>
              <a:rPr lang="en-US" sz="2000" dirty="0" err="1" smtClean="0"/>
              <a:t>padronizadas</a:t>
            </a:r>
            <a:r>
              <a:rPr lang="en-US" sz="2000" dirty="0" smtClean="0"/>
              <a:t> </a:t>
            </a:r>
          </a:p>
          <a:p>
            <a:pPr lvl="1">
              <a:buFont typeface="Lucida Sans Unicode" panose="020B0602030504020204" pitchFamily="34" charset="0"/>
              <a:buChar char="−"/>
            </a:pPr>
            <a:r>
              <a:rPr lang="en-US" sz="2000" dirty="0" err="1" smtClean="0"/>
              <a:t>Relatórios</a:t>
            </a:r>
            <a:r>
              <a:rPr lang="en-US" sz="2000" dirty="0" smtClean="0"/>
              <a:t> </a:t>
            </a:r>
            <a:r>
              <a:rPr lang="en-US" sz="2000" dirty="0" err="1" smtClean="0"/>
              <a:t>devem</a:t>
            </a:r>
            <a:r>
              <a:rPr lang="en-US" sz="2000" dirty="0" smtClean="0"/>
              <a:t> ser </a:t>
            </a:r>
            <a:r>
              <a:rPr lang="en-US" sz="2000" dirty="0" err="1" smtClean="0"/>
              <a:t>compartilhados</a:t>
            </a:r>
            <a:r>
              <a:rPr lang="en-US" sz="2000" dirty="0" smtClean="0"/>
              <a:t> com o </a:t>
            </a:r>
            <a:r>
              <a:rPr lang="en-US" sz="2000" dirty="0" err="1" smtClean="0"/>
              <a:t>laboratório</a:t>
            </a:r>
            <a:r>
              <a:rPr lang="en-US" sz="2000" dirty="0" smtClean="0"/>
              <a:t> local e o LRN/PNCT de </a:t>
            </a:r>
            <a:r>
              <a:rPr lang="en-US" sz="2000" dirty="0" err="1" smtClean="0"/>
              <a:t>acordo</a:t>
            </a:r>
            <a:r>
              <a:rPr lang="en-US" sz="2000" dirty="0" smtClean="0"/>
              <a:t> com as </a:t>
            </a:r>
            <a:r>
              <a:rPr lang="en-US" sz="2000" dirty="0" err="1" smtClean="0"/>
              <a:t>práticas</a:t>
            </a:r>
            <a:r>
              <a:rPr lang="en-US" sz="2000" dirty="0" smtClean="0"/>
              <a:t> </a:t>
            </a:r>
            <a:r>
              <a:rPr lang="en-US" sz="2000" dirty="0" err="1" smtClean="0"/>
              <a:t>locais</a:t>
            </a:r>
            <a:endParaRPr lang="en-US" sz="2000" dirty="0" smtClean="0"/>
          </a:p>
          <a:p>
            <a:pPr>
              <a:buFont typeface="Lucida Sans Unicode" panose="020B0602030504020204" pitchFamily="34" charset="0"/>
              <a:buChar char="∙"/>
            </a:pPr>
            <a:r>
              <a:rPr lang="en-US" sz="2000" dirty="0" smtClean="0"/>
              <a:t>A </a:t>
            </a:r>
            <a:r>
              <a:rPr lang="en-US" sz="2000" dirty="0" err="1" smtClean="0"/>
              <a:t>visita</a:t>
            </a:r>
            <a:r>
              <a:rPr lang="en-US" sz="2000" dirty="0" smtClean="0"/>
              <a:t> </a:t>
            </a:r>
            <a:r>
              <a:rPr lang="en-US" sz="2000" dirty="0" err="1" smtClean="0"/>
              <a:t>deve</a:t>
            </a:r>
            <a:r>
              <a:rPr lang="en-US" sz="2000" dirty="0" smtClean="0"/>
              <a:t> ser </a:t>
            </a:r>
            <a:r>
              <a:rPr lang="en-US" sz="2000" dirty="0" err="1" smtClean="0"/>
              <a:t>realizada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conjunto</a:t>
            </a:r>
            <a:r>
              <a:rPr lang="en-US" sz="2000" dirty="0" smtClean="0"/>
              <a:t>  com a </a:t>
            </a:r>
            <a:r>
              <a:rPr lang="en-US" sz="2000" dirty="0" err="1" smtClean="0"/>
              <a:t>coleta</a:t>
            </a:r>
            <a:r>
              <a:rPr lang="en-US" sz="2000" dirty="0" smtClean="0"/>
              <a:t> e </a:t>
            </a:r>
            <a:r>
              <a:rPr lang="en-US" sz="2000" dirty="0" err="1" smtClean="0"/>
              <a:t>revisão</a:t>
            </a:r>
            <a:r>
              <a:rPr lang="en-US" sz="2000" dirty="0" smtClean="0"/>
              <a:t> de </a:t>
            </a:r>
            <a:r>
              <a:rPr lang="en-US" sz="2000" dirty="0" err="1" smtClean="0"/>
              <a:t>indicadores</a:t>
            </a:r>
            <a:r>
              <a:rPr lang="en-US" sz="2000" dirty="0" smtClean="0"/>
              <a:t> de </a:t>
            </a:r>
            <a:r>
              <a:rPr lang="en-US" sz="2000" dirty="0" err="1" smtClean="0"/>
              <a:t>qualidade</a:t>
            </a:r>
            <a:endParaRPr lang="en-US" sz="2000" dirty="0" smtClean="0"/>
          </a:p>
          <a:p>
            <a:pPr>
              <a:buFont typeface="Lucida Sans Unicode" panose="020B0602030504020204" pitchFamily="34" charset="0"/>
              <a:buChar char="∙"/>
            </a:pPr>
            <a:r>
              <a:rPr lang="en-US" sz="2000" dirty="0" smtClean="0"/>
              <a:t>Testes de </a:t>
            </a:r>
            <a:r>
              <a:rPr lang="en-US" sz="2000" dirty="0" err="1" smtClean="0"/>
              <a:t>proficiência</a:t>
            </a:r>
            <a:r>
              <a:rPr lang="en-US" sz="2000" dirty="0" smtClean="0"/>
              <a:t> e </a:t>
            </a:r>
            <a:r>
              <a:rPr lang="en-US" sz="2000" dirty="0" err="1" smtClean="0"/>
              <a:t>monitoramento</a:t>
            </a:r>
            <a:r>
              <a:rPr lang="en-US" sz="2000" dirty="0" smtClean="0"/>
              <a:t> de </a:t>
            </a:r>
            <a:r>
              <a:rPr lang="en-US" sz="2000" dirty="0" err="1" smtClean="0"/>
              <a:t>indicadores</a:t>
            </a:r>
            <a:r>
              <a:rPr lang="en-US" sz="2000" dirty="0" smtClean="0"/>
              <a:t> de </a:t>
            </a:r>
            <a:r>
              <a:rPr lang="en-US" sz="2000" dirty="0" err="1" smtClean="0"/>
              <a:t>qualidade</a:t>
            </a:r>
            <a:r>
              <a:rPr lang="en-US" sz="2000" dirty="0" smtClean="0"/>
              <a:t> </a:t>
            </a:r>
            <a:r>
              <a:rPr lang="en-US" sz="2000" dirty="0" err="1" smtClean="0"/>
              <a:t>não</a:t>
            </a:r>
            <a:r>
              <a:rPr lang="en-US" sz="2000" dirty="0" smtClean="0"/>
              <a:t> </a:t>
            </a:r>
            <a:r>
              <a:rPr lang="en-US" sz="2000" dirty="0" err="1" smtClean="0"/>
              <a:t>substituem</a:t>
            </a:r>
            <a:r>
              <a:rPr lang="en-US" sz="2000" dirty="0" smtClean="0"/>
              <a:t> a </a:t>
            </a:r>
            <a:r>
              <a:rPr lang="en-US" sz="2000" dirty="0" err="1" smtClean="0"/>
              <a:t>visita</a:t>
            </a:r>
            <a:r>
              <a:rPr lang="en-US" sz="2000" dirty="0" smtClean="0"/>
              <a:t> no local.</a:t>
            </a:r>
          </a:p>
          <a:p>
            <a:pPr lvl="1">
              <a:buFont typeface="Lucida Sans Unicode" panose="020B0602030504020204" pitchFamily="34" charset="0"/>
              <a:buChar char="∙"/>
            </a:pPr>
            <a:r>
              <a:rPr lang="en-US" sz="1800" dirty="0" err="1"/>
              <a:t>Locais</a:t>
            </a:r>
            <a:r>
              <a:rPr lang="en-US" sz="1800" dirty="0"/>
              <a:t> </a:t>
            </a:r>
            <a:r>
              <a:rPr lang="en-US" sz="1800" dirty="0" err="1"/>
              <a:t>onde</a:t>
            </a:r>
            <a:r>
              <a:rPr lang="en-US" sz="1800" dirty="0"/>
              <a:t> testes </a:t>
            </a:r>
            <a:r>
              <a:rPr lang="en-US" sz="1800" dirty="0" err="1"/>
              <a:t>são</a:t>
            </a:r>
            <a:r>
              <a:rPr lang="en-US" sz="1800" dirty="0"/>
              <a:t> </a:t>
            </a:r>
            <a:r>
              <a:rPr lang="en-US" sz="1800" dirty="0" err="1"/>
              <a:t>realizados</a:t>
            </a:r>
            <a:r>
              <a:rPr lang="en-US" sz="1800" dirty="0"/>
              <a:t> </a:t>
            </a:r>
            <a:r>
              <a:rPr lang="en-US" sz="1800" dirty="0" err="1"/>
              <a:t>precariamente</a:t>
            </a:r>
            <a:r>
              <a:rPr lang="en-US" sz="1800" dirty="0"/>
              <a:t> </a:t>
            </a:r>
            <a:r>
              <a:rPr lang="en-US" sz="1800" dirty="0" err="1"/>
              <a:t>devem</a:t>
            </a:r>
            <a:r>
              <a:rPr lang="en-US" sz="1800" dirty="0"/>
              <a:t> </a:t>
            </a:r>
            <a:r>
              <a:rPr lang="en-US" sz="1800" dirty="0" err="1"/>
              <a:t>ser</a:t>
            </a:r>
            <a:r>
              <a:rPr lang="en-US" sz="1800" dirty="0"/>
              <a:t> </a:t>
            </a:r>
            <a:r>
              <a:rPr lang="en-US" sz="1800" dirty="0" err="1"/>
              <a:t>priorizados</a:t>
            </a:r>
            <a:r>
              <a:rPr lang="en-US" sz="1800" dirty="0"/>
              <a:t> para </a:t>
            </a:r>
            <a:r>
              <a:rPr lang="en-US" sz="1800" dirty="0" err="1"/>
              <a:t>visitas</a:t>
            </a:r>
            <a:r>
              <a:rPr lang="en-US" sz="1800" dirty="0"/>
              <a:t> in loco. </a:t>
            </a:r>
          </a:p>
          <a:p>
            <a:pPr lvl="1">
              <a:buFont typeface="Lucida Sans Unicode" panose="020B0602030504020204" pitchFamily="34" charset="0"/>
              <a:buChar char="∙"/>
            </a:pPr>
            <a:endParaRPr lang="en-US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421C5E"/>
                </a:solidFill>
              </a:rPr>
              <a:t>Visitas</a:t>
            </a:r>
            <a:r>
              <a:rPr lang="en-US" sz="4000" dirty="0" smtClean="0">
                <a:solidFill>
                  <a:srgbClr val="421C5E"/>
                </a:solidFill>
              </a:rPr>
              <a:t> in loco</a:t>
            </a:r>
            <a:endParaRPr lang="en-US" sz="4000" dirty="0">
              <a:solidFill>
                <a:srgbClr val="421C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89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4432" y="1"/>
            <a:ext cx="9619774" cy="159258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err="1" smtClean="0">
                <a:solidFill>
                  <a:srgbClr val="421C5E"/>
                </a:solidFill>
                <a:latin typeface="+mn-lt"/>
              </a:rPr>
              <a:t>Visitas</a:t>
            </a:r>
            <a:r>
              <a:rPr lang="en-US" sz="4000" dirty="0" smtClean="0">
                <a:solidFill>
                  <a:srgbClr val="421C5E"/>
                </a:solidFill>
                <a:latin typeface="+mn-lt"/>
              </a:rPr>
              <a:t> in loco</a:t>
            </a:r>
            <a:endParaRPr lang="en-US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565251" name="Rectangle 3"/>
          <p:cNvSpPr>
            <a:spLocks noGrp="1" noChangeArrowheads="1"/>
          </p:cNvSpPr>
          <p:nvPr>
            <p:ph idx="1"/>
          </p:nvPr>
        </p:nvSpPr>
        <p:spPr>
          <a:xfrm>
            <a:off x="477073" y="1241586"/>
            <a:ext cx="9619774" cy="538718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100" dirty="0">
              <a:latin typeface="Calibri" pitchFamily="34" charset="0"/>
            </a:endParaRPr>
          </a:p>
          <a:p>
            <a:pPr lvl="1"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dirty="0" err="1" smtClean="0">
                <a:solidFill>
                  <a:schemeClr val="tx1"/>
                </a:solidFill>
              </a:rPr>
              <a:t>Deve</a:t>
            </a:r>
            <a:r>
              <a:rPr lang="en-US" dirty="0" smtClean="0">
                <a:solidFill>
                  <a:schemeClr val="tx1"/>
                </a:solidFill>
              </a:rPr>
              <a:t>-se </a:t>
            </a:r>
            <a:r>
              <a:rPr lang="en-US" dirty="0" err="1" smtClean="0">
                <a:solidFill>
                  <a:schemeClr val="tx1"/>
                </a:solidFill>
              </a:rPr>
              <a:t>reservar</a:t>
            </a:r>
            <a:r>
              <a:rPr lang="en-US" dirty="0" smtClean="0">
                <a:solidFill>
                  <a:schemeClr val="tx1"/>
                </a:solidFill>
              </a:rPr>
              <a:t> tempo </a:t>
            </a:r>
            <a:r>
              <a:rPr lang="en-US" dirty="0" err="1" smtClean="0">
                <a:solidFill>
                  <a:schemeClr val="tx1"/>
                </a:solidFill>
              </a:rPr>
              <a:t>suficiente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as </a:t>
            </a:r>
            <a:r>
              <a:rPr lang="en-US" dirty="0" err="1" smtClean="0">
                <a:solidFill>
                  <a:schemeClr val="tx1"/>
                </a:solidFill>
              </a:rPr>
              <a:t>visitas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incluindo</a:t>
            </a:r>
            <a:r>
              <a:rPr lang="en-US" dirty="0" smtClean="0">
                <a:solidFill>
                  <a:schemeClr val="tx1"/>
                </a:solidFill>
              </a:rPr>
              <a:t> o tempo da </a:t>
            </a:r>
            <a:r>
              <a:rPr lang="en-US" dirty="0" err="1" smtClean="0">
                <a:solidFill>
                  <a:schemeClr val="tx1"/>
                </a:solidFill>
              </a:rPr>
              <a:t>viagem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1"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dirty="0" err="1" smtClean="0">
                <a:solidFill>
                  <a:schemeClr val="tx1"/>
                </a:solidFill>
              </a:rPr>
              <a:t>Todos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componentes</a:t>
            </a:r>
            <a:r>
              <a:rPr lang="en-US" dirty="0" smtClean="0">
                <a:solidFill>
                  <a:schemeClr val="tx1"/>
                </a:solidFill>
              </a:rPr>
              <a:t> dos testes do </a:t>
            </a:r>
            <a:r>
              <a:rPr lang="en-US" dirty="0" err="1" smtClean="0">
                <a:solidFill>
                  <a:schemeClr val="tx1"/>
                </a:solidFill>
              </a:rPr>
              <a:t>Xpert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MTB/RIF </a:t>
            </a:r>
            <a:r>
              <a:rPr lang="en-US" dirty="0" smtClean="0">
                <a:solidFill>
                  <a:schemeClr val="tx1"/>
                </a:solidFill>
              </a:rPr>
              <a:t>e </a:t>
            </a:r>
            <a:r>
              <a:rPr lang="en-US" dirty="0" err="1" smtClean="0">
                <a:solidFill>
                  <a:schemeClr val="tx1"/>
                </a:solidFill>
              </a:rPr>
              <a:t>fluxo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trabalho</a:t>
            </a:r>
            <a:r>
              <a:rPr lang="en-US" dirty="0" smtClean="0">
                <a:solidFill>
                  <a:schemeClr val="tx1"/>
                </a:solidFill>
              </a:rPr>
              <a:t> do </a:t>
            </a:r>
            <a:r>
              <a:rPr lang="en-US" dirty="0" err="1" smtClean="0">
                <a:solidFill>
                  <a:schemeClr val="tx1"/>
                </a:solidFill>
              </a:rPr>
              <a:t>laboratório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devem</a:t>
            </a:r>
            <a:r>
              <a:rPr lang="en-US" dirty="0" smtClean="0">
                <a:solidFill>
                  <a:schemeClr val="tx1"/>
                </a:solidFill>
              </a:rPr>
              <a:t> ser </a:t>
            </a:r>
            <a:r>
              <a:rPr lang="en-US" dirty="0" err="1" smtClean="0">
                <a:solidFill>
                  <a:schemeClr val="tx1"/>
                </a:solidFill>
              </a:rPr>
              <a:t>avaliados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lvl="2" fontAlgn="auto">
              <a:spcAft>
                <a:spcPts val="0"/>
              </a:spcAft>
              <a:buClr>
                <a:srgbClr val="421C5E"/>
              </a:buClr>
              <a:buFont typeface="Lucida Sans Unicode" panose="020B0602030504020204" pitchFamily="34" charset="0"/>
              <a:buChar char="−"/>
              <a:defRPr/>
            </a:pP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Avaliações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abrangentes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podem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ser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realizadas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com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menor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frequência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(ex.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anualmente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por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um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profissional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especialista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do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laboratório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, com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maior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frequência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(ex. a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cada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três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meses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visitas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feitas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por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supervisores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distritais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regionais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ou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outros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profissionais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treinados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adequadamente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lvl="2" fontAlgn="auto">
              <a:spcAft>
                <a:spcPts val="0"/>
              </a:spcAft>
              <a:buClr>
                <a:srgbClr val="421C5E"/>
              </a:buClr>
              <a:buFont typeface="Lucida Sans Unicode" panose="020B0602030504020204" pitchFamily="34" charset="0"/>
              <a:buChar char="−"/>
              <a:defRPr/>
            </a:pP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extensão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da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avaliação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durante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cada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visita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dependerá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da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frequência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da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visita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capacidade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do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profissional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e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desempenho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do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laboratório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avaliação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mais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extensiva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é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necessária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em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locais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de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baixo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desempenho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en-US" sz="2300" dirty="0">
              <a:solidFill>
                <a:schemeClr val="accent4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dirty="0" err="1" smtClean="0">
                <a:solidFill>
                  <a:schemeClr val="tx1"/>
                </a:solidFill>
              </a:rPr>
              <a:t>Avalie</a:t>
            </a:r>
            <a:r>
              <a:rPr lang="en-US" dirty="0" smtClean="0">
                <a:solidFill>
                  <a:schemeClr val="tx1"/>
                </a:solidFill>
              </a:rPr>
              <a:t> as </a:t>
            </a:r>
            <a:r>
              <a:rPr lang="en-US" dirty="0" err="1" smtClean="0">
                <a:solidFill>
                  <a:schemeClr val="tx1"/>
                </a:solidFill>
              </a:rPr>
              <a:t>etapas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pré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pós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analítica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coleta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expectoração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registro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emissão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resultados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teste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confirmatório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dirty="0" err="1" smtClean="0">
                <a:solidFill>
                  <a:schemeClr val="tx1"/>
                </a:solidFill>
              </a:rPr>
              <a:t>Verifique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analise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tendências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indicadores</a:t>
            </a:r>
            <a:r>
              <a:rPr lang="en-US" dirty="0" smtClean="0">
                <a:solidFill>
                  <a:schemeClr val="tx1"/>
                </a:solidFill>
              </a:rPr>
              <a:t> do </a:t>
            </a:r>
            <a:r>
              <a:rPr lang="en-US" dirty="0" err="1" smtClean="0">
                <a:solidFill>
                  <a:schemeClr val="tx1"/>
                </a:solidFill>
              </a:rPr>
              <a:t>Xpert</a:t>
            </a:r>
            <a:r>
              <a:rPr lang="en-US" dirty="0" smtClean="0">
                <a:solidFill>
                  <a:schemeClr val="tx1"/>
                </a:solidFill>
              </a:rPr>
              <a:t> MTB/RIF</a:t>
            </a:r>
            <a:endParaRPr lang="en-US" dirty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dirty="0" err="1" smtClean="0">
                <a:solidFill>
                  <a:schemeClr val="tx1"/>
                </a:solidFill>
              </a:rPr>
              <a:t>Ajuste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fluxo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trabalho</a:t>
            </a:r>
            <a:r>
              <a:rPr lang="en-US" dirty="0" smtClean="0">
                <a:solidFill>
                  <a:schemeClr val="tx1"/>
                </a:solidFill>
              </a:rPr>
              <a:t>, se </a:t>
            </a:r>
            <a:r>
              <a:rPr lang="en-US" dirty="0" err="1" smtClean="0">
                <a:solidFill>
                  <a:schemeClr val="tx1"/>
                </a:solidFill>
              </a:rPr>
              <a:t>necessário</a:t>
            </a:r>
            <a:endParaRPr lang="en-US" dirty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dirty="0" err="1" smtClean="0">
                <a:solidFill>
                  <a:schemeClr val="tx1"/>
                </a:solidFill>
              </a:rPr>
              <a:t>Visitas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são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oportunidades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endParaRPr lang="en-US" dirty="0">
              <a:solidFill>
                <a:schemeClr val="tx1"/>
              </a:solidFill>
            </a:endParaRPr>
          </a:p>
          <a:p>
            <a:pPr lvl="2" fontAlgn="auto">
              <a:spcAft>
                <a:spcPts val="0"/>
              </a:spcAft>
              <a:buClr>
                <a:srgbClr val="421C5E"/>
              </a:buClr>
              <a:buFont typeface="Arial" pitchFamily="34" charset="0"/>
              <a:buChar char="–"/>
              <a:defRPr/>
            </a:pP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aprender</a:t>
            </a:r>
            <a:endParaRPr lang="en-US" sz="2300" dirty="0">
              <a:solidFill>
                <a:schemeClr val="accent4">
                  <a:lumMod val="75000"/>
                </a:schemeClr>
              </a:solidFill>
            </a:endParaRPr>
          </a:p>
          <a:p>
            <a:pPr lvl="2" fontAlgn="auto">
              <a:spcAft>
                <a:spcPts val="0"/>
              </a:spcAft>
              <a:buClr>
                <a:srgbClr val="421C5E"/>
              </a:buClr>
              <a:buFont typeface="Arial" pitchFamily="34" charset="0"/>
              <a:buChar char="–"/>
              <a:defRPr/>
            </a:pP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discutir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assuntos</a:t>
            </a:r>
            <a:endParaRPr lang="en-US" sz="2300" dirty="0">
              <a:solidFill>
                <a:schemeClr val="accent4">
                  <a:lumMod val="75000"/>
                </a:schemeClr>
              </a:solidFill>
            </a:endParaRPr>
          </a:p>
          <a:p>
            <a:pPr lvl="2" fontAlgn="auto">
              <a:spcAft>
                <a:spcPts val="0"/>
              </a:spcAft>
              <a:buClr>
                <a:srgbClr val="421C5E"/>
              </a:buClr>
              <a:buFont typeface="Arial" pitchFamily="34" charset="0"/>
              <a:buChar char="–"/>
              <a:defRPr/>
            </a:pP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resolver </a:t>
            </a:r>
            <a:r>
              <a:rPr lang="en-US" sz="2300" dirty="0" err="1" smtClean="0">
                <a:solidFill>
                  <a:schemeClr val="accent4">
                    <a:lumMod val="75000"/>
                  </a:schemeClr>
                </a:solidFill>
              </a:rPr>
              <a:t>problemas</a:t>
            </a:r>
            <a:endParaRPr lang="en-US" sz="23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60191" y="6991986"/>
            <a:ext cx="2494016" cy="401637"/>
          </a:xfrm>
          <a:prstGeom prst="rect">
            <a:avLst/>
          </a:prstGeom>
        </p:spPr>
        <p:txBody>
          <a:bodyPr lIns="99440" tIns="49720" rIns="99440" bIns="49720"/>
          <a:lstStyle/>
          <a:p>
            <a:pPr>
              <a:defRPr/>
            </a:pPr>
            <a:fld id="{9D310A73-71A0-42EF-B968-D48C8996FF9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674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775" y="302102"/>
            <a:ext cx="9619774" cy="1014325"/>
          </a:xfrm>
        </p:spPr>
        <p:txBody>
          <a:bodyPr>
            <a:normAutofit fontScale="90000"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Monitoramento de Indicador de Qualidade</a:t>
            </a:r>
            <a:endParaRPr lang="en-US" sz="4000" dirty="0">
              <a:solidFill>
                <a:srgbClr val="421C5E"/>
              </a:solidFill>
              <a:latin typeface="+mn-lt"/>
              <a:ea typeface="黑体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775" y="1395636"/>
            <a:ext cx="10240863" cy="4978559"/>
          </a:xfrm>
        </p:spPr>
        <p:txBody>
          <a:bodyPr/>
          <a:lstStyle/>
          <a:p>
            <a:r>
              <a:rPr lang="en-US" sz="1700" dirty="0" err="1" smtClean="0">
                <a:cs typeface="Calibri" panose="020F0502020204030204" pitchFamily="34" charset="0"/>
              </a:rPr>
              <a:t>Monitoramento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rotineiro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indicadores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qualidade</a:t>
            </a:r>
            <a:r>
              <a:rPr lang="en-US" sz="1700" dirty="0" smtClean="0">
                <a:cs typeface="Calibri" panose="020F0502020204030204" pitchFamily="34" charset="0"/>
              </a:rPr>
              <a:t> (</a:t>
            </a:r>
            <a:r>
              <a:rPr lang="en-US" sz="1700" dirty="0" err="1" smtClean="0">
                <a:cs typeface="Calibri" panose="020F0502020204030204" pitchFamily="34" charset="0"/>
              </a:rPr>
              <a:t>indicadores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desempenho</a:t>
            </a:r>
            <a:r>
              <a:rPr lang="en-US" sz="1700" dirty="0" smtClean="0">
                <a:cs typeface="Calibri" panose="020F0502020204030204" pitchFamily="34" charset="0"/>
              </a:rPr>
              <a:t>) é um </a:t>
            </a:r>
            <a:r>
              <a:rPr lang="en-US" sz="1700" dirty="0" err="1" smtClean="0">
                <a:cs typeface="Calibri" panose="020F0502020204030204" pitchFamily="34" charset="0"/>
              </a:rPr>
              <a:t>elemento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decisivo</a:t>
            </a:r>
            <a:r>
              <a:rPr lang="en-US" sz="1700" dirty="0" smtClean="0">
                <a:cs typeface="Calibri" panose="020F0502020204030204" pitchFamily="34" charset="0"/>
              </a:rPr>
              <a:t> para a </a:t>
            </a:r>
            <a:r>
              <a:rPr lang="en-US" sz="1700" dirty="0" err="1" smtClean="0">
                <a:cs typeface="Calibri" panose="020F0502020204030204" pitchFamily="34" charset="0"/>
              </a:rPr>
              <a:t>garantia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qualidade</a:t>
            </a:r>
            <a:r>
              <a:rPr lang="en-US" sz="1700" dirty="0" smtClean="0">
                <a:cs typeface="Calibri" panose="020F0502020204030204" pitchFamily="34" charset="0"/>
              </a:rPr>
              <a:t> para </a:t>
            </a:r>
            <a:r>
              <a:rPr lang="en-US" sz="1700" dirty="0" err="1" smtClean="0">
                <a:cs typeface="Calibri" panose="020F0502020204030204" pitchFamily="34" charset="0"/>
              </a:rPr>
              <a:t>qualquer</a:t>
            </a:r>
            <a:r>
              <a:rPr lang="en-US" sz="1700" dirty="0" smtClean="0">
                <a:cs typeface="Calibri" panose="020F0502020204030204" pitchFamily="34" charset="0"/>
              </a:rPr>
              <a:t> teste  </a:t>
            </a:r>
            <a:r>
              <a:rPr lang="en-US" sz="1700" dirty="0" err="1" smtClean="0">
                <a:cs typeface="Calibri" panose="020F0502020204030204" pitchFamily="34" charset="0"/>
              </a:rPr>
              <a:t>diagnóstico</a:t>
            </a:r>
            <a:r>
              <a:rPr lang="en-US" sz="1700" dirty="0" smtClean="0">
                <a:cs typeface="Calibri" panose="020F0502020204030204" pitchFamily="34" charset="0"/>
              </a:rPr>
              <a:t>  e é </a:t>
            </a:r>
            <a:r>
              <a:rPr lang="en-US" sz="1700" dirty="0" err="1" smtClean="0">
                <a:cs typeface="Calibri" panose="020F0502020204030204" pitchFamily="34" charset="0"/>
              </a:rPr>
              <a:t>também</a:t>
            </a:r>
            <a:r>
              <a:rPr lang="en-US" sz="1700" dirty="0" smtClean="0">
                <a:cs typeface="Calibri" panose="020F0502020204030204" pitchFamily="34" charset="0"/>
              </a:rPr>
              <a:t> um </a:t>
            </a:r>
            <a:r>
              <a:rPr lang="en-US" sz="1700" dirty="0" err="1" smtClean="0">
                <a:cs typeface="Calibri" panose="020F0502020204030204" pitchFamily="34" charset="0"/>
              </a:rPr>
              <a:t>requisito</a:t>
            </a:r>
            <a:r>
              <a:rPr lang="en-US" sz="1700" dirty="0" smtClean="0">
                <a:cs typeface="Calibri" panose="020F0502020204030204" pitchFamily="34" charset="0"/>
              </a:rPr>
              <a:t> da ISO </a:t>
            </a:r>
          </a:p>
          <a:p>
            <a:r>
              <a:rPr lang="en-US" sz="1700" dirty="0" err="1" smtClean="0">
                <a:cs typeface="Calibri" panose="020F0502020204030204" pitchFamily="34" charset="0"/>
              </a:rPr>
              <a:t>Cada</a:t>
            </a:r>
            <a:r>
              <a:rPr lang="en-US" sz="1700" dirty="0" smtClean="0">
                <a:cs typeface="Calibri" panose="020F0502020204030204" pitchFamily="34" charset="0"/>
              </a:rPr>
              <a:t> local de teste </a:t>
            </a:r>
            <a:r>
              <a:rPr lang="en-US" sz="1700" dirty="0" err="1" smtClean="0">
                <a:cs typeface="Calibri" panose="020F0502020204030204" pitchFamily="34" charset="0"/>
              </a:rPr>
              <a:t>deve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coletar</a:t>
            </a:r>
            <a:r>
              <a:rPr lang="en-US" sz="1700" dirty="0" smtClean="0">
                <a:cs typeface="Calibri" panose="020F0502020204030204" pitchFamily="34" charset="0"/>
              </a:rPr>
              <a:t> e </a:t>
            </a:r>
            <a:r>
              <a:rPr lang="en-US" sz="1700" dirty="0" err="1" smtClean="0">
                <a:cs typeface="Calibri" panose="020F0502020204030204" pitchFamily="34" charset="0"/>
              </a:rPr>
              <a:t>analisar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os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indicadores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qualidade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mensalmente</a:t>
            </a:r>
            <a:endParaRPr lang="en-US" sz="1700" dirty="0" smtClean="0">
              <a:cs typeface="Calibri" panose="020F0502020204030204" pitchFamily="34" charset="0"/>
            </a:endParaRPr>
          </a:p>
          <a:p>
            <a:r>
              <a:rPr lang="en-US" sz="1700" dirty="0" err="1" smtClean="0">
                <a:cs typeface="Calibri" panose="020F0502020204030204" pitchFamily="34" charset="0"/>
              </a:rPr>
              <a:t>Qualquer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mudança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inexplicada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nos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indicadores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qualidade</a:t>
            </a:r>
            <a:r>
              <a:rPr lang="en-US" sz="1700" dirty="0" smtClean="0">
                <a:cs typeface="Calibri" panose="020F0502020204030204" pitchFamily="34" charset="0"/>
              </a:rPr>
              <a:t> (</a:t>
            </a:r>
            <a:r>
              <a:rPr lang="en-US" sz="1700" dirty="0" err="1" smtClean="0">
                <a:cs typeface="Calibri" panose="020F0502020204030204" pitchFamily="34" charset="0"/>
              </a:rPr>
              <a:t>tais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como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aumento</a:t>
            </a:r>
            <a:r>
              <a:rPr lang="en-US" sz="1700" dirty="0" smtClean="0">
                <a:cs typeface="Calibri" panose="020F0502020204030204" pitchFamily="34" charset="0"/>
              </a:rPr>
              <a:t> das </a:t>
            </a:r>
            <a:r>
              <a:rPr lang="en-US" sz="1700" dirty="0" err="1" smtClean="0">
                <a:cs typeface="Calibri" panose="020F0502020204030204" pitchFamily="34" charset="0"/>
              </a:rPr>
              <a:t>taxas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erro</a:t>
            </a:r>
            <a:r>
              <a:rPr lang="en-US" sz="1700" dirty="0" smtClean="0">
                <a:cs typeface="Calibri" panose="020F0502020204030204" pitchFamily="34" charset="0"/>
              </a:rPr>
              <a:t>, </a:t>
            </a:r>
            <a:r>
              <a:rPr lang="en-US" sz="1700" dirty="0" err="1" smtClean="0">
                <a:cs typeface="Calibri" panose="020F0502020204030204" pitchFamily="34" charset="0"/>
              </a:rPr>
              <a:t>mudança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na</a:t>
            </a:r>
            <a:r>
              <a:rPr lang="en-US" sz="1700" dirty="0" smtClean="0">
                <a:cs typeface="Calibri" panose="020F0502020204030204" pitchFamily="34" charset="0"/>
              </a:rPr>
              <a:t> taxa de </a:t>
            </a:r>
            <a:r>
              <a:rPr lang="en-US" sz="1700" dirty="0" err="1" smtClean="0">
                <a:cs typeface="Calibri" panose="020F0502020204030204" pitchFamily="34" charset="0"/>
              </a:rPr>
              <a:t>positividade</a:t>
            </a:r>
            <a:r>
              <a:rPr lang="en-US" sz="1700" dirty="0" smtClean="0">
                <a:cs typeface="Calibri" panose="020F0502020204030204" pitchFamily="34" charset="0"/>
              </a:rPr>
              <a:t> de MTB </a:t>
            </a:r>
            <a:r>
              <a:rPr lang="en-US" sz="1700" dirty="0" err="1" smtClean="0">
                <a:cs typeface="Calibri" panose="020F0502020204030204" pitchFamily="34" charset="0"/>
              </a:rPr>
              <a:t>ou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na</a:t>
            </a:r>
            <a:r>
              <a:rPr lang="en-US" sz="1700" dirty="0" smtClean="0">
                <a:cs typeface="Calibri" panose="020F0502020204030204" pitchFamily="34" charset="0"/>
              </a:rPr>
              <a:t> taxa de </a:t>
            </a:r>
            <a:r>
              <a:rPr lang="en-US" sz="1700" dirty="0" err="1" smtClean="0">
                <a:cs typeface="Calibri" panose="020F0502020204030204" pitchFamily="34" charset="0"/>
              </a:rPr>
              <a:t>resistência</a:t>
            </a:r>
            <a:r>
              <a:rPr lang="en-US" sz="1700" dirty="0" smtClean="0">
                <a:cs typeface="Calibri" panose="020F0502020204030204" pitchFamily="34" charset="0"/>
              </a:rPr>
              <a:t> à RIF </a:t>
            </a:r>
            <a:r>
              <a:rPr lang="en-US" sz="1700" dirty="0" err="1" smtClean="0">
                <a:cs typeface="Calibri" panose="020F0502020204030204" pitchFamily="34" charset="0"/>
              </a:rPr>
              <a:t>ou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mudança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significativa</a:t>
            </a:r>
            <a:r>
              <a:rPr lang="en-US" sz="1700" dirty="0" smtClean="0">
                <a:cs typeface="Calibri" panose="020F0502020204030204" pitchFamily="34" charset="0"/>
              </a:rPr>
              <a:t> no volume de testes </a:t>
            </a:r>
            <a:r>
              <a:rPr lang="en-US" sz="1700" dirty="0" err="1" smtClean="0">
                <a:cs typeface="Calibri" panose="020F0502020204030204" pitchFamily="34" charset="0"/>
              </a:rPr>
              <a:t>realizados</a:t>
            </a:r>
            <a:r>
              <a:rPr lang="en-US" sz="1700" dirty="0" smtClean="0">
                <a:cs typeface="Calibri" panose="020F0502020204030204" pitchFamily="34" charset="0"/>
              </a:rPr>
              <a:t>) </a:t>
            </a:r>
            <a:r>
              <a:rPr lang="en-US" sz="1700" dirty="0" err="1" smtClean="0">
                <a:cs typeface="Calibri" panose="020F0502020204030204" pitchFamily="34" charset="0"/>
              </a:rPr>
              <a:t>deve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ser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documentada</a:t>
            </a:r>
            <a:r>
              <a:rPr lang="en-US" sz="1700" dirty="0" smtClean="0">
                <a:cs typeface="Calibri" panose="020F0502020204030204" pitchFamily="34" charset="0"/>
              </a:rPr>
              <a:t> e </a:t>
            </a:r>
            <a:r>
              <a:rPr lang="en-US" sz="1700" dirty="0" err="1" smtClean="0">
                <a:cs typeface="Calibri" panose="020F0502020204030204" pitchFamily="34" charset="0"/>
              </a:rPr>
              <a:t>investigada</a:t>
            </a:r>
            <a:endParaRPr lang="en-US" sz="1700" dirty="0" smtClean="0">
              <a:cs typeface="Calibri" panose="020F0502020204030204" pitchFamily="34" charset="0"/>
            </a:endParaRPr>
          </a:p>
          <a:p>
            <a:r>
              <a:rPr lang="en-US" sz="1700" dirty="0" err="1" smtClean="0">
                <a:cs typeface="Calibri" panose="020F0502020204030204" pitchFamily="34" charset="0"/>
              </a:rPr>
              <a:t>Taxas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erro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maiores</a:t>
            </a:r>
            <a:r>
              <a:rPr lang="en-US" sz="1700" dirty="0" smtClean="0">
                <a:cs typeface="Calibri" panose="020F0502020204030204" pitchFamily="34" charset="0"/>
              </a:rPr>
              <a:t> do </a:t>
            </a:r>
            <a:r>
              <a:rPr lang="en-US" sz="1700" dirty="0" err="1" smtClean="0">
                <a:cs typeface="Calibri" panose="020F0502020204030204" pitchFamily="34" charset="0"/>
              </a:rPr>
              <a:t>que</a:t>
            </a:r>
            <a:r>
              <a:rPr lang="en-US" sz="1700" dirty="0" smtClean="0">
                <a:cs typeface="Calibri" panose="020F0502020204030204" pitchFamily="34" charset="0"/>
              </a:rPr>
              <a:t> um </a:t>
            </a:r>
            <a:r>
              <a:rPr lang="en-US" sz="1700" dirty="0" err="1" smtClean="0">
                <a:cs typeface="Calibri" panose="020F0502020204030204" pitchFamily="34" charset="0"/>
              </a:rPr>
              <a:t>limiar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pré-determinado</a:t>
            </a:r>
            <a:r>
              <a:rPr lang="en-US" sz="1700" dirty="0" smtClean="0">
                <a:cs typeface="Calibri" panose="020F0502020204030204" pitchFamily="34" charset="0"/>
              </a:rPr>
              <a:t> (</a:t>
            </a:r>
            <a:r>
              <a:rPr lang="en-US" sz="1700" i="1" dirty="0" smtClean="0">
                <a:cs typeface="Calibri" panose="020F0502020204030204" pitchFamily="34" charset="0"/>
              </a:rPr>
              <a:t>ex. </a:t>
            </a:r>
            <a:r>
              <a:rPr lang="en-US" sz="1700" dirty="0" smtClean="0">
                <a:cs typeface="Calibri" panose="020F0502020204030204" pitchFamily="34" charset="0"/>
              </a:rPr>
              <a:t>5%) </a:t>
            </a:r>
            <a:r>
              <a:rPr lang="en-US" sz="1700" dirty="0" err="1" smtClean="0">
                <a:cs typeface="Calibri" panose="020F0502020204030204" pitchFamily="34" charset="0"/>
              </a:rPr>
              <a:t>devem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ser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investigadas</a:t>
            </a:r>
            <a:endParaRPr lang="en-US" sz="1700" dirty="0" smtClean="0">
              <a:cs typeface="Calibri" panose="020F0502020204030204" pitchFamily="34" charset="0"/>
            </a:endParaRPr>
          </a:p>
          <a:p>
            <a:r>
              <a:rPr lang="en-US" sz="1700" dirty="0" err="1" smtClean="0">
                <a:cs typeface="Calibri" panose="020F0502020204030204" pitchFamily="34" charset="0"/>
              </a:rPr>
              <a:t>Indicadores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qualidade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devem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ser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revisados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pelo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gerente</a:t>
            </a:r>
            <a:r>
              <a:rPr lang="en-US" sz="1700" dirty="0" smtClean="0">
                <a:cs typeface="Calibri" panose="020F0502020204030204" pitchFamily="34" charset="0"/>
              </a:rPr>
              <a:t> do </a:t>
            </a:r>
            <a:r>
              <a:rPr lang="en-US" sz="1700" dirty="0" err="1" smtClean="0">
                <a:cs typeface="Calibri" panose="020F0502020204030204" pitchFamily="34" charset="0"/>
              </a:rPr>
              <a:t>laboratório</a:t>
            </a:r>
            <a:r>
              <a:rPr lang="en-US" sz="1700" dirty="0" smtClean="0">
                <a:cs typeface="Calibri" panose="020F0502020204030204" pitchFamily="34" charset="0"/>
              </a:rPr>
              <a:t>, e </a:t>
            </a:r>
            <a:r>
              <a:rPr lang="en-US" sz="1700" dirty="0" err="1" smtClean="0">
                <a:cs typeface="Calibri" panose="020F0502020204030204" pitchFamily="34" charset="0"/>
              </a:rPr>
              <a:t>precisam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sempre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ser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ligados</a:t>
            </a:r>
            <a:r>
              <a:rPr lang="en-US" sz="1700" dirty="0" smtClean="0">
                <a:cs typeface="Calibri" panose="020F0502020204030204" pitchFamily="34" charset="0"/>
              </a:rPr>
              <a:t> a </a:t>
            </a:r>
            <a:r>
              <a:rPr lang="en-US" sz="1700" dirty="0" err="1" smtClean="0">
                <a:cs typeface="Calibri" panose="020F0502020204030204" pitchFamily="34" charset="0"/>
              </a:rPr>
              <a:t>ações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corretivas</a:t>
            </a:r>
            <a:r>
              <a:rPr lang="en-US" sz="1700" dirty="0" smtClean="0">
                <a:cs typeface="Calibri" panose="020F0502020204030204" pitchFamily="34" charset="0"/>
              </a:rPr>
              <a:t> se </a:t>
            </a:r>
            <a:r>
              <a:rPr lang="en-US" sz="1700" dirty="0" err="1" smtClean="0">
                <a:cs typeface="Calibri" panose="020F0502020204030204" pitchFamily="34" charset="0"/>
              </a:rPr>
              <a:t>forem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observados</a:t>
            </a:r>
            <a:r>
              <a:rPr lang="en-US" sz="1700" dirty="0" smtClean="0">
                <a:cs typeface="Calibri" panose="020F0502020204030204" pitchFamily="34" charset="0"/>
              </a:rPr>
              <a:t>  </a:t>
            </a:r>
            <a:r>
              <a:rPr lang="en-US" sz="1700" dirty="0" err="1" smtClean="0">
                <a:cs typeface="Calibri" panose="020F0502020204030204" pitchFamily="34" charset="0"/>
              </a:rPr>
              <a:t>resultados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ou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tendências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inesperados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</a:p>
          <a:p>
            <a:r>
              <a:rPr lang="en-US" sz="1700" dirty="0" smtClean="0">
                <a:cs typeface="Calibri" panose="020F0502020204030204" pitchFamily="34" charset="0"/>
              </a:rPr>
              <a:t>Um </a:t>
            </a:r>
            <a:r>
              <a:rPr lang="en-US" sz="1700" dirty="0" err="1" smtClean="0">
                <a:cs typeface="Calibri" panose="020F0502020204030204" pitchFamily="34" charset="0"/>
              </a:rPr>
              <a:t>conjunto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padrão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indicadores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qualidade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deve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ser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usado</a:t>
            </a:r>
            <a:r>
              <a:rPr lang="en-US" sz="1700" dirty="0" smtClean="0">
                <a:cs typeface="Calibri" panose="020F0502020204030204" pitchFamily="34" charset="0"/>
              </a:rPr>
              <a:t> para </a:t>
            </a:r>
            <a:r>
              <a:rPr lang="en-US" sz="1700" dirty="0" err="1" smtClean="0">
                <a:cs typeface="Calibri" panose="020F0502020204030204" pitchFamily="34" charset="0"/>
              </a:rPr>
              <a:t>todos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os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laboratórios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que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realizam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os</a:t>
            </a:r>
            <a:r>
              <a:rPr lang="en-US" sz="1700" dirty="0" smtClean="0">
                <a:cs typeface="Calibri" panose="020F0502020204030204" pitchFamily="34" charset="0"/>
              </a:rPr>
              <a:t> testes </a:t>
            </a:r>
            <a:r>
              <a:rPr lang="en-US" sz="1700" dirty="0" err="1" smtClean="0">
                <a:cs typeface="Calibri" panose="020F0502020204030204" pitchFamily="34" charset="0"/>
              </a:rPr>
              <a:t>Xpert</a:t>
            </a:r>
            <a:r>
              <a:rPr lang="en-US" sz="1700" dirty="0" smtClean="0">
                <a:cs typeface="Calibri" panose="020F0502020204030204" pitchFamily="34" charset="0"/>
              </a:rPr>
              <a:t> MTB/RIF de um </a:t>
            </a:r>
            <a:r>
              <a:rPr lang="en-US" sz="1700" dirty="0" err="1" smtClean="0">
                <a:cs typeface="Calibri" panose="020F0502020204030204" pitchFamily="34" charset="0"/>
              </a:rPr>
              <a:t>país</a:t>
            </a:r>
            <a:endParaRPr lang="en-US" sz="1700" dirty="0" smtClean="0">
              <a:cs typeface="Calibri" panose="020F0502020204030204" pitchFamily="34" charset="0"/>
            </a:endParaRPr>
          </a:p>
          <a:p>
            <a:r>
              <a:rPr lang="en-US" sz="1700" dirty="0" err="1" smtClean="0">
                <a:cs typeface="Calibri" panose="020F0502020204030204" pitchFamily="34" charset="0"/>
              </a:rPr>
              <a:t>Deve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ser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estabelecido</a:t>
            </a:r>
            <a:r>
              <a:rPr lang="en-US" sz="1700" dirty="0" smtClean="0">
                <a:cs typeface="Calibri" panose="020F0502020204030204" pitchFamily="34" charset="0"/>
              </a:rPr>
              <a:t> um </a:t>
            </a:r>
            <a:r>
              <a:rPr lang="en-US" sz="1700" dirty="0" err="1" smtClean="0">
                <a:cs typeface="Calibri" panose="020F0502020204030204" pitchFamily="34" charset="0"/>
              </a:rPr>
              <a:t>sistema</a:t>
            </a:r>
            <a:r>
              <a:rPr lang="en-US" sz="1700" dirty="0" smtClean="0">
                <a:cs typeface="Calibri" panose="020F0502020204030204" pitchFamily="34" charset="0"/>
              </a:rPr>
              <a:t> para </a:t>
            </a:r>
            <a:r>
              <a:rPr lang="en-US" sz="1700" dirty="0" err="1" smtClean="0">
                <a:cs typeface="Calibri" panose="020F0502020204030204" pitchFamily="34" charset="0"/>
              </a:rPr>
              <a:t>emissão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centralizada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indicadores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qualidade</a:t>
            </a:r>
            <a:r>
              <a:rPr lang="en-US" sz="1700" dirty="0" smtClean="0">
                <a:cs typeface="Calibri" panose="020F0502020204030204" pitchFamily="34" charset="0"/>
              </a:rPr>
              <a:t>  </a:t>
            </a:r>
          </a:p>
          <a:p>
            <a:r>
              <a:rPr lang="en-US" sz="1700" dirty="0" err="1" smtClean="0">
                <a:cs typeface="Calibri" panose="020F0502020204030204" pitchFamily="34" charset="0"/>
              </a:rPr>
              <a:t>Documentação</a:t>
            </a:r>
            <a:r>
              <a:rPr lang="en-US" sz="1700" dirty="0" smtClean="0">
                <a:cs typeface="Calibri" panose="020F0502020204030204" pitchFamily="34" charset="0"/>
              </a:rPr>
              <a:t> de </a:t>
            </a:r>
            <a:r>
              <a:rPr lang="en-US" sz="1700" dirty="0" err="1" smtClean="0">
                <a:cs typeface="Calibri" panose="020F0502020204030204" pitchFamily="34" charset="0"/>
              </a:rPr>
              <a:t>ações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corretivas</a:t>
            </a:r>
            <a:r>
              <a:rPr lang="en-US" sz="1700" dirty="0" smtClean="0">
                <a:cs typeface="Calibri" panose="020F0502020204030204" pitchFamily="34" charset="0"/>
              </a:rPr>
              <a:t> e </a:t>
            </a:r>
            <a:r>
              <a:rPr lang="en-US" sz="1700" dirty="0" err="1" smtClean="0">
                <a:cs typeface="Calibri" panose="020F0502020204030204" pitchFamily="34" charset="0"/>
              </a:rPr>
              <a:t>subsequentes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melhorias</a:t>
            </a:r>
            <a:r>
              <a:rPr lang="en-US" sz="1700" dirty="0" smtClean="0">
                <a:cs typeface="Calibri" panose="020F0502020204030204" pitchFamily="34" charset="0"/>
              </a:rPr>
              <a:t>/</a:t>
            </a:r>
            <a:r>
              <a:rPr lang="en-US" sz="1700" dirty="0" err="1" smtClean="0">
                <a:cs typeface="Calibri" panose="020F0502020204030204" pitchFamily="34" charset="0"/>
              </a:rPr>
              <a:t>normalização</a:t>
            </a:r>
            <a:r>
              <a:rPr lang="en-US" sz="1700" dirty="0" smtClean="0">
                <a:cs typeface="Calibri" panose="020F0502020204030204" pitchFamily="34" charset="0"/>
              </a:rPr>
              <a:t> dos </a:t>
            </a:r>
            <a:r>
              <a:rPr lang="en-US" sz="1700" dirty="0" err="1" smtClean="0">
                <a:cs typeface="Calibri" panose="020F0502020204030204" pitchFamily="34" charset="0"/>
              </a:rPr>
              <a:t>indicadores</a:t>
            </a:r>
            <a:r>
              <a:rPr lang="en-US" sz="1700" dirty="0" smtClean="0">
                <a:cs typeface="Calibri" panose="020F0502020204030204" pitchFamily="34" charset="0"/>
              </a:rPr>
              <a:t> do </a:t>
            </a:r>
            <a:r>
              <a:rPr lang="en-US" sz="1700" dirty="0" err="1" smtClean="0">
                <a:cs typeface="Calibri" panose="020F0502020204030204" pitchFamily="34" charset="0"/>
              </a:rPr>
              <a:t>laboratório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após</a:t>
            </a:r>
            <a:r>
              <a:rPr lang="en-US" sz="1700" dirty="0" smtClean="0">
                <a:cs typeface="Calibri" panose="020F0502020204030204" pitchFamily="34" charset="0"/>
              </a:rPr>
              <a:t> a </a:t>
            </a:r>
            <a:r>
              <a:rPr lang="en-US" sz="1700" dirty="0" err="1" smtClean="0">
                <a:cs typeface="Calibri" panose="020F0502020204030204" pitchFamily="34" charset="0"/>
              </a:rPr>
              <a:t>adoção</a:t>
            </a:r>
            <a:r>
              <a:rPr lang="en-US" sz="1700" dirty="0" smtClean="0">
                <a:cs typeface="Calibri" panose="020F0502020204030204" pitchFamily="34" charset="0"/>
              </a:rPr>
              <a:t> da </a:t>
            </a:r>
            <a:r>
              <a:rPr lang="en-US" sz="1700" dirty="0" err="1" smtClean="0">
                <a:cs typeface="Calibri" panose="020F0502020204030204" pitchFamily="34" charset="0"/>
              </a:rPr>
              <a:t>ação</a:t>
            </a:r>
            <a:r>
              <a:rPr lang="en-US" sz="1700" dirty="0" smtClean="0">
                <a:cs typeface="Calibri" panose="020F0502020204030204" pitchFamily="34" charset="0"/>
              </a:rPr>
              <a:t> </a:t>
            </a:r>
            <a:r>
              <a:rPr lang="en-US" sz="1700" dirty="0" err="1" smtClean="0">
                <a:cs typeface="Calibri" panose="020F0502020204030204" pitchFamily="34" charset="0"/>
              </a:rPr>
              <a:t>corretiva</a:t>
            </a:r>
            <a:r>
              <a:rPr lang="en-US" sz="1700" dirty="0" smtClean="0">
                <a:cs typeface="Calibri" panose="020F0502020204030204" pitchFamily="34" charset="0"/>
              </a:rPr>
              <a:t> é fundamental</a:t>
            </a:r>
          </a:p>
          <a:p>
            <a:pPr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sz="2000" dirty="0"/>
          </a:p>
          <a:p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7288535" y="0"/>
            <a:ext cx="3240360" cy="603548"/>
            <a:chOff x="4762500" y="-15864"/>
            <a:chExt cx="5245100" cy="513394"/>
          </a:xfrm>
        </p:grpSpPr>
        <p:sp>
          <p:nvSpPr>
            <p:cNvPr id="5" name="Rectangle 4"/>
            <p:cNvSpPr/>
            <p:nvPr/>
          </p:nvSpPr>
          <p:spPr bwMode="auto">
            <a:xfrm>
              <a:off x="4762500" y="-15864"/>
              <a:ext cx="5245100" cy="5133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1"/>
              <a:endParaRPr lang="en-US" sz="3900" b="1" dirty="0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6" name="Picture 4" descr="MCj02390130000[1]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2" y="32465"/>
              <a:ext cx="740312" cy="39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631098" y="25591"/>
              <a:ext cx="4319456" cy="25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i="1" dirty="0" smtClean="0"/>
                <a:t>Slide optional, </a:t>
              </a:r>
              <a:r>
                <a:rPr lang="en-US" i="1" dirty="0" err="1" smtClean="0"/>
                <a:t>dependendo</a:t>
              </a:r>
              <a:r>
                <a:rPr lang="en-US" i="1" dirty="0" smtClean="0"/>
                <a:t> do </a:t>
              </a:r>
              <a:r>
                <a:rPr lang="en-US" i="1" dirty="0" err="1" smtClean="0"/>
                <a:t>público</a:t>
              </a:r>
              <a:r>
                <a:rPr lang="en-US" i="1" dirty="0" smtClean="0"/>
                <a:t> 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9003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Monitoramento do Indicador de Qualidade</a:t>
            </a:r>
            <a:endParaRPr lang="en-US" sz="4000" dirty="0">
              <a:solidFill>
                <a:srgbClr val="421C5E"/>
              </a:solidFill>
              <a:latin typeface="+mn-lt"/>
              <a:ea typeface="黑体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1467644"/>
            <a:ext cx="9814779" cy="5271135"/>
          </a:xfrm>
        </p:spPr>
        <p:txBody>
          <a:bodyPr/>
          <a:lstStyle/>
          <a:p>
            <a:pPr>
              <a:buNone/>
            </a:pPr>
            <a:r>
              <a:rPr lang="en-US" sz="2000" dirty="0" err="1" smtClean="0">
                <a:cs typeface="Calibri" panose="020F0502020204030204" pitchFamily="34" charset="0"/>
              </a:rPr>
              <a:t>Cada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instrumento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deve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ser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monitorado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mensalmente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usando</a:t>
            </a:r>
            <a:r>
              <a:rPr lang="en-US" sz="2000" dirty="0" smtClean="0">
                <a:cs typeface="Calibri" panose="020F0502020204030204" pitchFamily="34" charset="0"/>
              </a:rPr>
              <a:t>  o </a:t>
            </a:r>
            <a:r>
              <a:rPr lang="en-US" sz="2000" dirty="0" err="1" smtClean="0">
                <a:cs typeface="Calibri" panose="020F0502020204030204" pitchFamily="34" charset="0"/>
              </a:rPr>
              <a:t>seguinte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conjunto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b="1" dirty="0" err="1" smtClean="0">
                <a:cs typeface="Calibri" panose="020F0502020204030204" pitchFamily="34" charset="0"/>
              </a:rPr>
              <a:t>mínimo</a:t>
            </a:r>
            <a:r>
              <a:rPr lang="en-US" sz="2000" dirty="0">
                <a:cs typeface="Calibri" panose="020F0502020204030204" pitchFamily="34" charset="0"/>
              </a:rPr>
              <a:t> </a:t>
            </a:r>
            <a:r>
              <a:rPr lang="en-US" sz="2000" dirty="0" smtClean="0">
                <a:cs typeface="Calibri" panose="020F0502020204030204" pitchFamily="34" charset="0"/>
              </a:rPr>
              <a:t>de </a:t>
            </a:r>
            <a:r>
              <a:rPr lang="en-US" sz="2000" dirty="0" err="1" smtClean="0">
                <a:cs typeface="Calibri" panose="020F0502020204030204" pitchFamily="34" charset="0"/>
              </a:rPr>
              <a:t>indicadores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para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avaliar</a:t>
            </a:r>
            <a:r>
              <a:rPr lang="en-US" sz="2000" dirty="0" smtClean="0">
                <a:cs typeface="Calibri" panose="020F0502020204030204" pitchFamily="34" charset="0"/>
              </a:rPr>
              <a:t> o </a:t>
            </a:r>
            <a:r>
              <a:rPr lang="en-US" sz="2000" dirty="0" err="1" smtClean="0">
                <a:cs typeface="Calibri" panose="020F0502020204030204" pitchFamily="34" charset="0"/>
              </a:rPr>
              <a:t>uso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adequado</a:t>
            </a:r>
            <a:r>
              <a:rPr lang="en-US" sz="2000" dirty="0" smtClean="0">
                <a:cs typeface="Calibri" panose="020F0502020204030204" pitchFamily="34" charset="0"/>
              </a:rPr>
              <a:t>:</a:t>
            </a:r>
            <a:endParaRPr lang="en-US" sz="2000" dirty="0">
              <a:cs typeface="Calibri" panose="020F0502020204030204" pitchFamily="34" charset="0"/>
            </a:endParaRPr>
          </a:p>
          <a:p>
            <a:pPr>
              <a:buNone/>
            </a:pPr>
            <a:endParaRPr lang="en-US" sz="2000" dirty="0">
              <a:cs typeface="Calibri" panose="020F0502020204030204" pitchFamily="34" charset="0"/>
            </a:endParaRPr>
          </a:p>
          <a:p>
            <a:r>
              <a:rPr lang="en-US" sz="2000" dirty="0" err="1" smtClean="0">
                <a:cs typeface="Calibri" panose="020F0502020204030204" pitchFamily="34" charset="0"/>
              </a:rPr>
              <a:t>Número</a:t>
            </a:r>
            <a:r>
              <a:rPr lang="en-US" sz="2000" dirty="0" smtClean="0">
                <a:cs typeface="Calibri" panose="020F0502020204030204" pitchFamily="34" charset="0"/>
              </a:rPr>
              <a:t> de testes </a:t>
            </a:r>
            <a:r>
              <a:rPr lang="en-US" sz="2000" dirty="0" err="1" smtClean="0">
                <a:cs typeface="Calibri" panose="020F0502020204030204" pitchFamily="34" charset="0"/>
              </a:rPr>
              <a:t>realizados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por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mês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endParaRPr lang="en-US" sz="2000" dirty="0">
              <a:cs typeface="Calibri" panose="020F0502020204030204" pitchFamily="34" charset="0"/>
            </a:endParaRPr>
          </a:p>
          <a:p>
            <a:r>
              <a:rPr lang="en-US" sz="2000" dirty="0" err="1">
                <a:cs typeface="Calibri" panose="020F0502020204030204" pitchFamily="34" charset="0"/>
              </a:rPr>
              <a:t>Número</a:t>
            </a:r>
            <a:r>
              <a:rPr lang="en-US" sz="2000" dirty="0">
                <a:cs typeface="Calibri" panose="020F0502020204030204" pitchFamily="34" charset="0"/>
              </a:rPr>
              <a:t> </a:t>
            </a:r>
            <a:r>
              <a:rPr lang="en-US" sz="2000" dirty="0" smtClean="0">
                <a:cs typeface="Calibri" panose="020F0502020204030204" pitchFamily="34" charset="0"/>
              </a:rPr>
              <a:t> e </a:t>
            </a:r>
            <a:r>
              <a:rPr lang="en-US" sz="2000" dirty="0" err="1" smtClean="0">
                <a:cs typeface="Calibri" panose="020F0502020204030204" pitchFamily="34" charset="0"/>
              </a:rPr>
              <a:t>proporção</a:t>
            </a:r>
            <a:r>
              <a:rPr lang="en-US" sz="2000" dirty="0" smtClean="0">
                <a:cs typeface="Calibri" panose="020F0502020204030204" pitchFamily="34" charset="0"/>
              </a:rPr>
              <a:t> de MTB </a:t>
            </a:r>
            <a:r>
              <a:rPr lang="en-US" sz="2000" dirty="0" err="1" smtClean="0">
                <a:cs typeface="Calibri" panose="020F0502020204030204" pitchFamily="34" charset="0"/>
              </a:rPr>
              <a:t>detectado</a:t>
            </a:r>
            <a:r>
              <a:rPr lang="en-US" sz="2000" dirty="0" smtClean="0">
                <a:cs typeface="Calibri" panose="020F0502020204030204" pitchFamily="34" charset="0"/>
              </a:rPr>
              <a:t>,  </a:t>
            </a:r>
            <a:r>
              <a:rPr lang="en-US" sz="2000" dirty="0" err="1" smtClean="0">
                <a:cs typeface="Calibri" panose="020F0502020204030204" pitchFamily="34" charset="0"/>
              </a:rPr>
              <a:t>resistêrncia</a:t>
            </a:r>
            <a:r>
              <a:rPr lang="en-US" sz="2000" dirty="0" smtClean="0">
                <a:cs typeface="Calibri" panose="020F0502020204030204" pitchFamily="34" charset="0"/>
              </a:rPr>
              <a:t> à RIF  </a:t>
            </a:r>
            <a:r>
              <a:rPr lang="en-US" sz="2000" dirty="0" err="1" smtClean="0">
                <a:cs typeface="Calibri" panose="020F0502020204030204" pitchFamily="34" charset="0"/>
              </a:rPr>
              <a:t>não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detectada</a:t>
            </a:r>
            <a:endParaRPr lang="en-US" sz="2000" dirty="0">
              <a:cs typeface="Calibri" panose="020F0502020204030204" pitchFamily="34" charset="0"/>
            </a:endParaRPr>
          </a:p>
          <a:p>
            <a:r>
              <a:rPr lang="en-US" sz="2000" dirty="0" err="1">
                <a:cs typeface="Calibri" panose="020F0502020204030204" pitchFamily="34" charset="0"/>
              </a:rPr>
              <a:t>Número</a:t>
            </a:r>
            <a:r>
              <a:rPr lang="en-US" sz="2000" dirty="0">
                <a:cs typeface="Calibri" panose="020F0502020204030204" pitchFamily="34" charset="0"/>
              </a:rPr>
              <a:t>  e </a:t>
            </a:r>
            <a:r>
              <a:rPr lang="en-US" sz="2000" dirty="0" err="1">
                <a:cs typeface="Calibri" panose="020F0502020204030204" pitchFamily="34" charset="0"/>
              </a:rPr>
              <a:t>proporção</a:t>
            </a:r>
            <a:r>
              <a:rPr lang="en-US" sz="2000" dirty="0">
                <a:cs typeface="Calibri" panose="020F0502020204030204" pitchFamily="34" charset="0"/>
              </a:rPr>
              <a:t> de MTB </a:t>
            </a:r>
            <a:r>
              <a:rPr lang="en-US" sz="2000" dirty="0" err="1" smtClean="0">
                <a:cs typeface="Calibri" panose="020F0502020204030204" pitchFamily="34" charset="0"/>
              </a:rPr>
              <a:t>detectado</a:t>
            </a:r>
            <a:r>
              <a:rPr lang="en-US" sz="2000" dirty="0" smtClean="0">
                <a:cs typeface="Calibri" panose="020F0502020204030204" pitchFamily="34" charset="0"/>
              </a:rPr>
              <a:t>,  </a:t>
            </a:r>
            <a:r>
              <a:rPr lang="en-US" sz="2000" dirty="0" err="1" smtClean="0">
                <a:cs typeface="Calibri" panose="020F0502020204030204" pitchFamily="34" charset="0"/>
              </a:rPr>
              <a:t>resistência</a:t>
            </a:r>
            <a:r>
              <a:rPr lang="en-US" sz="2000" dirty="0" smtClean="0">
                <a:cs typeface="Calibri" panose="020F0502020204030204" pitchFamily="34" charset="0"/>
              </a:rPr>
              <a:t> à RIF </a:t>
            </a:r>
            <a:r>
              <a:rPr lang="en-US" sz="2000" dirty="0" err="1" smtClean="0">
                <a:cs typeface="Calibri" panose="020F0502020204030204" pitchFamily="34" charset="0"/>
              </a:rPr>
              <a:t>detectada</a:t>
            </a:r>
            <a:endParaRPr lang="en-US" sz="2000" dirty="0">
              <a:cs typeface="Calibri" panose="020F0502020204030204" pitchFamily="34" charset="0"/>
            </a:endParaRPr>
          </a:p>
          <a:p>
            <a:r>
              <a:rPr lang="en-US" sz="2000" dirty="0" err="1">
                <a:cs typeface="Calibri" panose="020F0502020204030204" pitchFamily="34" charset="0"/>
              </a:rPr>
              <a:t>Número</a:t>
            </a:r>
            <a:r>
              <a:rPr lang="en-US" sz="2000" dirty="0">
                <a:cs typeface="Calibri" panose="020F0502020204030204" pitchFamily="34" charset="0"/>
              </a:rPr>
              <a:t>  e </a:t>
            </a:r>
            <a:r>
              <a:rPr lang="en-US" sz="2000" dirty="0" err="1">
                <a:cs typeface="Calibri" panose="020F0502020204030204" pitchFamily="34" charset="0"/>
              </a:rPr>
              <a:t>proporção</a:t>
            </a:r>
            <a:r>
              <a:rPr lang="en-US" sz="2000" dirty="0">
                <a:cs typeface="Calibri" panose="020F0502020204030204" pitchFamily="34" charset="0"/>
              </a:rPr>
              <a:t> de MTB </a:t>
            </a:r>
            <a:r>
              <a:rPr lang="en-US" sz="2000" dirty="0" err="1" smtClean="0">
                <a:cs typeface="Calibri" panose="020F0502020204030204" pitchFamily="34" charset="0"/>
              </a:rPr>
              <a:t>detectado</a:t>
            </a:r>
            <a:r>
              <a:rPr lang="en-US" sz="2000" dirty="0" smtClean="0">
                <a:cs typeface="Calibri" panose="020F0502020204030204" pitchFamily="34" charset="0"/>
              </a:rPr>
              <a:t>, </a:t>
            </a:r>
            <a:r>
              <a:rPr lang="en-US" sz="2000" dirty="0">
                <a:cs typeface="Calibri" panose="020F0502020204030204" pitchFamily="34" charset="0"/>
              </a:rPr>
              <a:t>RIF </a:t>
            </a:r>
            <a:r>
              <a:rPr lang="en-US" sz="2000" dirty="0" err="1" smtClean="0">
                <a:cs typeface="Calibri" panose="020F0502020204030204" pitchFamily="34" charset="0"/>
              </a:rPr>
              <a:t>indeterminada</a:t>
            </a:r>
            <a:endParaRPr lang="en-US" sz="2000" dirty="0" smtClean="0">
              <a:cs typeface="Calibri" panose="020F0502020204030204" pitchFamily="34" charset="0"/>
            </a:endParaRPr>
          </a:p>
          <a:p>
            <a:r>
              <a:rPr lang="en-US" sz="2000" dirty="0" err="1">
                <a:cs typeface="Calibri" panose="020F0502020204030204" pitchFamily="34" charset="0"/>
              </a:rPr>
              <a:t>Número</a:t>
            </a:r>
            <a:r>
              <a:rPr lang="en-US" sz="2000" dirty="0">
                <a:cs typeface="Calibri" panose="020F0502020204030204" pitchFamily="34" charset="0"/>
              </a:rPr>
              <a:t>  e </a:t>
            </a:r>
            <a:r>
              <a:rPr lang="en-US" sz="2000" dirty="0" err="1">
                <a:cs typeface="Calibri" panose="020F0502020204030204" pitchFamily="34" charset="0"/>
              </a:rPr>
              <a:t>proporção</a:t>
            </a:r>
            <a:r>
              <a:rPr lang="en-US" sz="2000" dirty="0">
                <a:cs typeface="Calibri" panose="020F0502020204030204" pitchFamily="34" charset="0"/>
              </a:rPr>
              <a:t> de MTB 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não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detectado</a:t>
            </a:r>
            <a:endParaRPr lang="en-US" sz="2000" dirty="0" smtClean="0">
              <a:cs typeface="Calibri" panose="020F0502020204030204" pitchFamily="34" charset="0"/>
            </a:endParaRPr>
          </a:p>
          <a:p>
            <a:r>
              <a:rPr lang="en-US" sz="2000" dirty="0" err="1">
                <a:cs typeface="Calibri" panose="020F0502020204030204" pitchFamily="34" charset="0"/>
              </a:rPr>
              <a:t>Número</a:t>
            </a:r>
            <a:r>
              <a:rPr lang="en-US" sz="2000" dirty="0">
                <a:cs typeface="Calibri" panose="020F0502020204030204" pitchFamily="34" charset="0"/>
              </a:rPr>
              <a:t>  e </a:t>
            </a:r>
            <a:r>
              <a:rPr lang="en-US" sz="2000" dirty="0" err="1">
                <a:cs typeface="Calibri" panose="020F0502020204030204" pitchFamily="34" charset="0"/>
              </a:rPr>
              <a:t>proporção</a:t>
            </a:r>
            <a:r>
              <a:rPr lang="en-US" sz="2000" dirty="0"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cs typeface="Calibri" panose="020F0502020204030204" pitchFamily="34" charset="0"/>
              </a:rPr>
              <a:t>erros</a:t>
            </a:r>
            <a:endParaRPr lang="en-US" sz="2000" dirty="0" smtClean="0">
              <a:cs typeface="Calibri" panose="020F0502020204030204" pitchFamily="34" charset="0"/>
            </a:endParaRPr>
          </a:p>
          <a:p>
            <a:r>
              <a:rPr lang="en-US" sz="2000" dirty="0" err="1">
                <a:cs typeface="Calibri" panose="020F0502020204030204" pitchFamily="34" charset="0"/>
              </a:rPr>
              <a:t>Número</a:t>
            </a:r>
            <a:r>
              <a:rPr lang="en-US" sz="2000" dirty="0">
                <a:cs typeface="Calibri" panose="020F0502020204030204" pitchFamily="34" charset="0"/>
              </a:rPr>
              <a:t>  e </a:t>
            </a:r>
            <a:r>
              <a:rPr lang="en-US" sz="2000" dirty="0" err="1">
                <a:cs typeface="Calibri" panose="020F0502020204030204" pitchFamily="34" charset="0"/>
              </a:rPr>
              <a:t>proporção</a:t>
            </a:r>
            <a:r>
              <a:rPr lang="en-US" sz="2000" dirty="0"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cs typeface="Calibri" panose="020F0502020204030204" pitchFamily="34" charset="0"/>
              </a:rPr>
              <a:t>resultados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inválidos</a:t>
            </a:r>
            <a:endParaRPr lang="en-US" sz="2000" dirty="0">
              <a:cs typeface="Calibri" panose="020F0502020204030204" pitchFamily="34" charset="0"/>
            </a:endParaRPr>
          </a:p>
          <a:p>
            <a:r>
              <a:rPr lang="en-US" sz="2000" dirty="0" err="1">
                <a:cs typeface="Calibri" panose="020F0502020204030204" pitchFamily="34" charset="0"/>
              </a:rPr>
              <a:t>Número</a:t>
            </a:r>
            <a:r>
              <a:rPr lang="en-US" sz="2000" dirty="0">
                <a:cs typeface="Calibri" panose="020F0502020204030204" pitchFamily="34" charset="0"/>
              </a:rPr>
              <a:t>  e </a:t>
            </a:r>
            <a:r>
              <a:rPr lang="en-US" sz="2000" dirty="0" err="1">
                <a:cs typeface="Calibri" panose="020F0502020204030204" pitchFamily="34" charset="0"/>
              </a:rPr>
              <a:t>proporção</a:t>
            </a:r>
            <a:r>
              <a:rPr lang="en-US" sz="2000" dirty="0"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cs typeface="Calibri" panose="020F0502020204030204" pitchFamily="34" charset="0"/>
              </a:rPr>
              <a:t>ausência</a:t>
            </a:r>
            <a:r>
              <a:rPr lang="en-US" sz="2000" dirty="0" smtClean="0"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cs typeface="Calibri" panose="020F0502020204030204" pitchFamily="34" charset="0"/>
              </a:rPr>
              <a:t>resultados</a:t>
            </a:r>
            <a:endParaRPr lang="en-US" sz="20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Quando</a:t>
            </a:r>
            <a:r>
              <a:rPr lang="en-US" sz="1800" dirty="0" smtClean="0"/>
              <a:t> </a:t>
            </a:r>
            <a:r>
              <a:rPr lang="en-US" sz="1800" dirty="0" err="1" smtClean="0"/>
              <a:t>possível</a:t>
            </a:r>
            <a:r>
              <a:rPr lang="en-US" sz="1800" dirty="0" smtClean="0"/>
              <a:t>, </a:t>
            </a:r>
            <a:r>
              <a:rPr lang="en-US" sz="1800" dirty="0" err="1" smtClean="0"/>
              <a:t>países</a:t>
            </a:r>
            <a:r>
              <a:rPr lang="en-US" sz="1800" dirty="0" smtClean="0"/>
              <a:t> </a:t>
            </a:r>
            <a:r>
              <a:rPr lang="en-US" sz="1800" dirty="0" err="1" smtClean="0"/>
              <a:t>devem</a:t>
            </a:r>
            <a:r>
              <a:rPr lang="en-US" sz="1800" dirty="0" smtClean="0"/>
              <a:t> </a:t>
            </a:r>
            <a:r>
              <a:rPr lang="en-US" sz="1800" dirty="0" err="1" smtClean="0"/>
              <a:t>coletar</a:t>
            </a:r>
            <a:r>
              <a:rPr lang="en-US" sz="1800" dirty="0" smtClean="0"/>
              <a:t> dados </a:t>
            </a:r>
            <a:r>
              <a:rPr lang="en-US" sz="1800" dirty="0" err="1" smtClean="0"/>
              <a:t>separando</a:t>
            </a:r>
            <a:r>
              <a:rPr lang="en-US" sz="1800" dirty="0" smtClean="0"/>
              <a:t> </a:t>
            </a:r>
            <a:r>
              <a:rPr lang="en-US" sz="1800" dirty="0" err="1" smtClean="0"/>
              <a:t>os</a:t>
            </a:r>
            <a:r>
              <a:rPr lang="en-US" sz="1800" dirty="0" smtClean="0"/>
              <a:t> </a:t>
            </a:r>
            <a:r>
              <a:rPr lang="en-US" sz="1800" dirty="0" err="1" smtClean="0"/>
              <a:t>grupos</a:t>
            </a:r>
            <a:r>
              <a:rPr lang="en-US" sz="1800" dirty="0" smtClean="0"/>
              <a:t> da </a:t>
            </a:r>
            <a:r>
              <a:rPr lang="en-US" sz="1800" dirty="0" err="1" smtClean="0"/>
              <a:t>população</a:t>
            </a:r>
            <a:r>
              <a:rPr lang="en-US" sz="1800" dirty="0" smtClean="0"/>
              <a:t> </a:t>
            </a:r>
            <a:r>
              <a:rPr lang="en-US" sz="1800" dirty="0" err="1" smtClean="0"/>
              <a:t>testados</a:t>
            </a:r>
            <a:r>
              <a:rPr lang="en-US" sz="1800" dirty="0" smtClean="0"/>
              <a:t> (HIV </a:t>
            </a:r>
            <a:r>
              <a:rPr lang="en-US" sz="1800" dirty="0" err="1" smtClean="0"/>
              <a:t>positivo</a:t>
            </a:r>
            <a:r>
              <a:rPr lang="en-US" sz="1800" dirty="0" smtClean="0"/>
              <a:t>, </a:t>
            </a:r>
            <a:r>
              <a:rPr lang="en-US" sz="1800" dirty="0" err="1" smtClean="0"/>
              <a:t>risco</a:t>
            </a:r>
            <a:r>
              <a:rPr lang="en-US" sz="1800" dirty="0" smtClean="0"/>
              <a:t> de MDR, </a:t>
            </a:r>
            <a:r>
              <a:rPr lang="en-US" sz="1800" dirty="0" err="1" smtClean="0"/>
              <a:t>extrapulmonar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7410366" y="-12950"/>
            <a:ext cx="3278272" cy="630104"/>
            <a:chOff x="5140832" y="-589336"/>
            <a:chExt cx="5351754" cy="449244"/>
          </a:xfrm>
        </p:grpSpPr>
        <p:sp>
          <p:nvSpPr>
            <p:cNvPr id="5" name="Rectangle 4"/>
            <p:cNvSpPr/>
            <p:nvPr/>
          </p:nvSpPr>
          <p:spPr bwMode="auto">
            <a:xfrm>
              <a:off x="5140832" y="-583538"/>
              <a:ext cx="5172311" cy="44344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1"/>
              <a:endParaRPr lang="en-US" sz="3900" b="1" dirty="0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6" name="Picture 4" descr="MCj02390130000[1]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0393" y="-569530"/>
              <a:ext cx="740312" cy="39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6173130" y="-589336"/>
              <a:ext cx="4319456" cy="25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i="1" dirty="0" smtClean="0"/>
                <a:t>Slide optional, </a:t>
              </a:r>
              <a:r>
                <a:rPr lang="en-US" i="1" dirty="0" err="1" smtClean="0"/>
                <a:t>dependendo</a:t>
              </a:r>
              <a:r>
                <a:rPr lang="en-US" i="1" dirty="0" smtClean="0"/>
                <a:t> do </a:t>
              </a:r>
              <a:r>
                <a:rPr lang="en-US" i="1" dirty="0" err="1" smtClean="0"/>
                <a:t>público</a:t>
              </a:r>
              <a:r>
                <a:rPr lang="en-US" i="1" dirty="0" smtClean="0"/>
                <a:t> 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936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4431" y="1395636"/>
            <a:ext cx="9922455" cy="5400600"/>
          </a:xfrm>
        </p:spPr>
        <p:txBody>
          <a:bodyPr/>
          <a:lstStyle/>
          <a:p>
            <a:r>
              <a:rPr lang="en-US" sz="1800" dirty="0" err="1" smtClean="0"/>
              <a:t>Identificar</a:t>
            </a:r>
            <a:r>
              <a:rPr lang="en-US" sz="1800" dirty="0" smtClean="0"/>
              <a:t> o </a:t>
            </a:r>
            <a:r>
              <a:rPr lang="en-US" sz="1800" dirty="0" err="1" smtClean="0"/>
              <a:t>número</a:t>
            </a:r>
            <a:r>
              <a:rPr lang="en-US" sz="1800" dirty="0" smtClean="0"/>
              <a:t> e </a:t>
            </a:r>
            <a:r>
              <a:rPr lang="en-US" sz="1800" dirty="0" err="1" smtClean="0"/>
              <a:t>tipo</a:t>
            </a:r>
            <a:r>
              <a:rPr lang="en-US" sz="1800" dirty="0" smtClean="0"/>
              <a:t> dos </a:t>
            </a:r>
            <a:r>
              <a:rPr lang="en-US" sz="1800" dirty="0" err="1" smtClean="0"/>
              <a:t>vários</a:t>
            </a:r>
            <a:r>
              <a:rPr lang="en-US" sz="1800" dirty="0" smtClean="0"/>
              <a:t> </a:t>
            </a:r>
            <a:r>
              <a:rPr lang="en-US" sz="1800" dirty="0" err="1" smtClean="0"/>
              <a:t>erros</a:t>
            </a:r>
            <a:r>
              <a:rPr lang="en-US" sz="1800" dirty="0" smtClean="0"/>
              <a:t> </a:t>
            </a:r>
            <a:r>
              <a:rPr lang="en-US" sz="1800" dirty="0" err="1" smtClean="0"/>
              <a:t>pode</a:t>
            </a:r>
            <a:r>
              <a:rPr lang="en-US" sz="1800" dirty="0" smtClean="0"/>
              <a:t> </a:t>
            </a:r>
            <a:r>
              <a:rPr lang="en-US" sz="1800" dirty="0" err="1" smtClean="0"/>
              <a:t>ajudar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solução</a:t>
            </a:r>
            <a:r>
              <a:rPr lang="en-US" sz="1800" dirty="0" smtClean="0"/>
              <a:t> de </a:t>
            </a:r>
            <a:r>
              <a:rPr lang="en-US" sz="1800" dirty="0" err="1" smtClean="0"/>
              <a:t>problemas</a:t>
            </a:r>
            <a:r>
              <a:rPr lang="en-US" sz="1800" dirty="0" smtClean="0"/>
              <a:t>, </a:t>
            </a:r>
            <a:r>
              <a:rPr lang="en-US" sz="1800" dirty="0" err="1" smtClean="0"/>
              <a:t>uma</a:t>
            </a:r>
            <a:r>
              <a:rPr lang="en-US" sz="1800" dirty="0" smtClean="0"/>
              <a:t> </a:t>
            </a:r>
            <a:r>
              <a:rPr lang="en-US" sz="1800" dirty="0" err="1" smtClean="0"/>
              <a:t>vez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determinados</a:t>
            </a:r>
            <a:r>
              <a:rPr lang="en-US" sz="1800" dirty="0" smtClean="0"/>
              <a:t> </a:t>
            </a:r>
            <a:r>
              <a:rPr lang="en-US" sz="1800" dirty="0" err="1" smtClean="0"/>
              <a:t>erros</a:t>
            </a:r>
            <a:r>
              <a:rPr lang="en-US" sz="1800" dirty="0" smtClean="0"/>
              <a:t> </a:t>
            </a:r>
            <a:r>
              <a:rPr lang="en-US" sz="1800" dirty="0" err="1" smtClean="0"/>
              <a:t>podem</a:t>
            </a:r>
            <a:r>
              <a:rPr lang="en-US" sz="1800" dirty="0" smtClean="0"/>
              <a:t> </a:t>
            </a:r>
            <a:r>
              <a:rPr lang="en-US" sz="1800" dirty="0" err="1" smtClean="0"/>
              <a:t>estar</a:t>
            </a:r>
            <a:r>
              <a:rPr lang="en-US" sz="1800" dirty="0" smtClean="0"/>
              <a:t> </a:t>
            </a:r>
            <a:r>
              <a:rPr lang="en-US" sz="1800" dirty="0" err="1" smtClean="0"/>
              <a:t>associados</a:t>
            </a:r>
            <a:r>
              <a:rPr lang="en-US" sz="1800" dirty="0" smtClean="0"/>
              <a:t> com o </a:t>
            </a:r>
            <a:r>
              <a:rPr lang="en-US" sz="1800" dirty="0" err="1" smtClean="0"/>
              <a:t>processamento</a:t>
            </a:r>
            <a:r>
              <a:rPr lang="en-US" sz="1800" dirty="0" smtClean="0"/>
              <a:t>, o </a:t>
            </a:r>
            <a:r>
              <a:rPr lang="en-US" sz="1800" dirty="0" err="1" smtClean="0"/>
              <a:t>instrumento</a:t>
            </a:r>
            <a:r>
              <a:rPr lang="en-US" sz="1800" dirty="0" smtClean="0"/>
              <a:t> </a:t>
            </a:r>
            <a:r>
              <a:rPr lang="en-US" sz="1800" dirty="0" err="1" smtClean="0"/>
              <a:t>ou</a:t>
            </a:r>
            <a:r>
              <a:rPr lang="en-US" sz="1800" dirty="0" smtClean="0"/>
              <a:t> </a:t>
            </a:r>
            <a:r>
              <a:rPr lang="en-US" sz="1800" dirty="0" err="1" smtClean="0"/>
              <a:t>condições</a:t>
            </a:r>
            <a:r>
              <a:rPr lang="en-US" sz="1800" dirty="0" smtClean="0"/>
              <a:t> </a:t>
            </a:r>
            <a:r>
              <a:rPr lang="en-US" sz="1800" dirty="0" err="1" smtClean="0"/>
              <a:t>ambientais</a:t>
            </a:r>
            <a:r>
              <a:rPr lang="en-US" sz="1800" dirty="0" smtClean="0"/>
              <a:t>.</a:t>
            </a:r>
          </a:p>
          <a:p>
            <a:pPr marL="124796" indent="0">
              <a:buNone/>
            </a:pPr>
            <a:r>
              <a:rPr lang="en-US" sz="1800" dirty="0" err="1" smtClean="0"/>
              <a:t>Podem</a:t>
            </a:r>
            <a:r>
              <a:rPr lang="en-US" sz="1800" dirty="0" smtClean="0"/>
              <a:t>-se </a:t>
            </a:r>
            <a:r>
              <a:rPr lang="en-US" sz="1800" dirty="0" err="1" smtClean="0"/>
              <a:t>realizar</a:t>
            </a:r>
            <a:r>
              <a:rPr lang="en-US" sz="1800" dirty="0" smtClean="0"/>
              <a:t> as </a:t>
            </a:r>
            <a:r>
              <a:rPr lang="en-US" sz="1800" dirty="0" err="1" smtClean="0"/>
              <a:t>seguintes</a:t>
            </a:r>
            <a:r>
              <a:rPr lang="en-US" sz="1800" dirty="0" smtClean="0"/>
              <a:t> </a:t>
            </a:r>
            <a:r>
              <a:rPr lang="en-US" sz="1800" dirty="0" err="1" smtClean="0"/>
              <a:t>análises</a:t>
            </a:r>
            <a:r>
              <a:rPr lang="en-US" sz="1800" dirty="0" smtClean="0"/>
              <a:t>:</a:t>
            </a:r>
          </a:p>
          <a:p>
            <a:r>
              <a:rPr lang="en-US" sz="1800" dirty="0" smtClean="0"/>
              <a:t>O </a:t>
            </a:r>
            <a:r>
              <a:rPr lang="en-US" sz="1800" dirty="0" err="1" smtClean="0"/>
              <a:t>número</a:t>
            </a:r>
            <a:r>
              <a:rPr lang="en-US" sz="1800" dirty="0" smtClean="0"/>
              <a:t> de </a:t>
            </a:r>
            <a:r>
              <a:rPr lang="en-US" sz="1800" dirty="0" err="1" smtClean="0"/>
              <a:t>erros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ocorre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</a:t>
            </a:r>
            <a:r>
              <a:rPr lang="en-US" sz="1800" dirty="0" err="1" smtClean="0"/>
              <a:t>módulo</a:t>
            </a:r>
            <a:r>
              <a:rPr lang="en-US" sz="1800" dirty="0" smtClean="0"/>
              <a:t> de </a:t>
            </a:r>
            <a:r>
              <a:rPr lang="en-US" sz="1800" dirty="0" err="1" smtClean="0"/>
              <a:t>instrumento</a:t>
            </a:r>
            <a:endParaRPr lang="en-US" sz="1800" dirty="0" smtClean="0"/>
          </a:p>
          <a:p>
            <a:pPr lvl="1"/>
            <a:r>
              <a:rPr lang="en-US" sz="1800" dirty="0" smtClean="0"/>
              <a:t>Se um </a:t>
            </a:r>
            <a:r>
              <a:rPr lang="en-US" sz="1800" dirty="0" err="1" smtClean="0"/>
              <a:t>determinado</a:t>
            </a:r>
            <a:r>
              <a:rPr lang="en-US" sz="1800" dirty="0" smtClean="0"/>
              <a:t> </a:t>
            </a:r>
            <a:r>
              <a:rPr lang="en-US" sz="1800" dirty="0" err="1" smtClean="0"/>
              <a:t>módulo</a:t>
            </a:r>
            <a:r>
              <a:rPr lang="en-US" sz="1800" dirty="0" smtClean="0"/>
              <a:t> </a:t>
            </a:r>
            <a:r>
              <a:rPr lang="en-US" sz="1800" dirty="0" err="1" smtClean="0"/>
              <a:t>produz</a:t>
            </a:r>
            <a:r>
              <a:rPr lang="en-US" sz="1800" dirty="0" smtClean="0"/>
              <a:t> </a:t>
            </a:r>
            <a:r>
              <a:rPr lang="en-US" sz="1800" dirty="0" err="1" smtClean="0"/>
              <a:t>mais</a:t>
            </a:r>
            <a:r>
              <a:rPr lang="en-US" sz="1800" dirty="0" smtClean="0"/>
              <a:t> </a:t>
            </a:r>
            <a:r>
              <a:rPr lang="en-US" sz="1800" dirty="0" err="1" smtClean="0"/>
              <a:t>erros</a:t>
            </a:r>
            <a:r>
              <a:rPr lang="en-US" sz="1800" dirty="0" smtClean="0"/>
              <a:t> com o tempo </a:t>
            </a:r>
            <a:r>
              <a:rPr lang="en-US" sz="1800" dirty="0" err="1" smtClean="0"/>
              <a:t>comparado</a:t>
            </a:r>
            <a:r>
              <a:rPr lang="en-US" sz="1800" dirty="0" smtClean="0"/>
              <a:t> com outros </a:t>
            </a:r>
            <a:r>
              <a:rPr lang="en-US" sz="1800" dirty="0" err="1" smtClean="0"/>
              <a:t>módulos</a:t>
            </a:r>
            <a:r>
              <a:rPr lang="en-US" sz="1800" dirty="0" smtClean="0"/>
              <a:t>, </a:t>
            </a:r>
            <a:r>
              <a:rPr lang="en-US" sz="1800" dirty="0" err="1" smtClean="0"/>
              <a:t>ele</a:t>
            </a:r>
            <a:r>
              <a:rPr lang="en-US" sz="1800" dirty="0" smtClean="0"/>
              <a:t> </a:t>
            </a:r>
            <a:r>
              <a:rPr lang="en-US" sz="1800" dirty="0" err="1" smtClean="0"/>
              <a:t>pode</a:t>
            </a:r>
            <a:r>
              <a:rPr lang="en-US" sz="1800" dirty="0" smtClean="0"/>
              <a:t> </a:t>
            </a:r>
            <a:r>
              <a:rPr lang="en-US" sz="1800" dirty="0" err="1" smtClean="0"/>
              <a:t>necessitar</a:t>
            </a:r>
            <a:r>
              <a:rPr lang="en-US" sz="1800" dirty="0" smtClean="0"/>
              <a:t> </a:t>
            </a:r>
            <a:r>
              <a:rPr lang="en-US" sz="1800" dirty="0" err="1" smtClean="0"/>
              <a:t>reparo</a:t>
            </a:r>
            <a:endParaRPr lang="en-US" sz="1800" dirty="0" smtClean="0"/>
          </a:p>
          <a:p>
            <a:r>
              <a:rPr lang="en-US" sz="1800" dirty="0" smtClean="0"/>
              <a:t>O </a:t>
            </a:r>
            <a:r>
              <a:rPr lang="en-US" sz="1800" dirty="0" err="1" smtClean="0"/>
              <a:t>número</a:t>
            </a:r>
            <a:r>
              <a:rPr lang="en-US" sz="1800" dirty="0" smtClean="0"/>
              <a:t> de </a:t>
            </a:r>
            <a:r>
              <a:rPr lang="en-US" sz="1800" dirty="0" err="1" smtClean="0"/>
              <a:t>erros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ocorre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</a:t>
            </a:r>
            <a:r>
              <a:rPr lang="en-US" sz="1800" dirty="0" err="1" smtClean="0"/>
              <a:t>usuário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Se um </a:t>
            </a:r>
            <a:r>
              <a:rPr lang="en-US" sz="1800" dirty="0" err="1" smtClean="0"/>
              <a:t>determinado</a:t>
            </a:r>
            <a:r>
              <a:rPr lang="en-US" sz="1800" dirty="0" smtClean="0"/>
              <a:t> </a:t>
            </a:r>
            <a:r>
              <a:rPr lang="en-US" sz="1800" dirty="0" err="1" smtClean="0"/>
              <a:t>usuário</a:t>
            </a:r>
            <a:r>
              <a:rPr lang="en-US" sz="1800" dirty="0" smtClean="0"/>
              <a:t> </a:t>
            </a:r>
            <a:r>
              <a:rPr lang="en-US" sz="1800" dirty="0" err="1" smtClean="0"/>
              <a:t>comete</a:t>
            </a:r>
            <a:r>
              <a:rPr lang="en-US" sz="1800" dirty="0" smtClean="0"/>
              <a:t> um </a:t>
            </a:r>
            <a:r>
              <a:rPr lang="en-US" sz="1800" dirty="0" err="1" smtClean="0"/>
              <a:t>número</a:t>
            </a:r>
            <a:r>
              <a:rPr lang="en-US" sz="1800" dirty="0" smtClean="0"/>
              <a:t> </a:t>
            </a:r>
            <a:r>
              <a:rPr lang="en-US" sz="1800" dirty="0" err="1" smtClean="0"/>
              <a:t>incomum</a:t>
            </a:r>
            <a:r>
              <a:rPr lang="en-US" sz="1800" dirty="0" smtClean="0"/>
              <a:t> de </a:t>
            </a:r>
            <a:r>
              <a:rPr lang="en-US" sz="1800" dirty="0" err="1" smtClean="0"/>
              <a:t>erros</a:t>
            </a:r>
            <a:r>
              <a:rPr lang="en-US" sz="1800" dirty="0" smtClean="0"/>
              <a:t>, é </a:t>
            </a:r>
            <a:r>
              <a:rPr lang="en-US" sz="1800" dirty="0" err="1" smtClean="0"/>
              <a:t>necesário</a:t>
            </a:r>
            <a:r>
              <a:rPr lang="en-US" sz="1800" dirty="0" smtClean="0"/>
              <a:t> </a:t>
            </a:r>
            <a:r>
              <a:rPr lang="en-US" sz="1800" dirty="0" err="1" smtClean="0"/>
              <a:t>uma</a:t>
            </a:r>
            <a:r>
              <a:rPr lang="en-US" sz="1800" dirty="0" smtClean="0"/>
              <a:t> </a:t>
            </a:r>
            <a:r>
              <a:rPr lang="en-US" sz="1800" dirty="0" err="1" smtClean="0"/>
              <a:t>investigação</a:t>
            </a:r>
            <a:r>
              <a:rPr lang="en-US" sz="1800" dirty="0" smtClean="0"/>
              <a:t> </a:t>
            </a:r>
            <a:r>
              <a:rPr lang="en-US" sz="1800" dirty="0" err="1" smtClean="0"/>
              <a:t>adicional</a:t>
            </a:r>
            <a:r>
              <a:rPr lang="en-US" sz="1800" dirty="0" smtClean="0"/>
              <a:t> dos </a:t>
            </a:r>
            <a:r>
              <a:rPr lang="en-US" sz="1800" dirty="0" err="1" smtClean="0"/>
              <a:t>tipos</a:t>
            </a:r>
            <a:r>
              <a:rPr lang="en-US" sz="1800" dirty="0" smtClean="0"/>
              <a:t> </a:t>
            </a:r>
            <a:r>
              <a:rPr lang="en-US" sz="1800" dirty="0" err="1" smtClean="0"/>
              <a:t>específicos</a:t>
            </a:r>
            <a:r>
              <a:rPr lang="en-US" sz="1800" dirty="0" smtClean="0"/>
              <a:t> de </a:t>
            </a:r>
            <a:r>
              <a:rPr lang="en-US" sz="1800" dirty="0" err="1" smtClean="0"/>
              <a:t>erro</a:t>
            </a:r>
            <a:r>
              <a:rPr lang="en-US" sz="1800" dirty="0" smtClean="0"/>
              <a:t> </a:t>
            </a:r>
            <a:r>
              <a:rPr lang="en-US" sz="1800" dirty="0" err="1" smtClean="0"/>
              <a:t>uma</a:t>
            </a:r>
            <a:r>
              <a:rPr lang="en-US" sz="1800" dirty="0" smtClean="0"/>
              <a:t> </a:t>
            </a:r>
            <a:r>
              <a:rPr lang="en-US" sz="1800" dirty="0" err="1" smtClean="0"/>
              <a:t>vez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os</a:t>
            </a:r>
            <a:r>
              <a:rPr lang="en-US" sz="1800" dirty="0" smtClean="0"/>
              <a:t> </a:t>
            </a:r>
            <a:r>
              <a:rPr lang="en-US" sz="1800" dirty="0" err="1" smtClean="0"/>
              <a:t>mesmos</a:t>
            </a:r>
            <a:r>
              <a:rPr lang="en-US" sz="1800" dirty="0" smtClean="0"/>
              <a:t> </a:t>
            </a:r>
            <a:r>
              <a:rPr lang="en-US" sz="1800" dirty="0" err="1" smtClean="0"/>
              <a:t>erros</a:t>
            </a:r>
            <a:r>
              <a:rPr lang="en-US" sz="1800" dirty="0" smtClean="0"/>
              <a:t> </a:t>
            </a:r>
            <a:r>
              <a:rPr lang="en-US" sz="1800" dirty="0" err="1" smtClean="0"/>
              <a:t>podem</a:t>
            </a:r>
            <a:r>
              <a:rPr lang="en-US" sz="1800" dirty="0" smtClean="0"/>
              <a:t> </a:t>
            </a:r>
            <a:r>
              <a:rPr lang="en-US" sz="1800" dirty="0" err="1" smtClean="0"/>
              <a:t>ser</a:t>
            </a:r>
            <a:r>
              <a:rPr lang="en-US" sz="1800" dirty="0" smtClean="0"/>
              <a:t> </a:t>
            </a:r>
            <a:r>
              <a:rPr lang="en-US" sz="1800" dirty="0" err="1" smtClean="0"/>
              <a:t>causados</a:t>
            </a:r>
            <a:r>
              <a:rPr lang="en-US" sz="1800" dirty="0" smtClean="0"/>
              <a:t> </a:t>
            </a:r>
            <a:r>
              <a:rPr lang="en-US" sz="1800" dirty="0" err="1" smtClean="0"/>
              <a:t>pela</a:t>
            </a:r>
            <a:r>
              <a:rPr lang="en-US" sz="1800" dirty="0" smtClean="0"/>
              <a:t> </a:t>
            </a:r>
            <a:r>
              <a:rPr lang="en-US" sz="1800" dirty="0" err="1" smtClean="0"/>
              <a:t>técnica</a:t>
            </a:r>
            <a:r>
              <a:rPr lang="en-US" sz="1800" dirty="0" smtClean="0"/>
              <a:t> </a:t>
            </a:r>
            <a:r>
              <a:rPr lang="en-US" sz="1800" dirty="0" err="1" smtClean="0"/>
              <a:t>usada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processar</a:t>
            </a:r>
            <a:r>
              <a:rPr lang="en-US" sz="1800" dirty="0" smtClean="0"/>
              <a:t> as </a:t>
            </a:r>
            <a:r>
              <a:rPr lang="en-US" sz="1800" dirty="0" err="1" smtClean="0"/>
              <a:t>amostras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O </a:t>
            </a:r>
            <a:r>
              <a:rPr lang="en-US" sz="1800" dirty="0" err="1" smtClean="0"/>
              <a:t>número</a:t>
            </a:r>
            <a:r>
              <a:rPr lang="en-US" sz="1800" dirty="0" smtClean="0"/>
              <a:t> de testes </a:t>
            </a:r>
            <a:r>
              <a:rPr lang="en-US" sz="1800" dirty="0" err="1" smtClean="0"/>
              <a:t>perdidos</a:t>
            </a:r>
            <a:r>
              <a:rPr lang="en-US" sz="1800" dirty="0" smtClean="0"/>
              <a:t> </a:t>
            </a:r>
            <a:r>
              <a:rPr lang="en-US" sz="1800" dirty="0" err="1" smtClean="0"/>
              <a:t>devido</a:t>
            </a:r>
            <a:r>
              <a:rPr lang="en-US" sz="1800" dirty="0" smtClean="0"/>
              <a:t> à </a:t>
            </a:r>
            <a:r>
              <a:rPr lang="en-US" sz="1800" dirty="0" err="1" smtClean="0"/>
              <a:t>interrupção</a:t>
            </a:r>
            <a:r>
              <a:rPr lang="en-US" sz="1800" dirty="0" smtClean="0"/>
              <a:t> </a:t>
            </a:r>
            <a:r>
              <a:rPr lang="en-US" sz="1800" dirty="0" err="1" smtClean="0"/>
              <a:t>ou</a:t>
            </a:r>
            <a:r>
              <a:rPr lang="en-US" sz="1800" dirty="0" smtClean="0"/>
              <a:t> </a:t>
            </a:r>
            <a:r>
              <a:rPr lang="en-US" sz="1800" dirty="0" err="1" smtClean="0"/>
              <a:t>variações</a:t>
            </a:r>
            <a:r>
              <a:rPr lang="en-US" sz="1800" dirty="0" smtClean="0"/>
              <a:t> de </a:t>
            </a:r>
            <a:r>
              <a:rPr lang="en-US" sz="1800" dirty="0" err="1" smtClean="0"/>
              <a:t>energia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O </a:t>
            </a:r>
            <a:r>
              <a:rPr lang="en-US" sz="1800" dirty="0" err="1" smtClean="0"/>
              <a:t>número</a:t>
            </a:r>
            <a:r>
              <a:rPr lang="en-US" sz="1800" dirty="0" smtClean="0"/>
              <a:t>, </a:t>
            </a:r>
            <a:r>
              <a:rPr lang="en-US" sz="1800" dirty="0" err="1" smtClean="0"/>
              <a:t>duração</a:t>
            </a:r>
            <a:r>
              <a:rPr lang="en-US" sz="1800" dirty="0" smtClean="0"/>
              <a:t> e </a:t>
            </a:r>
            <a:r>
              <a:rPr lang="en-US" sz="1800" dirty="0" err="1" smtClean="0"/>
              <a:t>causas</a:t>
            </a:r>
            <a:r>
              <a:rPr lang="en-US" sz="1800" dirty="0" smtClean="0"/>
              <a:t> das </a:t>
            </a:r>
            <a:r>
              <a:rPr lang="en-US" sz="1800" dirty="0" err="1" smtClean="0"/>
              <a:t>interrupções</a:t>
            </a:r>
            <a:r>
              <a:rPr lang="en-US" sz="1800" dirty="0" smtClean="0"/>
              <a:t> </a:t>
            </a:r>
            <a:r>
              <a:rPr lang="en-US" sz="1800" dirty="0" err="1" smtClean="0"/>
              <a:t>rotineiras</a:t>
            </a:r>
            <a:r>
              <a:rPr lang="en-US" sz="1800" dirty="0" smtClean="0"/>
              <a:t> no </a:t>
            </a:r>
            <a:r>
              <a:rPr lang="en-US" sz="1800" dirty="0" err="1" smtClean="0"/>
              <a:t>laboratório</a:t>
            </a:r>
            <a:r>
              <a:rPr lang="en-US" sz="1800" dirty="0" smtClean="0"/>
              <a:t> de </a:t>
            </a:r>
            <a:r>
              <a:rPr lang="en-US" sz="1800" dirty="0" err="1" smtClean="0"/>
              <a:t>teste</a:t>
            </a:r>
            <a:r>
              <a:rPr lang="en-US" sz="1800" dirty="0" smtClean="0"/>
              <a:t> do </a:t>
            </a:r>
            <a:r>
              <a:rPr lang="en-US" sz="1800" dirty="0" err="1" smtClean="0"/>
              <a:t>Xpert</a:t>
            </a:r>
            <a:r>
              <a:rPr lang="en-US" sz="1800" dirty="0" smtClean="0"/>
              <a:t> MTB/RIF </a:t>
            </a:r>
          </a:p>
          <a:p>
            <a:pPr lvl="1"/>
            <a:r>
              <a:rPr lang="en-US" sz="1800" dirty="0" err="1" smtClean="0"/>
              <a:t>Causas</a:t>
            </a:r>
            <a:r>
              <a:rPr lang="en-US" sz="1800" dirty="0" smtClean="0"/>
              <a:t> </a:t>
            </a:r>
            <a:r>
              <a:rPr lang="en-US" sz="1800" dirty="0" err="1" smtClean="0"/>
              <a:t>comuns</a:t>
            </a:r>
            <a:r>
              <a:rPr lang="en-US" sz="1800" dirty="0" smtClean="0"/>
              <a:t> </a:t>
            </a:r>
            <a:r>
              <a:rPr lang="en-US" sz="1800" dirty="0" err="1" smtClean="0"/>
              <a:t>são</a:t>
            </a:r>
            <a:r>
              <a:rPr lang="en-US" sz="1800" dirty="0" smtClean="0"/>
              <a:t> </a:t>
            </a:r>
            <a:r>
              <a:rPr lang="en-US" sz="1800" dirty="0" err="1" smtClean="0"/>
              <a:t>falta</a:t>
            </a:r>
            <a:r>
              <a:rPr lang="en-US" sz="1800" dirty="0" smtClean="0"/>
              <a:t> de </a:t>
            </a:r>
            <a:r>
              <a:rPr lang="en-US" sz="1800" dirty="0" err="1" smtClean="0"/>
              <a:t>cartuchos</a:t>
            </a:r>
            <a:r>
              <a:rPr lang="en-US" sz="1800" dirty="0" smtClean="0"/>
              <a:t>, </a:t>
            </a:r>
            <a:r>
              <a:rPr lang="en-US" sz="1800" dirty="0" err="1" smtClean="0"/>
              <a:t>cartuchos</a:t>
            </a:r>
            <a:r>
              <a:rPr lang="en-US" sz="1800" dirty="0" smtClean="0"/>
              <a:t> </a:t>
            </a:r>
            <a:r>
              <a:rPr lang="en-US" sz="1800" dirty="0" err="1" smtClean="0"/>
              <a:t>fora</a:t>
            </a:r>
            <a:r>
              <a:rPr lang="en-US" sz="1800" dirty="0" smtClean="0"/>
              <a:t> da </a:t>
            </a:r>
            <a:r>
              <a:rPr lang="en-US" sz="1800" dirty="0" err="1" smtClean="0"/>
              <a:t>validade</a:t>
            </a:r>
            <a:r>
              <a:rPr lang="en-US" sz="1800" dirty="0" smtClean="0"/>
              <a:t>, </a:t>
            </a:r>
            <a:r>
              <a:rPr lang="en-US" sz="1800" dirty="0" err="1" smtClean="0"/>
              <a:t>profissionais</a:t>
            </a:r>
            <a:r>
              <a:rPr lang="en-US" sz="1800" dirty="0" smtClean="0"/>
              <a:t> </a:t>
            </a:r>
            <a:r>
              <a:rPr lang="en-US" sz="1800" dirty="0" err="1" smtClean="0"/>
              <a:t>não</a:t>
            </a:r>
            <a:r>
              <a:rPr lang="en-US" sz="1800" dirty="0" smtClean="0"/>
              <a:t> </a:t>
            </a:r>
            <a:r>
              <a:rPr lang="en-US" sz="1800" dirty="0" err="1" smtClean="0"/>
              <a:t>disponíveis</a:t>
            </a:r>
            <a:r>
              <a:rPr lang="en-US" sz="1800" dirty="0" smtClean="0"/>
              <a:t>, </a:t>
            </a:r>
            <a:r>
              <a:rPr lang="en-US" sz="1800" dirty="0" err="1" smtClean="0"/>
              <a:t>quebra</a:t>
            </a:r>
            <a:r>
              <a:rPr lang="en-US" sz="1800" dirty="0" smtClean="0"/>
              <a:t> do </a:t>
            </a:r>
            <a:r>
              <a:rPr lang="en-US" sz="1800" dirty="0" err="1" smtClean="0"/>
              <a:t>instrumento</a:t>
            </a:r>
            <a:r>
              <a:rPr lang="en-US" sz="1800" dirty="0" smtClean="0"/>
              <a:t>/</a:t>
            </a:r>
            <a:r>
              <a:rPr lang="en-US" sz="1800" dirty="0" err="1" smtClean="0"/>
              <a:t>computador</a:t>
            </a:r>
            <a:endParaRPr lang="en-US" sz="18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421C5E"/>
                </a:solidFill>
              </a:rPr>
              <a:t>Monitoramento</a:t>
            </a:r>
            <a:r>
              <a:rPr lang="en-US" sz="4000" dirty="0" smtClean="0">
                <a:solidFill>
                  <a:srgbClr val="421C5E"/>
                </a:solidFill>
              </a:rPr>
              <a:t> de </a:t>
            </a:r>
            <a:r>
              <a:rPr lang="en-US" sz="4000" dirty="0" err="1" smtClean="0">
                <a:solidFill>
                  <a:srgbClr val="421C5E"/>
                </a:solidFill>
              </a:rPr>
              <a:t>Indicador</a:t>
            </a:r>
            <a:r>
              <a:rPr lang="en-US" sz="4000" dirty="0" smtClean="0">
                <a:solidFill>
                  <a:srgbClr val="421C5E"/>
                </a:solidFill>
              </a:rPr>
              <a:t> de </a:t>
            </a:r>
            <a:r>
              <a:rPr lang="en-US" sz="4000" dirty="0" err="1" smtClean="0">
                <a:solidFill>
                  <a:srgbClr val="421C5E"/>
                </a:solidFill>
              </a:rPr>
              <a:t>Qualidade</a:t>
            </a:r>
            <a:endParaRPr lang="en-US" sz="4000" dirty="0">
              <a:solidFill>
                <a:srgbClr val="421C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33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344" y="1323628"/>
            <a:ext cx="6228223" cy="5454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  <a:ea typeface="黑体" charset="0"/>
              </a:rPr>
              <a:t>Resultados do Relatório Mensal do Xpert </a:t>
            </a:r>
            <a:endParaRPr lang="en-US" sz="4000" dirty="0">
              <a:solidFill>
                <a:srgbClr val="421C5E"/>
              </a:solidFill>
              <a:latin typeface="+mn-lt"/>
              <a:ea typeface="黑体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80624" y="2386905"/>
            <a:ext cx="2448272" cy="1600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sz="1400" dirty="0" err="1" smtClean="0"/>
              <a:t>Onde</a:t>
            </a:r>
            <a:r>
              <a:rPr lang="en-US" sz="1400" dirty="0" smtClean="0"/>
              <a:t>  </a:t>
            </a:r>
            <a:r>
              <a:rPr lang="en-US" sz="1400" dirty="0" err="1" smtClean="0"/>
              <a:t>possível</a:t>
            </a:r>
            <a:r>
              <a:rPr lang="en-US" sz="1400" dirty="0" smtClean="0"/>
              <a:t> </a:t>
            </a:r>
            <a:r>
              <a:rPr lang="en-US" sz="1400" dirty="0" err="1" smtClean="0"/>
              <a:t>os</a:t>
            </a:r>
            <a:r>
              <a:rPr lang="en-US" sz="1400" dirty="0" smtClean="0"/>
              <a:t> </a:t>
            </a:r>
            <a:r>
              <a:rPr lang="en-US" sz="1400" dirty="0" err="1" smtClean="0"/>
              <a:t>países</a:t>
            </a:r>
            <a:r>
              <a:rPr lang="en-US" sz="1400" dirty="0" smtClean="0"/>
              <a:t> </a:t>
            </a:r>
            <a:r>
              <a:rPr lang="en-US" sz="1400" dirty="0" err="1" smtClean="0"/>
              <a:t>devem</a:t>
            </a:r>
            <a:r>
              <a:rPr lang="en-US" sz="1400" dirty="0" smtClean="0"/>
              <a:t> </a:t>
            </a:r>
            <a:r>
              <a:rPr lang="en-US" sz="1400" dirty="0" err="1" smtClean="0"/>
              <a:t>coletar</a:t>
            </a:r>
            <a:r>
              <a:rPr lang="en-US" sz="1400" dirty="0" smtClean="0"/>
              <a:t> dados </a:t>
            </a:r>
            <a:r>
              <a:rPr lang="en-US" sz="1400" dirty="0" err="1" smtClean="0"/>
              <a:t>separados</a:t>
            </a:r>
            <a:r>
              <a:rPr lang="en-US" sz="1400" dirty="0" smtClean="0"/>
              <a:t> de </a:t>
            </a:r>
            <a:r>
              <a:rPr lang="en-US" sz="1400" dirty="0" err="1" smtClean="0"/>
              <a:t>acordo</a:t>
            </a:r>
            <a:r>
              <a:rPr lang="en-US" sz="1400" dirty="0" smtClean="0"/>
              <a:t> com o </a:t>
            </a:r>
            <a:r>
              <a:rPr lang="en-US" sz="1400" dirty="0" err="1" smtClean="0"/>
              <a:t>grupo</a:t>
            </a:r>
            <a:r>
              <a:rPr lang="en-US" sz="1400" dirty="0" smtClean="0"/>
              <a:t> da </a:t>
            </a:r>
            <a:r>
              <a:rPr lang="en-US" sz="1400" dirty="0" err="1" smtClean="0"/>
              <a:t>população</a:t>
            </a:r>
            <a:r>
              <a:rPr lang="en-US" sz="1400" dirty="0" smtClean="0"/>
              <a:t> </a:t>
            </a:r>
            <a:r>
              <a:rPr lang="en-US" sz="1400" dirty="0" err="1" smtClean="0"/>
              <a:t>testada</a:t>
            </a:r>
            <a:r>
              <a:rPr lang="en-US" sz="1400" dirty="0" smtClean="0"/>
              <a:t> (</a:t>
            </a:r>
            <a:r>
              <a:rPr lang="en-US" sz="1400" i="1" dirty="0" smtClean="0"/>
              <a:t>ex: </a:t>
            </a:r>
            <a:r>
              <a:rPr lang="en-US" sz="1400" dirty="0" smtClean="0"/>
              <a:t>HIV </a:t>
            </a:r>
            <a:r>
              <a:rPr lang="en-US" sz="1400" dirty="0" err="1" smtClean="0"/>
              <a:t>positivo</a:t>
            </a:r>
            <a:r>
              <a:rPr lang="en-US" sz="1400" dirty="0" smtClean="0"/>
              <a:t>, </a:t>
            </a:r>
            <a:r>
              <a:rPr lang="en-US" sz="1400" dirty="0" err="1" smtClean="0"/>
              <a:t>risco</a:t>
            </a:r>
            <a:r>
              <a:rPr lang="en-US" sz="1400" dirty="0" smtClean="0"/>
              <a:t> de  MDR, </a:t>
            </a:r>
            <a:r>
              <a:rPr lang="en-US" sz="1400" dirty="0" err="1" smtClean="0"/>
              <a:t>extrapulmonar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cxnSp>
        <p:nvCxnSpPr>
          <p:cNvPr id="11" name="Elbow Connector 10"/>
          <p:cNvCxnSpPr>
            <a:stCxn id="5" idx="1"/>
          </p:cNvCxnSpPr>
          <p:nvPr/>
        </p:nvCxnSpPr>
        <p:spPr>
          <a:xfrm rot="10800000">
            <a:off x="6739308" y="2259754"/>
            <a:ext cx="1341316" cy="92737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7475698" y="-43044"/>
            <a:ext cx="3212940" cy="720080"/>
            <a:chOff x="4762500" y="-15864"/>
            <a:chExt cx="5245100" cy="513394"/>
          </a:xfrm>
        </p:grpSpPr>
        <p:sp>
          <p:nvSpPr>
            <p:cNvPr id="7" name="Rectangle 6"/>
            <p:cNvSpPr/>
            <p:nvPr/>
          </p:nvSpPr>
          <p:spPr bwMode="auto">
            <a:xfrm>
              <a:off x="4762500" y="-15864"/>
              <a:ext cx="5245100" cy="5133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1"/>
              <a:endParaRPr lang="en-US" sz="3900" b="1" dirty="0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8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2" y="32465"/>
              <a:ext cx="740312" cy="39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5631099" y="25591"/>
              <a:ext cx="4319456" cy="2525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i="1" dirty="0" smtClean="0"/>
                <a:t>Slide optional, </a:t>
              </a:r>
              <a:r>
                <a:rPr lang="en-US" i="1" dirty="0" err="1" smtClean="0"/>
                <a:t>dependendo</a:t>
              </a:r>
              <a:r>
                <a:rPr lang="en-US" i="1" dirty="0" smtClean="0"/>
                <a:t> do </a:t>
              </a:r>
              <a:r>
                <a:rPr lang="en-US" i="1" dirty="0" err="1" smtClean="0"/>
                <a:t>público</a:t>
              </a:r>
              <a:r>
                <a:rPr lang="en-US" i="1" dirty="0" smtClean="0"/>
                <a:t> 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010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err="1" smtClean="0"/>
              <a:t>Vários</a:t>
            </a:r>
            <a:r>
              <a:rPr lang="en-US" sz="2200" dirty="0" smtClean="0"/>
              <a:t> </a:t>
            </a:r>
            <a:r>
              <a:rPr lang="en-US" sz="2200" dirty="0" err="1" smtClean="0"/>
              <a:t>sistemas</a:t>
            </a:r>
            <a:r>
              <a:rPr lang="en-US" sz="2200" dirty="0" smtClean="0"/>
              <a:t> tem </a:t>
            </a:r>
            <a:r>
              <a:rPr lang="en-US" sz="2200" dirty="0" err="1" smtClean="0"/>
              <a:t>sido</a:t>
            </a:r>
            <a:r>
              <a:rPr lang="en-US" sz="2200" dirty="0" smtClean="0"/>
              <a:t> </a:t>
            </a:r>
            <a:r>
              <a:rPr lang="en-US" sz="2200" dirty="0" err="1" smtClean="0"/>
              <a:t>testados</a:t>
            </a:r>
            <a:r>
              <a:rPr lang="en-US" sz="2200" dirty="0" smtClean="0"/>
              <a:t> para </a:t>
            </a:r>
            <a:r>
              <a:rPr lang="en-US" sz="2200" dirty="0" err="1" smtClean="0"/>
              <a:t>monitorar</a:t>
            </a:r>
            <a:r>
              <a:rPr lang="en-US" sz="2200" dirty="0" smtClean="0"/>
              <a:t> de forma </a:t>
            </a:r>
            <a:r>
              <a:rPr lang="en-US" sz="2200" dirty="0" err="1" smtClean="0"/>
              <a:t>remota</a:t>
            </a:r>
            <a:r>
              <a:rPr lang="en-US" sz="2200" dirty="0" smtClean="0"/>
              <a:t> </a:t>
            </a:r>
            <a:r>
              <a:rPr lang="en-US" sz="2200" dirty="0" err="1" smtClean="0"/>
              <a:t>os</a:t>
            </a:r>
            <a:r>
              <a:rPr lang="en-US" sz="2200" dirty="0" smtClean="0"/>
              <a:t> </a:t>
            </a:r>
            <a:r>
              <a:rPr lang="en-US" sz="2200" dirty="0" err="1" smtClean="0"/>
              <a:t>instrumentos</a:t>
            </a:r>
            <a:r>
              <a:rPr lang="en-US" sz="2200" dirty="0" smtClean="0"/>
              <a:t> </a:t>
            </a:r>
            <a:r>
              <a:rPr lang="en-US" sz="2200" dirty="0" err="1" smtClean="0"/>
              <a:t>GeneXpert</a:t>
            </a:r>
            <a:endParaRPr lang="en-US" sz="2200" dirty="0" smtClean="0"/>
          </a:p>
          <a:p>
            <a:r>
              <a:rPr lang="en-US" sz="2200" dirty="0" err="1" smtClean="0"/>
              <a:t>Opções</a:t>
            </a:r>
            <a:r>
              <a:rPr lang="en-US" sz="2200" dirty="0" smtClean="0"/>
              <a:t> </a:t>
            </a:r>
            <a:r>
              <a:rPr lang="en-US" sz="2200" dirty="0" err="1" smtClean="0"/>
              <a:t>disponíveis</a:t>
            </a:r>
            <a:r>
              <a:rPr lang="en-US" sz="2200" dirty="0" smtClean="0"/>
              <a:t> de </a:t>
            </a:r>
            <a:r>
              <a:rPr lang="en-US" sz="2200" dirty="0" err="1" smtClean="0"/>
              <a:t>fonte</a:t>
            </a:r>
            <a:r>
              <a:rPr lang="en-US" sz="2200" dirty="0" smtClean="0"/>
              <a:t> </a:t>
            </a:r>
            <a:r>
              <a:rPr lang="en-US" sz="2200" dirty="0" err="1" smtClean="0"/>
              <a:t>aberta</a:t>
            </a:r>
            <a:r>
              <a:rPr lang="en-US" sz="2200" dirty="0" smtClean="0"/>
              <a:t> </a:t>
            </a:r>
            <a:r>
              <a:rPr lang="en-US" sz="2200" dirty="0" err="1" smtClean="0"/>
              <a:t>ou</a:t>
            </a:r>
            <a:r>
              <a:rPr lang="en-US" sz="2200" dirty="0" smtClean="0"/>
              <a:t> </a:t>
            </a:r>
            <a:r>
              <a:rPr lang="en-US" sz="2200" smtClean="0"/>
              <a:t>privadas</a:t>
            </a:r>
            <a:endParaRPr lang="en-US" sz="2200" dirty="0" smtClean="0"/>
          </a:p>
          <a:p>
            <a:r>
              <a:rPr lang="en-US" sz="2200" dirty="0" err="1" smtClean="0"/>
              <a:t>Servidor</a:t>
            </a:r>
            <a:r>
              <a:rPr lang="en-US" sz="2200" dirty="0" smtClean="0"/>
              <a:t> </a:t>
            </a:r>
            <a:r>
              <a:rPr lang="en-US" sz="2200" dirty="0" err="1" smtClean="0"/>
              <a:t>em</a:t>
            </a:r>
            <a:r>
              <a:rPr lang="en-US" sz="2200" dirty="0" smtClean="0"/>
              <a:t> </a:t>
            </a:r>
            <a:r>
              <a:rPr lang="en-US" sz="2200" dirty="0" err="1" smtClean="0"/>
              <a:t>núvem</a:t>
            </a:r>
            <a:r>
              <a:rPr lang="en-US" sz="2200" dirty="0" smtClean="0"/>
              <a:t> e </a:t>
            </a:r>
            <a:r>
              <a:rPr lang="en-US" sz="2200" dirty="0" err="1" smtClean="0"/>
              <a:t>servidores</a:t>
            </a:r>
            <a:r>
              <a:rPr lang="en-US" sz="2200" dirty="0" smtClean="0"/>
              <a:t> no </a:t>
            </a:r>
            <a:r>
              <a:rPr lang="en-US" sz="2200" dirty="0" err="1" smtClean="0"/>
              <a:t>país</a:t>
            </a:r>
            <a:r>
              <a:rPr lang="en-US" sz="2200" dirty="0" smtClean="0"/>
              <a:t> </a:t>
            </a:r>
          </a:p>
          <a:p>
            <a:r>
              <a:rPr lang="en-US" sz="2200" dirty="0" err="1" smtClean="0"/>
              <a:t>Conectividade</a:t>
            </a:r>
            <a:r>
              <a:rPr lang="en-US" sz="2200" dirty="0" smtClean="0"/>
              <a:t> via internet </a:t>
            </a:r>
            <a:r>
              <a:rPr lang="en-US" sz="2200" dirty="0" err="1" smtClean="0"/>
              <a:t>ou</a:t>
            </a:r>
            <a:r>
              <a:rPr lang="en-US" sz="2200" dirty="0" smtClean="0"/>
              <a:t> SMS</a:t>
            </a:r>
          </a:p>
          <a:p>
            <a:r>
              <a:rPr lang="en-US" sz="2200" dirty="0" smtClean="0"/>
              <a:t>Dados </a:t>
            </a:r>
            <a:r>
              <a:rPr lang="en-US" sz="2200" dirty="0" err="1" smtClean="0"/>
              <a:t>acessados</a:t>
            </a:r>
            <a:r>
              <a:rPr lang="en-US" sz="2200" dirty="0" smtClean="0"/>
              <a:t> via </a:t>
            </a:r>
            <a:r>
              <a:rPr lang="en-US" sz="2200" dirty="0" err="1" smtClean="0"/>
              <a:t>painéis</a:t>
            </a:r>
            <a:r>
              <a:rPr lang="en-US" sz="2200" dirty="0" smtClean="0"/>
              <a:t> on-line </a:t>
            </a:r>
          </a:p>
          <a:p>
            <a:r>
              <a:rPr lang="en-US" sz="2200" dirty="0" err="1" smtClean="0"/>
              <a:t>Monitoramento</a:t>
            </a:r>
            <a:r>
              <a:rPr lang="en-US" sz="2200" dirty="0" smtClean="0"/>
              <a:t> </a:t>
            </a:r>
            <a:r>
              <a:rPr lang="en-US" sz="2200" dirty="0" err="1" smtClean="0"/>
              <a:t>remoto</a:t>
            </a:r>
            <a:r>
              <a:rPr lang="en-US" sz="2200" dirty="0" smtClean="0"/>
              <a:t> </a:t>
            </a:r>
            <a:r>
              <a:rPr lang="en-US" sz="2200" dirty="0" err="1" smtClean="0"/>
              <a:t>pode</a:t>
            </a:r>
            <a:r>
              <a:rPr lang="en-US" sz="2200" dirty="0" smtClean="0"/>
              <a:t> </a:t>
            </a:r>
            <a:r>
              <a:rPr lang="en-US" sz="2200" dirty="0" err="1" smtClean="0"/>
              <a:t>ajudar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coleta</a:t>
            </a:r>
            <a:r>
              <a:rPr lang="en-US" sz="2200" dirty="0" smtClean="0"/>
              <a:t> de dados </a:t>
            </a:r>
            <a:r>
              <a:rPr lang="en-US" sz="2200" dirty="0" err="1" smtClean="0"/>
              <a:t>relativos</a:t>
            </a:r>
            <a:r>
              <a:rPr lang="en-US" sz="2200" dirty="0" smtClean="0"/>
              <a:t> à </a:t>
            </a:r>
            <a:r>
              <a:rPr lang="en-US" sz="2200" dirty="0" err="1" smtClean="0"/>
              <a:t>garantia</a:t>
            </a:r>
            <a:r>
              <a:rPr lang="en-US" sz="2200" dirty="0" smtClean="0"/>
              <a:t> de </a:t>
            </a:r>
            <a:r>
              <a:rPr lang="en-US" sz="2200" dirty="0" err="1" smtClean="0"/>
              <a:t>qualidade</a:t>
            </a:r>
            <a:r>
              <a:rPr lang="en-US" sz="2200" dirty="0" smtClean="0"/>
              <a:t>, </a:t>
            </a:r>
            <a:r>
              <a:rPr lang="en-US" sz="2200" dirty="0" err="1" smtClean="0"/>
              <a:t>aquisição</a:t>
            </a:r>
            <a:r>
              <a:rPr lang="en-US" sz="2200" dirty="0" smtClean="0"/>
              <a:t> e </a:t>
            </a:r>
            <a:r>
              <a:rPr lang="en-US" sz="2200" dirty="0" err="1" smtClean="0"/>
              <a:t>algumas</a:t>
            </a:r>
            <a:r>
              <a:rPr lang="en-US" sz="2200" dirty="0" smtClean="0"/>
              <a:t> </a:t>
            </a:r>
            <a:r>
              <a:rPr lang="en-US" sz="2200" dirty="0" err="1" smtClean="0"/>
              <a:t>soluções</a:t>
            </a:r>
            <a:r>
              <a:rPr lang="en-US" sz="2200" dirty="0" smtClean="0"/>
              <a:t> </a:t>
            </a:r>
            <a:r>
              <a:rPr lang="en-US" sz="2200" dirty="0" err="1" smtClean="0"/>
              <a:t>podem</a:t>
            </a:r>
            <a:r>
              <a:rPr lang="en-US" sz="2200" dirty="0" smtClean="0"/>
              <a:t> ser </a:t>
            </a:r>
            <a:r>
              <a:rPr lang="en-US" sz="2200" dirty="0" err="1" smtClean="0"/>
              <a:t>ligadas</a:t>
            </a:r>
            <a:r>
              <a:rPr lang="en-US" sz="2200" dirty="0" smtClean="0"/>
              <a:t> à </a:t>
            </a:r>
            <a:r>
              <a:rPr lang="en-US" sz="2200" dirty="0" err="1" smtClean="0"/>
              <a:t>emissão</a:t>
            </a:r>
            <a:r>
              <a:rPr lang="en-US" sz="2200" dirty="0" smtClean="0"/>
              <a:t> de </a:t>
            </a:r>
            <a:r>
              <a:rPr lang="en-US" sz="2200" dirty="0" err="1" smtClean="0"/>
              <a:t>resultados</a:t>
            </a:r>
            <a:r>
              <a:rPr lang="en-US" sz="2200" dirty="0" smtClean="0"/>
              <a:t> de </a:t>
            </a:r>
            <a:r>
              <a:rPr lang="en-US" sz="2200" dirty="0" err="1" smtClean="0"/>
              <a:t>pacientes</a:t>
            </a:r>
            <a:endParaRPr lang="en-US" sz="2200" dirty="0" smtClean="0"/>
          </a:p>
          <a:p>
            <a:r>
              <a:rPr lang="en-US" sz="2200" dirty="0" err="1" smtClean="0"/>
              <a:t>Monitoramento</a:t>
            </a:r>
            <a:r>
              <a:rPr lang="en-US" sz="2200" dirty="0" smtClean="0"/>
              <a:t> </a:t>
            </a:r>
            <a:r>
              <a:rPr lang="en-US" sz="2200" dirty="0" err="1" smtClean="0"/>
              <a:t>remoto</a:t>
            </a:r>
            <a:r>
              <a:rPr lang="en-US" sz="2200" dirty="0" smtClean="0"/>
              <a:t> </a:t>
            </a:r>
            <a:r>
              <a:rPr lang="en-US" sz="2200" dirty="0" err="1" smtClean="0"/>
              <a:t>permite</a:t>
            </a:r>
            <a:r>
              <a:rPr lang="en-US" sz="2200" dirty="0" smtClean="0"/>
              <a:t> dados </a:t>
            </a:r>
            <a:r>
              <a:rPr lang="en-US" sz="2200" dirty="0" err="1" smtClean="0"/>
              <a:t>em</a:t>
            </a:r>
            <a:r>
              <a:rPr lang="en-US" sz="2200" dirty="0" smtClean="0"/>
              <a:t> tempo </a:t>
            </a:r>
            <a:r>
              <a:rPr lang="en-US" sz="2200" dirty="0" err="1" smtClean="0"/>
              <a:t>quase</a:t>
            </a:r>
            <a:r>
              <a:rPr lang="en-US" sz="2200" dirty="0" smtClean="0"/>
              <a:t> real </a:t>
            </a:r>
            <a:r>
              <a:rPr lang="en-US" sz="2200" dirty="0" err="1" smtClean="0"/>
              <a:t>disponíveis</a:t>
            </a:r>
            <a:r>
              <a:rPr lang="en-US" sz="2200" dirty="0" smtClean="0"/>
              <a:t> </a:t>
            </a:r>
            <a:r>
              <a:rPr lang="en-US" sz="2200" dirty="0" err="1" smtClean="0"/>
              <a:t>simultaneamente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difetentes</a:t>
            </a:r>
            <a:r>
              <a:rPr lang="en-US" sz="2200" dirty="0" smtClean="0"/>
              <a:t> </a:t>
            </a:r>
            <a:r>
              <a:rPr lang="en-US" sz="2200" dirty="0" err="1" smtClean="0"/>
              <a:t>tipos</a:t>
            </a:r>
            <a:r>
              <a:rPr lang="en-US" sz="2200" dirty="0" smtClean="0"/>
              <a:t> e </a:t>
            </a:r>
            <a:r>
              <a:rPr lang="en-US" sz="2200" dirty="0" err="1" smtClean="0"/>
              <a:t>níveis</a:t>
            </a:r>
            <a:r>
              <a:rPr lang="en-US" sz="2200" dirty="0" smtClean="0"/>
              <a:t> de </a:t>
            </a:r>
            <a:r>
              <a:rPr lang="en-US" sz="2200" dirty="0" err="1" smtClean="0"/>
              <a:t>profissionais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421C5E"/>
                </a:solidFill>
              </a:rPr>
              <a:t>Monitoramento</a:t>
            </a:r>
            <a:r>
              <a:rPr lang="en-US" sz="4000" dirty="0" smtClean="0">
                <a:solidFill>
                  <a:srgbClr val="421C5E"/>
                </a:solidFill>
              </a:rPr>
              <a:t> </a:t>
            </a:r>
            <a:r>
              <a:rPr lang="en-US" sz="4000" dirty="0" err="1" smtClean="0">
                <a:solidFill>
                  <a:srgbClr val="421C5E"/>
                </a:solidFill>
              </a:rPr>
              <a:t>Remoto</a:t>
            </a:r>
            <a:endParaRPr lang="en-US" sz="4000" dirty="0">
              <a:solidFill>
                <a:srgbClr val="421C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7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noProof="0" dirty="0" smtClean="0">
                <a:solidFill>
                  <a:srgbClr val="421C5E"/>
                </a:solidFill>
              </a:rPr>
              <a:t> </a:t>
            </a:r>
            <a:endParaRPr lang="en-GB" noProof="0" dirty="0">
              <a:solidFill>
                <a:srgbClr val="421C5E"/>
              </a:solidFill>
            </a:endParaRPr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519783" y="0"/>
            <a:ext cx="9649072" cy="136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0" tIns="0" rIns="0" bIns="0" anchor="ctr"/>
          <a:lstStyle/>
          <a:p>
            <a:pPr defTabSz="1041632"/>
            <a:r>
              <a:rPr lang="en-US" sz="4000" b="1" dirty="0" err="1" smtClean="0">
                <a:solidFill>
                  <a:srgbClr val="421C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Objetivos</a:t>
            </a:r>
            <a:r>
              <a:rPr lang="en-US" sz="4000" b="1" dirty="0" smtClean="0">
                <a:solidFill>
                  <a:srgbClr val="421C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da </a:t>
            </a:r>
            <a:r>
              <a:rPr lang="en-US" sz="4000" b="1" dirty="0" err="1" smtClean="0">
                <a:solidFill>
                  <a:srgbClr val="421C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aprendizagem</a:t>
            </a:r>
            <a:endParaRPr lang="en-US" sz="4000" b="1" dirty="0">
              <a:solidFill>
                <a:srgbClr val="421C5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17295" y="1323628"/>
            <a:ext cx="9692132" cy="335662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000" dirty="0" smtClean="0">
                <a:cs typeface="Calibri" pitchFamily="34" charset="0"/>
              </a:rPr>
              <a:t>No final </a:t>
            </a:r>
            <a:r>
              <a:rPr lang="en-GB" sz="2000" dirty="0" err="1" smtClean="0">
                <a:cs typeface="Calibri" pitchFamily="34" charset="0"/>
              </a:rPr>
              <a:t>deste</a:t>
            </a:r>
            <a:r>
              <a:rPr lang="en-GB" sz="2000" dirty="0" smtClean="0">
                <a:cs typeface="Calibri" pitchFamily="34" charset="0"/>
              </a:rPr>
              <a:t> </a:t>
            </a:r>
            <a:r>
              <a:rPr lang="en-GB" sz="2000" dirty="0" err="1" smtClean="0">
                <a:cs typeface="Calibri" pitchFamily="34" charset="0"/>
              </a:rPr>
              <a:t>módulo</a:t>
            </a:r>
            <a:r>
              <a:rPr lang="en-GB" sz="2000" dirty="0" smtClean="0">
                <a:cs typeface="Calibri" pitchFamily="34" charset="0"/>
              </a:rPr>
              <a:t>, </a:t>
            </a:r>
            <a:r>
              <a:rPr lang="en-GB" sz="2000" dirty="0" err="1" smtClean="0">
                <a:cs typeface="Calibri" pitchFamily="34" charset="0"/>
              </a:rPr>
              <a:t>você</a:t>
            </a:r>
            <a:r>
              <a:rPr lang="en-GB" sz="2000" dirty="0" smtClean="0">
                <a:cs typeface="Calibri" pitchFamily="34" charset="0"/>
              </a:rPr>
              <a:t> </a:t>
            </a:r>
            <a:r>
              <a:rPr lang="en-GB" sz="2000" dirty="0" err="1" smtClean="0">
                <a:cs typeface="Calibri" pitchFamily="34" charset="0"/>
              </a:rPr>
              <a:t>será</a:t>
            </a:r>
            <a:r>
              <a:rPr lang="en-GB" sz="2000" dirty="0" smtClean="0">
                <a:cs typeface="Calibri" pitchFamily="34" charset="0"/>
              </a:rPr>
              <a:t> </a:t>
            </a:r>
            <a:r>
              <a:rPr lang="en-GB" sz="2000" dirty="0" err="1" smtClean="0">
                <a:cs typeface="Calibri" pitchFamily="34" charset="0"/>
              </a:rPr>
              <a:t>capaz</a:t>
            </a:r>
            <a:r>
              <a:rPr lang="en-GB" sz="2000" dirty="0" smtClean="0">
                <a:cs typeface="Calibri" pitchFamily="34" charset="0"/>
              </a:rPr>
              <a:t> de:</a:t>
            </a:r>
            <a:endParaRPr lang="en-GB" sz="2000" dirty="0">
              <a:cs typeface="Calibri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000" dirty="0" err="1" smtClean="0"/>
              <a:t>Descrever</a:t>
            </a:r>
            <a:r>
              <a:rPr lang="en-US" sz="2000" dirty="0" smtClean="0"/>
              <a:t> a </a:t>
            </a:r>
            <a:r>
              <a:rPr lang="en-US" sz="2000" dirty="0" err="1" smtClean="0"/>
              <a:t>função</a:t>
            </a:r>
            <a:r>
              <a:rPr lang="en-US" sz="2000" dirty="0" smtClean="0"/>
              <a:t> dos </a:t>
            </a:r>
            <a:r>
              <a:rPr lang="en-US" sz="2000" dirty="0" err="1" smtClean="0"/>
              <a:t>dois</a:t>
            </a:r>
            <a:r>
              <a:rPr lang="en-US" sz="2000" dirty="0" smtClean="0"/>
              <a:t> </a:t>
            </a:r>
            <a:r>
              <a:rPr lang="en-US" sz="2000" dirty="0" err="1" smtClean="0"/>
              <a:t>controles</a:t>
            </a:r>
            <a:r>
              <a:rPr lang="en-US" sz="2000" dirty="0" smtClean="0"/>
              <a:t> de </a:t>
            </a:r>
            <a:r>
              <a:rPr lang="en-US" sz="2000" dirty="0" err="1" smtClean="0"/>
              <a:t>qualidade</a:t>
            </a:r>
            <a:r>
              <a:rPr lang="en-US" sz="2000" dirty="0" smtClean="0"/>
              <a:t> </a:t>
            </a:r>
            <a:r>
              <a:rPr lang="en-US" sz="2000" dirty="0" err="1" smtClean="0"/>
              <a:t>interna</a:t>
            </a:r>
            <a:r>
              <a:rPr lang="en-US" sz="2000" dirty="0" smtClean="0"/>
              <a:t> de </a:t>
            </a:r>
            <a:r>
              <a:rPr lang="en-US" sz="2000" dirty="0" err="1" smtClean="0"/>
              <a:t>cada</a:t>
            </a:r>
            <a:r>
              <a:rPr lang="en-US" sz="2000" dirty="0" smtClean="0"/>
              <a:t> </a:t>
            </a:r>
            <a:r>
              <a:rPr lang="en-US" sz="2000" dirty="0" err="1" smtClean="0"/>
              <a:t>cartucho</a:t>
            </a:r>
            <a:r>
              <a:rPr lang="en-US" sz="2000" dirty="0" smtClean="0"/>
              <a:t> de </a:t>
            </a:r>
            <a:r>
              <a:rPr lang="en-US" sz="2000" dirty="0" err="1" smtClean="0"/>
              <a:t>Xpert</a:t>
            </a:r>
            <a:r>
              <a:rPr lang="en-US" sz="2000" dirty="0" smtClean="0"/>
              <a:t> MTB/RIF </a:t>
            </a:r>
            <a:endParaRPr lang="en-US" sz="2000" dirty="0"/>
          </a:p>
          <a:p>
            <a:pPr>
              <a:spcAft>
                <a:spcPts val="1200"/>
              </a:spcAft>
            </a:pPr>
            <a:r>
              <a:rPr lang="en-US" sz="2000" dirty="0" err="1" smtClean="0"/>
              <a:t>Entender</a:t>
            </a:r>
            <a:r>
              <a:rPr lang="en-US" sz="2000" dirty="0" smtClean="0"/>
              <a:t> e </a:t>
            </a:r>
            <a:r>
              <a:rPr lang="en-US" sz="2000" dirty="0" err="1" smtClean="0"/>
              <a:t>aplicar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requisitos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verificação</a:t>
            </a:r>
            <a:r>
              <a:rPr lang="en-US" sz="2000" dirty="0" smtClean="0"/>
              <a:t> do </a:t>
            </a:r>
            <a:r>
              <a:rPr lang="en-US" sz="2000" dirty="0" err="1" smtClean="0"/>
              <a:t>instrumento</a:t>
            </a:r>
            <a:r>
              <a:rPr lang="en-US" sz="2000" dirty="0" smtClean="0"/>
              <a:t> </a:t>
            </a:r>
            <a:r>
              <a:rPr lang="en-US" sz="2000" dirty="0" err="1" smtClean="0"/>
              <a:t>Xpert</a:t>
            </a:r>
            <a:r>
              <a:rPr lang="en-US" sz="2000" dirty="0" smtClean="0"/>
              <a:t> MTB/RIF </a:t>
            </a:r>
          </a:p>
          <a:p>
            <a:pPr>
              <a:spcAft>
                <a:spcPts val="1200"/>
              </a:spcAft>
            </a:pPr>
            <a:r>
              <a:rPr lang="en-US" sz="2000" dirty="0" err="1" smtClean="0"/>
              <a:t>Enumerar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indicadores</a:t>
            </a:r>
            <a:r>
              <a:rPr lang="en-US" sz="2000" dirty="0" smtClean="0"/>
              <a:t> do </a:t>
            </a:r>
            <a:r>
              <a:rPr lang="en-US" sz="2000" dirty="0" err="1"/>
              <a:t>Xpert</a:t>
            </a:r>
            <a:r>
              <a:rPr lang="en-US" sz="2000" dirty="0"/>
              <a:t> </a:t>
            </a:r>
            <a:r>
              <a:rPr lang="en-US" sz="2000" dirty="0" smtClean="0"/>
              <a:t>MTB/RIF a </a:t>
            </a:r>
            <a:r>
              <a:rPr lang="en-US" sz="2000" dirty="0" err="1" smtClean="0"/>
              <a:t>serem</a:t>
            </a:r>
            <a:r>
              <a:rPr lang="en-US" sz="2000" dirty="0" smtClean="0"/>
              <a:t> </a:t>
            </a:r>
            <a:r>
              <a:rPr lang="en-US" sz="2000" dirty="0" err="1" smtClean="0"/>
              <a:t>monitorados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spcAft>
                <a:spcPts val="1200"/>
              </a:spcAft>
            </a:pPr>
            <a:r>
              <a:rPr lang="en-US" sz="2000" dirty="0" err="1" smtClean="0"/>
              <a:t>Entender</a:t>
            </a:r>
            <a:r>
              <a:rPr lang="en-US" sz="2000" dirty="0" smtClean="0"/>
              <a:t> e </a:t>
            </a:r>
            <a:r>
              <a:rPr lang="en-US" sz="2000" dirty="0" err="1" smtClean="0"/>
              <a:t>aplicar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requisitos</a:t>
            </a:r>
            <a:r>
              <a:rPr lang="en-US" sz="2000" dirty="0" smtClean="0"/>
              <a:t> da </a:t>
            </a:r>
            <a:r>
              <a:rPr lang="en-US" sz="2000" dirty="0" err="1" smtClean="0"/>
              <a:t>supervisão</a:t>
            </a:r>
            <a:r>
              <a:rPr lang="en-US" sz="2000" dirty="0" smtClean="0"/>
              <a:t> in loco</a:t>
            </a:r>
            <a:endParaRPr lang="en-US" sz="2000" dirty="0"/>
          </a:p>
          <a:p>
            <a:pPr>
              <a:spcAft>
                <a:spcPts val="1200"/>
              </a:spcAft>
            </a:pPr>
            <a:r>
              <a:rPr lang="en-US" sz="2000" dirty="0" err="1" smtClean="0"/>
              <a:t>Entender</a:t>
            </a:r>
            <a:r>
              <a:rPr lang="en-US" sz="2000" dirty="0" smtClean="0"/>
              <a:t> e </a:t>
            </a:r>
            <a:r>
              <a:rPr lang="en-US" sz="2000" dirty="0" err="1" smtClean="0"/>
              <a:t>aplicar</a:t>
            </a:r>
            <a:r>
              <a:rPr lang="en-US" sz="2000" dirty="0" smtClean="0"/>
              <a:t> </a:t>
            </a:r>
            <a:r>
              <a:rPr lang="en-US" sz="2000" dirty="0" err="1" smtClean="0"/>
              <a:t>requisitos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testes de </a:t>
            </a:r>
            <a:r>
              <a:rPr lang="en-US" sz="2000" dirty="0" err="1" smtClean="0"/>
              <a:t>proficiência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Xpert</a:t>
            </a:r>
            <a:r>
              <a:rPr lang="en-US" sz="2000" dirty="0" smtClean="0"/>
              <a:t> </a:t>
            </a:r>
            <a:r>
              <a:rPr lang="en-US" sz="2000" dirty="0"/>
              <a:t>MTB/RIF</a:t>
            </a:r>
          </a:p>
          <a:p>
            <a:pPr>
              <a:spcAft>
                <a:spcPts val="1200"/>
              </a:spcAft>
            </a:pPr>
            <a:r>
              <a:rPr lang="en-US" sz="2000" dirty="0" err="1" smtClean="0"/>
              <a:t>Entender</a:t>
            </a:r>
            <a:r>
              <a:rPr lang="en-US" sz="2000" dirty="0" smtClean="0"/>
              <a:t>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desenvolver</a:t>
            </a:r>
            <a:r>
              <a:rPr lang="en-US" sz="2000" dirty="0" smtClean="0"/>
              <a:t> e </a:t>
            </a:r>
            <a:r>
              <a:rPr lang="en-US" sz="2000" dirty="0" err="1" smtClean="0"/>
              <a:t>aplicar</a:t>
            </a:r>
            <a:r>
              <a:rPr lang="en-US" sz="2000" dirty="0" smtClean="0"/>
              <a:t>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abordagem</a:t>
            </a:r>
            <a:r>
              <a:rPr lang="en-US" sz="2000" dirty="0" smtClean="0"/>
              <a:t> </a:t>
            </a:r>
            <a:r>
              <a:rPr lang="en-US" sz="2000" dirty="0" err="1" smtClean="0"/>
              <a:t>abrangente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garantia</a:t>
            </a:r>
            <a:r>
              <a:rPr lang="en-US" sz="2000" dirty="0" smtClean="0"/>
              <a:t> de </a:t>
            </a:r>
            <a:r>
              <a:rPr lang="en-US" sz="2000" dirty="0" err="1" smtClean="0"/>
              <a:t>qualidade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641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4"/>
          <p:cNvSpPr>
            <a:spLocks noGrp="1"/>
          </p:cNvSpPr>
          <p:nvPr>
            <p:ph idx="1"/>
          </p:nvPr>
        </p:nvSpPr>
        <p:spPr bwMode="auto">
          <a:xfrm>
            <a:off x="231751" y="1539652"/>
            <a:ext cx="10153128" cy="4439703"/>
          </a:xfrm>
          <a:noFill/>
          <a:ln>
            <a:miter lim="800000"/>
            <a:headEnd/>
            <a:tailEnd/>
          </a:ln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000" dirty="0" err="1" smtClean="0"/>
              <a:t>Lotes</a:t>
            </a:r>
            <a:r>
              <a:rPr lang="en-US" sz="2000" dirty="0" smtClean="0"/>
              <a:t> </a:t>
            </a:r>
            <a:r>
              <a:rPr lang="en-US" sz="2000" dirty="0" err="1" smtClean="0"/>
              <a:t>novos</a:t>
            </a:r>
            <a:r>
              <a:rPr lang="en-US" sz="2000" dirty="0" smtClean="0"/>
              <a:t> </a:t>
            </a:r>
            <a:r>
              <a:rPr lang="en-US" sz="2000" dirty="0" err="1" smtClean="0"/>
              <a:t>recebidos</a:t>
            </a:r>
            <a:r>
              <a:rPr lang="en-US" sz="2000" dirty="0" smtClean="0"/>
              <a:t> de </a:t>
            </a:r>
            <a:r>
              <a:rPr lang="en-US" sz="2000" dirty="0" err="1" smtClean="0"/>
              <a:t>cartuchos</a:t>
            </a:r>
            <a:r>
              <a:rPr lang="en-US" sz="2000" dirty="0" smtClean="0"/>
              <a:t> </a:t>
            </a:r>
            <a:r>
              <a:rPr lang="en-US" sz="2000" dirty="0" err="1" smtClean="0"/>
              <a:t>Xpert</a:t>
            </a:r>
            <a:r>
              <a:rPr lang="en-US" sz="2000" dirty="0" smtClean="0"/>
              <a:t> MTB/RIF </a:t>
            </a:r>
            <a:r>
              <a:rPr lang="en-US" sz="2000" dirty="0" err="1" smtClean="0"/>
              <a:t>devem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en-US" sz="2000" dirty="0" err="1" smtClean="0"/>
              <a:t>testados</a:t>
            </a:r>
            <a:r>
              <a:rPr lang="en-US" sz="2000" dirty="0" smtClean="0"/>
              <a:t> </a:t>
            </a:r>
            <a:r>
              <a:rPr lang="en-US" sz="2000" dirty="0" err="1" smtClean="0"/>
              <a:t>usando</a:t>
            </a:r>
            <a:r>
              <a:rPr lang="en-US" sz="2000" dirty="0" smtClean="0"/>
              <a:t>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amostra</a:t>
            </a:r>
            <a:r>
              <a:rPr lang="en-US" sz="2000" dirty="0" smtClean="0"/>
              <a:t> de </a:t>
            </a:r>
            <a:r>
              <a:rPr lang="en-US" sz="2000" dirty="0" err="1" smtClean="0"/>
              <a:t>cartuchos</a:t>
            </a:r>
            <a:r>
              <a:rPr lang="en-US" sz="2000" dirty="0" smtClean="0"/>
              <a:t> e </a:t>
            </a:r>
            <a:r>
              <a:rPr lang="en-US" sz="2000" dirty="0" err="1" smtClean="0"/>
              <a:t>pelo</a:t>
            </a:r>
            <a:r>
              <a:rPr lang="en-US" sz="2000" dirty="0" smtClean="0"/>
              <a:t> </a:t>
            </a:r>
            <a:r>
              <a:rPr lang="en-US" sz="2000" dirty="0" err="1" smtClean="0"/>
              <a:t>menos</a:t>
            </a:r>
            <a:r>
              <a:rPr lang="en-US" sz="2000" dirty="0" smtClean="0"/>
              <a:t>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amostra</a:t>
            </a:r>
            <a:r>
              <a:rPr lang="en-US" sz="2000" dirty="0" smtClean="0"/>
              <a:t> </a:t>
            </a:r>
            <a:r>
              <a:rPr lang="en-US" sz="2000" dirty="0" err="1" smtClean="0"/>
              <a:t>conhecida</a:t>
            </a:r>
            <a:r>
              <a:rPr lang="en-US" sz="2000" dirty="0" smtClean="0"/>
              <a:t> </a:t>
            </a:r>
            <a:r>
              <a:rPr lang="en-US" sz="2000" dirty="0" err="1" smtClean="0"/>
              <a:t>positiva</a:t>
            </a:r>
            <a:r>
              <a:rPr lang="en-US" sz="2000" dirty="0" smtClean="0"/>
              <a:t> e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negativa</a:t>
            </a:r>
            <a:r>
              <a:rPr lang="en-US" sz="2000" dirty="0" smtClean="0"/>
              <a:t>, para </a:t>
            </a:r>
            <a:r>
              <a:rPr lang="en-US" sz="2000" dirty="0" err="1" smtClean="0"/>
              <a:t>garantir</a:t>
            </a:r>
            <a:r>
              <a:rPr lang="en-US" sz="2000" dirty="0" smtClean="0"/>
              <a:t> o </a:t>
            </a:r>
            <a:r>
              <a:rPr lang="en-US" sz="2000" dirty="0" err="1" smtClean="0"/>
              <a:t>desempenho</a:t>
            </a:r>
            <a:r>
              <a:rPr lang="en-US" sz="2000" dirty="0" smtClean="0"/>
              <a:t> </a:t>
            </a:r>
            <a:r>
              <a:rPr lang="en-US" sz="2000" dirty="0" err="1" smtClean="0"/>
              <a:t>esperado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O teste de CQ </a:t>
            </a:r>
            <a:r>
              <a:rPr lang="en-US" sz="2000" dirty="0" err="1" smtClean="0"/>
              <a:t>pode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en-US" sz="2000" dirty="0" err="1" smtClean="0"/>
              <a:t>centralizado</a:t>
            </a:r>
            <a:r>
              <a:rPr lang="en-US" sz="2000" dirty="0" smtClean="0"/>
              <a:t> no </a:t>
            </a:r>
            <a:r>
              <a:rPr lang="en-US" sz="2000" dirty="0" err="1" smtClean="0"/>
              <a:t>laboratório</a:t>
            </a:r>
            <a:r>
              <a:rPr lang="en-US" sz="2000" dirty="0" smtClean="0"/>
              <a:t> de </a:t>
            </a:r>
            <a:r>
              <a:rPr lang="en-US" sz="2000" dirty="0" err="1" smtClean="0"/>
              <a:t>referência</a:t>
            </a:r>
            <a:r>
              <a:rPr lang="en-US" sz="2000" dirty="0" smtClean="0"/>
              <a:t> antes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novos</a:t>
            </a:r>
            <a:r>
              <a:rPr lang="en-US" sz="2000" dirty="0" smtClean="0"/>
              <a:t> </a:t>
            </a:r>
            <a:r>
              <a:rPr lang="en-US" sz="2000" dirty="0" err="1" smtClean="0"/>
              <a:t>lotes</a:t>
            </a:r>
            <a:r>
              <a:rPr lang="en-US" sz="2000" dirty="0" smtClean="0"/>
              <a:t> de </a:t>
            </a:r>
            <a:r>
              <a:rPr lang="en-US" sz="2000" dirty="0" err="1" smtClean="0"/>
              <a:t>cartuchos</a:t>
            </a:r>
            <a:r>
              <a:rPr lang="en-US" sz="2000" dirty="0" smtClean="0"/>
              <a:t> </a:t>
            </a:r>
            <a:r>
              <a:rPr lang="en-US" sz="2000" dirty="0" err="1" smtClean="0"/>
              <a:t>sejam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distribuídos</a:t>
            </a:r>
            <a:r>
              <a:rPr lang="en-US" sz="2000" dirty="0" smtClean="0"/>
              <a:t> </a:t>
            </a:r>
            <a:r>
              <a:rPr lang="en-US" sz="2000" dirty="0" err="1" smtClean="0"/>
              <a:t>aos</a:t>
            </a:r>
            <a:r>
              <a:rPr lang="en-US" sz="2000" dirty="0" smtClean="0"/>
              <a:t> </a:t>
            </a:r>
            <a:r>
              <a:rPr lang="en-US" sz="2000" dirty="0" err="1" smtClean="0"/>
              <a:t>locais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realizam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testes</a:t>
            </a:r>
          </a:p>
          <a:p>
            <a:pPr>
              <a:defRPr/>
            </a:pPr>
            <a:r>
              <a:rPr lang="en-US" sz="2000" dirty="0" err="1" smtClean="0"/>
              <a:t>Além</a:t>
            </a:r>
            <a:r>
              <a:rPr lang="en-US" sz="2000" dirty="0" smtClean="0"/>
              <a:t> do teste de CQ do novo </a:t>
            </a:r>
            <a:r>
              <a:rPr lang="en-US" sz="2000" dirty="0" err="1" smtClean="0"/>
              <a:t>lote</a:t>
            </a:r>
            <a:r>
              <a:rPr lang="en-US" sz="2000" dirty="0" smtClean="0"/>
              <a:t>, um </a:t>
            </a:r>
            <a:r>
              <a:rPr lang="en-US" sz="2000" dirty="0" err="1" smtClean="0"/>
              <a:t>monitoramento</a:t>
            </a:r>
            <a:r>
              <a:rPr lang="en-US" sz="2000" dirty="0" smtClean="0"/>
              <a:t> </a:t>
            </a:r>
            <a:r>
              <a:rPr lang="en-US" sz="2000" dirty="0" err="1" smtClean="0"/>
              <a:t>contínuo</a:t>
            </a:r>
            <a:r>
              <a:rPr lang="en-US" sz="2000" dirty="0" smtClean="0"/>
              <a:t> dos </a:t>
            </a:r>
            <a:r>
              <a:rPr lang="en-US" sz="2000" dirty="0" err="1" smtClean="0"/>
              <a:t>indicadores</a:t>
            </a:r>
            <a:r>
              <a:rPr lang="en-US" sz="2000" dirty="0" smtClean="0"/>
              <a:t> de </a:t>
            </a:r>
            <a:r>
              <a:rPr lang="en-US" sz="2000" dirty="0" err="1" smtClean="0"/>
              <a:t>desempenho</a:t>
            </a:r>
            <a:r>
              <a:rPr lang="en-US" sz="2000" dirty="0" smtClean="0"/>
              <a:t> dos </a:t>
            </a:r>
            <a:r>
              <a:rPr lang="en-US" sz="2000" dirty="0" err="1" smtClean="0"/>
              <a:t>locais</a:t>
            </a:r>
            <a:r>
              <a:rPr lang="en-US" sz="2000" dirty="0" smtClean="0"/>
              <a:t> </a:t>
            </a:r>
            <a:r>
              <a:rPr lang="en-US" sz="2000" dirty="0" err="1" smtClean="0"/>
              <a:t>onde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testes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realizados</a:t>
            </a:r>
            <a:r>
              <a:rPr lang="en-US" sz="2000" dirty="0" smtClean="0"/>
              <a:t>, </a:t>
            </a:r>
            <a:r>
              <a:rPr lang="en-US" sz="2000" dirty="0" err="1" smtClean="0"/>
              <a:t>incluíndo</a:t>
            </a:r>
            <a:r>
              <a:rPr lang="en-US" sz="2000" dirty="0"/>
              <a:t> </a:t>
            </a:r>
            <a:r>
              <a:rPr lang="en-US" sz="2000" dirty="0" err="1" smtClean="0"/>
              <a:t>taxas</a:t>
            </a:r>
            <a:r>
              <a:rPr lang="en-US" sz="2000" dirty="0" smtClean="0"/>
              <a:t> de </a:t>
            </a:r>
            <a:r>
              <a:rPr lang="en-US" sz="2000" dirty="0" err="1" smtClean="0"/>
              <a:t>erros</a:t>
            </a:r>
            <a:r>
              <a:rPr lang="en-US" sz="2000" dirty="0" smtClean="0"/>
              <a:t>, é </a:t>
            </a:r>
            <a:r>
              <a:rPr lang="en-US" sz="2000" dirty="0" err="1" smtClean="0"/>
              <a:t>importante</a:t>
            </a:r>
            <a:r>
              <a:rPr lang="en-US" sz="2000" dirty="0" smtClean="0"/>
              <a:t> para </a:t>
            </a:r>
            <a:r>
              <a:rPr lang="en-US" sz="2000" dirty="0" err="1" smtClean="0"/>
              <a:t>detectar</a:t>
            </a:r>
            <a:r>
              <a:rPr lang="en-US" sz="2000" dirty="0" smtClean="0"/>
              <a:t> </a:t>
            </a:r>
            <a:r>
              <a:rPr lang="en-US" sz="2000" dirty="0" err="1" smtClean="0"/>
              <a:t>precocemente</a:t>
            </a:r>
            <a:r>
              <a:rPr lang="en-US" sz="2000" dirty="0" smtClean="0"/>
              <a:t> </a:t>
            </a:r>
            <a:r>
              <a:rPr lang="en-US" sz="2000" dirty="0" err="1" smtClean="0"/>
              <a:t>qualquer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problema</a:t>
            </a:r>
            <a:r>
              <a:rPr lang="en-US" sz="2000" dirty="0" smtClean="0"/>
              <a:t> com </a:t>
            </a:r>
            <a:r>
              <a:rPr lang="en-US" sz="2000" dirty="0" err="1" smtClean="0"/>
              <a:t>lotes</a:t>
            </a:r>
            <a:r>
              <a:rPr lang="en-US" sz="2000" dirty="0" smtClean="0"/>
              <a:t> de </a:t>
            </a:r>
            <a:r>
              <a:rPr lang="en-US" sz="2000" dirty="0" err="1" smtClean="0"/>
              <a:t>cartuchos</a:t>
            </a:r>
            <a:r>
              <a:rPr lang="en-US" sz="2000" dirty="0" smtClean="0"/>
              <a:t> </a:t>
            </a:r>
            <a:r>
              <a:rPr lang="en-US" sz="2000" dirty="0" err="1" smtClean="0"/>
              <a:t>devido</a:t>
            </a:r>
            <a:r>
              <a:rPr lang="en-US" sz="2000" dirty="0" smtClean="0"/>
              <a:t> a </a:t>
            </a:r>
            <a:r>
              <a:rPr lang="en-US" sz="2000" dirty="0" err="1" smtClean="0"/>
              <a:t>condições</a:t>
            </a:r>
            <a:r>
              <a:rPr lang="en-US" sz="2000" dirty="0" smtClean="0"/>
              <a:t> </a:t>
            </a:r>
            <a:r>
              <a:rPr lang="en-US" sz="2000" dirty="0" err="1" smtClean="0"/>
              <a:t>locais</a:t>
            </a:r>
            <a:r>
              <a:rPr lang="en-US" sz="2000" dirty="0" smtClean="0"/>
              <a:t> de </a:t>
            </a:r>
            <a:r>
              <a:rPr lang="en-US" sz="2000" dirty="0" err="1" smtClean="0"/>
              <a:t>armazenamento</a:t>
            </a:r>
            <a:r>
              <a:rPr lang="en-US" sz="2000" dirty="0" smtClean="0"/>
              <a:t> </a:t>
            </a:r>
            <a:r>
              <a:rPr lang="en-US" sz="2000" dirty="0" err="1" smtClean="0"/>
              <a:t>ou</a:t>
            </a:r>
            <a:r>
              <a:rPr lang="en-US" sz="2000" dirty="0" smtClean="0"/>
              <a:t> outros </a:t>
            </a:r>
            <a:r>
              <a:rPr lang="en-US" sz="2000" dirty="0" err="1" smtClean="0"/>
              <a:t>fatores</a:t>
            </a:r>
            <a:r>
              <a:rPr lang="en-US" sz="2000" dirty="0" smtClean="0"/>
              <a:t> </a:t>
            </a:r>
          </a:p>
          <a:p>
            <a:pPr marL="124796" indent="0">
              <a:buNone/>
              <a:defRPr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</a:rPr>
              <a:t>Teste de CQ de novo lote </a:t>
            </a:r>
            <a:r>
              <a:rPr lang="nl-NL" sz="3100" dirty="0" smtClean="0">
                <a:solidFill>
                  <a:srgbClr val="421C5E"/>
                </a:solidFill>
                <a:latin typeface="+mn-lt"/>
              </a:rPr>
              <a:t>(novo lote recebido)</a:t>
            </a:r>
            <a:endParaRPr lang="en-US" sz="3100" dirty="0">
              <a:solidFill>
                <a:srgbClr val="421C5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32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4"/>
          <p:cNvSpPr>
            <a:spLocks noGrp="1"/>
          </p:cNvSpPr>
          <p:nvPr>
            <p:ph idx="1"/>
          </p:nvPr>
        </p:nvSpPr>
        <p:spPr bwMode="auto">
          <a:xfrm>
            <a:off x="534431" y="1395636"/>
            <a:ext cx="10154207" cy="4439703"/>
          </a:xfrm>
          <a:noFill/>
          <a:ln>
            <a:miter lim="800000"/>
            <a:headEnd/>
            <a:tailEnd/>
          </a:ln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1800" b="0" dirty="0" smtClean="0"/>
              <a:t>“Um </a:t>
            </a:r>
            <a:r>
              <a:rPr lang="en-US" sz="1800" b="0" dirty="0" err="1" smtClean="0"/>
              <a:t>programa</a:t>
            </a:r>
            <a:r>
              <a:rPr lang="en-US" sz="1800" b="0" dirty="0" smtClean="0"/>
              <a:t> no </a:t>
            </a:r>
            <a:r>
              <a:rPr lang="en-US" sz="1800" b="0" dirty="0" err="1" smtClean="0"/>
              <a:t>qual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diversas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amostras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são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periodicamentes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enviadas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para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membros</a:t>
            </a:r>
            <a:r>
              <a:rPr lang="en-US" sz="1800" b="0" dirty="0" smtClean="0"/>
              <a:t> de um </a:t>
            </a:r>
            <a:r>
              <a:rPr lang="en-US" sz="1800" b="0" dirty="0" err="1" smtClean="0"/>
              <a:t>grupo</a:t>
            </a:r>
            <a:r>
              <a:rPr lang="en-US" sz="1800" b="0" dirty="0" smtClean="0"/>
              <a:t> de </a:t>
            </a:r>
            <a:r>
              <a:rPr lang="en-US" sz="1800" b="0" dirty="0" err="1" smtClean="0"/>
              <a:t>laboratórios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para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análise</a:t>
            </a:r>
            <a:r>
              <a:rPr lang="en-US" sz="1800" b="0" dirty="0" smtClean="0"/>
              <a:t> e/</a:t>
            </a:r>
            <a:r>
              <a:rPr lang="en-US" sz="1800" b="0" dirty="0" err="1" smtClean="0"/>
              <a:t>ou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identificação</a:t>
            </a:r>
            <a:r>
              <a:rPr lang="en-US" sz="1800" dirty="0" smtClean="0"/>
              <a:t>, no </a:t>
            </a:r>
            <a:r>
              <a:rPr lang="en-US" sz="1800" dirty="0" err="1" smtClean="0"/>
              <a:t>qual</a:t>
            </a:r>
            <a:r>
              <a:rPr lang="en-US" sz="1800" dirty="0" smtClean="0"/>
              <a:t> </a:t>
            </a:r>
            <a:r>
              <a:rPr lang="en-US" sz="1800" dirty="0" err="1" smtClean="0"/>
              <a:t>os</a:t>
            </a:r>
            <a:r>
              <a:rPr lang="en-US" sz="1800" dirty="0" smtClean="0"/>
              <a:t> </a:t>
            </a:r>
            <a:r>
              <a:rPr lang="en-US" sz="1800" dirty="0" err="1" smtClean="0"/>
              <a:t>resultados</a:t>
            </a:r>
            <a:r>
              <a:rPr lang="en-US" sz="1800" dirty="0" smtClean="0"/>
              <a:t> de </a:t>
            </a:r>
            <a:r>
              <a:rPr lang="en-US" sz="1800" dirty="0" err="1" smtClean="0"/>
              <a:t>cada</a:t>
            </a:r>
            <a:r>
              <a:rPr lang="en-US" sz="1800" dirty="0" smtClean="0"/>
              <a:t> </a:t>
            </a:r>
            <a:r>
              <a:rPr lang="en-US" sz="1800" dirty="0" err="1" smtClean="0"/>
              <a:t>laboratório</a:t>
            </a:r>
            <a:r>
              <a:rPr lang="en-US" sz="1800" dirty="0" smtClean="0"/>
              <a:t> </a:t>
            </a:r>
            <a:r>
              <a:rPr lang="en-US" sz="1800" dirty="0" err="1" smtClean="0"/>
              <a:t>são</a:t>
            </a:r>
            <a:r>
              <a:rPr lang="en-US" sz="1800" dirty="0" smtClean="0"/>
              <a:t> </a:t>
            </a:r>
            <a:r>
              <a:rPr lang="en-US" sz="1800" dirty="0" err="1" smtClean="0"/>
              <a:t>comparados</a:t>
            </a:r>
            <a:r>
              <a:rPr lang="en-US" sz="1800" dirty="0" smtClean="0"/>
              <a:t> com </a:t>
            </a:r>
            <a:r>
              <a:rPr lang="en-US" sz="1800" dirty="0" err="1" smtClean="0"/>
              <a:t>os</a:t>
            </a:r>
            <a:r>
              <a:rPr lang="en-US" sz="1800" dirty="0" smtClean="0"/>
              <a:t> dos </a:t>
            </a:r>
            <a:r>
              <a:rPr lang="en-US" sz="1800" dirty="0" err="1" smtClean="0"/>
              <a:t>outros</a:t>
            </a:r>
            <a:r>
              <a:rPr lang="en-US" sz="1800" dirty="0" smtClean="0"/>
              <a:t> </a:t>
            </a:r>
            <a:r>
              <a:rPr lang="en-US" sz="1800" dirty="0" err="1" smtClean="0"/>
              <a:t>laboratórios</a:t>
            </a:r>
            <a:r>
              <a:rPr lang="en-US" sz="1800" dirty="0" smtClean="0"/>
              <a:t> do </a:t>
            </a:r>
            <a:r>
              <a:rPr lang="en-US" sz="1800" dirty="0" err="1" smtClean="0"/>
              <a:t>grupo</a:t>
            </a:r>
            <a:r>
              <a:rPr lang="en-US" sz="1800" dirty="0" smtClean="0"/>
              <a:t> e/</a:t>
            </a:r>
            <a:r>
              <a:rPr lang="en-US" sz="1800" dirty="0" err="1" smtClean="0"/>
              <a:t>ou</a:t>
            </a:r>
            <a:r>
              <a:rPr lang="en-US" sz="1800" dirty="0" smtClean="0"/>
              <a:t> com um valor </a:t>
            </a:r>
            <a:r>
              <a:rPr lang="en-US" sz="1800" dirty="0" err="1" smtClean="0"/>
              <a:t>atribuído</a:t>
            </a:r>
            <a:r>
              <a:rPr lang="en-US" sz="1800" dirty="0" smtClean="0"/>
              <a:t> e </a:t>
            </a:r>
            <a:r>
              <a:rPr lang="en-US" sz="1800" dirty="0" err="1" smtClean="0"/>
              <a:t>informado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o </a:t>
            </a:r>
            <a:r>
              <a:rPr lang="en-US" sz="1800" dirty="0" err="1" smtClean="0"/>
              <a:t>laboratório</a:t>
            </a:r>
            <a:r>
              <a:rPr lang="en-US" sz="1800" dirty="0" smtClean="0"/>
              <a:t> </a:t>
            </a:r>
            <a:r>
              <a:rPr lang="en-US" sz="1800" dirty="0" err="1" smtClean="0"/>
              <a:t>participante</a:t>
            </a:r>
            <a:r>
              <a:rPr lang="en-US" sz="1800" dirty="0" smtClean="0"/>
              <a:t> e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os</a:t>
            </a:r>
            <a:r>
              <a:rPr lang="en-US" sz="1800" dirty="0" smtClean="0"/>
              <a:t> outros.”</a:t>
            </a:r>
            <a:r>
              <a:rPr lang="en-US" sz="1800" b="0" dirty="0" smtClean="0"/>
              <a:t> </a:t>
            </a:r>
            <a:r>
              <a:rPr lang="en-US" sz="1800" dirty="0" smtClean="0"/>
              <a:t>[CLSI GP27-A2] </a:t>
            </a:r>
          </a:p>
          <a:p>
            <a:pPr marL="0" indent="0">
              <a:buNone/>
            </a:pPr>
            <a:r>
              <a:rPr lang="en-US" sz="1800" dirty="0" err="1" smtClean="0"/>
              <a:t>Idealmente</a:t>
            </a:r>
            <a:r>
              <a:rPr lang="en-US" sz="1800" dirty="0" smtClean="0"/>
              <a:t>, um </a:t>
            </a:r>
            <a:r>
              <a:rPr lang="en-US" sz="1800" dirty="0" err="1" smtClean="0"/>
              <a:t>programa</a:t>
            </a:r>
            <a:r>
              <a:rPr lang="en-US" sz="1800" dirty="0" smtClean="0"/>
              <a:t> de TP </a:t>
            </a:r>
            <a:r>
              <a:rPr lang="en-US" sz="1800" dirty="0" err="1" smtClean="0"/>
              <a:t>avaliará</a:t>
            </a:r>
            <a:r>
              <a:rPr lang="en-US" sz="1800" dirty="0" smtClean="0"/>
              <a:t> </a:t>
            </a:r>
            <a:r>
              <a:rPr lang="en-US" sz="1800" dirty="0" err="1" smtClean="0"/>
              <a:t>os</a:t>
            </a:r>
            <a:r>
              <a:rPr lang="en-US" sz="1800" dirty="0" smtClean="0"/>
              <a:t> </a:t>
            </a:r>
            <a:r>
              <a:rPr lang="en-US" sz="1800" dirty="0" err="1" smtClean="0"/>
              <a:t>principais</a:t>
            </a:r>
            <a:r>
              <a:rPr lang="en-US" sz="1800" dirty="0" smtClean="0"/>
              <a:t> </a:t>
            </a:r>
            <a:r>
              <a:rPr lang="en-US" sz="1800" dirty="0" err="1" smtClean="0"/>
              <a:t>processos</a:t>
            </a:r>
            <a:r>
              <a:rPr lang="en-US" sz="1800" dirty="0" smtClean="0"/>
              <a:t> </a:t>
            </a:r>
            <a:r>
              <a:rPr lang="en-US" sz="1800" dirty="0" err="1" smtClean="0"/>
              <a:t>pré-analíticos</a:t>
            </a:r>
            <a:r>
              <a:rPr lang="en-US" sz="1800" dirty="0" smtClean="0"/>
              <a:t>, </a:t>
            </a:r>
            <a:r>
              <a:rPr lang="en-US" sz="1800" dirty="0" err="1" smtClean="0"/>
              <a:t>analíticos</a:t>
            </a:r>
            <a:r>
              <a:rPr lang="en-US" sz="1800" dirty="0" smtClean="0"/>
              <a:t> e </a:t>
            </a:r>
            <a:r>
              <a:rPr lang="en-US" sz="1800" dirty="0" err="1" smtClean="0"/>
              <a:t>pós</a:t>
            </a:r>
            <a:r>
              <a:rPr lang="en-US" sz="1800" dirty="0" smtClean="0"/>
              <a:t> </a:t>
            </a:r>
            <a:r>
              <a:rPr lang="en-US" sz="1800" dirty="0" err="1" smtClean="0"/>
              <a:t>analíticos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ocorram</a:t>
            </a:r>
            <a:r>
              <a:rPr lang="en-US" sz="1800" dirty="0" smtClean="0"/>
              <a:t> no local do teste.</a:t>
            </a:r>
          </a:p>
          <a:p>
            <a:pPr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smtClean="0"/>
              <a:t>Um </a:t>
            </a:r>
            <a:r>
              <a:rPr lang="en-US" sz="1800" dirty="0" err="1" smtClean="0"/>
              <a:t>número</a:t>
            </a:r>
            <a:r>
              <a:rPr lang="en-US" sz="1800" dirty="0" smtClean="0"/>
              <a:t> de </a:t>
            </a:r>
            <a:r>
              <a:rPr lang="en-US" sz="1800" dirty="0" err="1" smtClean="0"/>
              <a:t>amostras</a:t>
            </a:r>
            <a:r>
              <a:rPr lang="en-US" sz="1800" dirty="0" smtClean="0"/>
              <a:t> é </a:t>
            </a:r>
            <a:r>
              <a:rPr lang="en-US" sz="1800" dirty="0" err="1" smtClean="0"/>
              <a:t>enviado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o </a:t>
            </a:r>
            <a:r>
              <a:rPr lang="en-US" sz="1800" dirty="0" err="1" smtClean="0"/>
              <a:t>laboratório</a:t>
            </a:r>
            <a:r>
              <a:rPr lang="en-US" sz="1800" dirty="0" smtClean="0"/>
              <a:t> </a:t>
            </a:r>
            <a:r>
              <a:rPr lang="en-US" sz="1800" dirty="0" err="1" smtClean="0"/>
              <a:t>ou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o local de testes </a:t>
            </a:r>
            <a:r>
              <a:rPr lang="en-US" sz="1800" dirty="0" err="1" smtClean="0"/>
              <a:t>várias</a:t>
            </a:r>
            <a:r>
              <a:rPr lang="en-US" sz="1800" dirty="0" smtClean="0"/>
              <a:t> </a:t>
            </a:r>
            <a:r>
              <a:rPr lang="en-US" sz="1800" dirty="0" err="1" smtClean="0"/>
              <a:t>vezes</a:t>
            </a:r>
            <a:r>
              <a:rPr lang="en-US" sz="1800" dirty="0" smtClean="0"/>
              <a:t>  </a:t>
            </a:r>
            <a:r>
              <a:rPr lang="en-US" sz="1800" dirty="0" err="1" smtClean="0"/>
              <a:t>por</a:t>
            </a:r>
            <a:r>
              <a:rPr lang="en-US" sz="1800" dirty="0" smtClean="0"/>
              <a:t> </a:t>
            </a:r>
            <a:r>
              <a:rPr lang="en-US" sz="1800" dirty="0" err="1" smtClean="0"/>
              <a:t>ano</a:t>
            </a:r>
            <a:endParaRPr lang="en-US" sz="1800" dirty="0"/>
          </a:p>
          <a:p>
            <a:pPr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smtClean="0"/>
              <a:t>O local de testes </a:t>
            </a:r>
            <a:r>
              <a:rPr lang="en-US" sz="1800" dirty="0" err="1" smtClean="0"/>
              <a:t>realiza</a:t>
            </a:r>
            <a:r>
              <a:rPr lang="en-US" sz="1800" dirty="0" smtClean="0"/>
              <a:t> </a:t>
            </a:r>
            <a:r>
              <a:rPr lang="en-US" sz="1800" dirty="0" err="1" smtClean="0"/>
              <a:t>Xpert</a:t>
            </a:r>
            <a:r>
              <a:rPr lang="en-US" sz="1800" dirty="0" smtClean="0"/>
              <a:t> </a:t>
            </a:r>
            <a:r>
              <a:rPr lang="en-US" sz="1800" dirty="0"/>
              <a:t>MTB/RIF </a:t>
            </a:r>
            <a:r>
              <a:rPr lang="en-US" sz="1800" dirty="0" err="1" smtClean="0"/>
              <a:t>como</a:t>
            </a:r>
            <a:r>
              <a:rPr lang="en-US" sz="1800" dirty="0" smtClean="0"/>
              <a:t> </a:t>
            </a:r>
            <a:r>
              <a:rPr lang="en-US" sz="1800" dirty="0" err="1" smtClean="0"/>
              <a:t>fariam</a:t>
            </a:r>
            <a:r>
              <a:rPr lang="en-US" sz="1800" dirty="0" smtClean="0"/>
              <a:t> com </a:t>
            </a:r>
            <a:r>
              <a:rPr lang="en-US" sz="1800" dirty="0" err="1" smtClean="0"/>
              <a:t>amostras</a:t>
            </a:r>
            <a:r>
              <a:rPr lang="en-US" sz="1800" dirty="0" smtClean="0"/>
              <a:t> de </a:t>
            </a:r>
            <a:r>
              <a:rPr lang="en-US" sz="1800" dirty="0" err="1" smtClean="0"/>
              <a:t>pacientes</a:t>
            </a:r>
            <a:r>
              <a:rPr lang="en-US" sz="1800" dirty="0" smtClean="0"/>
              <a:t> de </a:t>
            </a:r>
            <a:r>
              <a:rPr lang="en-US" sz="1800" dirty="0" err="1" smtClean="0"/>
              <a:t>rotina</a:t>
            </a:r>
            <a:r>
              <a:rPr lang="en-US" sz="1800" dirty="0" smtClean="0"/>
              <a:t> e </a:t>
            </a:r>
            <a:r>
              <a:rPr lang="en-US" sz="1800" dirty="0" err="1" smtClean="0"/>
              <a:t>informa</a:t>
            </a:r>
            <a:r>
              <a:rPr lang="en-US" sz="1800" dirty="0" smtClean="0"/>
              <a:t> </a:t>
            </a:r>
            <a:r>
              <a:rPr lang="en-US" sz="1800" dirty="0" err="1" smtClean="0"/>
              <a:t>os</a:t>
            </a:r>
            <a:r>
              <a:rPr lang="en-US" sz="1800" dirty="0" smtClean="0"/>
              <a:t> </a:t>
            </a:r>
            <a:r>
              <a:rPr lang="en-US" sz="1800" dirty="0" err="1" smtClean="0"/>
              <a:t>resultados</a:t>
            </a:r>
            <a:r>
              <a:rPr lang="en-US" sz="1800" dirty="0"/>
              <a:t>.</a:t>
            </a:r>
            <a:endParaRPr lang="en-US" sz="1800" dirty="0" smtClean="0"/>
          </a:p>
          <a:p>
            <a:pPr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/>
              <a:t>Os</a:t>
            </a:r>
            <a:r>
              <a:rPr lang="en-US" sz="1800" dirty="0" smtClean="0"/>
              <a:t> </a:t>
            </a:r>
            <a:r>
              <a:rPr lang="en-US" sz="1800" dirty="0" err="1" smtClean="0"/>
              <a:t>resultados</a:t>
            </a:r>
            <a:r>
              <a:rPr lang="en-US" sz="1800" dirty="0" smtClean="0"/>
              <a:t> </a:t>
            </a:r>
            <a:r>
              <a:rPr lang="en-US" sz="1800" dirty="0" err="1" smtClean="0"/>
              <a:t>indicam</a:t>
            </a:r>
            <a:r>
              <a:rPr lang="en-US" sz="1800" dirty="0" smtClean="0"/>
              <a:t> a </a:t>
            </a:r>
            <a:r>
              <a:rPr lang="en-US" sz="1800" dirty="0" err="1" smtClean="0"/>
              <a:t>qualidade</a:t>
            </a:r>
            <a:r>
              <a:rPr lang="en-US" sz="1800" dirty="0" smtClean="0"/>
              <a:t> do </a:t>
            </a:r>
            <a:r>
              <a:rPr lang="en-US" sz="1800" dirty="0" err="1" smtClean="0"/>
              <a:t>desempenho</a:t>
            </a:r>
            <a:r>
              <a:rPr lang="en-US" sz="1800" dirty="0" smtClean="0"/>
              <a:t> dos </a:t>
            </a:r>
            <a:r>
              <a:rPr lang="en-US" sz="1800" dirty="0" err="1" smtClean="0"/>
              <a:t>profissionais</a:t>
            </a:r>
            <a:r>
              <a:rPr lang="en-US" sz="1800" dirty="0" smtClean="0"/>
              <a:t> e as </a:t>
            </a:r>
            <a:r>
              <a:rPr lang="en-US" sz="1800" dirty="0" err="1" smtClean="0"/>
              <a:t>operações</a:t>
            </a:r>
            <a:r>
              <a:rPr lang="en-US" sz="1800" dirty="0" smtClean="0"/>
              <a:t> do local do </a:t>
            </a:r>
            <a:r>
              <a:rPr lang="en-US" sz="1800" dirty="0" err="1" smtClean="0"/>
              <a:t>teste</a:t>
            </a:r>
            <a:r>
              <a:rPr lang="en-US" sz="1800" dirty="0" smtClean="0"/>
              <a:t>.</a:t>
            </a:r>
            <a:endParaRPr lang="en-US" sz="1800" dirty="0"/>
          </a:p>
          <a:p>
            <a:pPr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smtClean="0"/>
              <a:t>Os </a:t>
            </a:r>
            <a:r>
              <a:rPr lang="en-US" sz="1800" dirty="0" err="1" smtClean="0"/>
              <a:t>resultados</a:t>
            </a:r>
            <a:r>
              <a:rPr lang="en-US" sz="1800" dirty="0" smtClean="0"/>
              <a:t> </a:t>
            </a:r>
            <a:r>
              <a:rPr lang="en-US" sz="1800" dirty="0" err="1" smtClean="0"/>
              <a:t>são</a:t>
            </a:r>
            <a:r>
              <a:rPr lang="en-US" sz="1800" dirty="0" smtClean="0"/>
              <a:t> </a:t>
            </a:r>
            <a:r>
              <a:rPr lang="en-US" sz="1800" dirty="0" err="1" smtClean="0"/>
              <a:t>comparados</a:t>
            </a:r>
            <a:r>
              <a:rPr lang="en-US" sz="1800" dirty="0" smtClean="0"/>
              <a:t> </a:t>
            </a:r>
            <a:r>
              <a:rPr lang="en-US" sz="1800" dirty="0" err="1" smtClean="0"/>
              <a:t>aos</a:t>
            </a:r>
            <a:r>
              <a:rPr lang="en-US" sz="1800" dirty="0" smtClean="0"/>
              <a:t> </a:t>
            </a:r>
            <a:r>
              <a:rPr lang="en-US" sz="1800" dirty="0" err="1" smtClean="0"/>
              <a:t>resultados</a:t>
            </a:r>
            <a:r>
              <a:rPr lang="en-US" sz="1800" dirty="0" smtClean="0"/>
              <a:t> </a:t>
            </a:r>
            <a:r>
              <a:rPr lang="en-US" sz="1800" dirty="0" err="1" smtClean="0"/>
              <a:t>esperados</a:t>
            </a:r>
            <a:r>
              <a:rPr lang="en-US" sz="1800" dirty="0" smtClean="0"/>
              <a:t> e com </a:t>
            </a:r>
            <a:r>
              <a:rPr lang="en-US" sz="1800" dirty="0" err="1" smtClean="0"/>
              <a:t>outros</a:t>
            </a:r>
            <a:r>
              <a:rPr lang="en-US" sz="1800" dirty="0" smtClean="0"/>
              <a:t> </a:t>
            </a:r>
            <a:r>
              <a:rPr lang="en-US" sz="1800" dirty="0" err="1" smtClean="0"/>
              <a:t>laboratórios</a:t>
            </a:r>
            <a:r>
              <a:rPr lang="en-US" sz="1800" dirty="0" smtClean="0"/>
              <a:t>. </a:t>
            </a:r>
            <a:endParaRPr lang="en-US" sz="1800" dirty="0"/>
          </a:p>
          <a:p>
            <a:pPr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err="1" smtClean="0"/>
              <a:t>Os</a:t>
            </a:r>
            <a:r>
              <a:rPr lang="en-US" sz="1800" dirty="0" smtClean="0"/>
              <a:t> </a:t>
            </a:r>
            <a:r>
              <a:rPr lang="en-US" sz="1800" dirty="0" err="1" smtClean="0"/>
              <a:t>resultados</a:t>
            </a:r>
            <a:r>
              <a:rPr lang="en-US" sz="1800" dirty="0" smtClean="0"/>
              <a:t> </a:t>
            </a:r>
            <a:r>
              <a:rPr lang="en-US" sz="1800" dirty="0" err="1" smtClean="0"/>
              <a:t>são</a:t>
            </a:r>
            <a:r>
              <a:rPr lang="en-US" sz="1800" dirty="0" smtClean="0"/>
              <a:t> </a:t>
            </a:r>
            <a:r>
              <a:rPr lang="en-US" sz="1800" dirty="0" err="1" smtClean="0"/>
              <a:t>monitorados</a:t>
            </a:r>
            <a:r>
              <a:rPr lang="en-US" sz="1800" dirty="0" smtClean="0"/>
              <a:t> para </a:t>
            </a:r>
            <a:r>
              <a:rPr lang="en-US" sz="1800" dirty="0" err="1" smtClean="0"/>
              <a:t>traçar</a:t>
            </a:r>
            <a:r>
              <a:rPr lang="en-US" sz="1800" dirty="0" smtClean="0"/>
              <a:t> </a:t>
            </a:r>
            <a:r>
              <a:rPr lang="en-US" sz="1800" dirty="0" err="1" smtClean="0"/>
              <a:t>tendências</a:t>
            </a:r>
            <a:r>
              <a:rPr lang="en-US" sz="1800" dirty="0" smtClean="0"/>
              <a:t> com o </a:t>
            </a:r>
            <a:r>
              <a:rPr lang="en-US" sz="1800" dirty="0" err="1" smtClean="0"/>
              <a:t>passar</a:t>
            </a:r>
            <a:r>
              <a:rPr lang="en-US" sz="1800" dirty="0" smtClean="0"/>
              <a:t> do tempo.</a:t>
            </a:r>
          </a:p>
          <a:p>
            <a:pPr fontAlgn="auto">
              <a:spcAft>
                <a:spcPts val="0"/>
              </a:spcAft>
              <a:buFont typeface="Calibri" pitchFamily="34" charset="0"/>
              <a:buChar char="●"/>
              <a:defRPr/>
            </a:pPr>
            <a:r>
              <a:rPr lang="en-US" sz="1800" dirty="0" smtClean="0"/>
              <a:t>TP </a:t>
            </a:r>
            <a:r>
              <a:rPr lang="en-US" sz="1800" dirty="0" err="1" smtClean="0"/>
              <a:t>não</a:t>
            </a:r>
            <a:r>
              <a:rPr lang="en-US" sz="1800" dirty="0" smtClean="0"/>
              <a:t> </a:t>
            </a:r>
            <a:r>
              <a:rPr lang="en-US" sz="1800" dirty="0" err="1" smtClean="0"/>
              <a:t>mede</a:t>
            </a:r>
            <a:r>
              <a:rPr lang="en-US" sz="1800" dirty="0" smtClean="0"/>
              <a:t> o </a:t>
            </a:r>
            <a:r>
              <a:rPr lang="en-US" sz="1800" dirty="0" err="1" smtClean="0"/>
              <a:t>desempenho</a:t>
            </a:r>
            <a:r>
              <a:rPr lang="en-US" sz="1800" dirty="0" smtClean="0"/>
              <a:t> </a:t>
            </a:r>
            <a:r>
              <a:rPr lang="en-US" sz="1800" dirty="0" err="1" smtClean="0"/>
              <a:t>rotineiro</a:t>
            </a:r>
            <a:r>
              <a:rPr lang="en-US" sz="1800" dirty="0" smtClean="0"/>
              <a:t> do </a:t>
            </a:r>
            <a:r>
              <a:rPr lang="en-US" sz="1800" dirty="0" err="1" smtClean="0"/>
              <a:t>laboratório</a:t>
            </a:r>
            <a:r>
              <a:rPr lang="en-US" sz="1800" dirty="0" smtClean="0"/>
              <a:t> mas </a:t>
            </a:r>
            <a:r>
              <a:rPr lang="en-US" sz="1800" dirty="0" err="1" smtClean="0"/>
              <a:t>pode</a:t>
            </a:r>
            <a:r>
              <a:rPr lang="en-US" sz="1800" dirty="0" smtClean="0"/>
              <a:t> </a:t>
            </a:r>
            <a:r>
              <a:rPr lang="en-US" sz="1800" dirty="0" err="1" smtClean="0"/>
              <a:t>identificar</a:t>
            </a:r>
            <a:r>
              <a:rPr lang="en-US" sz="1800" dirty="0" smtClean="0"/>
              <a:t> </a:t>
            </a:r>
            <a:r>
              <a:rPr lang="en-US" sz="1800" dirty="0" err="1" smtClean="0"/>
              <a:t>deficiências</a:t>
            </a:r>
            <a:r>
              <a:rPr lang="en-US" sz="1800" dirty="0" smtClean="0"/>
              <a:t> graves</a:t>
            </a:r>
            <a:endParaRPr lang="en-US" sz="1800" dirty="0"/>
          </a:p>
          <a:p>
            <a:pPr fontAlgn="auto">
              <a:spcAft>
                <a:spcPts val="0"/>
              </a:spcAft>
              <a:buFont typeface="Calibri" pitchFamily="34" charset="0"/>
              <a:buChar char="●"/>
              <a:defRPr/>
            </a:pPr>
            <a:endParaRPr lang="en-US" sz="1800" dirty="0"/>
          </a:p>
          <a:p>
            <a:pPr marL="0" indent="0">
              <a:buNone/>
            </a:pPr>
            <a:endParaRPr lang="en-US" sz="20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</a:rPr>
              <a:t>Teste de Proficiência</a:t>
            </a:r>
            <a:endParaRPr lang="en-US" sz="4000" dirty="0">
              <a:solidFill>
                <a:srgbClr val="421C5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341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err="1" smtClean="0">
                <a:solidFill>
                  <a:srgbClr val="421C5E"/>
                </a:solidFill>
                <a:latin typeface="+mn-lt"/>
              </a:rPr>
              <a:t>Teste</a:t>
            </a:r>
            <a:r>
              <a:rPr lang="en-US" sz="4000" dirty="0" smtClean="0">
                <a:solidFill>
                  <a:srgbClr val="421C5E"/>
                </a:solidFill>
                <a:latin typeface="+mn-lt"/>
              </a:rPr>
              <a:t> de </a:t>
            </a:r>
            <a:r>
              <a:rPr lang="en-US" sz="4000" dirty="0" err="1" smtClean="0">
                <a:solidFill>
                  <a:srgbClr val="421C5E"/>
                </a:solidFill>
                <a:latin typeface="+mn-lt"/>
              </a:rPr>
              <a:t>Proficiência</a:t>
            </a:r>
            <a:r>
              <a:rPr lang="en-US" sz="4000" dirty="0" smtClean="0">
                <a:solidFill>
                  <a:srgbClr val="421C5E"/>
                </a:solidFill>
                <a:latin typeface="+mn-lt"/>
              </a:rPr>
              <a:t> </a:t>
            </a:r>
            <a:endParaRPr lang="en-US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17929" y="1539652"/>
            <a:ext cx="9214899" cy="5230561"/>
          </a:xfrm>
        </p:spPr>
        <p:txBody>
          <a:bodyPr/>
          <a:lstStyle/>
          <a:p>
            <a:r>
              <a:rPr lang="en-US" sz="2000" dirty="0" smtClean="0"/>
              <a:t>TP é </a:t>
            </a:r>
            <a:r>
              <a:rPr lang="en-US" sz="2000" dirty="0" err="1" smtClean="0"/>
              <a:t>recomendado</a:t>
            </a:r>
            <a:r>
              <a:rPr lang="en-US" sz="2000" dirty="0" smtClean="0"/>
              <a:t>, </a:t>
            </a:r>
            <a:r>
              <a:rPr lang="en-US" sz="2000" dirty="0" err="1" smtClean="0"/>
              <a:t>pelo</a:t>
            </a:r>
            <a:r>
              <a:rPr lang="en-US" sz="2000" dirty="0" smtClean="0"/>
              <a:t> </a:t>
            </a:r>
            <a:r>
              <a:rPr lang="en-US" sz="2000" dirty="0" err="1" smtClean="0"/>
              <a:t>menos</a:t>
            </a:r>
            <a:r>
              <a:rPr lang="en-US" sz="2000" dirty="0" smtClean="0"/>
              <a:t>,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vez</a:t>
            </a:r>
            <a:r>
              <a:rPr lang="en-US" sz="2000" dirty="0" smtClean="0"/>
              <a:t> </a:t>
            </a:r>
            <a:r>
              <a:rPr lang="en-US" sz="2000" dirty="0" err="1" smtClean="0"/>
              <a:t>por</a:t>
            </a:r>
            <a:r>
              <a:rPr lang="en-US" sz="2000" dirty="0" smtClean="0"/>
              <a:t> </a:t>
            </a:r>
            <a:r>
              <a:rPr lang="en-US" sz="2000" dirty="0" err="1" smtClean="0"/>
              <a:t>ano</a:t>
            </a:r>
            <a:endParaRPr lang="en-US" sz="2000" dirty="0" smtClean="0"/>
          </a:p>
          <a:p>
            <a:r>
              <a:rPr lang="en-US" sz="2000" dirty="0" smtClean="0"/>
              <a:t>O </a:t>
            </a:r>
            <a:r>
              <a:rPr lang="en-US" sz="2000" dirty="0" err="1" smtClean="0"/>
              <a:t>relatório</a:t>
            </a:r>
            <a:r>
              <a:rPr lang="en-US" sz="2000" dirty="0" smtClean="0"/>
              <a:t> do TP </a:t>
            </a:r>
            <a:r>
              <a:rPr lang="en-US" sz="2000" dirty="0" err="1" smtClean="0"/>
              <a:t>deve</a:t>
            </a:r>
            <a:r>
              <a:rPr lang="en-US" sz="2000" dirty="0" smtClean="0"/>
              <a:t> ser </a:t>
            </a:r>
            <a:r>
              <a:rPr lang="en-US" sz="2000" dirty="0" err="1" smtClean="0"/>
              <a:t>fornecido</a:t>
            </a:r>
            <a:r>
              <a:rPr lang="en-US" sz="2000" dirty="0" smtClean="0"/>
              <a:t> de </a:t>
            </a:r>
            <a:r>
              <a:rPr lang="en-US" sz="2000" dirty="0" err="1" smtClean="0"/>
              <a:t>maneira</a:t>
            </a:r>
            <a:r>
              <a:rPr lang="en-US" sz="2000" dirty="0" smtClean="0"/>
              <a:t> </a:t>
            </a:r>
            <a:r>
              <a:rPr lang="en-US" sz="2000" dirty="0" err="1" smtClean="0"/>
              <a:t>oportuna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locais</a:t>
            </a:r>
            <a:r>
              <a:rPr lang="en-US" sz="2000" dirty="0" smtClean="0"/>
              <a:t> de testes e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profissionais</a:t>
            </a:r>
            <a:r>
              <a:rPr lang="en-US" sz="2000" dirty="0" smtClean="0"/>
              <a:t> da </a:t>
            </a:r>
            <a:r>
              <a:rPr lang="en-US" sz="2000" dirty="0" err="1" smtClean="0"/>
              <a:t>supervisão</a:t>
            </a:r>
            <a:endParaRPr lang="en-US" sz="2000" dirty="0"/>
          </a:p>
          <a:p>
            <a:pPr lvl="1"/>
            <a:r>
              <a:rPr lang="en-US" sz="2000" dirty="0" smtClean="0"/>
              <a:t>É </a:t>
            </a:r>
            <a:r>
              <a:rPr lang="en-US" sz="2000" dirty="0" err="1" smtClean="0"/>
              <a:t>necessário</a:t>
            </a:r>
            <a:r>
              <a:rPr lang="en-US" sz="2000" dirty="0" smtClean="0"/>
              <a:t> um </a:t>
            </a:r>
            <a:r>
              <a:rPr lang="en-US" sz="2000" dirty="0" err="1" smtClean="0"/>
              <a:t>relatório</a:t>
            </a:r>
            <a:r>
              <a:rPr lang="en-US" sz="2000" dirty="0" smtClean="0"/>
              <a:t> </a:t>
            </a:r>
            <a:r>
              <a:rPr lang="en-US" sz="2000" dirty="0" err="1" smtClean="0"/>
              <a:t>rápido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se </a:t>
            </a:r>
            <a:r>
              <a:rPr lang="en-US" sz="2000" dirty="0" err="1" smtClean="0"/>
              <a:t>possa</a:t>
            </a:r>
            <a:r>
              <a:rPr lang="en-US" sz="2000" dirty="0" smtClean="0"/>
              <a:t> </a:t>
            </a:r>
            <a:r>
              <a:rPr lang="en-US" sz="2000" dirty="0" err="1" smtClean="0"/>
              <a:t>adotar</a:t>
            </a:r>
            <a:r>
              <a:rPr lang="en-US" sz="2000" dirty="0" smtClean="0"/>
              <a:t> </a:t>
            </a:r>
            <a:r>
              <a:rPr lang="en-US" sz="2000" dirty="0" err="1" smtClean="0"/>
              <a:t>rapidamente</a:t>
            </a:r>
            <a:r>
              <a:rPr lang="en-US" sz="2000" dirty="0" smtClean="0"/>
              <a:t> as </a:t>
            </a:r>
            <a:r>
              <a:rPr lang="en-US" sz="2000" dirty="0" err="1" smtClean="0"/>
              <a:t>medidas</a:t>
            </a:r>
            <a:r>
              <a:rPr lang="en-US" sz="2000" dirty="0" smtClean="0"/>
              <a:t> </a:t>
            </a:r>
            <a:r>
              <a:rPr lang="en-US" sz="2000" dirty="0" err="1" smtClean="0"/>
              <a:t>corretivas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Enquanto</a:t>
            </a:r>
            <a:r>
              <a:rPr lang="en-US" sz="2000" dirty="0" smtClean="0"/>
              <a:t> as </a:t>
            </a:r>
            <a:r>
              <a:rPr lang="en-US" sz="2000" dirty="0" err="1" smtClean="0"/>
              <a:t>visitas</a:t>
            </a:r>
            <a:r>
              <a:rPr lang="en-US" sz="2000" dirty="0" smtClean="0"/>
              <a:t> e o </a:t>
            </a:r>
            <a:r>
              <a:rPr lang="en-US" sz="2000" dirty="0" err="1" smtClean="0"/>
              <a:t>monitoramento</a:t>
            </a:r>
            <a:r>
              <a:rPr lang="en-US" sz="2000" dirty="0" smtClean="0"/>
              <a:t> </a:t>
            </a:r>
            <a:r>
              <a:rPr lang="en-US" sz="2000" dirty="0" err="1" smtClean="0"/>
              <a:t>rotineiro</a:t>
            </a:r>
            <a:r>
              <a:rPr lang="en-US" sz="2000" dirty="0" smtClean="0"/>
              <a:t> dos </a:t>
            </a:r>
            <a:r>
              <a:rPr lang="en-US" sz="2000" dirty="0" err="1" smtClean="0"/>
              <a:t>indicadores</a:t>
            </a:r>
            <a:r>
              <a:rPr lang="en-US" sz="2000" dirty="0" smtClean="0"/>
              <a:t> de </a:t>
            </a:r>
            <a:r>
              <a:rPr lang="en-US" sz="2000" dirty="0" err="1" smtClean="0"/>
              <a:t>qualidade</a:t>
            </a:r>
            <a:r>
              <a:rPr lang="en-US" sz="2000" dirty="0" smtClean="0"/>
              <a:t>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componentes</a:t>
            </a:r>
            <a:r>
              <a:rPr lang="en-US" sz="2000" dirty="0" smtClean="0"/>
              <a:t> </a:t>
            </a:r>
            <a:r>
              <a:rPr lang="en-US" sz="2000" dirty="0" err="1" smtClean="0"/>
              <a:t>mais</a:t>
            </a:r>
            <a:r>
              <a:rPr lang="en-US" sz="2000" dirty="0" smtClean="0"/>
              <a:t> </a:t>
            </a:r>
            <a:r>
              <a:rPr lang="en-US" sz="2000" dirty="0" err="1" smtClean="0"/>
              <a:t>importantes</a:t>
            </a:r>
            <a:r>
              <a:rPr lang="en-US" sz="2000" dirty="0" smtClean="0"/>
              <a:t> da GQ, TP </a:t>
            </a:r>
            <a:r>
              <a:rPr lang="en-US" sz="2000" dirty="0" err="1" smtClean="0"/>
              <a:t>ajuda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 err="1" smtClean="0"/>
              <a:t>indentificar</a:t>
            </a:r>
            <a:r>
              <a:rPr lang="en-US" sz="2000" dirty="0" smtClean="0"/>
              <a:t> </a:t>
            </a:r>
            <a:r>
              <a:rPr lang="en-US" sz="2000" dirty="0" err="1" smtClean="0"/>
              <a:t>não</a:t>
            </a:r>
            <a:r>
              <a:rPr lang="en-US" sz="2000" dirty="0" smtClean="0"/>
              <a:t> </a:t>
            </a:r>
            <a:r>
              <a:rPr lang="en-US" sz="2000" dirty="0" err="1" smtClean="0"/>
              <a:t>conformidades</a:t>
            </a:r>
            <a:r>
              <a:rPr lang="en-US" sz="2000" dirty="0" smtClean="0"/>
              <a:t> </a:t>
            </a:r>
            <a:r>
              <a:rPr lang="en-US" sz="2000" dirty="0" err="1" smtClean="0"/>
              <a:t>mais</a:t>
            </a:r>
            <a:r>
              <a:rPr lang="en-US" sz="2000" dirty="0" smtClean="0"/>
              <a:t> graves 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 err="1" smtClean="0"/>
              <a:t>definir</a:t>
            </a:r>
            <a:r>
              <a:rPr lang="en-US" sz="2000" dirty="0" smtClean="0"/>
              <a:t> a </a:t>
            </a:r>
            <a:r>
              <a:rPr lang="en-US" sz="2000" dirty="0" err="1" smtClean="0"/>
              <a:t>necessidade</a:t>
            </a:r>
            <a:r>
              <a:rPr lang="en-US" sz="2000" dirty="0" smtClean="0"/>
              <a:t> de </a:t>
            </a:r>
            <a:r>
              <a:rPr lang="en-US" sz="2000" dirty="0" err="1" smtClean="0"/>
              <a:t>visitas</a:t>
            </a:r>
            <a:r>
              <a:rPr lang="en-US" sz="2000" dirty="0" smtClean="0"/>
              <a:t> in loco </a:t>
            </a:r>
            <a:r>
              <a:rPr lang="en-US" sz="2000" dirty="0" err="1" smtClean="0"/>
              <a:t>aos</a:t>
            </a:r>
            <a:r>
              <a:rPr lang="en-US" sz="2000" dirty="0" smtClean="0"/>
              <a:t> </a:t>
            </a:r>
            <a:r>
              <a:rPr lang="en-US" sz="2000" dirty="0" err="1" smtClean="0"/>
              <a:t>laboratórios</a:t>
            </a:r>
            <a:r>
              <a:rPr lang="en-US" sz="2000" dirty="0" smtClean="0"/>
              <a:t> com </a:t>
            </a:r>
            <a:r>
              <a:rPr lang="en-US" sz="2000" dirty="0" err="1" smtClean="0"/>
              <a:t>piores</a:t>
            </a:r>
            <a:r>
              <a:rPr lang="en-US" sz="2000" dirty="0" smtClean="0"/>
              <a:t> </a:t>
            </a:r>
            <a:r>
              <a:rPr lang="en-US" sz="2000" dirty="0" err="1" smtClean="0"/>
              <a:t>desempenho</a:t>
            </a:r>
            <a:endParaRPr lang="en-US" sz="2000" dirty="0" smtClean="0"/>
          </a:p>
          <a:p>
            <a:r>
              <a:rPr lang="en-US" sz="2000" dirty="0" err="1" smtClean="0"/>
              <a:t>Pode</a:t>
            </a:r>
            <a:r>
              <a:rPr lang="en-US" sz="2000" dirty="0" smtClean="0"/>
              <a:t> ser </a:t>
            </a:r>
            <a:r>
              <a:rPr lang="en-US" sz="2000" dirty="0" err="1" smtClean="0"/>
              <a:t>usado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avaliar</a:t>
            </a:r>
            <a:r>
              <a:rPr lang="en-US" sz="2000" dirty="0" smtClean="0"/>
              <a:t> a </a:t>
            </a:r>
            <a:r>
              <a:rPr lang="en-US" sz="2000" dirty="0" err="1" smtClean="0"/>
              <a:t>proficiência</a:t>
            </a:r>
            <a:r>
              <a:rPr lang="en-US" sz="2000" dirty="0" smtClean="0"/>
              <a:t> dos </a:t>
            </a:r>
            <a:r>
              <a:rPr lang="en-US" sz="2000" dirty="0" err="1" smtClean="0"/>
              <a:t>usuários</a:t>
            </a:r>
            <a:r>
              <a:rPr lang="en-US" sz="2000" dirty="0" smtClean="0"/>
              <a:t> </a:t>
            </a:r>
            <a:r>
              <a:rPr lang="en-US" sz="2000" dirty="0" err="1" smtClean="0"/>
              <a:t>depois</a:t>
            </a:r>
            <a:r>
              <a:rPr lang="en-US" sz="2000" dirty="0" smtClean="0"/>
              <a:t> do </a:t>
            </a:r>
            <a:r>
              <a:rPr lang="en-US" sz="2000" dirty="0" err="1" smtClean="0"/>
              <a:t>treinamento</a:t>
            </a:r>
            <a:endParaRPr lang="en-US" sz="2000" dirty="0" smtClean="0"/>
          </a:p>
          <a:p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60191" y="6991986"/>
            <a:ext cx="2494016" cy="401637"/>
          </a:xfrm>
          <a:prstGeom prst="rect">
            <a:avLst/>
          </a:prstGeom>
        </p:spPr>
        <p:txBody>
          <a:bodyPr lIns="99440" tIns="49720" rIns="99440" bIns="49720"/>
          <a:lstStyle/>
          <a:p>
            <a:pPr>
              <a:defRPr/>
            </a:pPr>
            <a:fld id="{ED6BC387-ABE4-4747-924E-10FA64B88094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dirty="0" err="1" smtClean="0">
                <a:solidFill>
                  <a:srgbClr val="421C5E"/>
                </a:solidFill>
                <a:latin typeface="+mn-lt"/>
              </a:rPr>
              <a:t>Teste</a:t>
            </a:r>
            <a:r>
              <a:rPr lang="en-US" sz="4000" dirty="0" smtClean="0">
                <a:solidFill>
                  <a:srgbClr val="421C5E"/>
                </a:solidFill>
                <a:latin typeface="+mn-lt"/>
              </a:rPr>
              <a:t> de </a:t>
            </a:r>
            <a:r>
              <a:rPr lang="en-US" sz="4000" dirty="0" err="1" smtClean="0">
                <a:solidFill>
                  <a:srgbClr val="421C5E"/>
                </a:solidFill>
                <a:latin typeface="+mn-lt"/>
              </a:rPr>
              <a:t>Proficiência</a:t>
            </a:r>
            <a:endParaRPr lang="en-US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17295" y="1746969"/>
            <a:ext cx="9692132" cy="5073019"/>
          </a:xfrm>
        </p:spPr>
        <p:txBody>
          <a:bodyPr/>
          <a:lstStyle/>
          <a:p>
            <a:r>
              <a:rPr lang="en-US" sz="2000" dirty="0" err="1" smtClean="0"/>
              <a:t>Diversas</a:t>
            </a:r>
            <a:r>
              <a:rPr lang="en-US" sz="2000" dirty="0" smtClean="0"/>
              <a:t> </a:t>
            </a:r>
            <a:r>
              <a:rPr lang="en-US" sz="2000" dirty="0" err="1" smtClean="0"/>
              <a:t>opções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2000" dirty="0" err="1" smtClean="0"/>
              <a:t>diferentes</a:t>
            </a:r>
            <a:r>
              <a:rPr lang="en-US" sz="2000" dirty="0" smtClean="0"/>
              <a:t> </a:t>
            </a:r>
            <a:r>
              <a:rPr lang="en-US" sz="2000" dirty="0" err="1" smtClean="0"/>
              <a:t>formatos</a:t>
            </a:r>
            <a:r>
              <a:rPr lang="en-US" sz="2000" dirty="0"/>
              <a:t>) </a:t>
            </a:r>
            <a:r>
              <a:rPr lang="en-US" sz="2000" dirty="0" err="1" smtClean="0"/>
              <a:t>foram</a:t>
            </a:r>
            <a:r>
              <a:rPr lang="en-US" sz="2000" dirty="0" smtClean="0"/>
              <a:t> </a:t>
            </a:r>
            <a:r>
              <a:rPr lang="en-US" sz="2000" dirty="0" err="1" smtClean="0"/>
              <a:t>avaliados</a:t>
            </a:r>
            <a:r>
              <a:rPr lang="en-US" sz="2000" dirty="0" smtClean="0"/>
              <a:t>  e </a:t>
            </a:r>
            <a:r>
              <a:rPr lang="en-US" sz="2000" dirty="0" err="1" smtClean="0"/>
              <a:t>todos</a:t>
            </a:r>
            <a:r>
              <a:rPr lang="en-US" sz="2000" dirty="0" smtClean="0"/>
              <a:t> </a:t>
            </a:r>
            <a:r>
              <a:rPr lang="en-US" sz="2000" dirty="0" err="1" smtClean="0"/>
              <a:t>foram</a:t>
            </a:r>
            <a:r>
              <a:rPr lang="en-US" sz="2000" dirty="0" smtClean="0"/>
              <a:t> </a:t>
            </a:r>
            <a:r>
              <a:rPr lang="en-US" sz="2000" dirty="0" err="1" smtClean="0"/>
              <a:t>considerados</a:t>
            </a:r>
            <a:r>
              <a:rPr lang="en-US" sz="2000" dirty="0" smtClean="0"/>
              <a:t>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tendo</a:t>
            </a:r>
            <a:r>
              <a:rPr lang="en-US" sz="2000" dirty="0" smtClean="0"/>
              <a:t> </a:t>
            </a:r>
            <a:r>
              <a:rPr lang="en-US" sz="2000" dirty="0" err="1" smtClean="0"/>
              <a:t>formatos</a:t>
            </a:r>
            <a:r>
              <a:rPr lang="en-US" sz="2000" dirty="0" smtClean="0"/>
              <a:t> </a:t>
            </a:r>
            <a:r>
              <a:rPr lang="en-US" sz="2000" dirty="0" err="1" smtClean="0"/>
              <a:t>aceitáveis</a:t>
            </a:r>
            <a:endParaRPr lang="en-US" sz="2000" dirty="0" smtClean="0"/>
          </a:p>
          <a:p>
            <a:pPr lvl="1"/>
            <a:r>
              <a:rPr lang="en-US" sz="2000" dirty="0" err="1" smtClean="0">
                <a:solidFill>
                  <a:schemeClr val="tx1"/>
                </a:solidFill>
              </a:rPr>
              <a:t>Por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exemplo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veja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Scott et al. J. </a:t>
            </a:r>
            <a:r>
              <a:rPr lang="en-US" sz="2000" i="1" dirty="0" err="1">
                <a:solidFill>
                  <a:schemeClr val="tx1"/>
                </a:solidFill>
              </a:rPr>
              <a:t>Clin</a:t>
            </a:r>
            <a:r>
              <a:rPr lang="en-US" sz="2000" i="1" dirty="0">
                <a:solidFill>
                  <a:schemeClr val="tx1"/>
                </a:solidFill>
              </a:rPr>
              <a:t>. </a:t>
            </a:r>
            <a:r>
              <a:rPr lang="en-US" sz="2000" i="1" dirty="0" err="1">
                <a:solidFill>
                  <a:schemeClr val="tx1"/>
                </a:solidFill>
              </a:rPr>
              <a:t>Microbiol</a:t>
            </a:r>
            <a:r>
              <a:rPr lang="en-US" sz="2000" i="1" dirty="0">
                <a:solidFill>
                  <a:schemeClr val="tx1"/>
                </a:solidFill>
              </a:rPr>
              <a:t>. 2014.  52: 2493-2499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sz="2000" dirty="0" smtClean="0"/>
          </a:p>
          <a:p>
            <a:pPr eaLnBrk="1" hangingPunct="1"/>
            <a:r>
              <a:rPr lang="en-US" sz="2000" dirty="0" err="1" smtClean="0"/>
              <a:t>Laboratórios</a:t>
            </a:r>
            <a:r>
              <a:rPr lang="en-US" sz="2000" dirty="0" smtClean="0"/>
              <a:t> de </a:t>
            </a:r>
            <a:r>
              <a:rPr lang="en-US" sz="2000" dirty="0" err="1"/>
              <a:t>R</a:t>
            </a:r>
            <a:r>
              <a:rPr lang="en-US" sz="2000" dirty="0" err="1" smtClean="0"/>
              <a:t>eferência</a:t>
            </a:r>
            <a:r>
              <a:rPr lang="en-US" sz="2000" dirty="0" smtClean="0"/>
              <a:t> Nacional </a:t>
            </a:r>
            <a:r>
              <a:rPr lang="en-US" sz="2000" dirty="0" err="1" smtClean="0"/>
              <a:t>podem</a:t>
            </a:r>
            <a:r>
              <a:rPr lang="en-US" sz="2000" dirty="0" smtClean="0"/>
              <a:t> </a:t>
            </a:r>
            <a:r>
              <a:rPr lang="en-US" sz="2000" dirty="0" err="1" smtClean="0"/>
              <a:t>considerar</a:t>
            </a:r>
            <a:r>
              <a:rPr lang="en-US" sz="2000" dirty="0" smtClean="0"/>
              <a:t> o </a:t>
            </a:r>
            <a:r>
              <a:rPr lang="en-US" sz="2000" dirty="0" err="1" smtClean="0"/>
              <a:t>preparo</a:t>
            </a:r>
            <a:r>
              <a:rPr lang="en-US" sz="2000" dirty="0" smtClean="0"/>
              <a:t> de </a:t>
            </a:r>
            <a:r>
              <a:rPr lang="en-US" sz="2000" dirty="0" err="1" smtClean="0"/>
              <a:t>seus</a:t>
            </a:r>
            <a:r>
              <a:rPr lang="en-US" sz="2000" dirty="0" smtClean="0"/>
              <a:t> </a:t>
            </a:r>
            <a:r>
              <a:rPr lang="en-US" sz="2000" dirty="0" err="1" smtClean="0"/>
              <a:t>próprios</a:t>
            </a:r>
            <a:r>
              <a:rPr lang="en-US" sz="2000" dirty="0" smtClean="0"/>
              <a:t> </a:t>
            </a:r>
            <a:r>
              <a:rPr lang="en-US" sz="2000" dirty="0" err="1" smtClean="0"/>
              <a:t>painéis</a:t>
            </a:r>
            <a:r>
              <a:rPr lang="en-US" sz="2000" dirty="0" smtClean="0"/>
              <a:t> de TP no </a:t>
            </a:r>
            <a:r>
              <a:rPr lang="en-US" sz="2000" dirty="0" err="1" smtClean="0"/>
              <a:t>lugar</a:t>
            </a:r>
            <a:r>
              <a:rPr lang="en-US" sz="2000" dirty="0" smtClean="0"/>
              <a:t> de um </a:t>
            </a:r>
            <a:r>
              <a:rPr lang="en-US" sz="2000" dirty="0" err="1" smtClean="0"/>
              <a:t>esquema</a:t>
            </a:r>
            <a:r>
              <a:rPr lang="en-US" sz="2000" dirty="0" smtClean="0"/>
              <a:t> </a:t>
            </a:r>
            <a:r>
              <a:rPr lang="en-US" sz="2000" dirty="0" err="1" smtClean="0"/>
              <a:t>externo</a:t>
            </a:r>
            <a:r>
              <a:rPr lang="en-US" sz="2000" dirty="0" smtClean="0"/>
              <a:t> de TP</a:t>
            </a:r>
          </a:p>
          <a:p>
            <a:pPr marL="124796" indent="0">
              <a:buNone/>
            </a:pPr>
            <a:endParaRPr lang="en-US" sz="2000" dirty="0"/>
          </a:p>
          <a:p>
            <a:pPr marL="124796" indent="0">
              <a:buNone/>
            </a:pPr>
            <a:endParaRPr lang="en-US" sz="2400" dirty="0" smtClean="0"/>
          </a:p>
          <a:p>
            <a:pPr marL="124796" indent="0">
              <a:buNone/>
            </a:pPr>
            <a:endParaRPr lang="en-US" sz="2400" dirty="0"/>
          </a:p>
          <a:p>
            <a:pPr marL="124796" indent="0" eaLnBrk="1" hangingPunct="1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617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CustomShape 1"/>
          <p:cNvSpPr/>
          <p:nvPr/>
        </p:nvSpPr>
        <p:spPr>
          <a:xfrm>
            <a:off x="489728" y="107113"/>
            <a:ext cx="10687239" cy="136053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t-BR" sz="4000" b="1" dirty="0" smtClean="0">
                <a:solidFill>
                  <a:srgbClr val="421C5E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Resumo</a:t>
            </a:r>
            <a:endParaRPr sz="4000" b="1" dirty="0">
              <a:solidFill>
                <a:srgbClr val="421C5E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n-lt"/>
            </a:endParaRPr>
          </a:p>
        </p:txBody>
      </p:sp>
      <p:sp>
        <p:nvSpPr>
          <p:cNvPr id="498" name="CustomShape 2"/>
          <p:cNvSpPr/>
          <p:nvPr/>
        </p:nvSpPr>
        <p:spPr>
          <a:xfrm>
            <a:off x="344726" y="1518924"/>
            <a:ext cx="9925818" cy="50714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4726" y="1518924"/>
            <a:ext cx="9925818" cy="5071460"/>
          </a:xfrm>
          <a:prstGeom prst="rect">
            <a:avLst/>
          </a:prstGeom>
        </p:spPr>
        <p:txBody>
          <a:bodyPr lIns="91321" tIns="45661" rIns="91321" bIns="45661">
            <a:noAutofit/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endParaRPr lang="en-US" sz="1800" dirty="0">
              <a:solidFill>
                <a:srgbClr val="421C5E"/>
              </a:solidFill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4432" y="1323628"/>
            <a:ext cx="9619774" cy="5545787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nl-NL" sz="1800" dirty="0" smtClean="0">
                <a:cs typeface="Calibri" panose="020F0502020204030204" pitchFamily="34" charset="0"/>
              </a:rPr>
              <a:t>A Garantia de Qualidade inclui todos os aspectos que se seguem: </a:t>
            </a:r>
          </a:p>
          <a:p>
            <a:pPr lvl="1">
              <a:lnSpc>
                <a:spcPct val="125000"/>
              </a:lnSpc>
            </a:pPr>
            <a:r>
              <a:rPr lang="nl-NL" sz="1800" dirty="0" smtClean="0"/>
              <a:t>Ambiente laboratorial funcional e seguro</a:t>
            </a:r>
            <a:r>
              <a:rPr lang="en-GB" sz="1800" dirty="0" smtClean="0">
                <a:solidFill>
                  <a:srgbClr val="002060"/>
                </a:solidFill>
              </a:rPr>
              <a:t>, </a:t>
            </a:r>
            <a:r>
              <a:rPr lang="en-GB" sz="1800" dirty="0" err="1" smtClean="0">
                <a:solidFill>
                  <a:srgbClr val="002060"/>
                </a:solidFill>
              </a:rPr>
              <a:t>funcionários</a:t>
            </a:r>
            <a:r>
              <a:rPr lang="en-GB" sz="1800" dirty="0" smtClean="0">
                <a:solidFill>
                  <a:srgbClr val="002060"/>
                </a:solidFill>
              </a:rPr>
              <a:t> </a:t>
            </a:r>
            <a:r>
              <a:rPr lang="en-GB" sz="1800" dirty="0" err="1" smtClean="0">
                <a:solidFill>
                  <a:srgbClr val="002060"/>
                </a:solidFill>
              </a:rPr>
              <a:t>treinados</a:t>
            </a:r>
            <a:r>
              <a:rPr lang="en-GB" sz="1800" dirty="0" smtClean="0">
                <a:solidFill>
                  <a:srgbClr val="002060"/>
                </a:solidFill>
              </a:rPr>
              <a:t> e </a:t>
            </a:r>
            <a:r>
              <a:rPr lang="en-GB" sz="1800" dirty="0" err="1" smtClean="0">
                <a:solidFill>
                  <a:srgbClr val="002060"/>
                </a:solidFill>
              </a:rPr>
              <a:t>competentes</a:t>
            </a:r>
            <a:r>
              <a:rPr lang="en-GB" sz="1800" dirty="0" smtClean="0">
                <a:solidFill>
                  <a:srgbClr val="002060"/>
                </a:solidFill>
              </a:rPr>
              <a:t>, </a:t>
            </a:r>
            <a:r>
              <a:rPr lang="en-GB" sz="1800" dirty="0" err="1" smtClean="0">
                <a:solidFill>
                  <a:srgbClr val="002060"/>
                </a:solidFill>
              </a:rPr>
              <a:t>equipamento</a:t>
            </a:r>
            <a:r>
              <a:rPr lang="en-GB" sz="1800" dirty="0" smtClean="0">
                <a:solidFill>
                  <a:srgbClr val="002060"/>
                </a:solidFill>
              </a:rPr>
              <a:t> </a:t>
            </a:r>
            <a:r>
              <a:rPr lang="en-GB" sz="1800" dirty="0" err="1" smtClean="0">
                <a:solidFill>
                  <a:srgbClr val="002060"/>
                </a:solidFill>
              </a:rPr>
              <a:t>bem</a:t>
            </a:r>
            <a:r>
              <a:rPr lang="en-GB" sz="1800" dirty="0" smtClean="0">
                <a:solidFill>
                  <a:srgbClr val="002060"/>
                </a:solidFill>
              </a:rPr>
              <a:t> </a:t>
            </a:r>
            <a:r>
              <a:rPr lang="en-GB" sz="1800" dirty="0" err="1" smtClean="0">
                <a:solidFill>
                  <a:srgbClr val="002060"/>
                </a:solidFill>
              </a:rPr>
              <a:t>mantido</a:t>
            </a:r>
            <a:r>
              <a:rPr lang="en-GB" sz="1800" dirty="0" smtClean="0">
                <a:solidFill>
                  <a:srgbClr val="002060"/>
                </a:solidFill>
              </a:rPr>
              <a:t>, </a:t>
            </a:r>
            <a:r>
              <a:rPr lang="en-GB" sz="1800" dirty="0" err="1" smtClean="0">
                <a:solidFill>
                  <a:srgbClr val="002060"/>
                </a:solidFill>
              </a:rPr>
              <a:t>insumos</a:t>
            </a:r>
            <a:r>
              <a:rPr lang="en-GB" sz="1800" dirty="0" smtClean="0">
                <a:solidFill>
                  <a:srgbClr val="002060"/>
                </a:solidFill>
              </a:rPr>
              <a:t> e </a:t>
            </a:r>
            <a:r>
              <a:rPr lang="en-GB" sz="1800" dirty="0" err="1" smtClean="0">
                <a:solidFill>
                  <a:srgbClr val="002060"/>
                </a:solidFill>
              </a:rPr>
              <a:t>reagentes</a:t>
            </a:r>
            <a:r>
              <a:rPr lang="en-GB" sz="1800" dirty="0" smtClean="0">
                <a:solidFill>
                  <a:srgbClr val="002060"/>
                </a:solidFill>
              </a:rPr>
              <a:t> </a:t>
            </a:r>
            <a:r>
              <a:rPr lang="en-GB" sz="1800" dirty="0" err="1" smtClean="0">
                <a:solidFill>
                  <a:srgbClr val="002060"/>
                </a:solidFill>
              </a:rPr>
              <a:t>adequados</a:t>
            </a:r>
            <a:r>
              <a:rPr lang="en-GB" sz="1800" dirty="0" smtClean="0">
                <a:solidFill>
                  <a:srgbClr val="002060"/>
                </a:solidFill>
              </a:rPr>
              <a:t>, testes </a:t>
            </a:r>
            <a:r>
              <a:rPr lang="en-GB" sz="1800" dirty="0" err="1" smtClean="0">
                <a:solidFill>
                  <a:srgbClr val="002060"/>
                </a:solidFill>
              </a:rPr>
              <a:t>em</a:t>
            </a:r>
            <a:r>
              <a:rPr lang="en-GB" sz="1800" dirty="0" smtClean="0">
                <a:solidFill>
                  <a:srgbClr val="002060"/>
                </a:solidFill>
              </a:rPr>
              <a:t> </a:t>
            </a:r>
            <a:r>
              <a:rPr lang="en-GB" sz="1800" dirty="0" err="1" smtClean="0">
                <a:solidFill>
                  <a:srgbClr val="002060"/>
                </a:solidFill>
              </a:rPr>
              <a:t>amostras</a:t>
            </a:r>
            <a:r>
              <a:rPr lang="en-GB" sz="1800" dirty="0" smtClean="0">
                <a:solidFill>
                  <a:srgbClr val="002060"/>
                </a:solidFill>
              </a:rPr>
              <a:t> de </a:t>
            </a:r>
            <a:r>
              <a:rPr lang="en-GB" sz="1800" dirty="0" err="1" smtClean="0">
                <a:solidFill>
                  <a:srgbClr val="002060"/>
                </a:solidFill>
              </a:rPr>
              <a:t>qualidade</a:t>
            </a:r>
            <a:r>
              <a:rPr lang="en-GB" sz="1800" dirty="0" smtClean="0">
                <a:solidFill>
                  <a:srgbClr val="002060"/>
                </a:solidFill>
              </a:rPr>
              <a:t>,</a:t>
            </a:r>
            <a:r>
              <a:rPr lang="en-GB" sz="1800" dirty="0">
                <a:solidFill>
                  <a:srgbClr val="002060"/>
                </a:solidFill>
              </a:rPr>
              <a:t> </a:t>
            </a:r>
            <a:r>
              <a:rPr lang="en-GB" sz="1800" dirty="0" err="1" smtClean="0">
                <a:solidFill>
                  <a:srgbClr val="002060"/>
                </a:solidFill>
              </a:rPr>
              <a:t>monitoramento</a:t>
            </a:r>
            <a:r>
              <a:rPr lang="en-GB" sz="1800" dirty="0" smtClean="0">
                <a:solidFill>
                  <a:srgbClr val="002060"/>
                </a:solidFill>
              </a:rPr>
              <a:t> de </a:t>
            </a:r>
            <a:r>
              <a:rPr lang="en-GB" sz="1800" dirty="0" err="1" smtClean="0">
                <a:solidFill>
                  <a:srgbClr val="002060"/>
                </a:solidFill>
              </a:rPr>
              <a:t>qualidade</a:t>
            </a:r>
            <a:r>
              <a:rPr lang="en-GB" sz="1800" dirty="0" smtClean="0">
                <a:solidFill>
                  <a:srgbClr val="002060"/>
                </a:solidFill>
              </a:rPr>
              <a:t> </a:t>
            </a:r>
            <a:r>
              <a:rPr lang="en-GB" sz="1800" dirty="0" err="1" smtClean="0">
                <a:solidFill>
                  <a:srgbClr val="002060"/>
                </a:solidFill>
              </a:rPr>
              <a:t>interna</a:t>
            </a:r>
            <a:r>
              <a:rPr lang="en-GB" sz="1800" dirty="0" smtClean="0">
                <a:solidFill>
                  <a:srgbClr val="002060"/>
                </a:solidFill>
              </a:rPr>
              <a:t>, </a:t>
            </a:r>
            <a:r>
              <a:rPr lang="en-GB" sz="1800" dirty="0" err="1" smtClean="0">
                <a:solidFill>
                  <a:srgbClr val="002060"/>
                </a:solidFill>
              </a:rPr>
              <a:t>Avaliação</a:t>
            </a:r>
            <a:r>
              <a:rPr lang="en-GB" sz="1800" dirty="0" smtClean="0">
                <a:solidFill>
                  <a:srgbClr val="002060"/>
                </a:solidFill>
              </a:rPr>
              <a:t> </a:t>
            </a:r>
            <a:r>
              <a:rPr lang="en-GB" sz="1800" dirty="0" err="1" smtClean="0">
                <a:solidFill>
                  <a:srgbClr val="002060"/>
                </a:solidFill>
              </a:rPr>
              <a:t>Externa</a:t>
            </a:r>
            <a:r>
              <a:rPr lang="en-GB" sz="1800" dirty="0" smtClean="0">
                <a:solidFill>
                  <a:srgbClr val="002060"/>
                </a:solidFill>
              </a:rPr>
              <a:t> de </a:t>
            </a:r>
            <a:r>
              <a:rPr lang="en-GB" sz="1800" dirty="0" err="1" smtClean="0">
                <a:solidFill>
                  <a:srgbClr val="002060"/>
                </a:solidFill>
              </a:rPr>
              <a:t>Qualidade</a:t>
            </a:r>
            <a:r>
              <a:rPr lang="en-GB" sz="1800" dirty="0" smtClean="0">
                <a:solidFill>
                  <a:srgbClr val="002060"/>
                </a:solidFill>
              </a:rPr>
              <a:t> (AEQ) e </a:t>
            </a:r>
            <a:r>
              <a:rPr lang="en-GB" sz="1800" dirty="0" err="1" smtClean="0">
                <a:solidFill>
                  <a:srgbClr val="002060"/>
                </a:solidFill>
              </a:rPr>
              <a:t>emissão</a:t>
            </a:r>
            <a:r>
              <a:rPr lang="en-GB" sz="1800" dirty="0" smtClean="0">
                <a:solidFill>
                  <a:srgbClr val="002060"/>
                </a:solidFill>
              </a:rPr>
              <a:t>  </a:t>
            </a:r>
            <a:r>
              <a:rPr lang="en-GB" sz="1800" dirty="0" err="1" smtClean="0">
                <a:solidFill>
                  <a:srgbClr val="002060"/>
                </a:solidFill>
              </a:rPr>
              <a:t>rápida</a:t>
            </a:r>
            <a:r>
              <a:rPr lang="en-GB" sz="1800" dirty="0" smtClean="0">
                <a:solidFill>
                  <a:srgbClr val="002060"/>
                </a:solidFill>
              </a:rPr>
              <a:t> e </a:t>
            </a:r>
            <a:r>
              <a:rPr lang="en-GB" sz="1800" dirty="0" err="1" smtClean="0">
                <a:solidFill>
                  <a:srgbClr val="002060"/>
                </a:solidFill>
              </a:rPr>
              <a:t>precisa</a:t>
            </a:r>
            <a:r>
              <a:rPr lang="en-GB" sz="1800" dirty="0" smtClean="0">
                <a:solidFill>
                  <a:srgbClr val="002060"/>
                </a:solidFill>
              </a:rPr>
              <a:t> de </a:t>
            </a:r>
            <a:r>
              <a:rPr lang="en-GB" sz="1800" dirty="0" err="1" smtClean="0">
                <a:solidFill>
                  <a:srgbClr val="002060"/>
                </a:solidFill>
              </a:rPr>
              <a:t>resultados</a:t>
            </a:r>
            <a:r>
              <a:rPr lang="en-GB" sz="1800" dirty="0">
                <a:solidFill>
                  <a:srgbClr val="002060"/>
                </a:solidFill>
              </a:rPr>
              <a:t> </a:t>
            </a:r>
          </a:p>
          <a:p>
            <a:pPr>
              <a:spcBef>
                <a:spcPts val="1798"/>
              </a:spcBef>
            </a:pPr>
            <a:r>
              <a:rPr lang="nl-NL" sz="1800" dirty="0" smtClean="0">
                <a:cs typeface="Calibri" panose="020F0502020204030204" pitchFamily="34" charset="0"/>
              </a:rPr>
              <a:t>Um programa abrangente de garantia de qualidade deve incluir os seguintes itens que são necessários para cumprir com os requisitos da ISO 15189:</a:t>
            </a:r>
            <a:endParaRPr lang="nl-NL" sz="1800" dirty="0">
              <a:cs typeface="Calibri" panose="020F0502020204030204" pitchFamily="34" charset="0"/>
            </a:endParaRPr>
          </a:p>
          <a:p>
            <a:pPr marL="977456" lvl="1" indent="-456606">
              <a:spcBef>
                <a:spcPts val="1798"/>
              </a:spcBef>
              <a:buClrTx/>
              <a:buFont typeface="+mj-lt"/>
              <a:buAutoNum type="arabicPeriod"/>
            </a:pPr>
            <a:r>
              <a:rPr lang="nl-NL" sz="1800" dirty="0" smtClean="0">
                <a:cs typeface="Calibri" panose="020F0502020204030204" pitchFamily="34" charset="0"/>
              </a:rPr>
              <a:t>Verificação de instrumento usando paineis de cultura seca</a:t>
            </a:r>
            <a:endParaRPr lang="nl-NL" sz="1800" dirty="0">
              <a:cs typeface="Calibri" panose="020F0502020204030204" pitchFamily="34" charset="0"/>
            </a:endParaRPr>
          </a:p>
          <a:p>
            <a:pPr marL="977456" lvl="1" indent="-456606">
              <a:spcBef>
                <a:spcPts val="1798"/>
              </a:spcBef>
              <a:buClrTx/>
              <a:buFont typeface="+mj-lt"/>
              <a:buAutoNum type="arabicPeriod"/>
            </a:pPr>
            <a:r>
              <a:rPr lang="nl-NL" sz="1800" dirty="0" smtClean="0">
                <a:cs typeface="Calibri" panose="020F0502020204030204" pitchFamily="34" charset="0"/>
              </a:rPr>
              <a:t>Monitoramento dos indicadores de qualidade </a:t>
            </a:r>
            <a:endParaRPr lang="nl-NL" sz="1800" dirty="0">
              <a:cs typeface="Calibri" panose="020F0502020204030204" pitchFamily="34" charset="0"/>
            </a:endParaRPr>
          </a:p>
          <a:p>
            <a:pPr marL="977456" lvl="1" indent="-456606">
              <a:spcBef>
                <a:spcPts val="1798"/>
              </a:spcBef>
              <a:buClrTx/>
              <a:buFont typeface="+mj-lt"/>
              <a:buAutoNum type="arabicPeriod"/>
            </a:pPr>
            <a:r>
              <a:rPr lang="nl-NL" sz="1800" dirty="0" smtClean="0">
                <a:cs typeface="Calibri" panose="020F0502020204030204" pitchFamily="34" charset="0"/>
              </a:rPr>
              <a:t>Visita regular in loco</a:t>
            </a:r>
          </a:p>
          <a:p>
            <a:pPr marL="977456" lvl="1" indent="-456606">
              <a:spcBef>
                <a:spcPts val="1798"/>
              </a:spcBef>
              <a:buClrTx/>
              <a:buFont typeface="+mj-lt"/>
              <a:buAutoNum type="arabicPeriod"/>
            </a:pPr>
            <a:r>
              <a:rPr lang="nl-NL" sz="1800" dirty="0" smtClean="0">
                <a:cs typeface="Calibri" panose="020F0502020204030204" pitchFamily="34" charset="0"/>
              </a:rPr>
              <a:t>Teste de controle de qualidade de novo lote </a:t>
            </a:r>
          </a:p>
          <a:p>
            <a:pPr marL="977456" lvl="1" indent="-456606">
              <a:spcBef>
                <a:spcPts val="1798"/>
              </a:spcBef>
              <a:buClrTx/>
              <a:buFont typeface="+mj-lt"/>
              <a:buAutoNum type="arabicPeriod"/>
            </a:pPr>
            <a:r>
              <a:rPr lang="nl-NL" sz="1800" dirty="0" smtClean="0">
                <a:cs typeface="Calibri" panose="020F0502020204030204" pitchFamily="34" charset="0"/>
              </a:rPr>
              <a:t>Teste de Proficiência</a:t>
            </a:r>
          </a:p>
          <a:p>
            <a:pPr marL="520850" lvl="1" indent="0">
              <a:spcBef>
                <a:spcPts val="1798"/>
              </a:spcBef>
              <a:buClrTx/>
              <a:buNone/>
            </a:pPr>
            <a:endParaRPr lang="nl-NL" sz="1800" dirty="0">
              <a:cs typeface="Calibri" panose="020F0502020204030204" pitchFamily="34" charset="0"/>
            </a:endParaRPr>
          </a:p>
          <a:p>
            <a:pPr marL="124796" indent="0">
              <a:spcBef>
                <a:spcPts val="1798"/>
              </a:spcBef>
              <a:buNone/>
            </a:pPr>
            <a:endParaRPr lang="en-US" sz="18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5859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4432" y="1708461"/>
            <a:ext cx="9619774" cy="4439703"/>
          </a:xfrm>
        </p:spPr>
        <p:txBody>
          <a:bodyPr/>
          <a:lstStyle/>
          <a:p>
            <a:r>
              <a:rPr lang="en-US" sz="2000" dirty="0" err="1" smtClean="0">
                <a:cs typeface="Calibri" panose="020F0502020204030204" pitchFamily="34" charset="0"/>
              </a:rPr>
              <a:t>Garantia</a:t>
            </a:r>
            <a:r>
              <a:rPr lang="en-US" sz="2000" dirty="0" smtClean="0">
                <a:cs typeface="Calibri" panose="020F0502020204030204" pitchFamily="34" charset="0"/>
              </a:rPr>
              <a:t> de </a:t>
            </a:r>
            <a:r>
              <a:rPr lang="en-US" sz="2000" dirty="0" err="1">
                <a:cs typeface="Calibri" panose="020F0502020204030204" pitchFamily="34" charset="0"/>
              </a:rPr>
              <a:t>Q</a:t>
            </a:r>
            <a:r>
              <a:rPr lang="en-US" sz="2000" dirty="0" err="1" smtClean="0">
                <a:cs typeface="Calibri" panose="020F0502020204030204" pitchFamily="34" charset="0"/>
              </a:rPr>
              <a:t>ualidade</a:t>
            </a:r>
            <a:r>
              <a:rPr lang="en-US" sz="2000" dirty="0" smtClean="0">
                <a:cs typeface="Calibri" panose="020F0502020204030204" pitchFamily="34" charset="0"/>
              </a:rPr>
              <a:t> é parte da </a:t>
            </a:r>
            <a:r>
              <a:rPr lang="en-US" sz="2000" dirty="0" err="1" smtClean="0">
                <a:cs typeface="Calibri" panose="020F0502020204030204" pitchFamily="34" charset="0"/>
              </a:rPr>
              <a:t>carga</a:t>
            </a:r>
            <a:r>
              <a:rPr lang="en-US" sz="2000" dirty="0" smtClean="0"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cs typeface="Calibri" panose="020F0502020204030204" pitchFamily="34" charset="0"/>
              </a:rPr>
              <a:t>trabalho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rotineira</a:t>
            </a:r>
            <a:r>
              <a:rPr lang="en-US" sz="2000" dirty="0" smtClean="0">
                <a:cs typeface="Calibri" panose="020F0502020204030204" pitchFamily="34" charset="0"/>
              </a:rPr>
              <a:t> e </a:t>
            </a:r>
            <a:r>
              <a:rPr lang="en-US" sz="2000" dirty="0" err="1" smtClean="0">
                <a:cs typeface="Calibri" panose="020F0502020204030204" pitchFamily="34" charset="0"/>
              </a:rPr>
              <a:t>não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deve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ser</a:t>
            </a:r>
            <a:r>
              <a:rPr lang="en-US" sz="2000" dirty="0" smtClean="0">
                <a:cs typeface="Calibri" panose="020F0502020204030204" pitchFamily="34" charset="0"/>
              </a:rPr>
              <a:t> vista </a:t>
            </a:r>
            <a:r>
              <a:rPr lang="en-US" sz="2000" dirty="0" err="1" smtClean="0">
                <a:cs typeface="Calibri" panose="020F0502020204030204" pitchFamily="34" charset="0"/>
              </a:rPr>
              <a:t>como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uma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atividade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separada</a:t>
            </a:r>
            <a:endParaRPr lang="en-US" sz="2000" dirty="0" smtClean="0">
              <a:cs typeface="Calibri" panose="020F0502020204030204" pitchFamily="34" charset="0"/>
            </a:endParaRPr>
          </a:p>
          <a:p>
            <a:pPr marL="124796" indent="0">
              <a:buNone/>
            </a:pPr>
            <a:endParaRPr lang="en-US" sz="2000" dirty="0">
              <a:cs typeface="Calibri" panose="020F0502020204030204" pitchFamily="34" charset="0"/>
            </a:endParaRPr>
          </a:p>
          <a:p>
            <a:r>
              <a:rPr lang="en-AU" sz="2000" dirty="0" err="1" smtClean="0">
                <a:cs typeface="Calibri" panose="020F0502020204030204" pitchFamily="34" charset="0"/>
              </a:rPr>
              <a:t>Todas</a:t>
            </a:r>
            <a:r>
              <a:rPr lang="en-AU" sz="2000" dirty="0" smtClean="0">
                <a:cs typeface="Calibri" panose="020F0502020204030204" pitchFamily="34" charset="0"/>
              </a:rPr>
              <a:t> as </a:t>
            </a:r>
            <a:r>
              <a:rPr lang="en-AU" sz="2000" smtClean="0">
                <a:cs typeface="Calibri" panose="020F0502020204030204" pitchFamily="34" charset="0"/>
              </a:rPr>
              <a:t>atividades</a:t>
            </a:r>
            <a:r>
              <a:rPr lang="en-AU" sz="2000" dirty="0" smtClean="0">
                <a:cs typeface="Calibri" panose="020F0502020204030204" pitchFamily="34" charset="0"/>
              </a:rPr>
              <a:t> de </a:t>
            </a:r>
            <a:r>
              <a:rPr lang="en-AU" sz="2000" dirty="0" err="1" smtClean="0">
                <a:cs typeface="Calibri" panose="020F0502020204030204" pitchFamily="34" charset="0"/>
              </a:rPr>
              <a:t>Garantia</a:t>
            </a:r>
            <a:r>
              <a:rPr lang="en-AU" sz="2000" dirty="0" smtClean="0">
                <a:cs typeface="Calibri" panose="020F0502020204030204" pitchFamily="34" charset="0"/>
              </a:rPr>
              <a:t> de </a:t>
            </a:r>
            <a:r>
              <a:rPr lang="en-AU" sz="2000" dirty="0" err="1" smtClean="0">
                <a:cs typeface="Calibri" panose="020F0502020204030204" pitchFamily="34" charset="0"/>
              </a:rPr>
              <a:t>Qualidade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devem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ser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documentadas</a:t>
            </a:r>
            <a:endParaRPr lang="en-AU" sz="2000" dirty="0" smtClean="0">
              <a:cs typeface="Calibri" panose="020F0502020204030204" pitchFamily="34" charset="0"/>
            </a:endParaRPr>
          </a:p>
          <a:p>
            <a:endParaRPr lang="en-AU" sz="2000" dirty="0">
              <a:cs typeface="Calibri" panose="020F0502020204030204" pitchFamily="34" charset="0"/>
            </a:endParaRPr>
          </a:p>
          <a:p>
            <a:r>
              <a:rPr lang="en-AU" sz="2000" dirty="0" err="1" smtClean="0">
                <a:cs typeface="Calibri" panose="020F0502020204030204" pitchFamily="34" charset="0"/>
              </a:rPr>
              <a:t>Relatórios</a:t>
            </a:r>
            <a:r>
              <a:rPr lang="en-AU" sz="2000" dirty="0" smtClean="0">
                <a:cs typeface="Calibri" panose="020F0502020204030204" pitchFamily="34" charset="0"/>
              </a:rPr>
              <a:t> das </a:t>
            </a:r>
            <a:r>
              <a:rPr lang="en-AU" sz="2000" dirty="0" err="1" smtClean="0">
                <a:cs typeface="Calibri" panose="020F0502020204030204" pitchFamily="34" charset="0"/>
              </a:rPr>
              <a:t>visitas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para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os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locais</a:t>
            </a:r>
            <a:r>
              <a:rPr lang="en-AU" sz="2000" dirty="0" smtClean="0">
                <a:cs typeface="Calibri" panose="020F0502020204030204" pitchFamily="34" charset="0"/>
              </a:rPr>
              <a:t> de testes e </a:t>
            </a:r>
            <a:r>
              <a:rPr lang="en-AU" sz="2000" dirty="0" err="1" smtClean="0">
                <a:cs typeface="Calibri" panose="020F0502020204030204" pitchFamily="34" charset="0"/>
              </a:rPr>
              <a:t>implementação</a:t>
            </a:r>
            <a:r>
              <a:rPr lang="en-AU" sz="2000" dirty="0" smtClean="0">
                <a:cs typeface="Calibri" panose="020F0502020204030204" pitchFamily="34" charset="0"/>
              </a:rPr>
              <a:t> de </a:t>
            </a:r>
            <a:r>
              <a:rPr lang="en-AU" sz="2000" dirty="0" err="1" smtClean="0">
                <a:cs typeface="Calibri" panose="020F0502020204030204" pitchFamily="34" charset="0"/>
              </a:rPr>
              <a:t>medidas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corretivas</a:t>
            </a:r>
            <a:r>
              <a:rPr lang="en-AU" sz="2000" dirty="0" smtClean="0">
                <a:cs typeface="Calibri" panose="020F0502020204030204" pitchFamily="34" charset="0"/>
              </a:rPr>
              <a:t> e </a:t>
            </a:r>
            <a:r>
              <a:rPr lang="en-AU" sz="2000" dirty="0" err="1" smtClean="0">
                <a:cs typeface="Calibri" panose="020F0502020204030204" pitchFamily="34" charset="0"/>
              </a:rPr>
              <a:t>preventivas</a:t>
            </a:r>
            <a:r>
              <a:rPr lang="en-AU" sz="2000" dirty="0" smtClean="0">
                <a:cs typeface="Calibri" panose="020F0502020204030204" pitchFamily="34" charset="0"/>
              </a:rPr>
              <a:t> é o </a:t>
            </a:r>
            <a:r>
              <a:rPr lang="en-AU" sz="2000" dirty="0" err="1" smtClean="0">
                <a:cs typeface="Calibri" panose="020F0502020204030204" pitchFamily="34" charset="0"/>
              </a:rPr>
              <a:t>aspecto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mais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importante</a:t>
            </a:r>
            <a:r>
              <a:rPr lang="en-AU" sz="2000" dirty="0" smtClean="0">
                <a:cs typeface="Calibri" panose="020F0502020204030204" pitchFamily="34" charset="0"/>
              </a:rPr>
              <a:t> de </a:t>
            </a:r>
            <a:r>
              <a:rPr lang="en-AU" sz="2000" dirty="0" err="1" smtClean="0">
                <a:cs typeface="Calibri" panose="020F0502020204030204" pitchFamily="34" charset="0"/>
              </a:rPr>
              <a:t>qualquer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  <a:r>
              <a:rPr lang="en-AU" sz="2000" dirty="0" err="1" smtClean="0">
                <a:cs typeface="Calibri" panose="020F0502020204030204" pitchFamily="34" charset="0"/>
              </a:rPr>
              <a:t>programa</a:t>
            </a:r>
            <a:r>
              <a:rPr lang="en-AU" sz="2000" dirty="0" smtClean="0">
                <a:cs typeface="Calibri" panose="020F0502020204030204" pitchFamily="34" charset="0"/>
              </a:rPr>
              <a:t> de </a:t>
            </a:r>
            <a:r>
              <a:rPr lang="en-AU" sz="2000" dirty="0" err="1" smtClean="0">
                <a:cs typeface="Calibri" panose="020F0502020204030204" pitchFamily="34" charset="0"/>
              </a:rPr>
              <a:t>garantia</a:t>
            </a:r>
            <a:r>
              <a:rPr lang="en-AU" sz="2000" dirty="0" smtClean="0">
                <a:cs typeface="Calibri" panose="020F0502020204030204" pitchFamily="34" charset="0"/>
              </a:rPr>
              <a:t> de </a:t>
            </a:r>
            <a:r>
              <a:rPr lang="en-AU" sz="2000" dirty="0" err="1" smtClean="0">
                <a:cs typeface="Calibri" panose="020F0502020204030204" pitchFamily="34" charset="0"/>
              </a:rPr>
              <a:t>qualidade</a:t>
            </a:r>
            <a:r>
              <a:rPr lang="en-AU" sz="2000" dirty="0" smtClean="0">
                <a:cs typeface="Calibri" panose="020F0502020204030204" pitchFamily="34" charset="0"/>
              </a:rPr>
              <a:t> </a:t>
            </a:r>
          </a:p>
          <a:p>
            <a:pPr marL="124796" indent="0">
              <a:buNone/>
            </a:pPr>
            <a:endParaRPr lang="en-AU" sz="2000" dirty="0">
              <a:cs typeface="Calibri" panose="020F0502020204030204" pitchFamily="34" charset="0"/>
            </a:endParaRPr>
          </a:p>
          <a:p>
            <a:r>
              <a:rPr lang="en-US" sz="2000" dirty="0" err="1" smtClean="0">
                <a:cs typeface="Calibri" panose="020F0502020204030204" pitchFamily="34" charset="0"/>
              </a:rPr>
              <a:t>Garantia</a:t>
            </a:r>
            <a:r>
              <a:rPr lang="en-US" sz="2000" dirty="0" smtClean="0"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cs typeface="Calibri" panose="020F0502020204030204" pitchFamily="34" charset="0"/>
              </a:rPr>
              <a:t>Qualidade</a:t>
            </a:r>
            <a:r>
              <a:rPr lang="en-US" sz="2000" dirty="0" smtClean="0">
                <a:cs typeface="Calibri" panose="020F0502020204030204" pitchFamily="34" charset="0"/>
              </a:rPr>
              <a:t> é </a:t>
            </a:r>
            <a:r>
              <a:rPr lang="en-US" sz="2000" dirty="0" err="1" smtClean="0">
                <a:cs typeface="Calibri" panose="020F0502020204030204" pitchFamily="34" charset="0"/>
              </a:rPr>
              <a:t>necessária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caso</a:t>
            </a:r>
            <a:r>
              <a:rPr lang="en-US" sz="2000" dirty="0" smtClean="0">
                <a:cs typeface="Calibri" panose="020F0502020204030204" pitchFamily="34" charset="0"/>
              </a:rPr>
              <a:t> o </a:t>
            </a:r>
            <a:r>
              <a:rPr lang="en-US" sz="2000" dirty="0" err="1" smtClean="0">
                <a:cs typeface="Calibri" panose="020F0502020204030204" pitchFamily="34" charset="0"/>
              </a:rPr>
              <a:t>Xpert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esteja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em</a:t>
            </a:r>
            <a:r>
              <a:rPr lang="en-US" sz="2000" dirty="0" smtClean="0">
                <a:cs typeface="Calibri" panose="020F0502020204030204" pitchFamily="34" charset="0"/>
              </a:rPr>
              <a:t> um </a:t>
            </a:r>
            <a:r>
              <a:rPr lang="en-US" sz="2000" dirty="0" err="1" smtClean="0">
                <a:cs typeface="Calibri" panose="020F0502020204030204" pitchFamily="34" charset="0"/>
              </a:rPr>
              <a:t>ambiente</a:t>
            </a:r>
            <a:r>
              <a:rPr lang="en-US" sz="2000" dirty="0" smtClean="0">
                <a:cs typeface="Calibri" panose="020F0502020204030204" pitchFamily="34" charset="0"/>
              </a:rPr>
              <a:t>  laboratorial </a:t>
            </a:r>
            <a:r>
              <a:rPr lang="en-US" sz="2000" dirty="0" err="1" smtClean="0">
                <a:cs typeface="Calibri" panose="020F0502020204030204" pitchFamily="34" charset="0"/>
              </a:rPr>
              <a:t>ou</a:t>
            </a:r>
            <a:r>
              <a:rPr lang="en-US" sz="2000" dirty="0" smtClean="0"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cs typeface="Calibri" panose="020F0502020204030204" pitchFamily="34" charset="0"/>
              </a:rPr>
              <a:t>não</a:t>
            </a:r>
            <a:r>
              <a:rPr lang="en-US" sz="2000" dirty="0" smtClean="0">
                <a:cs typeface="Calibri" panose="020F0502020204030204" pitchFamily="34" charset="0"/>
              </a:rPr>
              <a:t> laboratorial</a:t>
            </a:r>
            <a:endParaRPr lang="en-US" sz="2000" dirty="0">
              <a:cs typeface="Calibri" panose="020F0502020204030204" pitchFamily="34" charset="0"/>
            </a:endParaRPr>
          </a:p>
          <a:p>
            <a:endParaRPr lang="en-AU" sz="2000" b="1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421C5E"/>
                </a:solidFill>
              </a:rPr>
              <a:t>Resumo</a:t>
            </a:r>
            <a:endParaRPr lang="en-US" sz="4000" dirty="0">
              <a:solidFill>
                <a:srgbClr val="421C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1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CustomShape 1"/>
          <p:cNvSpPr/>
          <p:nvPr/>
        </p:nvSpPr>
        <p:spPr>
          <a:xfrm>
            <a:off x="0" y="0"/>
            <a:ext cx="10687239" cy="136053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t-BR" sz="3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</a:rPr>
              <a:t>      </a:t>
            </a:r>
            <a:r>
              <a:rPr lang="pt-BR" sz="3600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Questões</a:t>
            </a:r>
            <a:endParaRPr sz="3600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5056287" y="387524"/>
            <a:ext cx="684055" cy="530851"/>
          </a:xfrm>
          <a:prstGeom prst="actionButtonSound">
            <a:avLst/>
          </a:prstGeom>
          <a:solidFill>
            <a:srgbClr val="FBDF53"/>
          </a:solidFill>
          <a:ln w="9360">
            <a:solidFill>
              <a:srgbClr val="000000"/>
            </a:solidFill>
            <a:miter/>
          </a:ln>
        </p:spPr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4432" y="1459662"/>
            <a:ext cx="9619774" cy="5279118"/>
          </a:xfrm>
        </p:spPr>
        <p:txBody>
          <a:bodyPr/>
          <a:lstStyle/>
          <a:p>
            <a:r>
              <a:rPr lang="nl-N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Quais atividades de garantia de qualidade são recomendadas para o Xpert MTB/RIF?</a:t>
            </a:r>
            <a:endParaRPr lang="nl-N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Como o seu país lida com esses requisitos?</a:t>
            </a:r>
          </a:p>
          <a:p>
            <a:r>
              <a:rPr lang="nl-N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Qual o papel do monitoramento do indicador de qualidade na garantia de qualidade?</a:t>
            </a:r>
          </a:p>
          <a:p>
            <a:r>
              <a:rPr lang="nl-N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Pode-se fazer o teste de proficiência durante a visita técnica?</a:t>
            </a:r>
          </a:p>
          <a:p>
            <a:r>
              <a:rPr lang="nl-N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Como você planejaria um cronograma para uma visita para locais realizando Xpert MTB/RIF no seu país?</a:t>
            </a:r>
          </a:p>
          <a:p>
            <a:r>
              <a:rPr lang="nl-NL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 que deve acontecer com os resultados das atividades da garantia de qualidade?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0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96207" y="1512269"/>
            <a:ext cx="10044656" cy="225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Agradecimentos</a:t>
            </a:r>
            <a:endParaRPr lang="en-US" sz="2000" dirty="0">
              <a:latin typeface="+mn-lt"/>
              <a:ea typeface="+mn-ea"/>
              <a:cs typeface="Calibri" panose="020F0502020204030204" pitchFamily="34" charset="0"/>
            </a:endParaRPr>
          </a:p>
          <a:p>
            <a:endParaRPr lang="en-US" sz="2000" dirty="0">
              <a:latin typeface="+mn-lt"/>
              <a:ea typeface="+mn-ea"/>
              <a:cs typeface="Calibri" panose="020F0502020204030204" pitchFamily="34" charset="0"/>
            </a:endParaRPr>
          </a:p>
          <a:p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O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Pacote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Teinamento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Xpert MTB/RIF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foi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desenvolvido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por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um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consórcio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de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parceiros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do GLI,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incluindo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FIND, KNCV, US CDC, USAID e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WHO,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com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financiamento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da USAID 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(TB CARE I).</a:t>
            </a:r>
            <a:b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</a:b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Os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módulos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são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baseados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em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materiais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originalmente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desenvolvidos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por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FIND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, KNCV e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Cepheid.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549" y="315516"/>
            <a:ext cx="215988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kncv.or.id/images/logo_tb_care_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428" y="4986308"/>
            <a:ext cx="1905000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jpeg;base64,/9j/4AAQSkZJRgABAQAAAQABAAD/2wCEAAkGBhQSBRUUEhQWFBUVGSAYGBgYGSAcHxsgGh8cGyIcJCUhIicgHiMlIiMgIi8gJCcpLCwsHSIxNTAqNScrLCkBCQoKDgwOGg8PGjQlHyUpLSw0LSwpNCkqLyouLyoyMjQsLC8sLCw0KzQrMCksNSwsLCk0LSwwLDQsKi0sLCwsKf/AABEIAF0AewMBIgACEQEDEQH/xAAcAAACAwEBAQEAAAAAAAAAAAAGBwMEBQgCAQD/xABIEAACAQEGAwUCCQkGBgMAAAABAgMRAAQFEiExBkFRBxMiMmFxgSMzQmJzgpGhsRQVJDVDUnKywiU2U6LB8Bc3VJKT0RYmJ//EABkBAAIDAQAAAAAAAAAAAAAAAAIEAAEDBf/EAC8RAAEDAgMFBwUBAQAAAAAAAAEAAhEDBBIhMRNBUWHwFCJxgaHR4QUyM7HBkVL/2gAMAwEAAhEDEQA/ANvtF7Qb3c+LDDAyBAitRkBNTWutsSXtWv4wSN88eZ3kB+DGyCOn3sbVu2L/AJgH6JP6rDN+NMAuw69632vT+m3do0KZpsJaM/YrmvqOxOzRfH2rX/8AMbyF48wkRF+DHNXZvwW37Du1a/ssrM8dI4mf4sb1Cr/mI+y3zAuzK9XrhuMGkCmR5CZAcxBVFUhRrsGOtLax7NrnBh7xS4iiNKyqSci07vxFaFupUmp5DrbNxthIgTO4IgKpzlD47XcRLUDxknQDuhubW8X7V79Hirxo8ZCHIT3Y1ZQAx9matLWL52Ym5xfliXhJ4oQZaZaElQStKEqRmpXXaw5wVwS2JTygSiMxhSSyls2ct6jpX320AtiC8AQOSE7Ud2cyty89qt/TCYiXj7yUl/ixpGPCunVmDH2AdbfMK7U7/JfwHkjEagvIwiGiLqfefKPVhbXxjseZ7+XN7ijXREVkOiqAqr5hU0GvrW34djUowVkjvMZaRgWYowBVdVUUJ0zeI9aL0tjjtcO6Ty60R4a0/KHn7YcQMhIaIAk0Hdg0HSvOnW3u7dq2JyXpURo2ZjlUd2Nz/vflbN4g7OL7dIS7xiSMbvEcwHqR5gPWlLZq/o+E1/bTr4eqRHQn0Mmw+ZU/KFmhToOEsAKxxVAe8SinEe12+LfMsUkbKoC5+7HjI3cdFJ2HQDraG7dq+JyXlUQxszGigRjUn32BrGuAcEXqS6lIEpI4yyyvosSn9kDuXYefLXKKLuWtH0qFNuYHmra+o85Eq3iXa3fFmCRSRPkFHk7sUdq6lfmjYHnSvMAVP+L+Ifvxf+MW2JOyKCCEG94gkRPKiqPdmap+y0kHY3FKge731Zo660A1pyDKxAOw1Gla0tgH2gGnnCPDWJ19VRuPajfzdzNNJGsKGmkYzSNv3aV59W2UanWgLouU+e4I5FCyhqe0A25ix6dzf2Rwq91mjVF8qBSRReuupY6sdTbpjCf1NF9Gv8oste0msDSBE8FtbvLiQUke2L/mAfok/qsU9mfBiS4fd73MAwSMiJDsG7xyXPWlQB7z0sK9sh/+/N9En9VnRw3cBDw1BGuyRqPfQVPvNTbSvULbdgG9DTaDVcSgrte4xe73RLtAxSSUFnYHVU2oOhY116A9bKfE/Dhl2j+YZW9srE/yqtt7tUlMnaPKo1ICRqPqjT7TbA4hcHHpAuoQiJfZEBGPtp99m7WmGMbHj1/qwrOLnH/Fo4bjT3bg2SMElL2WTISaKqDVwORLMB65DY17Cru2e9PTwnIoPqMxI9wI+2y6x8Zb8sI17hBFp+95n/zlh7rNTsl8GJXiAfsI41b1kYu0h+2i/UFs7qBRJG/P1Hwio/kHJX+1y5LJg8HefFRymSQ/NVG0Hqxoo9Wsn4eJ7zHizTxStE7GtFJyjouXYqBQAEbCzW7cJSOFoQCQGmFR1orEffrZM3a7NJelRBmZyFUdSf8Ae9pZNBpS7mpcOOPJdDcBcWjEOHs7ACVDklUbVpUEejDX7Rysue2DhEQYkt6j8kxyuP3XA0p0BA25EettXsiv6jiGa7RGsSRBsw/aOGAaT2GtFH7qjqbGHaTBG3A8xlUuseWTKDSpVhQV5A7EjWlaWTadhcd3Q7uRTBG0pZpZdmPB4nxdZZRoozovpWgkPvBC9SGOy6tLi/HFw7hF5EUVHgiXlmbb3DVj1obY3ZApfhuSd6F5pjWgoAqAIqgclXUAchar2yxq2H3fvXyRK7M9KZmIFFRQd2NTqdFFSehlQ7W4wv0lRgwUpalSiNeJ3vN6kYpXxufM7b92lef3INTyB9XfiieLGEmhbuu70RFrkVa1yEfKB5k6k672pYhiBllGgREGWONfKi9B1J3LHVjqbVbdkMBHeHkkC6NFLiN672+ySEU7xmenTMSaW6gwn9TRfRr/ACi3MVzw5pc1KKqiryNoqDqT+CipJ0ANunsMA/NMVDUZFodq6DW3M+oxDQOtE3aTmUj+2T+/rfQp/VZ24HPnwGFts0SN9qg2SXbL/f1voU/qsZ8BcZgcQTXGU0yse5Y7UVQGQ9KUJHtI6WGuwuoMI3D2V03BtVwO8oZ46uWTtfMjDwhFvHuiQn+ZKWDMBUHGA76rEDM/r3YzU+s1B77O/tG4Wa84M0kC5rwsZjArTMjMrMvt009p62ShhMGASZwUeVxFRhQhY6O+h18xjH22ZtaofTjfkFlWZhf6r5gzE4g14k8QhBmavynJ8A98hB9gNmB2FuTiF7JNSRGSTzJLkmwjd+G7w/DAEUTMCDeZWpQBVBEa1O5pnfKNfELHnYzd1iMyU+FKRySH90PmyJ7l8R9X9LVdPaaTo5D1V0WkPCm7cv7tQfTf0NZWp+j4Tm/bTrReqRHQt6GTYfMqflCzh7Wrmr4FC0gLRxy52Ubv4WAQU18RoCeQqbKq58LX6/YmWWB6udXZSiL6VOwA0AFdALDZubsoccldcHHkivsMuhON3iSnhWNU97NX8FsZ9rV9EfZ7MDvIVjHvYH8AbaHCXDceG8N5Cwrq8sh0BNNTrsoGgryFljx5xKuI4lUMUuN2NM4GsrnkgO7EaCugFWOmllgdvcYxoD+vda/jpYTqi/sUvYbgxk5xzMP+4Kw/G1Ht0uhOD3aTkkjKfrrp/LYR4M4/N14kBcZLqw7sxrUiMVqGHNmBqWbdqn0FnFxBhEeI8KtGGBWVQUcagEaqw6iv3VtKoNG4FRwyJlRhFSlhGq5ptfueGD8mEszGOHlTzyEckB39XPhX1OltC/4AbhL+mJmk1yRa5DQ0zuw3Xoimp+VlG9CC73i+4pRFeaQ0FFGgA2GnhRR00At18eISDlxSOGDB14KHEsTMkIRVEcSVKRrsD+8Tu7Hm516UGlum8J/U0X0a/wAotzBilweC+yRSjK8ZKsPUfiPW3T+FfqeL6Nf5Rbm/UAMLI5/xN2sy6Uk+1xM3aPTrHGPtJFsWd/7YxCToJAPryhPwJsSdpMebteiHXuB/nsJSS/2LeX/xJ1X7DLKfwWzVL8bfAftYv+8+JRJhXaTe7ngENWE+cuaS1JCKVRQCDXcPvWxNJ2oZ8dSCS5xswALszVEfhDvup0QV94sv2uwPEkMT+S7xIZPYi98495JX32qi8EYTNO/xl5Yxg+lRJK33qnvNgdb03GYz99PREKjhlKM37VrxeHbKiQXeJc75dXYVosdTopckLoKgE66WH+EONbzdsZkMSJNLemUENXepOlCKDX2AD0tk4j8DhyQfKNJZv4iPAn1VNf4nPS32P9HwnN+2nUhfmRHQt6GTVR83MflC2go0w0gDXr5QGo4mSdEdYh21zrfisUUDqtFzePxHYldfKTtzIp1t6xbtgvUSiPu4O+HxmjEITsnm1YfK5AmnI2BboPya6LMfjnFYV/cG3fH15IPa3Ja1sPw/OrSSMUhQ+N9ySdQi18zt05ak6Cwi2o6xkPUotrU4ravvEN6v6M98nZbuhGYKAoJ3CKo0ZzyrWg1Om+HiOImWQAAJGgpHGNkH+rHdmOpPuA/YhiBldQFCRoKRxjUKDvr8pjuzHUn0AA/XDDWlqahI088jeVa/eWPJRUn77MNaGCSI6/fXjkXF2Shut1eS8hI1LM2wH3noAOZOg52JcK4vlw6Du7tL3pJq9atCPmoNK15yaV5DmcW9Ykoupiu4KRnzsfPL/FTZekY065jragiFpAFBJJoABUk9AOdrczaDvjLgqBw/bqmUnba7QUmucUnsc0+xgfxtJH2rXmW7st1usF3VfPIx8CV5k0Va9BqTyBsCfkEcBreDnk/wEbUfSONE/gWrdctqt+xJ5QA1FRfJGgyovsHX5xqTzJsv2akftb7LXbPGpWjiePfpryqxnvDateJF2NKfBpstNgzajkFt0XhbE4TESakopJ+qLcrv5D7LdT4T+povo1/lFlPqDA0Njn/FvauJJSj4+X/9mi9BGf8AtzN/pYRuF17zDrpGdpp3Zv4R3aV9wD2dOOw3I8SjvLq094yAkxxlyiGqAsQQAD4h10NvEeC4YMaW7rCnfRggKEfwhwSddgCCefOwsusLQIOQ9/dW6jJJnekwZy9zvMwBL3mXukHOjN3jAe7u1+tad4lGLUYBoLigB6O4O315Sfqg9LNvD7jhLuBDHGxgzuAqOShVgrEDetctOZoKVtD+QYP+ZA/coIXkABMcgDOAaaUqaDNrtvbTtY/5PXwh2PMJN3GLvb3JPeKsiHPKdi7MTSMermvsUMeVpYj3kr3u8jMuaipsJHAFIx0RBTNTZaLuRZyXrCMJjSOKSGNRJSRVKOPORGGPQk0XXatpoeHsLmxAwCCN3gGUrlaia1Ir5dzXfnazejXCfhULc8R8pIQwNeL0807lUBrJJTmdkQbFiBRVGgAqaAWgxHEDKygLkjTSOMGoUHck/KY7s3M9AAB0Bf8Ag7Do8KrLd4xFCGbY0UbsaA+mvPS2S+C4MLkshu8eVyQvwUhLZRUkKBmIA1JpS1tvmnPCVDbnSUm7rhqi6iW8EpGfIo88tP3a7L1kOnTMdLQ3/EWloKBI08ka+Va7nqWPNzUn7rPG/YVhLYmgliiaSYIVOVjUOcqajQAkUAto/wDDrD/+ki+w/wDu07c3VzSp2Y6ApAXPCWa7947CKHbvGHm9EUayH2aDmRaV8VEcZS6qYwRRpD8a46VGiL81PeTZyJcsMvONZHuhzEvGjuhCsYahlU5iNKHSg2NLfGwTBssJ7iL4cVjojnMKgV9NSN6b2nbAT3mnwVdn4EJEgWnudxklmyxozkb0Gw6k7AepIs9IOGcJfF2gW7RmVDRlCP4dAdT5diOfO0v5twpsGlHdxdzdmIkADBVI3JHyvRta8jYjfjc0qha8Ski9zgiQ96/fN/hwnw+xpCKe5A3tt0rhZ/smKgp4F06eEWDZsEwZbhHI13jCSkqnwb1YitRSleRsbwAC7qFFFAFBtQU0HpZG6rbWMj5pmjTwShziEXN8bRZopJZgoPwSyEqhbTOUI8OYGgauxNLSG83EcRSSZwJ0BLkM4+LXUaHIxVdwKkWv4hw3BNfRI6tnAC5ld0JANQrZSMwB1obeH4Vu5vTuUNXD18TUHeDK5ArRWYaFgAbLhzYiStIPJZtzxLDYYzeYmQAKEMih28LkyAHfmSddq002t6lbD2SK6sQKFXjQ94pBcMV10IJ8WhPW2ivC13F1lQR0WYqZACRmKgAHfQ6CtN+dpJuHoHxcTslZQQQ1TXwhlA9lGNRz9wteJvE9dFSDyWT+UYdK6vmVzD3aqxL1FXAQgnUgvpnFQdiTbV/NV3hvz3oqFfK2ZyWNF3bckAachytXXg27C6sgRgGyj4x6qI2zqqnNVFVtQq0FbXZcGjfB+4fM8ZFCGdiWFa0LE5j9u2lhJG4n4VgHeFTxDHbm+Dp3sq91egVWtQHFDUdRpXoeW9ql6mw+Z4oGK1orRgZ00lU0oy0pnWvhJ110tcfg+6m592YgUq5ykkgd6KNpXnv6HUW9LwrdxfkkynMgQL42p8ECEJWtCVBNCRztYLBoSpDuSy8fvdwuuJxGeOjqgMbKp8CRGgpQ6AF9huDsRbWbie7C+vGZQHjDFhQ6ZAGblQ0BBoOVrM+ERPiSzMgZ0UqpOtASCdNq1A13tVbhW7m+ySZPHKHV2qasJAoYb9AKdOW5tJYRnKkOGiyrjNhscv5ShCly9JGz0qVMjlc2gqoJJUCtKelvZgw97zHdqZjCAVj+EoooJBXkeR8Vr54RuxwsQshaNXVwrOxoU2proPTY613tP/8AH4vzu04DCR9GIcgN4cuorTa14m6yVWE8Ase7Yph3eSXuOQagPI6GQijVSrKNB5SNtMtdLerumHR3N8uWNXhDP50rGGIBOxrmJAPmNbaMHCV2S7yKkeUTRiKShPiVQVFdd6EjNubTXvh6CViXTNWMRHU+VWzDY6ENqGGtbTE2dSpB5LBlOFjDIVZlWPPIY/FIpDgEya1DBqE1Da62K7sym6qVNVIBB11FNN9dutsmTg66tc8jx5lIeuZmYsZaZmJJqWNB4jqKClLbEMIWAKNlAA9g0sLiDoT5omgh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8" descr="data:image/jpeg;base64,/9j/4AAQSkZJRgABAQAAAQABAAD/2wCEAAkGBxITERUUEhQUFRUWGCAXGBgWGRsgIBwcHRohHBsdIRonHygmHRoxJxwhITElJSksLi8uHB8zODMsOigtLiwBCgoKDg0OGxAQGjUkICYsLDgsLCwsNS8yNSw2Ly8tNDQsNTQ0LC8tLCwwNC0wOCwsNzA0MC8sLDQsOCwsLC80L//AABEIADwAuAMBIgACEQEDEQH/xAAaAAADAAMBAAAAAAAAAAAAAAAABAUCAwYB/8QAOBAAAgECBAQEBAQFBAMAAAAAAQIDABEEBRIhEzFBUSJhcaEGMoGRFCNC4VJisdHwQ3OiwRU0Y//EABkBAAMBAQEAAAAAAAAAAAAAAAABAgMEBf/EACcRAAICAQIFBAMBAAAAAAAAAAABAhEhAzESIkFR8BNhweGBobEy/9oADAMBAAIRAxEAPwCpRRV3KcoXUrS3bw6xGvNrk6R6bXJ5AEb7160pKKtnkRi5OkQqyjjZjZQSewBNVmhMhaVlDE/JEnVb2BsN9Hpuee3On8LlzNGXnlKR3sEht4rdBbmenXkal6iRa02yfnWTCERlCz6k1Nty5dhsN+vapFdjieEWiD8VbxIFkTbRdiNz06fY0pjsocX4lnAYqZALMm1wzHkVsbm/3qIauKZc9LNxOZorocHhA8bxS28O8co6A8r/APzPc8t72qNj8IY2APJlDA+R/cEfStFNN0ZSg0rF6Kcy3LzNr0kAopex626Ct2GyZ3w7TgjSt9t7m1rn/O1NyS3EoN7E2im58AVhjlJFpCQB12Nr+1KU07E01uFFO5NghNMsZJUNfceSk/8AVKSpZiOxI96LV0FOrMaKoZ5lwgkCBi11DXI73/tWAy5vw5nuLBtNutJSTSY3F20JUU7i8uaOKKQkESXsB0t3pKmmnsJprcKKKo4jLQuHilBJMjFdP360NpAk3sTqKr4DI2bEcGQ6Dp1G1j0vUehST2G4tbntFFFMkfyGBXxEatyJ/oLiruKkBjjBOgOqq1vmZUXxknouxAHUm9SfhoAykE6brs38LXBU/fb61VzEm4LqdRRzJY8iV8KA+SqT9fOufU/2dOniBKhlckMtlklPhPRI12PoNiPRT3qhDA2JAETmKJQbk7bD9Q8j25CssuwQlZQqOPySN2AtclSPl586oYfMUsq6SPAyEH5bA+JSwHhK9yOR871M5dkVCPdnkccQdLCWV1QBdiqaQTYnuL3539K1T4+3F1rcf6qEHxKbAMt+wA9bg8zs9gMVpuRuBGrMDz0gtc35XF+XWlfiPGxlnW5bTGQ6jaxJW2+nc8uvSs1mVUaPEbsjYWThuQGYCNgysOfDe1/Ubhrevenc8gDRMSoBjRbaeR1OSCv8pFzbpy6Ui5TcKrauAvNgeemwtbnuKsYkflMf0aSY168RgylPRTqbyv5VpJ00zOKtNEL4Ul04pAeTgofqNvcCruHj4fCwx/XFLcebG49ga5DCTFHR13KsCB5g1Vx2aTfiExDx6CosAQQCN/7mr1INyx2/ZnpzSj+f0XEhVdIZQxw+G1hTy1Ne9x38PvSmFInihmdV1rOEuABqBPUfX2qT/wCfk47TAL4hpZTuCLWt7Xr2bPWPDCIiJG2sIvIm99zU+nIv1IluHFA5isSoiqjPaw3JKG5JpSSYQYZHVFLSyvqLKDsGIt7VKizdlxJxGkaiSdO9txatmGztlQo0aONRddQ+Vj1FP03jHb5F6iznv8DPxp/7C/7a/wBTTGXGIZeeMGKcX9J3vtapGY458TKp0jUQFAXr/l69mxbpC2GZLWfUb8we1VwPhUSeNcTkdKcNFL+CUA8PxkBudgL2NJZkySQyKzwNJrHCEdgRvbTy3qSc5k0whQFMN9J737issXnAceGGJHJDF1G9wb7dt6lack151KepFp+dDocNGSXhmMBIjJ4aJutgLHVbn9etICcphcIy2vxCNxfnccq1YbPJZJCY4IzIykOVBuwt7D9qlzZkxijisBw21A9b0lpu8+bjlqKsebHXCctmOg2sqG1hvuBe561GxU4mwLOyIpSQKugWsNtvetJ+JG4qy8KMOAQSL+K9ufpb3qemYEQNDYWZg1+u1v7UR0mqx2+xS1U7z3+hOiiiuk5ihkU+mYDTrDjQy/xA9B59vOugxURKAxtxLSNLvzIWMAo3ZrXFceD2rsslzAygSGISOuzGMgNyt4lNgw8wftWGsq5kdGi0+VjOUZ4TIY5PECNSSADdel+n77VIxs0bSMsJVo2fVKjAqzG9za9uXIAW8wa9x2G4eHF1cJfRIvykEfK46b7XHK9vWkN3H+nOOhY6XA7HcE/8h51EYRviRcpyrhZ1WXlGbTbSpAKqoAA52uBuTt12qf8AEGDQvJYkAFXlsCSwC8ge+3LzudhshxHRo3SMBkQKC72C2vta41c+daRiWeZC0nFmLAIFvoUnqTtf0G3maUYNO0xymmqaMsLGza35MbSkdo1PhH1PLyW/UVSzqQRpNpOpiWUW5Rq53A/nNzfqB7sR4bS0o4UkgKhS2yhiDqYliRYb226LXOZ7mBkbQNAjTksfy36m+1z50488hS5I+4z8JxrqllIuYoyy+vf2pnI8W+JWeKZi4KFhf9J7jtUzIMxWGQ6wSjrpa3Y9adjxWHw0cnBkMkkg0jwkaR5+dVOLt47URCSpZ72a58qhSCNy7a5UBRf5iBzP8O9NjIcOJkgaSTiEajYCx2JsOx2v6CkMzxyNHhQhu0SAMLHYi23tVzBYiCbGRyqz8TSdSaflspBJP1tt1tSk5pXnr9FRUG6x0+yFl2DgYkOJmbWV/LW4A6Emmovh9ONPGzkCNQwa3Qi+4rOHMIuCE4rxFJGZgoP5gLEjcEem9bZM3h4+IfX4ZIgq7Hc2tblQ3O3XmRJQpX5gVfLIrQSwvIFeTQb2DA35j7VjPhIvxUkcrTO2oBStiTcDmSa9w2YRjD4dC3iSbWwsdhvvTeFzDDjEzzF7E7RsVJtdbE2tz6U7kr/P9Coutun8EMZl+HjxJjLSMoXfQAW1fw/amHyqFHgf83hyNbSwGoMDtfyoy/EwRPKBMSZE2m0m6tc3899jfyrHH5lFw4AsjSGKTUxYG5F73F+nbejmtLPiDlpvHjHcRh42zDRG0iMb6ythbwAjT5d6mQZZEsTTTs+nWUUJa5tfff0P2p44/DjGrOJbqwOrwnw+Gw9aVixcMsBhkcx6ZC6tpJBBvtbvufakuJJb9Pkb4W3t1+DZH8PL+JEeslHTWjDnbpelsZlsP4fjQu50tobULX8x25iqMOdw/ika5EUcfDDEHfztzqVDjEGCkiJ8ZkDAWPLbr9Ka47V+xL4Kde5KoooroOcKzhlZWDKSCOoJHuKwooA6CPPoytpUmfuplJU/Q/vWQziEgkYeBFX9JUMzHte1gO5N652is/Sia+rIt4LNYyxDQwJc3DFLgeR5kL5jl2rcmeYe9zhgjjk0TaftYCueooelFiWrJFLM82Mg0qZQvUNIzX+mwqbRRVqKSpEOTbthRRRTEANV5fiTEFSt1FxYkKAbetSKKlxT3RSk1swoooqiQooooAKKKKACiiigAooooAKKKKA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16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8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22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24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6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29" y="3969981"/>
            <a:ext cx="1725166" cy="86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186" y="3719348"/>
            <a:ext cx="1243125" cy="12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 descr="http://wid.org/images/other-logos/Horizontal_RGB_600.jpg/image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9" t="12071" r="6892" b="14480"/>
          <a:stretch/>
        </p:blipFill>
        <p:spPr bwMode="auto">
          <a:xfrm>
            <a:off x="4019246" y="3975760"/>
            <a:ext cx="2454995" cy="82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s://eportal.kncvtbc.nl/sites/eportal.kncvtbc.nl/files/kncv_origins_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463" y="3853636"/>
            <a:ext cx="2000250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34" descr="data:image/jpeg;base64,/9j/4AAQSkZJRgABAQAAAQABAAD/2wCEAAkGBxQTEhUUExQUFhUWGB0bFxgXGBcdHxwcHBocHB4gGhwfHCggHxolHBoYIjEhJSksLi4uGyA2ODMsNywtLisBCgoKDg0OGxAQGzQkICY0LywvNDQsLCw0LDQ0LCwsNDQsLCwsLCwsLCwsLCwsLCwsLCwsLCwsLCwsLCwsLCwsLP/AABEIAMABBgMBEQACEQEDEQH/xAAcAAABBAMBAAAAAAAAAAAAAAAGAAQFBwECAwj/xABMEAACAQMABQcFDQYEBgIDAAABAgMABBEFBhIhMQcTIkFRYXEyUoGRkhQVIzVCU3OhsbLB0dIXM2JygqIkNENjFiVEVJPC4fCDs/H/xAAaAQACAwEBAAAAAAAAAAAAAAADBAACBQEG/8QANREAAgECBAIIBQQDAQEBAAAAAAECAxEEEiExQVETIjIzYXGBoRSxwdHhBRUjkUJi8FKy8f/aAAwDAQACEQMRAD8At3WTTsdlCZpQ5QMF6ABOW4biRRKVJ1ZZYlJzUFdgn+1yx8y49hf101+31fAD8VA72XKnZyyJGqXG1IyouUXGWIAz0+GTXJYCpFNu2h1YmDdjF7yp2cUjxss+1G7I2EXGVYqcdPhkVI4CrJJq2pJYmCdmcf2uWPmXHsL+uu/t9XwOfFQHt3ylWkcUMzJPszhyg2VzhG2SSNrdk8KrHBVJScVbQs8RFJPmMv2uWPmXHsL+urft9XwK/FQH2huUi1uZlhjSfabJyyqAAqliSdrcMCqVMFUhHM7FoYiMnZDEcrtj5lx7C/ron7fV8CvxUBftcsfMuPYX9dc/b6vgT4qA+0Zyk2k/O7CzgRRNK5ZVACrj+LiSQAKpPBVIWvbV2LRxEZXtwGP7XLHzLj2F/XV/2+r4FfioC/a5Y+Zcewv66n7fV8CfFQHz8pFqLZbkrMI3kMajZXaYqMkgbXkjhntqnwVTPk0vuW+IjlzDH9rlj5lx7C/rq/7fV8CvxUBftcsfMuPYX9dT9vq+BPioD+DlHtWt5LnZmEUbqmSq5Z237KDa3kDeewGqPBVFNQ0uyyxEcubgMP2uWPmXHsL+ur/t9XwK/FQF+1yx8y49hf11P2+r4E+KgL9rlj5lx7C/rqft9XwJ8VAX7XbHzLj2F/XXf2+r4E+KgSGl+Ua1tjGsqzB3QPsBVLKG4bY2uixG/HHtxQ4YOpO+W3ItLERjuR/7XLHzLj2F/XV/2+r4FfioC/a5Y+Zcewv66n7fV8CfFQF+1yx8y49hf11P2+r4E+KgSEPKJam3e5KzLErBAWVQXc/JjG10iBvPUPXVHg6mfJpf/ty/Txy5uBH/ALXLHzLj2F/XV/2+r4FPioC/a5Y+Zcewv66n7fV8CfFQF+1yx8y49hf11P2+r4E+KgL9rlj5lx7C/rqft9XwJ8VA72XKlaSyLHHFdO7nCqI1yT7f19VclgakVdtWOrEwbsrhtDKGAIxjuIPDcd43caTasMG9cIA/LJ8Wt9JH96nMB3y9QGJ7tlDVumYTepEe1pC0H+8p9Rz+FAxLtSl5BaKvURHaWk2p5m7ZXPrcmiU1aC8kUn2mNauVCbXTorYw/N2cbHuaQs5H2Uth9XOXNv2D1v8AFeAM0yACbU083FfXPXFbFFPY87bCnxwGpXEdZwhzfyD0tFKXgDIpoAKoQJofgNFO3y72YIPooekxHjIQDSz69dL/AMr3f4DLq0vP6AzTIE3hhZ2VEGWYhVHaScAeuuNpK7OpX0QQ68zKssdpGQY7NOayODScZW8S+7+ml8Mm4uo95a+nALWavlXAG6ZAm8ELOyogLMxCqB1knAHrrjaSuzqV9EEeukyxc1YxEFLUfCEfLnbfI3gPJHZg0vh05Xqvd/LgFqu1oLh8wZpkCKoQVQgS6o2SIHvrhcwW5Gwp/wBWc70Qdw8puwY76WrybtTju/ZBqSS68tl8yC0jfPPK80p2nkYsx7z2dwGAB1ACjwgoRUVsgcpOTuxvVioqhCX1a0J7pkbabm4Ihtzyngid3a7cAPyoNar0a01b2QSnDM/Dibazab90uqxrzdvCNiCLzV7T/G3En7cVKNLItdW92SpPM9NlsQ1GBiqEFUIdbS1eV1jjUu7nCqOJNVlJRV3sdSbdkFN5dLo1Gt4GDXbjZuJ14RDrihPnec3o4+StGLrPPLs8Fz8X9AzaprLHfi/oi4eT34ttPohWRiu+l5j9LsIIqAEAflk+LW+kj+9TmA75eoDE92yhq3TMCTk4XOkrbuZ29mJz+FLYvuZf9xDUO8QN7ed569/r30zsCMhC3RG8ncPE7hUvbUiCPlFkB0hMo4R7EY/ojUfbmlsIv4l46ha/bYNE0yBCcgxaIG7fdXRPjHCgH/7GpbtYjyXz/Afal5sGAwpkAZAJ3AZJ3ADrNcOhPr6wSWG0U5W0hWM98jDbkPpJHqpbC6xdR/5O/wBg1bRqPIGKaABPqNGI2mvXAKWke0oPBpn6MS+vJ9ApXEvMlTX+Xy4h6Kteb4A07liWYksSSSesneSfE0yrLRAW7mtdOBRqiot45tIOB8F8Hbg/Kncce8ImWPiOyla/XapLjq/L8h6XVTm+G3mDDMSSSSSTkk8STxJ76ZQExXTgqhB9oXRb3U6Qx+U54ngoG9mbuAyaHUqKnFyZeEHJ2RI626UR2S3t/wDK2wKx/wAbfLlbtLHh3eJodCm0nOfaft4F6sk+rHZEBTAEVQg80ToyS5mSGIZdzu7AOssepQN5NUnOMIuUi0YuTsiY1m0lGiLZWpzBGcySdc8vW5/gHBR6d+6g0YSb6Se728EEqSSWSO3zBommQJkb+FQhgmoQ7Wts8jrHGpd3OFVd5JPZVZSUVdnUm3ZBVd3K6NRoIGDXjjFxOvCIHjFCfO85/wAfJWjF13ml2eC5+L+iDtqmssd+L+wIU2LnpDk9+LbT6IV53Fd9LzNal2EENACAPyyfFrfSR/epzAd8vUBie7ZQ1bpmBPyd7rtm8y3nb1RkfjSuL7u3ivmHodv0YLrwFNAAo1D1ZnuriJ0jPMxyo0jncuFYEgHrbA4D04pXE14U4NN6tB6NOUpJ8C1I+TO0aeWe4LzPJIzlSSqDaJOAF3nGes9XCsz42ooqMdLDnw8W25ahJaaFtYBmOCCMDiQiD1nFLyqTnu2wqhGOyNbrTVpG2xJPbo2B0WdAcHeNxPXUjSqSV0mcc4J2bN5NH2twuTHBMvbsow9eDUU5we7R1xjIgpeTqw56OZIjG0bq+EY7LFTkAqcjGQNwxRljKuVxbvfQH0EL3SKD0hdNLLJI+9pHZj4sSa3YRUYpIzZO7bLM5H9A21xBO08EcpWUAF1BwNgHA9NZuPqzhNKLtoOYaEXF3RYy6rWYjMQtoRGzBimyMFgMAkduKz+nqXzZncZyRtaxw/4K0f8A9nB7Aq3xNb/0/wCznRQ5C/4K0f8A9nB7AqfE1v8A0/7J0UOR1uNU7N41ia3j5tCSqgYALcSMY3ntrixFRPMpanXTi1Zogr7kr0e46CSRHtSRj9T7Qo8cfWW7v6fYE8NTYG6e5I54wWtpFmHmMNh/Qc7JPs03T/UYvSasAnhWuyV5d2zxMUkVkdfKVgQR4g0/GSkroVaadmFFyPe+05sbru7TMnbFbngnc8nE9wx2Gll/NUv/AIx93+A7/jjbi/kCVNi4qhDZELEKoJJIAAGSSdwAHWSa43Y6HcOiZoUNhZqZL2ZR7rkU7oUPCIPwX+I538N+7CLqRm+lqaRW3j4/YZyOPUju9/AJNX+SGJQGu5Wkb5uPoqO4t5R8Rs0vV/UZPSCsFhhV/kHGjtVrOADmraFcdZUM3tNlvrpKdepPeTGI04R2Rvcaas4zsvPbIexpIx9WakaVSWqTI5wW7R0j9y3K7uYmXrxsOPxrjzwfFHerIZf8I2q7bQxiCR0Kc5CArKDx2Mgqp7wM1f4io7KTuuTK9FFbKx5/1m0YLa6mgDFxG2Ax4nIB39++t2jPpIKXMzakcsmiMooM9IcnvxbafRCvO4rvpeZrUuwghoAQB+WT4tb6SP71OYDvl6gMT3bKGrdMwJdRzg3reZYTn0nYX8aWxP8Aiv8AZB6P+XkyU5N9RDennp8i2U4AGQZCOIB6lHAkde4deBYvF9F1Y7/ItQoZ9XsXna2yRoqRqqIowqqAAB2ACsVycndmglbYg9dNa49Hw7bdKRsiKPO9j1k9ijdk+HWRRsPh5VpWW3EpVqqCuykJtLXOk7qKOeRmEkqqEGQigsAcJw3DO/ju41tKnChBuK2Rn55VJJNnDXS8E1/cuOHOFV/lTEY9GFFdw8ctKK8PycrO82yO0bpCW3fbgkeNu1CRnxHAjuORRJwjNWkrlIycdmXtqFrY13bK1zsJKztGmDjnSihiVXqIGcjuNYmJw6pztDbfyNGjUc43ZQLcT41umaXJyF/5a4+mH3BWR+pduPl9R/CdllmVnDQE8r8zJo8lGZTzqb1JB4nrFOYFJ1dfEBiG1DQrjVjSc9vbT3rzTHHwNurSOQ0rje2yTgiNMnfuz3itCtCM5qmkub04fkVpykoubfkcNFco+kISMzc6o+TKoP8AcMN9dWngqMuFvIrHEVFxuWnqZygQXxEbDmZ/MY5Dduw3X4bj9tZmIwk6Wu6HKVeM9OIY0oHIrTOr1vcmNpold4mDIx4gg5wccUzxU7jRadadO6i9ykoRluefdcbW4jvJhdb5WbaLDgwPklf4cDAHVjHVW9h5QlTWTYzKqkpvMQtGBiqELP5OdUXAEzDZnkXMRIB5iNt3OkHdzjbwinvPDOMzF4hPqrZb+L5eXMdoUmtXv8i1ND6Jito+biXAzliTlnY8WdjvZj1k1mVKkpu8huMVHYWmtLRWsLzTNsog9JPUAOsk7qlOnKpJRiSUlFXZQmtuvFzeswLNHB8mJTgY/jI8o+O7sFblDCwpLm+ZnVa0p+QNW1szsqRqWdjhVUZJJ6gKZlJJXYFJt2QXXMqaLRooSrX7jZmmXhADxjiPznaw4Uok67zS7PBc/F+Aw2qSyrf5BJqBymNtLb3zZDbknO4g9Qk6sfxevtC+KwStmp/19glHEf4zA3lF+M7r6QfcWnMJ3MQFfvGDlMAT0hye/Ftp9EK87iu+l5mtS7CCGgBAH5ZPi1vpI/vU5gO+XqAxPdsoat0zA55LNE+6TeRZ2Q8KoT2K0gLY79lTSONqZMr8foM4eGa5eVnapEixxqFRAFUDqA3CsWUnJ3ZoJJKyOpOK4dPNmuunze3ckuTsA7MQ7EB3evex8a9Fh6PRU1HjxMqrUzyuOeT0BbppzwtoJZvSqbI/uceqq4rWGXm0jtDtX5agzkned5PHxpkEYJqHAs1xla3a0tUJVrSJWYjqnkIkcjvB2aVw6U803/k/ZaB6ry2iuHzBQ00BLt5EbNks5JGGFllJTvCqFJ8NoEeisX9RknUS5I0MKupcsSkBkDOVi0eWyWKMZd54lUd5JA9HfTeCko1LvkwNeLlCyKl11u0Dx2kJzDaKYwfPkzmV/S270Vq4eLs6kt5a+nARrNXyrZA3TIE2jkKkMpIZSCCNxBG8EHtBrjVzp6I5PdZPd1ortjnUOxLjzgNzeDDB8cjqrAxVHoqlltwNSjUzxuE9LBQI5V9XRc2hlUfC24Lr2lPlr6htDvXvpzBVslTK9mL4inmjfiiha3TNCrVDQqkC6nTbjDhLeHruJicKo/2wfKPDdjqIpWvVfYi9eL5L78g9Kn/k/TxL60TZmJOm21I3SlfGNpyN+B1KMAAdQAFYc5ZnptwNGKsh7VCxR/LJp8zXQtlPwcHlDtkYb/ZUgelq2cBSywzvd/Iz8VO8svIAreBnZURSzMcKqjJJPUBT7aSuxZJt2QXTzLotDFEwa/cYlkXeLdTxSM/O9rDhSiTxDu+xw8fPwGG1SVl2vkBtOCwqhDeaZnO07FmOMknJ3AAfUAK4kkrI63fc0rpw9IcnvxbafRCvO4rvpeZrUuwghoAQB+WT4tb6SP71OYDvl6gMT3bKGrdMwuXkO0XswTXB4yuEX+WMHePFmYf01j/qNS8lDkP4SNotlmVnDYPcoF/zGjrlwcHm9gEdRkIQEd+Wo+FhmrRX/cwdaVoNnm+vRGSEuiDzWjLyXrmeK3T0Zlf0bIWlqnWrQXK7+gaOlOT56A1TIEnNSrATXsKv+7Q85ITwCRjbOe44A9NAxE8tN232/sLRjmmiN0rfm4nlmbjK7PjsycgegYHookIKEVFcCkpZpNmljaNNIkSDLyMFXxY49VdlJRTb4Eim3ZHoDUW7Q8/DF+6tWWBO/YQbbeJctv7hWDiYtWk93qadJrVLhoFVLBQZ5RNLe5bJ5VGZAQsR812yu14gFjTGFp9JUUXtxBVpZYNnnSvQmUKoQVQhcHJZGlm6QSZ903ac6V+bRB0Aw89gXbuAANZGNbqrMto6eY/h0oaPd6lo1mjZhlyMHgahDzxDqpm8uUkbm7a1djNJ2Jk7Kr2uwwAP/p33iP44tayexmdF13fZBZyey+79ImbYCW9nHs28Q4JtZVf6iA5J7cdgpXFLoqWW93Ld8w9F5534LYtysocNJpAqljwUEn0b66lch5buJXuJ2YAtJNISABkku2cAemvSpKEbcEY7vKXmFEsy6KQxxlW0g64kkBBFup+Qh65SOLdVLJPEO77HDx/Ae/RKy7XyA4nO87yeJNOC5iocFUIKoQVQh6Q5Pfi20+iFedxXfS8zWpdhBDQAgD8snxa30kf3qcwHfL1AYnu2UNW6Zh6N5OLbm9G2o7Y9s/1kt+Neexcr1pGrRVqaCSlwoCcs0mNHEedKg+0/hTv6ev5vRi+Jf8ZRNbhmhNp4c1o+wh65OcuHH87BIz7KmlqXWqzlysvuHnpTivUGaZABPoT4DR15cfKmK2sfg3Tl/swKVqdatGPLrfYPDq03LnoDFNAAn1MHMLcXzf8ATpsw988vRXHbsqWJ9FK4jrONLnv5IPS6qc+Qfchh/wAPcZ3nnhv/AKBSP6l24+QzhOyyzKzhoBeWb4uP0qfaadwHfejF8T3ZRFbhmiqECPVGwjAe9uBm3tsYX52Y70jHdwJ7sdRpavN6U4bv2XMNSiu3LZDrUzSskumIJ5Wy8sp2j/MjKAO4bgB2AVXEU1HDuK2SLUpN1U2ehKwTSFUIUfywaTb3U1soCRjZkfZ/1JGUDaftwoAA7vDGzgILJne+3kZ+Jl1soTchlvi1nfrafZ9Coh+1zS/6k+ul4fUNhF1Wyyqzhoi9aNr3Hc7AJYwyBQoySxQgADtyRRKNukjfmilTsuxScjropCiFX0g64dxgrbKR5KdRmI4t1fbspPEO77Hz/AhpSX+3yA9mJJJJJO8k9Z7++mwBiunBVCCqEFUIS+gNX5LoswKxwx75ZpNyIPxbsUfVQataNPTdvZBIU3LyPQOpyxCytxCzNEIwEZxgkdpHVnjisGvm6SWbc06dsqsTNCLgPyyfFrfSR/epzAd8vUBie7ZQ1bpmHpbUg/8AL7T6CP7orzmI72XmzWpdheRN0EIAXLTHnR4PmzIfqYfjT36e/wCX0F8Uv4yjEjLEKu8scAd53D662m7aszrXCTlDce7TEvk28ccC+CIM/wBzNS+EX8eZ8bsLXfXty0BommQIT63fAw2dn1xRc7KOvnZ+mQe9V2R6aWodaUqnN2Xkg1XRRgDBNMggo1rHue3tbEbmVefuB/uyDog96R7v6qVodecqnovJfdhqnVioerD3kL/y1x9MPuCkf1Ltx8vqM4Tsssys4aAXlm+Lj9Kn2mncB33oxfE92URW4Zo80PoyS5mSGIZdzjuA4lj3AZJ8KpUqKEXJloRcnZEprbpKNilrbn/DW2VQ/OP8uVu0scgd3DjQqEGrzn2n7eBepJdmOyMagrnSNpj50fUCamK7mXkSj3iPSVeeNUVQhQHK64Ok5O5IwfZz+NbuAX8K9TNxL/kD/kSYGwcdk7g+wh+wikf1HvV5fcZwnY9SwKQGSM1nmdLO5eNirrDIysOohCQR6qJRSdSKfNFKjai7HmIsTvJJJ3kniSe3vr0hk3MV04KoQVQgqhAj0Rq8giF1esYrY+Qo/eTnsjHUva53faFqlZuWSnq/Zef2DRpq2ae3zGun9YHuAsaqIbaP91Ankr3t57nrY9/aavSoqGr1b3ZWdTNotEXvye/Ftp9EKw8V30vM0qXYQQ0AIA/LJ8Wt9JH96nMB3y9QGJ7tlDVumYeheSy529GW+fk7Sey7AfVisDGxtWkamHd6aCylQwKcqVpzmjLjHFAr+w6sf7QaawcstaP9Aa6vTZS2otoJL+2DeSr843hGDJv7ujj01sYmWWlJry/vQQoq80RWkbszTSSnjI7P7TE/jRYRyxUeRSTu2x/qloz3ReQRHyS+X/kXpNn0Aj00OvPJTci1KOaaRw1g0kbm5mn6pHJX+XOEHoUKPRVqUMkFHkcqSzSbHupej1lulMn7mAGaY/wR9LB8Tsr6apiJuMNN3ovUtSjeWuy1I3S+kGuJ5Jn8qRyx7s8B4AYHoolOChFRXApKTk22W1yF/wCWuPph9wVlfqXbj5fUewnZZZlZw0AvLN8XH6VPtNO4DvvRi+J7soitwzQtf/l9ps8Lu8TpdsNuertDyHj3DqIpRfzVL/4x93+Bju4eL9kCVNi4Yck1pzmk4j1Rq7n2dkfWwpPHStRfiMYZXqHoGsI0hVCHmrXm9E2kLqQHI5wqD3IAn/rXosNHLSiv+5mVWd5tlhchV4ObuYesOsg/qXZP3B6xSH6lHWMvQawj0aLTrMGzhf24kieM8HRlP9QI/GuxdmmcaurHlZkKkqeIOD4jdXp076mPsYrpwVQhlEJIABJJAAAySTuAA6yT1Vy9jqVwtj0bDo8CS8VZrojMdrnKpneGuCPqj9fcq5yraU9I8+fl9w+VU9Zavl9wd0tpSW5lMszl3O7uA6lUcFUdgpinTjCOWIGUnJ3Yzq5U9IcnvxbafRCvO4rvpeZrUuwghoAQB+WT4tb6SP71OYDvl6gMT3bKGrdMwvDkx0osVvZ2zbjNFLIneVmOR4lTn+k1i4yDlOU+TS9jRw8rRiuZYNIDJwvbVZY3jcZWRWVh3MCD9RrsZOLTRxq6sUHoSxe0Gk3kGGghMH9czhAR/SCfA1u1JKp0aXF3/ozoRcM1+GgI02LhPqz8DZ3t1wYoLaI/xS73x3hAD6aVrdapCHq/QPT6sJS9AYpoAFH+W0X2S3z+kQRH/wBpPWKV7yv4R+b/AAH7NPxfyBemgBdfIhbMtpK5GFkl6B7QqgE+Gcj0Gsb9RknUS8DQwq6hY1Z40AvLN8XH6VPtNO4DvvRi+J7sqrVLR8Y27y4Gbe2wdn52U+RGO3fgt2Ab9xrTrzelOG79lzE6UV25bIh9KaQe4meaU5eRsn8AO4DAHcKNCChFRWyByk5O7GtXKly8iegzHDJdOMGY7MefMU7z6W+6Kx/1CreSguBoYWFlmfEsys4aITXPTgs7SWYnpY2Yx2u25fVxPcDRsPS6Woog6s8kWzzWiliAAWZjgAZJJPYOsk16LRGUWTqbPDoq4jjnObm4IWUBujbo29Q+NxkLbJPmj+7OxCliItx7K28fwN0rUmk937FzVkDwqhDztylaINtpCYYwkp51PB/K9T7X1Vv4OpnpLw0MyvDLNgvTQAeaJ0XLcyCKFC7nqHADrLHgFHaapOpGCzSZaMXJ2QRPpGHRwKWjLNdkYe6xlY+orbg8T1c56u5fJKtrPSPLn5/YNmVPSOr5/YE5HLEsxJJOSSckk8ST1mmkrADWunBVCHpDk9+LbT6IV53Fd9LzNal2EENACAPyyfFrfSR/epzAd8vUBie7ZQ1bpmBXrDdvANGNGdl47RJVPYXkc/hSlKKn0l+LaD1G45bci6dTtZo7+3EqYDjdKnWjfpPEHrHfkVkV6DpTs/QfpVFONydoAQAuVbQTyWkj20eWaRHn2fKZI1YDA6yCQe3Ap7BVVGolN+QviINxdii81tmaE2sw5i0srXgxQ3Mve0pwgPesagemlqPXqTn6L0/Iap1Yxj6kHorR7XE0cKeVIwUd2eJPcBk+ijTmoRcnwBxjmaRN6ys15fczaozpEBBAi7+hHuz2YJy2T1HfQaNqdPNN76v1CVLznaPkQ+iNFvcTx26DDu2zv+Tjyie5QCT4UWdRQi5MHGLlLKXrye6SSUXCQ/uLd1hh71RBlu8sxY57CKxMVBxact3qzSoyTTtstAvpUMCPKfo2S5tFhiGXeaMDsHEknuAyT3CmsHNQqZpcmBrxco2RTutukozsWtuc21tkKfnZD5cp8TnHd41r0IPWc+0/bwEakl2Y7IHiaYAhzqPydzXTLJcK0VuN+/c0nco4hf4j6M8QjicZGmrR1fyGaWHctZbF6QQqiqiAKqgBQOAAGAB3YrFbbd2aKVhTzKilnYKqgliTgADiSeyok27IjdiguUTWw6QnVItrmIziIAHLsd21jjk8AOOPEitzC4foY3lu9/Aza1XpHZbCGzopfkvpF17itqrD1Gcg+j701xD/ANP/AK/H/eU7pf7fL8ghI5YksSSxJJJySTxJPWTTaVtgBevJdrgLqEQSt/iIlxv/ANRBuDDtYbg3r692JjMN0cs0dn7Gjh6udWe4d0kMAlyjap+77cbGBPFloyevPFCew4HpA76awmI6Keuz3A1qWePiUvofVeWVpDL/AIeKE4mllBAQ+aBxZ+xR3cMitipXjFK2reyQhGk3e+ljvpbWFFiNrZK0VufLc/vZz2yEcF7EHV6qrCi3LPU1fsvL7nZ1FbLHb5g5TIEyqkkAAkk4AAyST1AdZrh0739jJDIY5UKOuMq3EZAI+oiuRmpK8djsouLsxvVip6Q5Pfi20+iFedxXfS8zWpdhBDQAgD8snxa30kf3qcwHfL1AYnu2UKa3TMCbXwYltl8yygH9pP8A7UthXeMn4sPX0aXgh1yf37WyX10mNqKFAu1kqWeQAbQyM+SfrqmKgpuEHxf0O0JZVKRaOqXKHbXgCuRDP8253E/wNwPhuPdWbXwc6eq1Q3Trxn4MMaUDgdrFycWd0/OYaJycsY8AP27SkY39owabpYypTVt0Anh4Sdwf1o5MJ7q6knFxEA5GypRuioAVRuPUAKPRx0acFHKDqYZyle4+1Q5MvckjSyXG25jZE2E2dgsMFgSTlsZA3dfXVK+O6RZUi1PD5He4XaD1ftrJCsEaxjHSbiTjzmO8+vFK1Ks6rvJ3DRhGGxWGtnue0N1d2zhnvSYodngg/wCodT1gkBQw4Fj1VpUM9TLTmtI6v6ClTLC8o8f+ZMchX+WuPph9wUH9S7cfL6hMJ2WWZWcNDPS9hz8Lwl3jDjZLRlQwB44JBAyMjOOur055JKVrnJK6sBttySWC+U1w/c0ij7qLTb/UKr5IXWFggh0RqdZWxBit4ww4M2Wb0FiSPRS88RVn2pBY0oR2RO0EIQOsOt9pZg89KNvqjTpOf6Rw8TgUelh6lTsoHOrGG7Ka1x15uNIHm1Bjhz0YlyS5zu2yPKOeCjd4nfWvh8LCjq9XzEKtaVTTgbBV0UoJ2X0g46IOCtqpHE9RnI4DgPvc1xD/ANP/AK/B3ul/t8vyCMshZizEszEkknJJO8kntptK2iAGtdOHW0uXidZI2KOpyrKcEGqyipKz2OptO6Lk1O5UopQI7wiKThznCNvHzD47u8cKyK+AlHWnqvf8j9LEp6S0LHRgQCCCDvBHXWeNEJrVqtBfxhJtsbJyrI2ME9eN6n0g92KNRryou8QdSlGasyvbvkafJ5q6Ur1bcZBHiQxB8cCn4/qS4x9xZ4Tkzay5Gmz8NdDZ6xHHvP8AUzYHqNSX6krdWPuRYTmw61b1LtLLpRR5k+ckO0/oOML/AEgUjVxNSr2npyGIUYw2K25amt2uI2jkVpwpSZV34A3qWI3Bt7DHHGOytH9PzqDTWnAVxWW6tuCWg9W5rkGToxQL5c8p2UXwPym7h9VN1K8YabvkgEKblrwL/wBTY41sbdYnMkYjAVyuztDt2erPZWFXbdSTaszTp2yKxM0EuA/LJ8Wt9JH96nMB3y9QGJ7tlCvwNbpmhPyj7r90+bjhT1QofxpXCd0nzv8AMLX7dvIVl0NEXLdc11FH4iNDJ+IrstcRFck3/eh1aUm+bIXQtjz9xDDjIkkRD4FgD9WTRqk8kHLkgcFeSQUaW18vI724aCdhHzrBUIDJsqdkYDA4BC56OONKwwlOVOKktbBp15qbswo0Dyl3DW1zPPHCRAEVNkMu3I7YAySRuUEnA7KWqYKCnGMXuFhiJOLlLgNv2yv/ANmv/lP6Kv8Atq/9e35K/FvkOtceUu4t5RBFHCJBGhm2tptiRhtFVwRnAI3mqYfBQnHM27cC1XESi7JAUNL32lJ47eSdyJGwVGFRV4sSq4BCqCelnhTnR0sPFzS2AZ51ZKLYy1v0os9xiLdbwqIoB1bCbs+LHLZ7xV8PTcIdbd6srVnmlpstjOr+tt1ZKyW7qqu202UVt+MdY7BUq4enVd5IkKsoKyDXVfXm9dZbm5lX3NAOkBGgMkh8iNTjieJPUMdtJ1sLSTUILrP2XMYp1ptOUnoiBblQ0iSTzsYyeAjTA7hkZx40f4Gjy9wXxNTmb23KPpSR1RJFZ3IVVESZJPADdXHgqCV2vcixFVuyJjWnlAurcJbRzq1wm+4lCIQH+bjGzjC9bEZz2bxQaGEpz67WnBfVhKleUeqnrxA3SGuF9MMSXUxHWFIQHxCBQacjhqUdor5/MBKtN7shACTuBJJ6t5JP2kmjA9wwWJdFoGbDaQdcou4i2UjymHAzEHcOr7VLvEOy7H/1+A+lJf7fIEJJCxLMSzMckkkkk8SSeJptK2iAGtdOCqENoo2ZgqgszHCqoJJJ4AAbya42lqzoWrYw6NAe4Cz3vFLfOY4expyPKbrCD8iFc0q+kdI8+L8vuHsqer1fLl5kbHrjfLK0y3Uodjk7wV/8ZBQAeFEeGpOOXL/3nuU6ad73COx5XL1MCRIJO/ZZSfSGx9VLy/TqT2bQVYqa3JIcs0n/AGif+U/oof7av/Xt+S3xb5HG55Y5yPg7aFT2szt9Q2a6v02HGRHi3wQP3muWkr5hCsj9PcIoF2c+kdLHblsUeOGoUlma9WCdapPRewveu1sd92Rc3A4W0bdBD/vyDif4F9OQanSVKvY0XP7ImWNPtavl9yG05p6a6I51gEXyIkGzGg7EQbh47z30anRjT2/viwc6kpbl+8nvxbafRCsLFd9LzNOl2EENACAPyyfFrfSR/epzAd8vUBie7ZRVvHtOq9rAesgVuN2VzNSu7E9yhvnSV13OB7KKv4UDC9zELX7xm+lTsaLslH+rLPKf6SIgfUDXIa15vkkvqSWlOK8zPJ/0LiS4PC1t5ZvSEKqPHLVMVrBQ5tIlDtZuSBgUyBCjTo5iws7f5Uu1dSD+boRf2BqWpderKfLqr6h59WEY+py1GtFa556UfA2qGeTv2PIXxL43deDXcTJqGVbvQ5RXWu9lqQl9dtNI8rnLyMXbxY5Po30aMVFJLgDk3J3YR2A9yaPec7p73MUPasIPwr/1HCj10vL+Sqo8I6vz4BY9SnfiwVpoAO9E6OkuJkhiGXkOB3dpPcBknwqk5qEXJloxcnZEtrbpCPoWluc21tkBvnZD5ch7cnIHdw3GhUIPWpLd+y5BKsl2Y7IHiaYBBhEvvZAHP+fnToA8beJvlHslcbh1gZ7wU3/PK3+C939kH7pX/wAn7AfTgAyBncN5PACuEDCKNdFIHcK2kHGUQ4ItlI3M44c8RwU8PtUbeIdl2Pn+BjSkr/5fIEJZGZizEszElmYkkk8SSeJptKyshc1rpwVQg+0PoiW6kEcKbTcSeCqOtnbgqjtodSpGmryLxg5OyJ+bSsNgpjsWEtwRiW7xuXtW3HUP4+vq6sAVOVZ3qaLgvv8AYK5qnpDfn9gTYkkkkkk5JPEk9ZPbTYAxUOCqEFUIEOjNVyYxcXcgtbY8GcdOTuij4se/h176XnX1ywV38vNho0tM0tEdL7WgIhhsIzbRHc75zNL/ADyDgP4V3fZXI0LvNVd37L0I6tlaCt8waFMgRVCHpDk9+LbT6IV53Fd9LzNal2EENACAPyyfFrfSR/epzAd8vUBie7ZSmgo9q6t186aMeuRRWzVdoSfg/kZ9NXkhzrhLtX123+/IPUxH4VWgrUorwR2q+ux9rn0VsYvMs42I/ikLOftFUw+rnLxfsWq6ZV4GdFfBaLvJOBnligU9y/CvjxGBUn1q8VyTf0Ox0pyfPQhdD6PNxPFAvGV1XwBO8+gZPoo1SeSLlyBQjmkkP9ddICe9mZP3anm4wOASMbAx3HBPpoeGhlppPff+y9aWabHl3/htGRx8Jb1+dftEMZxGD3M+0wqkevWb4R09eJ19Wnbnr6ERq/olrq4jgXdtnpN5qDezHwXP1UarUVODkykIZpJDnWzS63NwTGMQRqIoF7I03Lu7Tvb01WhTcI67vV+Z2rPNLTbgQ1GBhap977PsvLxPTDbn7HkP1DqIpTvqn+sfd/gY7uHi/ZAlTYuFOr1mltEL+5UMM4tIj/qyD5bD5pDv7yPDKtWTqS6KHq+S+7D00orPL0B2+vHmkeWVizucsx6z+XVjqpiMVFWWwFtt3ZwA7K6QMrdE0WgkkAfSDrmOM7xbqRudx86RwXq66UbeIdl2Pn+BhWpK77XyBCeZnZndizMSWYnJJPEk9tNpJKyF27u7NK6cFUITWgdXmnDSyMILVP3k78P5UHF5D2D09QIatZQ6q1ly+/gFhTzavRDjTOsK82bWzQw2ueln95MfOlbs/hG4fUK06Lvnqay9l5HZ1NMsNEDtMARVCCqEJDQ2hZrp9iBC2N7NwVB2ux3Af/Rmh1KsaavJl4QlJ6E4LizsP3YS9uh/qMPgIz/trxkYH5R3dnZQMtStv1Y+78+QS8Ke2r9gd0npKW4kMk8jSOetj9QHADuG6mIQjBWirIFKTk7sa1cqKoQVQh6Q5Pfi20+iFedxXfS8zWpdhBDQAgD8snxa30kf3qcwHfL1AYnu2VBqVFtaQtB/vofZO1+Fa+IdqUvIQpK80MdKEyXMuOLzP/c5/Orw6sF4L6HJayZL8or/APMJ1Hkx7Ea9wSNF+0Gg4Rfwp+b9y9fts31g+DsLCDrdZLh//wAjYT+wVyl1qs5eSO1NIRj6i1K+CFzeH/poSIz/AL03wafUWNdxHWy0+b9lqco6XnyIjV/RZubmKAf6jAE9ijex9Cgmi1anRwcuRSEc0kh1rfpQXF1I6fulxHCOoRxjZXHccFv6qrQhkgk9935nass0tCRtf8Ho5pOE99mOPtW3U9Nu7bbo+GDQ3/JWtwjr6/guupC/F/IFaaABDqlo2Ml7u4H+GtsFh87IfIjXtycE93Hjml683pCG79lzDUortS2RE6X0lJczPNKcu5yewdgHcBgDwotOChFRXAHKTk7sktV9CpLtz3BKWkG+VhxY/JjTtdt3gD4UOtVcbRh2nt9y9OCestkNNYNMvdS84wCKoCxRr5McY8lV8BxPWfVVqVJU42Xr4lZzc3cjQOyilQyghXRaCWVVe/cZiiO8W4PB5B1yHqXqpNt4h5Y9ji+fl4DCSpK73+QI3M7SOzuxZ2OWYnJJPWabSSVkLttu7OddOCqECfR+gI4I1udIbSxtvit13SzePmRdrHf2dWVZVnN5KW/F8F92GVNRWaf9cyN0/p+S6K7QVIo90UKbkjHcOs9rHefqotKjGntvxfMrOo5eRFUUGKoQyikkAAkk4AG8k9gHWa4dCiHVuO2USaRcx5GUto8GZ/5uqNe87+PA0s68p6UtfHh+QypqOs/6GWmtZpJk5mNVt7YcIIuB75G4u3efVV6dBReZ6vm/pyKzqtqy0RB0cEKoQVQgqhBVCHpDk9+LbT6IV53Fd9LzNal2EENACAPyyfFrfSR/epzAd8vUBie7ZVPJyudJW3czH2Ynb8K1cX3Mv+4iVDvENNVIeev7YedOpPgG2j9Qq1d5aUvIrTWaa8zhpyQz3k7LvaWd9n+qQ7I+sCrU0o01fgl8jk9ZvzJLlBkHu14l8i3SOBO4RoAR7W1QsKv47vjd/wBl6769uWh00mOY0ZbRcHupGuH/AJF6EYPcd7eiuQ69aUuWn3Oy6tNLnqZ1ePuayubvg8n+Gg8XG1K3oQAA9pNSr16kafBav6Eh1YOXoiK1a0Qbq4jhB2VJzI3mxrvZvQPrIotap0cHIHThmlY6a06WFzcM6DZiUCOBepYk3IMdWR0j3k1yjTyQs9935naks0rrYZaL0fJcTJDEMvI2FH2k9wGSe4GrzmoRcnsisYuTsiY1t0hH0LO3Obe2yNr52U7nkPpyB2DxoNCD1qS3fsuQSrJdiOyI/V/Qz3cwiQhRgtI7eTGg8pm7h9ZolWqqcbv/APSkIObsh5rPphJNi3tgVtIMiMHjI3ypX7WbfjsHZvqtGm1ec+0/bwLVJp2jHZEDRwQYW9smjEWaZQ984zDC28QA8JJR855q9XHwTcnXeWPZ4vn4LwGElSV3v8gTuZ2kdndizscszHJJPWabSSVkAbbd2c66cOlvA0jKiKzOxwqqMknsArjaSuzqTbsgr9zwaM3yhJ74b1iztRQHqMmPLkHm8B6jSt5V+zpHnxflyQe0ae+svkDOkb+SeRpZnZ3bizfh1Adw3UxCEYK0VZAZScndjarlRVCEzoPVuW5BkysUC+XPKdlF7cH5Tdw+qg1K8YabvkgkKblrwJFtPQWYKaPUtJwa7lUbZ7eZQ7ox3nJx66H0U6mtXbkvrzL9JGHY/sGJpWdizsWZjksxJJPeTvNMpJKyAt33NK6cFUIKoQVQg80Xoua5fYgjeRuxRw/mPADvJqk6kYK8nYtGLk7JE62g7S1/ztxzkg/6e1IYg9kkp6K94G/sNA6WpU7tWXN/RBejhDtv0Rd2pkyPY27RxiJDGNlAxbZHUNo7z4msbEJqpJN3NCnbKrE1QS4Dcsh/5a30kf207gO+XqAxPdsqzk7OLzb+agnf1RMP/atPF93bm18xKguvflcxybYF4sm7EEMsvsxkfawqYzu7c2l7naHbvyOOoFsJb+32j0UbnXPdGC5z6QKtipZaUv6/srRV5ojQWu7nd+8uJv7pX/NqJpTh4JfIrrKXmSuvF0Jb544t6RbNvCo7I+gAPFtr10LDRy0ry46v1L1tZ2XkddeZFiaGyQgraR7LEdcz9KU+vA9BrmGTknUf+Xy4Ha2loLgbI3uPRxOcT3+4dq2ynee7nG3d6iud5V8I/P8ABOxT8X8gW2h2imgAWo3vfZ7XC8vE6PbFbnr7nk6usDsIpTvqn+sfd/gY7uHi/ZAxZWzSyJFEu07kKqjrJ/Dv6qak1FNvYAk27IJNYLyO0iNhbuGJObyVf9Rx/pqfm03+Jz35WpRdSXSzXkuXj5sNN5Fkj6grtDtpqwAMLWBNGIs8wVr1xmCFv9EHhLKPP81Tw8eCkm67yx7PF8/BDCSprM9+HgCdzdNI7PI5Z2OWZjkkntpqMVFWQBtt3Zz2h2iunCR0HoaW7k5uEA4GXYnCovWztwAodSpGmryLwg5OyJq401BZIYbBtqUjEt5wJ7VgHyE/i4n1GgqlKq81XbgvuFc1DSG/P7AoX7/rpqwAW0O0VDh3sbR5nEcSNI7cFUZP/wDO+qykoq8tEWSbdkEp0daWO+7Zbm5H/TRt0EP+9IOJ/gX05FLZ6lXsaLnx9EGyxp9rV8iG03rBNdEc642F8iJAFjQdiINw3bs8e+j06MafZ/viwU5yluRm0O0UQoLaHaKhBbQ7RUILaHaKhCT0LoK4uiRBGWA8p+CL/M56I3b+2hVKsKfaZeNOUtkS3uTR9r++l92yj/SgbZiB/im4t/RQs1ap2VlXN7/0Ey04b6sZ6U1tnlTmkKW8HVDANhf6iOkx7cnHdV4YeMXmer5vUrKrJqy0XgQO0O6jgj0jye/Ftp9EK87iu+l5mtS7CCKgBDSWJWGGUMOwgH7a6nbYhxFhF81H7C/lXcz5nLIQsIvm4/ZX8qmaXMlkIWEXzcfsL+VTNLmSyENHxfNR+wv5VM0uZLIQ0fF81H7C/lUzS5kshe98XzUfsL+VTNLmSyEbCL5uP2V/KpmlzJZC974vmo/YX8qmaXMlkI2ER4xx+yv5VMz5kshCwiHCOP2V/KpmlzJZC974vmo/YX8qmaXMlkL3vi+aj9hfyqZpcyWQjYRHjHH7K/lUzS5kshe98XzUfsL+VTNLmSyF73xfNR+wv5VM0uZLIyLCLhzce/j0V/KpmfMlkY974vmo/YX8qmaXMlkL3vi+aj9hfyqZpcyWQve+L5qP2F/KpmlzJZGVsYhwjjHgq/lXMz5ksjHvdF81H7C/lXc0uZLIXvfF81H7C/lUzS5kshe98XzUfsL+VTNLmSyF73xfNR+wv5VM0uZLIXvfF81H7C/lUzS5kshe98XzUfsL+VTNLmSyM+4YsY5tMdmyv5VzM+ZLIx73xfNR+wv5V3NLmSyF73xfNR+wv5VM0uZLIXvfF81H7C/lUzS5ksjuiBRgAADgBuAqp0yGHbUIQevOkZbewuJoR8IijZ3ZxlgC2P4VJb0UfDQjOqoy2B1ZOMG0A+itE2zwRXEml5xK+wXPujHSJGU2c7Q37u7jTk6k1JwVNW8gEYxcU3L3CrlH0tNa2YkgbZfnEXOA245B3N10rhKcalS0uQatJxjdC1Ue7eQtPJcBVGObnggjLE/KUxu24YO7PXUrdGlaKXo2/mkdhmvqyE1i1mvYNIS80OdtrdI5JogF2thhhipxncelx+rOD0qFKdJX0bukwU6k1N22RM6h6ZlvLaeQyE/DSLExVRhABsZAHHfk5oOJpRpTStwVy9KbnFshoJtItpB7L3cvQgEvOe549+WVcYzu8rjn0UZqiqSqZONtwd6mfJfhfYkuUPTNxbtaLbswM0hRgiI7HcMbIcgbXpFCwtOE1Jy4BKspJpLiSWqRuWDPcSynO4RzQxRsuPlfBswIOR19VDr5FpFeqbfzLQzcWBendb7mKa+HPyosDhYtm3R0yy5VZHIGzk4Az9dOU8PCUYaLXfX5IBOrJOWu3gGGkL+9XRglWNPdhRMqSoAZiAcZbBO/cM8d2/gVIwpOtZvqhpOahdbkRqhp2ZrsQXE1yHMZYRT20cZYjG9HRiCg6W446t/EUWvSioZopeabfzK05vNZv2D2kg4qhCtdLaw3Yv7qGOS45uIIVEFtHMRtLk7WSMDPDjWhCjT6KMmld83YVlUlna5eFyd1t0vPY2KMHWSZnWPnXUKo2yemyjcAAMeOKDQpxq1bWst7BKknCAxtNK3VtfW1tNcx3aXKseiio0ZVc56JOUPDf2Hsq7p050pTjHLb3KqUozUW73OeuGsU8N+IVllSH3Nzrc1AsrAhyCSCNyYG89W7trtCjGVLNbW9tXYlSo1O3hyuTXJ/pO4uLXnbjB2nbmnwql4/ksygkKc53d1BxUIQnlj6+ZejKUo3YS0uFNJh0T4GoiFL6BtVfRT3cl/cx3CByv8AiGwSvkjYJyc7h6a2KsrV8igmvISWtPM5a+Ycppuf3k91FsTi329rA3kcGxjHSGD6aSdKHxOThcPnl0WbjYdzaTufepJ4dl7l4YmG2VUFn2M8cDPSOB1nA66qqcOncZaRuyKUujUlvYh9U9Ozm7SC5muVdkZhFPbRptEdcboxyoG1xxwHhRa9KCp5oJeab90ytObzWk/Y5azadvF0k1tA02wIFk2YYYZGznB/eMo2fTxxu7O0aVN0c8rb21bXyuSU5dJlXIMdXxKIFM0jSO3SJZFRlyAdllUkArwNKVcubqoNC9tSv7XlDc3quZojZyTtCsYKbargBZT8rYLZO/q9FPywa6O1nmSvfh5CyrvNvpsGWu97dRW6mzUGVpFU+SWCYYsUViAz7h0ezJ6qTw8acpdfYPUckuqRmpGm5JZ5YZppy6IGEVxbpE4Gd7ZQkMu9ccOJouIpKMVKKVuadytObbab9iHvtP3zX15DE9wUhZNkQwQSbIZc9Mu6nGeGNo8ezeWNGkqUZO13zb+iZRzm5NLgWHYQsIlWR+dbGGfZA2t5+SNw8KQk1e6Vhhbag/ealxyYHOMq4UFUGzkqW2TuPVzj+Oe4UeOJa4f9/wAgbpJhQygggjIPEGlgoO/8CaP29v3JFnwOz7Odn6qY+KrWtmYPoYciU0poeG4jEU0YeMEELvAyOHAjhQoVJQeaL1LSipKzG2jNV7W3k5yGEI+CMhnO44yN5I6hVp16k1aTOKnFO6Q8j0XEszzhAJXUK7ZO9RwGM43eFVc5OOXgWyq9zXROiIbZSkCBFZixAJxk8TvPcKk6kpu8mcjFR2MpomETtcBBzzLsF8nJXccYzjGQOqp0ksuS+hMqvm4nLTGgre62fdEYk2CSuSwwTx4Edldp1Z0+y7ElCMtzXRGr1vbMzQRBCwAbBY5AyRxJ7TUnWnNWkzkYRjsYk1dtmE4aIEXBBmBLdMg5Gd/V3VFWmrWe2x3JHXxO0+hoHgFu8YeEAAI2WGBw4nO7q7MCuKpJSzJ6kyq1hvonVm1tnLwwqjkY2ssTjsBYkgdwq061SatJnIwjHVIl6EXFUIMrfRUSTSTqmJZQA7ZbpY4ZGcbqu6knFRb0RVRSdzveWiSo0ciK6MMMrAEHxFVjJxd0daT0ZG6G1XtLVi8ECRsRgsMk47ASSQO4USpXqVFaTuVjTjHZDt9FQmbnyg53Y5vbyfIJzs4zjGd/Cq9JLLlvpudyq9xaI0TDbR83AmwmchQWIBPHGScVJ1JTd5PUkYqKsh7VCxhlyCD11CA3HqDo5SCLSLI4Z2iPUTg0w8XWf+QLoYcicvbGOWJopFBjYYK7wCOzd1UGMnF5luEaTVmcZdDwNALdo1aEBVEbZIwuNkb+zAx4CuqpNSzp6nMqtbgNtFasWls/OQwqr4xtZYkDsBYnA8KtOvUmrSZyNOMXdIxpPVW0uJOdmhDyEAbRLg4HAbjwqQr1ILLF6ElTjJ3aHVjoaGGJoY02Y2zlQW+UMHfnIz41WVSUpZnudUUlZHKXV62a3FsYUMAAATfjAORvzniO2uqtNTzp6kyK1jrpLQ0FxGsc0ayIpBUNk4IGAQc52sE7+O81yFSUHeLsRxTVmc9D6v29rtGCJUL42jvJOOALEk47q7OrOfaZIwjHYa3mp1lLI0skCs7nLNtPknhvw3ZVo4ipFWT0KulFu7RK2NmkMaxxrsoowo3nA9O+hyk5O7LpJKyHFVOkHrtptrOyluEUMyBQoPDLMFBPcC2cdeKNh6Sq1FFg6s8kWwc0bonSjpFcHSijnNhmQQx7IViMhW4E4O7o7zjxpidSgm4qn7sGo1HrmJbWTWGdLmKztI4nnkjMhaYsEVASMkLvJJB4d3oFSowcHUm9FpoWnUalljuY1e1kmla6guI40ubUAsYyWjYOpZSM7x4E9Y9Eq0YxUZRfVf8AZ2E27p7oEI+VOcWkjyxRJOVWS36L83Km2FceXnaHSPHq9bbwEHUSi3bZ817APiJZdd+AY63aTvbeHn7cWzRxxF5ed5zOR5gU9meJ7N9KUIUpyyyvdvS1vcNUlNK8bC0HpS9a0kuLhbYZhEkIi5zzGY84GP8ALwPbvqVIUlNQhfezvb2JCU3FuVvAF9D8otxI1tn3JIZpFVoYhMJUBOCxySuBjJpmpg4RUt1bi7WYKNeTttr5hFpbWG6e8ezsY4C8SK8r3BfZG1vAUJvJwRvpeFGmqaqVG7PawWU5OWWHuc7PW+SSxu5jGiXFoZFdCSyF4xncQQdk+PrrssPFVYxvdSt7nFVbg3xQQ6uXzT2sEzhQ0sSOwUEAFlBwMknG/toFWKhNxXBhYNuKbJGhlgDudeZFvSoSP3Es4t3m37QlK5O/axshiATjqNOrCxdO9+ta9vAXdZqfhsSev+n57OOE2yRySSzLEFcMcllYjGGG/IA9NDwtKFSTzuySuWrTlFLKMdW9eDeXcUKBAhgZ5VKsHSVW2SvlYxvzw/8Ai9XC9HTcnz05NHIVs0rI4S6zaQe4vo7dLQpZkZEnOhmVgzbiGI2sKeOBwqyoUVCDk31vIr0lRyklbQKtWNMC7tYrgLs84uSvHBBKkZ6xkHfStan0c3DkGhLNFMF+U/S80DWYimkhWWRlkMahzs9HgpBywycAcaZwdOM1LMr2BV5ONrM11F0ndyXUqNJPPaiMESzwc0RJkdEbhkYz/wDHX3EwpqCaSUvB3JTlJya3REz8o9yvPHNkWimaNYdmYSSBX2crhiuT+FFWDg7b6q99LIo68lfYItddaprUWhjWNfdBIfnVkbY3KeCEHdkgjBpfD0I1M1+HK31CVako2txHurOkbq4jkkZrZlIIiKRzr0xnO2shB2fJ4Y66pWhTg0lfx1X0LU5Skrv6kDonXuedbWJUiF1LO8c6FXxGkeSxA287WyV4nBOaPPCwg5Nt5UrrxuDjWk7LjfUca264T216LaPmFQwiTakjmc52mGMRnPVxxXKGHhOlnd97br6kqVZRnlXLxJWTS9zHo6W6cwNIsZkj2FkCFNkMNpWYMCd/X2eFC6ODrKCvbbgEzSyOTBe25SJiII3jjjuXnjV0ZX2TDLvV4+n2EcSeNMvBQ1ad42f9rmB6eWie9yZ181gvrIGaNbVrfKqNvnOc2m47gQuzn00HDUaVXqu9/SxetOcNVaw80npS8trCeecW3Px71EYkMZXo8ckNne3X2VSFOlOqoxvZ/wBlnKcYNu1zXTGs8sVvaGONJLm72FQElUDMoYk7ydkZ4Zz31KdCMpSu7KJ2U2kubMaE1guRee4r2OEStFzsbwFihUHBBDdIHj6q7Uow6PpKbdr21OQnLNlluD6co0yTXKTxxpEkk0MMoV9kyxHcsnT61K8McfUd4OLjFxeuja8HyB9PJNqW3AN9VtIvcWkE8gUPIgYhQQBnqGST9dJ1oKFRxXAPTk5RTZK0IucL60SaNo5FDo4wyngQa7GTi7rc40mrMEE5MbMEdO52AcrHzzbIOc5GOkDnrzmm/jqnhfnYCsPFE3p/VeG6MbuZY5YshJYpGR1B4jaHH09/aaDSryp3S1T4MJKmpamdCasQ2qSLHtlpv3krsXkY4IyWPZk7uG89tSpXlNpvhsiRpqOwxudRLWSzjs35wxxElGyu2uSSQG2eBzjhV1i6iqOot2VdGLjlJrSmi1nt3t3Ztl02GIwGx19WMnwoMJuMlJF3G6sKLRarbC2BbYEfN53bWzs7PZjOO6o5tzz+pFHq5SIg1LgT3LsPMrWgYRuGXJVjkq/Rwy8RjHWaK8TJ5rpdYoqSVrcDrpvVGG4lE23PDMF2TJBI0bFexiOIrlPEShHLZNeKudlTUnfib2+qlvHaSWkYZY5Q22wOXYtuYljnpEbvsrjxE3NTe6J0cVHKhronUtLd42S6vSsXkxvOxjwBgApjGyBwHVgVeeJc004rXw1/skaeXiwldcgjJGRxHEd4zSwQE/2cWHMmIxbTHOZjgy72LZ28cd+OHCmvjaubNf04AeghlsS2kdXkmW2WR5D7mkSRGyuWeMYBfo7+vOMcaFCs4uTS30LuF0r8DSLViBb03q7SysuywGzstniSMZ2tw356q668nT6N7E6NZsxHXmoUEks0pmukM5zKscuwrY3AMAu9cEjB7TRI4uUYpWWm2hR0U23d6hHo2xjgiSKJdmNBsqOweJ3k99Lzm5ycnuFSSVkMdNavR3MlvJIzg277aBSoG1kHpZByOiKvTrOCaXHQrKCk03wJehFwXk1FtzE0e3NvuDcBwyh1kPEqQu4d1MrFTTv4W9ATopq3qPNPaspdGEySzK0BJRo2VTtEAZJ2eO7qxxqlKu6d7JanZ01K13sd9DaF5hmb3RczbQAxNJthcEno7hgnO/wFcqVc6tZLyOxhl4jXRmqNvBdy3abXOy7W0CRsjaIY7IxkEkdvWatPETnTVN7I5GlFScka6W1TjnuPdPPXEUoQRgxOF6OSceSTxNSGIcYZLJrfU5KknLNc7/8ADqm2ltnmnkWXIZ5HDPhgAQCVwBgdnWa50zzqaSVi2Tq2uN7/AFNt5fcxbbDWuzzbjZDEJjZDnZ3jIzjxrscTOOa3ErKlF2vwHusugY72HmZS4XaDdAgHI4cQd1VpVXSlmiWnBTVmdtN6LW5geCQsEkGGK4BxkHdkEdXZVac3CSkuB2UcysNNJasQT28cEu2RFs824bZdSowGDLjfjuxV4V5Qm5LicdNNWZz0FqpDbSNMGmlmZdkyzyGR9njgE8BwrtTESmsuiXJKxI01F34nManW/M3MDbbJcytM+1skiR8ZZDs7iMDHZU+JnmjLkrHOjVmnxJbQ+jlt4Y4ELFY12VLYzgcM4AodSbnJyfEtGOVWHlULH//Z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0" name="Picture 36" descr="http://www.biomarkerbliki.org/files/user_15/cdc_logo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362" y="3843908"/>
            <a:ext cx="15707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0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421C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que é Garantia de Qualidade (GQ)?</a:t>
            </a:r>
            <a:endParaRPr lang="en-US" sz="4000" dirty="0">
              <a:solidFill>
                <a:srgbClr val="421C5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 bwMode="auto">
          <a:xfrm>
            <a:off x="274198" y="1687733"/>
            <a:ext cx="10053921" cy="4181321"/>
          </a:xfrm>
          <a:noFill/>
          <a:ln>
            <a:miter lim="800000"/>
            <a:headEnd/>
            <a:tailEnd/>
          </a:ln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>
              <a:buSzPct val="100000"/>
            </a:pPr>
            <a:r>
              <a:rPr lang="en-US" sz="2200" dirty="0" smtClean="0"/>
              <a:t>“</a:t>
            </a:r>
            <a:r>
              <a:rPr lang="en-US" sz="2200" i="1" dirty="0" err="1" smtClean="0"/>
              <a:t>Atividades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planejadas</a:t>
            </a:r>
            <a:r>
              <a:rPr lang="en-US" sz="2200" i="1" dirty="0" smtClean="0"/>
              <a:t> e </a:t>
            </a:r>
            <a:r>
              <a:rPr lang="en-US" sz="2200" i="1" dirty="0" err="1" smtClean="0"/>
              <a:t>sistemáticas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para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oferecer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confiança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que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uma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organização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cumpre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requisitos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para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qualidade</a:t>
            </a:r>
            <a:r>
              <a:rPr lang="en-US" sz="2200" i="1" dirty="0" smtClean="0"/>
              <a:t>.” </a:t>
            </a:r>
            <a:r>
              <a:rPr lang="en-US" sz="2200" dirty="0" smtClean="0"/>
              <a:t>[CLSI GP26-A4]</a:t>
            </a:r>
          </a:p>
          <a:p>
            <a:pPr>
              <a:buSzPct val="100000"/>
            </a:pPr>
            <a:endParaRPr lang="en-US" sz="2200" i="1" dirty="0" smtClean="0"/>
          </a:p>
          <a:p>
            <a:pPr>
              <a:buSzPct val="100000"/>
            </a:pPr>
            <a:r>
              <a:rPr lang="en-US" sz="2200" i="1" dirty="0" smtClean="0"/>
              <a:t>“</a:t>
            </a:r>
            <a:r>
              <a:rPr lang="en-US" sz="2200" i="1" dirty="0" err="1"/>
              <a:t>C</a:t>
            </a:r>
            <a:r>
              <a:rPr lang="en-US" sz="2200" i="1" dirty="0" err="1" smtClean="0"/>
              <a:t>obre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uma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variedade</a:t>
            </a:r>
            <a:r>
              <a:rPr lang="en-US" sz="2200" i="1" dirty="0" smtClean="0"/>
              <a:t> de </a:t>
            </a:r>
            <a:r>
              <a:rPr lang="en-US" sz="2200" i="1" dirty="0" err="1" smtClean="0"/>
              <a:t>atividades</a:t>
            </a:r>
            <a:r>
              <a:rPr lang="en-US" sz="2200" i="1" dirty="0" smtClean="0"/>
              <a:t>  </a:t>
            </a:r>
            <a:r>
              <a:rPr lang="en-US" sz="2200" i="1" dirty="0" err="1" smtClean="0"/>
              <a:t>que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permitem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que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laboratórios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alcancem</a:t>
            </a:r>
            <a:r>
              <a:rPr lang="en-US" sz="2200" i="1" dirty="0" smtClean="0"/>
              <a:t> e </a:t>
            </a:r>
            <a:r>
              <a:rPr lang="en-US" sz="2200" i="1" dirty="0" err="1" smtClean="0"/>
              <a:t>mantenham</a:t>
            </a:r>
            <a:r>
              <a:rPr lang="en-US" sz="2200" i="1" dirty="0" smtClean="0"/>
              <a:t> altos </a:t>
            </a:r>
            <a:r>
              <a:rPr lang="en-US" sz="2200" i="1" dirty="0" err="1" smtClean="0"/>
              <a:t>níveis</a:t>
            </a:r>
            <a:r>
              <a:rPr lang="en-US" sz="2200" i="1" dirty="0" smtClean="0"/>
              <a:t> de </a:t>
            </a:r>
            <a:r>
              <a:rPr lang="en-US" sz="2200" i="1" dirty="0" err="1" smtClean="0"/>
              <a:t>precisão</a:t>
            </a:r>
            <a:r>
              <a:rPr lang="en-US" sz="2200" i="1" dirty="0" smtClean="0"/>
              <a:t> e </a:t>
            </a:r>
            <a:r>
              <a:rPr lang="en-US" sz="2200" i="1" dirty="0" err="1" smtClean="0"/>
              <a:t>proficiência</a:t>
            </a:r>
            <a:r>
              <a:rPr lang="en-US" sz="2200" i="1" dirty="0" smtClean="0"/>
              <a:t> a </a:t>
            </a:r>
            <a:r>
              <a:rPr lang="en-US" sz="2200" i="1" dirty="0" err="1" smtClean="0"/>
              <a:t>despeito</a:t>
            </a:r>
            <a:r>
              <a:rPr lang="en-US" sz="2200" i="1" dirty="0" smtClean="0"/>
              <a:t> de </a:t>
            </a:r>
            <a:r>
              <a:rPr lang="en-US" sz="2200" i="1" dirty="0" err="1" smtClean="0"/>
              <a:t>mudanças</a:t>
            </a:r>
            <a:r>
              <a:rPr lang="en-US" sz="2200" i="1" dirty="0" smtClean="0"/>
              <a:t> de </a:t>
            </a:r>
            <a:r>
              <a:rPr lang="en-US" sz="2200" i="1" dirty="0" err="1" smtClean="0"/>
              <a:t>métodos</a:t>
            </a:r>
            <a:r>
              <a:rPr lang="en-US" sz="2200" i="1" dirty="0" smtClean="0"/>
              <a:t> de testes e do volume de </a:t>
            </a:r>
            <a:r>
              <a:rPr lang="en-US" sz="2200" i="1" dirty="0" err="1" smtClean="0"/>
              <a:t>amostras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testadas</a:t>
            </a:r>
            <a:r>
              <a:rPr lang="en-US" sz="2200" i="1" dirty="0" smtClean="0"/>
              <a:t>.” </a:t>
            </a:r>
            <a:r>
              <a:rPr lang="en-US" sz="2200" dirty="0" smtClean="0"/>
              <a:t>[www.cdc.gov/labstandards]</a:t>
            </a:r>
          </a:p>
          <a:p>
            <a:pPr eaLnBrk="1" hangingPunct="1"/>
            <a:endParaRPr lang="en-US" sz="2200" dirty="0" smtClean="0"/>
          </a:p>
          <a:p>
            <a:r>
              <a:rPr lang="en-US" sz="2200" dirty="0" smtClean="0"/>
              <a:t>A </a:t>
            </a:r>
            <a:r>
              <a:rPr lang="en-US" sz="2200" dirty="0" err="1" smtClean="0"/>
              <a:t>Garantia</a:t>
            </a:r>
            <a:r>
              <a:rPr lang="en-US" sz="2200" dirty="0" smtClean="0"/>
              <a:t> de </a:t>
            </a:r>
            <a:r>
              <a:rPr lang="en-US" sz="2200" dirty="0" err="1" smtClean="0"/>
              <a:t>Qualidade</a:t>
            </a:r>
            <a:r>
              <a:rPr lang="en-US" sz="2200" dirty="0" smtClean="0"/>
              <a:t> é </a:t>
            </a:r>
            <a:r>
              <a:rPr lang="en-US" sz="2200" dirty="0" err="1" smtClean="0"/>
              <a:t>apenas</a:t>
            </a:r>
            <a:r>
              <a:rPr lang="en-US" sz="2200" dirty="0" smtClean="0"/>
              <a:t> </a:t>
            </a:r>
            <a:r>
              <a:rPr lang="en-US" sz="2200" dirty="0" err="1" smtClean="0"/>
              <a:t>uma</a:t>
            </a:r>
            <a:r>
              <a:rPr lang="en-US" sz="2200" dirty="0" smtClean="0"/>
              <a:t> parte do </a:t>
            </a:r>
            <a:r>
              <a:rPr lang="en-US" sz="2200" dirty="0" err="1" smtClean="0"/>
              <a:t>Sistema</a:t>
            </a:r>
            <a:r>
              <a:rPr lang="en-US" sz="2200" dirty="0" smtClean="0"/>
              <a:t> de </a:t>
            </a:r>
            <a:r>
              <a:rPr lang="en-US" sz="2200" dirty="0" err="1" smtClean="0"/>
              <a:t>Gestão</a:t>
            </a:r>
            <a:r>
              <a:rPr lang="en-US" sz="2200" dirty="0" smtClean="0"/>
              <a:t> de </a:t>
            </a:r>
            <a:r>
              <a:rPr lang="en-US" sz="2200" dirty="0" err="1" smtClean="0"/>
              <a:t>Qualidade</a:t>
            </a:r>
            <a:r>
              <a:rPr lang="en-US" sz="2200" dirty="0" smtClean="0"/>
              <a:t> Laboratorial, </a:t>
            </a:r>
            <a:r>
              <a:rPr lang="en-US" sz="2200" dirty="0" err="1" smtClean="0"/>
              <a:t>necessário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garantir</a:t>
            </a:r>
            <a:r>
              <a:rPr lang="en-US" sz="2200" dirty="0" smtClean="0"/>
              <a:t> a </a:t>
            </a:r>
            <a:r>
              <a:rPr lang="en-US" sz="2200" dirty="0" err="1" smtClean="0"/>
              <a:t>qualidade</a:t>
            </a:r>
            <a:r>
              <a:rPr lang="en-US" sz="2200" dirty="0" smtClean="0"/>
              <a:t> de </a:t>
            </a:r>
            <a:r>
              <a:rPr lang="en-US" sz="2200" dirty="0" err="1" smtClean="0"/>
              <a:t>todos</a:t>
            </a:r>
            <a:r>
              <a:rPr lang="en-US" sz="2200" dirty="0" smtClean="0"/>
              <a:t> </a:t>
            </a:r>
            <a:r>
              <a:rPr lang="en-US" sz="2200" dirty="0" err="1" smtClean="0"/>
              <a:t>os</a:t>
            </a:r>
            <a:r>
              <a:rPr lang="en-US" sz="2200" dirty="0" smtClean="0"/>
              <a:t> </a:t>
            </a:r>
            <a:r>
              <a:rPr lang="en-US" sz="2200" dirty="0" err="1" smtClean="0"/>
              <a:t>seus</a:t>
            </a:r>
            <a:r>
              <a:rPr lang="en-US" sz="2200" dirty="0" smtClean="0"/>
              <a:t> </a:t>
            </a:r>
            <a:r>
              <a:rPr lang="en-US" sz="2200" dirty="0" err="1" smtClean="0"/>
              <a:t>processos</a:t>
            </a:r>
            <a:endParaRPr lang="en-US" sz="2200" dirty="0" smtClean="0"/>
          </a:p>
          <a:p>
            <a:r>
              <a:rPr lang="en-US" sz="2400" dirty="0" err="1" smtClean="0"/>
              <a:t>Melhoria</a:t>
            </a:r>
            <a:r>
              <a:rPr lang="en-US" sz="2400" dirty="0" smtClean="0"/>
              <a:t> </a:t>
            </a:r>
            <a:r>
              <a:rPr lang="en-US" sz="2400" dirty="0" err="1" smtClean="0"/>
              <a:t>contínua</a:t>
            </a:r>
            <a:r>
              <a:rPr lang="en-US" sz="2400" dirty="0" smtClean="0"/>
              <a:t> da </a:t>
            </a:r>
            <a:r>
              <a:rPr lang="en-US" sz="2400" dirty="0" err="1" smtClean="0"/>
              <a:t>qualidade</a:t>
            </a:r>
            <a:r>
              <a:rPr lang="en-US" sz="2400" dirty="0" smtClean="0"/>
              <a:t> é um </a:t>
            </a:r>
            <a:r>
              <a:rPr lang="en-US" sz="2400" dirty="0" err="1" smtClean="0"/>
              <a:t>conceito</a:t>
            </a:r>
            <a:r>
              <a:rPr lang="en-US" sz="2400" dirty="0" smtClean="0"/>
              <a:t> fundamental a ser </a:t>
            </a:r>
            <a:r>
              <a:rPr lang="en-US" sz="2400" dirty="0" err="1" smtClean="0"/>
              <a:t>adotado</a:t>
            </a:r>
            <a:r>
              <a:rPr lang="en-US" sz="2400" dirty="0" smtClean="0"/>
              <a:t> </a:t>
            </a:r>
            <a:r>
              <a:rPr lang="en-US" sz="2400" dirty="0" err="1" smtClean="0"/>
              <a:t>pelos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laboratórios</a:t>
            </a:r>
            <a:endParaRPr lang="en-US" sz="2400" dirty="0" smtClean="0"/>
          </a:p>
          <a:p>
            <a:endParaRPr lang="en-US" sz="2400" i="1" dirty="0" smtClean="0"/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388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>
                <a:solidFill>
                  <a:srgbClr val="421C5E"/>
                </a:solidFill>
              </a:rPr>
              <a:t>Principais</a:t>
            </a:r>
            <a:r>
              <a:rPr lang="en-US" sz="3200" dirty="0">
                <a:solidFill>
                  <a:srgbClr val="421C5E"/>
                </a:solidFill>
              </a:rPr>
              <a:t> </a:t>
            </a:r>
            <a:r>
              <a:rPr lang="en-US" sz="3200" dirty="0" err="1">
                <a:solidFill>
                  <a:srgbClr val="421C5E"/>
                </a:solidFill>
              </a:rPr>
              <a:t>componentes</a:t>
            </a:r>
            <a:r>
              <a:rPr lang="en-US" sz="3200" dirty="0">
                <a:solidFill>
                  <a:srgbClr val="421C5E"/>
                </a:solidFill>
              </a:rPr>
              <a:t> do </a:t>
            </a:r>
            <a:r>
              <a:rPr lang="en-US" sz="3200" dirty="0" err="1">
                <a:solidFill>
                  <a:srgbClr val="421C5E"/>
                </a:solidFill>
              </a:rPr>
              <a:t>Programa</a:t>
            </a:r>
            <a:r>
              <a:rPr lang="en-US" sz="3200" dirty="0">
                <a:solidFill>
                  <a:srgbClr val="421C5E"/>
                </a:solidFill>
              </a:rPr>
              <a:t> de </a:t>
            </a:r>
            <a:r>
              <a:rPr lang="en-US" sz="3200" dirty="0" err="1">
                <a:solidFill>
                  <a:srgbClr val="421C5E"/>
                </a:solidFill>
              </a:rPr>
              <a:t>Garantia</a:t>
            </a:r>
            <a:r>
              <a:rPr lang="en-US" sz="3200" dirty="0">
                <a:solidFill>
                  <a:srgbClr val="421C5E"/>
                </a:solidFill>
              </a:rPr>
              <a:t> de </a:t>
            </a:r>
            <a:r>
              <a:rPr lang="en-US" sz="3200" dirty="0" err="1">
                <a:solidFill>
                  <a:srgbClr val="421C5E"/>
                </a:solidFill>
              </a:rPr>
              <a:t>Qualidade</a:t>
            </a:r>
            <a:r>
              <a:rPr lang="en-US" sz="3200" dirty="0">
                <a:solidFill>
                  <a:srgbClr val="421C5E"/>
                </a:solidFill>
              </a:rPr>
              <a:t> para o </a:t>
            </a:r>
            <a:r>
              <a:rPr lang="en-US" sz="3200" dirty="0" err="1">
                <a:solidFill>
                  <a:srgbClr val="421C5E"/>
                </a:solidFill>
              </a:rPr>
              <a:t>Xpert</a:t>
            </a:r>
            <a:r>
              <a:rPr lang="en-US" sz="3200" dirty="0">
                <a:solidFill>
                  <a:srgbClr val="421C5E"/>
                </a:solidFill>
              </a:rPr>
              <a:t> MTB/RIF</a:t>
            </a:r>
            <a:endParaRPr lang="pt-BR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22" y="1628775"/>
            <a:ext cx="954839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649189"/>
            <a:ext cx="9669463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0057" y="3528223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err="1" smtClean="0">
                <a:solidFill>
                  <a:schemeClr val="bg2">
                    <a:lumMod val="10000"/>
                  </a:schemeClr>
                </a:solidFill>
              </a:rPr>
              <a:t>Ambiente</a:t>
            </a:r>
            <a:endParaRPr lang="en-US" sz="1200" b="1" dirty="0">
              <a:solidFill>
                <a:schemeClr val="bg2">
                  <a:lumMod val="10000"/>
                </a:schemeClr>
              </a:solidFill>
            </a:endParaRPr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 err="1" smtClean="0">
                <a:solidFill>
                  <a:schemeClr val="bg1"/>
                </a:solidFill>
              </a:rPr>
              <a:t>Seguro</a:t>
            </a:r>
            <a:r>
              <a:rPr lang="en-US" sz="1200" dirty="0" smtClean="0">
                <a:solidFill>
                  <a:schemeClr val="bg1"/>
                </a:solidFill>
              </a:rPr>
              <a:t> e  </a:t>
            </a:r>
            <a:r>
              <a:rPr lang="en-US" sz="1200" dirty="0" err="1" smtClean="0">
                <a:solidFill>
                  <a:schemeClr val="bg1"/>
                </a:solidFill>
              </a:rPr>
              <a:t>funcional</a:t>
            </a:r>
            <a:endParaRPr lang="en-US" sz="1200" dirty="0">
              <a:solidFill>
                <a:schemeClr val="bg1"/>
              </a:solidFill>
            </a:endParaRPr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 err="1" smtClean="0">
                <a:solidFill>
                  <a:schemeClr val="bg1"/>
                </a:solidFill>
              </a:rPr>
              <a:t>Controle</a:t>
            </a:r>
            <a:r>
              <a:rPr lang="en-US" sz="1200" dirty="0" smtClean="0">
                <a:solidFill>
                  <a:schemeClr val="bg1"/>
                </a:solidFill>
              </a:rPr>
              <a:t> de </a:t>
            </a:r>
            <a:r>
              <a:rPr lang="en-US" sz="1200" dirty="0" err="1" smtClean="0">
                <a:solidFill>
                  <a:schemeClr val="bg1"/>
                </a:solidFill>
              </a:rPr>
              <a:t>temperatura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endParaRPr lang="en-US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3232" y="3529742"/>
            <a:ext cx="11521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 err="1" smtClean="0">
                <a:solidFill>
                  <a:schemeClr val="bg2">
                    <a:lumMod val="10000"/>
                  </a:schemeClr>
                </a:solidFill>
              </a:rPr>
              <a:t>Pessoal</a:t>
            </a:r>
            <a:endParaRPr lang="en-US" sz="1200" b="1" dirty="0">
              <a:solidFill>
                <a:schemeClr val="bg2">
                  <a:lumMod val="10000"/>
                </a:schemeClr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en-US" sz="1200" dirty="0" err="1" smtClean="0">
                <a:solidFill>
                  <a:schemeClr val="bg1"/>
                </a:solidFill>
              </a:rPr>
              <a:t>Equipe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treinada</a:t>
            </a:r>
            <a:r>
              <a:rPr lang="en-US" sz="1200" dirty="0" smtClean="0">
                <a:solidFill>
                  <a:schemeClr val="bg1"/>
                </a:solidFill>
              </a:rPr>
              <a:t> e </a:t>
            </a:r>
            <a:r>
              <a:rPr lang="en-US" sz="1200" dirty="0" err="1" smtClean="0">
                <a:solidFill>
                  <a:schemeClr val="bg1"/>
                </a:solidFill>
              </a:rPr>
              <a:t>competente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 err="1" smtClean="0">
                <a:solidFill>
                  <a:schemeClr val="bg1"/>
                </a:solidFill>
              </a:rPr>
              <a:t>Usuário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documentado</a:t>
            </a:r>
            <a:endParaRPr lang="en-US" sz="1200" dirty="0">
              <a:solidFill>
                <a:schemeClr val="bg1"/>
              </a:solidFill>
            </a:endParaRPr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POPs </a:t>
            </a:r>
            <a:r>
              <a:rPr lang="en-US" sz="1200" dirty="0" err="1" smtClean="0">
                <a:solidFill>
                  <a:schemeClr val="bg1"/>
                </a:solidFill>
              </a:rPr>
              <a:t>atualizados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disponíveis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67398" y="3548036"/>
            <a:ext cx="12241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 err="1" smtClean="0"/>
              <a:t>Equipamento</a:t>
            </a:r>
            <a:endParaRPr lang="en-US" sz="1200" b="1" dirty="0"/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Com </a:t>
            </a:r>
            <a:r>
              <a:rPr lang="en-US" sz="1200" dirty="0" err="1" smtClean="0">
                <a:solidFill>
                  <a:schemeClr val="bg1"/>
                </a:solidFill>
              </a:rPr>
              <a:t>manutenção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corretiva</a:t>
            </a:r>
            <a:r>
              <a:rPr lang="en-US" sz="1200" dirty="0" smtClean="0">
                <a:solidFill>
                  <a:schemeClr val="bg1"/>
                </a:solidFill>
              </a:rPr>
              <a:t> e </a:t>
            </a:r>
            <a:r>
              <a:rPr lang="en-US" sz="1200" dirty="0" err="1" smtClean="0">
                <a:solidFill>
                  <a:schemeClr val="bg1"/>
                </a:solidFill>
              </a:rPr>
              <a:t>preventiva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21242" y="3524964"/>
            <a:ext cx="13725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 err="1" smtClean="0"/>
              <a:t>Suprimentos</a:t>
            </a:r>
            <a:endParaRPr lang="en-US" sz="1200" b="1" dirty="0"/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 err="1" smtClean="0">
                <a:solidFill>
                  <a:schemeClr val="bg1"/>
                </a:solidFill>
              </a:rPr>
              <a:t>Fornecimento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ininterrupto</a:t>
            </a:r>
            <a:endParaRPr lang="en-US" sz="1200" dirty="0">
              <a:solidFill>
                <a:schemeClr val="bg1"/>
              </a:solidFill>
            </a:endParaRPr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 err="1" smtClean="0">
                <a:solidFill>
                  <a:schemeClr val="bg1"/>
                </a:solidFill>
              </a:rPr>
              <a:t>Condições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apropriadas</a:t>
            </a:r>
            <a:r>
              <a:rPr lang="en-US" sz="1200" dirty="0" smtClean="0">
                <a:solidFill>
                  <a:schemeClr val="bg1"/>
                </a:solidFill>
              </a:rPr>
              <a:t> de </a:t>
            </a:r>
            <a:r>
              <a:rPr lang="en-US" sz="1200" dirty="0" err="1" smtClean="0">
                <a:solidFill>
                  <a:schemeClr val="bg1"/>
                </a:solidFill>
              </a:rPr>
              <a:t>transporte</a:t>
            </a:r>
            <a:r>
              <a:rPr lang="en-US" sz="1200" dirty="0" smtClean="0">
                <a:solidFill>
                  <a:schemeClr val="bg1"/>
                </a:solidFill>
              </a:rPr>
              <a:t> e </a:t>
            </a:r>
            <a:r>
              <a:rPr lang="en-US" sz="1200" dirty="0" err="1" smtClean="0">
                <a:solidFill>
                  <a:schemeClr val="bg1"/>
                </a:solidFill>
              </a:rPr>
              <a:t>armazenamento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67434" y="3524964"/>
            <a:ext cx="12165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 err="1" smtClean="0"/>
              <a:t>Amostras</a:t>
            </a:r>
            <a:endParaRPr lang="en-US" sz="1200" b="1" dirty="0"/>
          </a:p>
          <a:p>
            <a:pPr marL="171450" lvl="0" indent="-171450">
              <a:buFontTx/>
              <a:buChar char="-"/>
            </a:pPr>
            <a:r>
              <a:rPr lang="en-US" sz="1200" dirty="0" smtClean="0">
                <a:solidFill>
                  <a:schemeClr val="bg1"/>
                </a:solidFill>
              </a:rPr>
              <a:t>Boa </a:t>
            </a:r>
            <a:r>
              <a:rPr lang="en-US" sz="1200" dirty="0" err="1" smtClean="0">
                <a:solidFill>
                  <a:schemeClr val="bg1"/>
                </a:solidFill>
              </a:rPr>
              <a:t>qualidade</a:t>
            </a:r>
            <a:endParaRPr lang="en-US" sz="1200" dirty="0" smtClean="0">
              <a:solidFill>
                <a:schemeClr val="bg1"/>
              </a:solidFill>
            </a:endParaRPr>
          </a:p>
          <a:p>
            <a:pPr marL="171450" lvl="0" indent="-171450">
              <a:buFontTx/>
              <a:buChar char="-"/>
            </a:pPr>
            <a:r>
              <a:rPr lang="en-US" sz="1200" dirty="0" err="1" smtClean="0">
                <a:solidFill>
                  <a:schemeClr val="bg1"/>
                </a:solidFill>
              </a:rPr>
              <a:t>Identificação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única</a:t>
            </a:r>
            <a:endParaRPr lang="en-US" sz="1200" dirty="0">
              <a:solidFill>
                <a:schemeClr val="bg1"/>
              </a:solidFill>
            </a:endParaRPr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 err="1" smtClean="0">
                <a:solidFill>
                  <a:schemeClr val="bg1"/>
                </a:solidFill>
              </a:rPr>
              <a:t>Requisição</a:t>
            </a:r>
            <a:r>
              <a:rPr lang="en-US" sz="1200" dirty="0" smtClean="0">
                <a:solidFill>
                  <a:schemeClr val="bg1"/>
                </a:solidFill>
              </a:rPr>
              <a:t> com </a:t>
            </a:r>
            <a:r>
              <a:rPr lang="en-US" sz="1200" dirty="0" err="1" smtClean="0">
                <a:solidFill>
                  <a:schemeClr val="bg1"/>
                </a:solidFill>
              </a:rPr>
              <a:t>informações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completas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96447" y="3548325"/>
            <a:ext cx="12895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 err="1" smtClean="0"/>
              <a:t>Monitoramento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interno</a:t>
            </a:r>
            <a:r>
              <a:rPr lang="en-US" sz="1200" b="1" dirty="0" smtClean="0"/>
              <a:t> da </a:t>
            </a:r>
            <a:r>
              <a:rPr lang="en-US" sz="1200" b="1" dirty="0" err="1" smtClean="0"/>
              <a:t>qualidade</a:t>
            </a:r>
            <a:endParaRPr lang="en-US" sz="1200" b="1" dirty="0" smtClean="0"/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 - Teste   </a:t>
            </a:r>
            <a:r>
              <a:rPr lang="en-US" sz="1200" dirty="0" err="1" smtClean="0">
                <a:solidFill>
                  <a:schemeClr val="bg1"/>
                </a:solidFill>
              </a:rPr>
              <a:t>funcionando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adequadamente</a:t>
            </a:r>
            <a:endParaRPr lang="en-US" sz="1200" dirty="0" smtClean="0">
              <a:solidFill>
                <a:schemeClr val="bg1"/>
              </a:solidFill>
            </a:endParaRPr>
          </a:p>
          <a:p>
            <a:pPr marL="171450" lvl="0" indent="-171450">
              <a:buFontTx/>
              <a:buChar char="-"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85013" y="3432631"/>
            <a:ext cx="11381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 err="1" smtClean="0"/>
              <a:t>Avaliação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Externa</a:t>
            </a:r>
            <a:r>
              <a:rPr lang="en-US" sz="1200" b="1" dirty="0" smtClean="0"/>
              <a:t> da</a:t>
            </a:r>
          </a:p>
          <a:p>
            <a:pPr lvl="0"/>
            <a:r>
              <a:rPr lang="en-US" sz="1200" b="1" dirty="0" err="1" smtClean="0"/>
              <a:t>Qualidade</a:t>
            </a:r>
            <a:r>
              <a:rPr lang="en-US" sz="1200" b="1" dirty="0" smtClean="0"/>
              <a:t>  (AEQ)</a:t>
            </a:r>
            <a:endParaRPr lang="en-US" sz="1200" b="1" dirty="0"/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 err="1" smtClean="0">
                <a:solidFill>
                  <a:schemeClr val="bg1"/>
                </a:solidFill>
              </a:rPr>
              <a:t>Trabalho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realizado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pelos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locais</a:t>
            </a:r>
            <a:r>
              <a:rPr lang="en-US" sz="1200" dirty="0" smtClean="0">
                <a:solidFill>
                  <a:schemeClr val="bg1"/>
                </a:solidFill>
              </a:rPr>
              <a:t> de teste </a:t>
            </a:r>
            <a:r>
              <a:rPr lang="en-US" sz="1200" dirty="0" err="1" smtClean="0">
                <a:solidFill>
                  <a:schemeClr val="bg1"/>
                </a:solidFill>
              </a:rPr>
              <a:t>verificados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por</a:t>
            </a:r>
            <a:r>
              <a:rPr lang="en-US" sz="1200" dirty="0" smtClean="0">
                <a:solidFill>
                  <a:schemeClr val="bg1"/>
                </a:solidFill>
              </a:rPr>
              <a:t> outro lab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982132" y="3525054"/>
            <a:ext cx="11660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 err="1" smtClean="0"/>
              <a:t>Resultados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precisos</a:t>
            </a:r>
            <a:r>
              <a:rPr lang="en-US" sz="1200" b="1" dirty="0" smtClean="0"/>
              <a:t> e </a:t>
            </a:r>
            <a:r>
              <a:rPr lang="en-US" sz="1200" b="1" dirty="0" err="1" smtClean="0"/>
              <a:t>rápidos</a:t>
            </a:r>
            <a:r>
              <a:rPr lang="en-US" sz="1200" b="1" dirty="0" smtClean="0"/>
              <a:t> </a:t>
            </a:r>
          </a:p>
          <a:p>
            <a:pPr marL="171450" lvl="0" indent="-171450">
              <a:buFontTx/>
              <a:buChar char="-"/>
            </a:pPr>
            <a:r>
              <a:rPr lang="en-US" sz="1200" dirty="0" err="1" smtClean="0">
                <a:solidFill>
                  <a:schemeClr val="bg1"/>
                </a:solidFill>
              </a:rPr>
              <a:t>Prazo</a:t>
            </a:r>
            <a:r>
              <a:rPr lang="en-US" sz="1200" dirty="0" smtClean="0">
                <a:solidFill>
                  <a:schemeClr val="bg1"/>
                </a:solidFill>
              </a:rPr>
              <a:t> de </a:t>
            </a:r>
            <a:r>
              <a:rPr lang="en-US" sz="1200" dirty="0" err="1" smtClean="0">
                <a:solidFill>
                  <a:schemeClr val="bg1"/>
                </a:solidFill>
              </a:rPr>
              <a:t>entrega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</a:p>
          <a:p>
            <a:pPr lvl="0"/>
            <a:r>
              <a:rPr lang="en-US" sz="1200" dirty="0" smtClean="0">
                <a:solidFill>
                  <a:schemeClr val="bg1"/>
                </a:solidFill>
              </a:rPr>
              <a:t>-  </a:t>
            </a:r>
            <a:r>
              <a:rPr lang="en-US" sz="1200" dirty="0" err="1" smtClean="0">
                <a:solidFill>
                  <a:schemeClr val="bg1"/>
                </a:solidFill>
              </a:rPr>
              <a:t>Resultados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verificados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5203" y="5367422"/>
            <a:ext cx="4941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Resultados</a:t>
            </a:r>
            <a:r>
              <a:rPr lang="en-GB" dirty="0" smtClean="0"/>
              <a:t> </a:t>
            </a:r>
            <a:r>
              <a:rPr lang="en-GB" dirty="0" err="1" smtClean="0"/>
              <a:t>precisos</a:t>
            </a:r>
            <a:r>
              <a:rPr lang="en-GB" dirty="0" smtClean="0"/>
              <a:t>, </a:t>
            </a:r>
            <a:r>
              <a:rPr lang="en-GB" dirty="0" err="1" smtClean="0"/>
              <a:t>confiáveis</a:t>
            </a:r>
            <a:r>
              <a:rPr lang="en-GB" dirty="0" smtClean="0"/>
              <a:t> e </a:t>
            </a:r>
            <a:r>
              <a:rPr lang="en-GB" dirty="0" err="1" smtClean="0"/>
              <a:t>rápidos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17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19783" y="1395636"/>
            <a:ext cx="5313944" cy="4978559"/>
          </a:xfrm>
        </p:spPr>
        <p:txBody>
          <a:bodyPr/>
          <a:lstStyle/>
          <a:p>
            <a:r>
              <a:rPr lang="en-US" sz="2400" dirty="0" smtClean="0"/>
              <a:t>O </a:t>
            </a:r>
            <a:r>
              <a:rPr lang="en-US" sz="2400" dirty="0" err="1" smtClean="0"/>
              <a:t>ciclo</a:t>
            </a:r>
            <a:r>
              <a:rPr lang="en-US" sz="2400" dirty="0" smtClean="0"/>
              <a:t> da </a:t>
            </a:r>
            <a:r>
              <a:rPr lang="en-US" sz="2400" dirty="0" err="1" smtClean="0"/>
              <a:t>melhoria</a:t>
            </a:r>
            <a:r>
              <a:rPr lang="en-US" sz="2400" dirty="0" smtClean="0"/>
              <a:t> da </a:t>
            </a:r>
            <a:r>
              <a:rPr lang="en-US" sz="2400" dirty="0" err="1" smtClean="0"/>
              <a:t>qualidade</a:t>
            </a:r>
            <a:r>
              <a:rPr lang="en-US" sz="2400" dirty="0" smtClean="0"/>
              <a:t> </a:t>
            </a:r>
            <a:r>
              <a:rPr lang="en-US" sz="2400" dirty="0" err="1" smtClean="0"/>
              <a:t>inclui</a:t>
            </a:r>
            <a:r>
              <a:rPr lang="en-US" sz="2400" dirty="0" smtClean="0"/>
              <a:t> </a:t>
            </a:r>
            <a:r>
              <a:rPr lang="en-US" sz="2400" dirty="0" err="1" smtClean="0"/>
              <a:t>quatro</a:t>
            </a:r>
            <a:r>
              <a:rPr lang="en-US" sz="2400" dirty="0" smtClean="0"/>
              <a:t> </a:t>
            </a:r>
            <a:r>
              <a:rPr lang="en-US" sz="2400" dirty="0" err="1" smtClean="0"/>
              <a:t>passos</a:t>
            </a:r>
            <a:r>
              <a:rPr lang="en-US" sz="2400" dirty="0" smtClean="0"/>
              <a:t>: </a:t>
            </a:r>
            <a:r>
              <a:rPr lang="en-US" sz="2400" dirty="0" err="1" smtClean="0"/>
              <a:t>Planejar</a:t>
            </a:r>
            <a:r>
              <a:rPr lang="en-US" sz="2400" dirty="0" smtClean="0"/>
              <a:t> (P), </a:t>
            </a:r>
            <a:r>
              <a:rPr lang="en-US" sz="2400" dirty="0" err="1" smtClean="0"/>
              <a:t>Fazer</a:t>
            </a:r>
            <a:r>
              <a:rPr lang="en-US" sz="2400" dirty="0" smtClean="0"/>
              <a:t> (F), </a:t>
            </a:r>
            <a:r>
              <a:rPr lang="en-US" sz="2400" dirty="0" err="1" smtClean="0"/>
              <a:t>Verificar</a:t>
            </a:r>
            <a:r>
              <a:rPr lang="en-US" sz="2400" dirty="0" smtClean="0"/>
              <a:t> (V) e </a:t>
            </a:r>
            <a:r>
              <a:rPr lang="en-US" sz="2400" dirty="0" err="1" smtClean="0"/>
              <a:t>Agir</a:t>
            </a:r>
            <a:r>
              <a:rPr lang="en-US" sz="2400" dirty="0" smtClean="0"/>
              <a:t> (A)</a:t>
            </a:r>
          </a:p>
          <a:p>
            <a:r>
              <a:rPr lang="en-US" sz="2400" dirty="0" smtClean="0"/>
              <a:t>As </a:t>
            </a:r>
            <a:r>
              <a:rPr lang="en-US" sz="2400" dirty="0" err="1" smtClean="0"/>
              <a:t>Não-conformidades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identificadas</a:t>
            </a:r>
            <a:r>
              <a:rPr lang="en-US" sz="2400" dirty="0" smtClean="0"/>
              <a:t> </a:t>
            </a:r>
            <a:r>
              <a:rPr lang="en-US" sz="2400" dirty="0" err="1" smtClean="0"/>
              <a:t>durante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testes de </a:t>
            </a:r>
            <a:r>
              <a:rPr lang="en-US" sz="2400" dirty="0" err="1" smtClean="0"/>
              <a:t>rotina</a:t>
            </a:r>
            <a:r>
              <a:rPr lang="en-US" sz="2400" dirty="0" smtClean="0"/>
              <a:t> e </a:t>
            </a:r>
            <a:r>
              <a:rPr lang="en-US" sz="2400" dirty="0" err="1" smtClean="0"/>
              <a:t>atividades</a:t>
            </a:r>
            <a:r>
              <a:rPr lang="en-US" sz="2400" dirty="0" smtClean="0"/>
              <a:t> da </a:t>
            </a:r>
            <a:r>
              <a:rPr lang="en-US" sz="2400" dirty="0" err="1" smtClean="0"/>
              <a:t>garantia</a:t>
            </a:r>
            <a:r>
              <a:rPr lang="en-US" sz="2400" dirty="0" smtClean="0"/>
              <a:t> de </a:t>
            </a:r>
            <a:r>
              <a:rPr lang="en-US" sz="2400" dirty="0" err="1" smtClean="0"/>
              <a:t>qualidade</a:t>
            </a:r>
            <a:r>
              <a:rPr lang="en-US" sz="2400" dirty="0" smtClean="0"/>
              <a:t> </a:t>
            </a:r>
            <a:r>
              <a:rPr lang="en-US" sz="2400" dirty="0" err="1" smtClean="0"/>
              <a:t>devem</a:t>
            </a:r>
            <a:r>
              <a:rPr lang="en-US" sz="2400" dirty="0" smtClean="0"/>
              <a:t> </a:t>
            </a:r>
            <a:r>
              <a:rPr lang="en-US" sz="2400" dirty="0" err="1" smtClean="0"/>
              <a:t>ser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analisadas</a:t>
            </a:r>
            <a:r>
              <a:rPr lang="en-US" sz="2400" dirty="0" smtClean="0"/>
              <a:t>, as </a:t>
            </a:r>
            <a:r>
              <a:rPr lang="en-US" sz="2400" dirty="0" err="1" smtClean="0"/>
              <a:t>medidas</a:t>
            </a:r>
            <a:r>
              <a:rPr lang="en-US" sz="2400" dirty="0" smtClean="0"/>
              <a:t> </a:t>
            </a:r>
            <a:r>
              <a:rPr lang="en-US" sz="2400" dirty="0" err="1" smtClean="0"/>
              <a:t>corretivas</a:t>
            </a:r>
            <a:r>
              <a:rPr lang="en-US" sz="2400" dirty="0" smtClean="0"/>
              <a:t> </a:t>
            </a:r>
            <a:r>
              <a:rPr lang="en-US" sz="2400" dirty="0" err="1" smtClean="0"/>
              <a:t>devem</a:t>
            </a:r>
            <a:r>
              <a:rPr lang="en-US" sz="2400" dirty="0" smtClean="0"/>
              <a:t> ser  </a:t>
            </a:r>
            <a:r>
              <a:rPr lang="en-US" sz="2400" dirty="0" err="1" smtClean="0"/>
              <a:t>implementadas</a:t>
            </a:r>
            <a:r>
              <a:rPr lang="en-US" sz="2400" dirty="0" smtClean="0"/>
              <a:t> e </a:t>
            </a:r>
            <a:r>
              <a:rPr lang="en-US" sz="2400" dirty="0" err="1" smtClean="0"/>
              <a:t>monitoradas</a:t>
            </a:r>
            <a:endParaRPr lang="en-US" sz="2400" dirty="0"/>
          </a:p>
          <a:p>
            <a:r>
              <a:rPr lang="en-US" sz="2400" dirty="0" err="1" smtClean="0"/>
              <a:t>Esses</a:t>
            </a:r>
            <a:r>
              <a:rPr lang="en-US" sz="2400" dirty="0" smtClean="0"/>
              <a:t> </a:t>
            </a:r>
            <a:r>
              <a:rPr lang="en-US" sz="2400" dirty="0" err="1" smtClean="0"/>
              <a:t>passos</a:t>
            </a:r>
            <a:r>
              <a:rPr lang="en-US" sz="2400" dirty="0" smtClean="0"/>
              <a:t> </a:t>
            </a:r>
            <a:r>
              <a:rPr lang="en-US" sz="2400" dirty="0" err="1" smtClean="0"/>
              <a:t>devem</a:t>
            </a:r>
            <a:r>
              <a:rPr lang="en-US" sz="2400" dirty="0" smtClean="0"/>
              <a:t> ser </a:t>
            </a:r>
            <a:r>
              <a:rPr lang="en-US" sz="2400" dirty="0" err="1" smtClean="0"/>
              <a:t>repetidos</a:t>
            </a:r>
            <a:r>
              <a:rPr lang="en-US" sz="2400" dirty="0" smtClean="0"/>
              <a:t> </a:t>
            </a:r>
            <a:r>
              <a:rPr lang="en-US" sz="2400" dirty="0" err="1" smtClean="0"/>
              <a:t>periodicamente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garantir</a:t>
            </a:r>
            <a:r>
              <a:rPr lang="en-US" sz="2400" dirty="0" smtClean="0"/>
              <a:t>  a </a:t>
            </a:r>
            <a:r>
              <a:rPr lang="en-US" sz="2400" dirty="0" err="1" smtClean="0"/>
              <a:t>melhoria</a:t>
            </a:r>
            <a:r>
              <a:rPr lang="en-US" sz="2400" dirty="0" smtClean="0"/>
              <a:t> </a:t>
            </a:r>
            <a:r>
              <a:rPr lang="en-US" sz="2400" dirty="0" err="1" smtClean="0"/>
              <a:t>contínua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processos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laboratoriais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Ciclo</a:t>
            </a:r>
            <a:r>
              <a:rPr lang="en-US" dirty="0" smtClean="0"/>
              <a:t> da </a:t>
            </a:r>
            <a:r>
              <a:rPr lang="en-US" dirty="0" err="1" smtClean="0"/>
              <a:t>melhoria</a:t>
            </a:r>
            <a:r>
              <a:rPr lang="en-US" dirty="0" smtClean="0"/>
              <a:t> da </a:t>
            </a:r>
            <a:r>
              <a:rPr lang="en-US" dirty="0" err="1" smtClean="0"/>
              <a:t>qualidade</a:t>
            </a:r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5776367" y="3241278"/>
            <a:ext cx="4608512" cy="1394718"/>
          </a:xfrm>
          <a:prstGeom prst="rtTriangle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944719" y="2259732"/>
            <a:ext cx="115212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stCxn id="8" idx="0"/>
          </p:cNvCxnSpPr>
          <p:nvPr/>
        </p:nvCxnSpPr>
        <p:spPr>
          <a:xfrm>
            <a:off x="9520783" y="2259732"/>
            <a:ext cx="0" cy="115212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2"/>
            <a:endCxn id="8" idx="6"/>
          </p:cNvCxnSpPr>
          <p:nvPr/>
        </p:nvCxnSpPr>
        <p:spPr>
          <a:xfrm>
            <a:off x="8944719" y="2835796"/>
            <a:ext cx="11521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Triangle 14"/>
          <p:cNvSpPr/>
          <p:nvPr/>
        </p:nvSpPr>
        <p:spPr>
          <a:xfrm rot="20313429">
            <a:off x="8546085" y="3282475"/>
            <a:ext cx="936104" cy="36004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rot="20313429">
            <a:off x="6175001" y="4045301"/>
            <a:ext cx="936104" cy="36004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106965" y="2374131"/>
            <a:ext cx="8172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    P</a:t>
            </a:r>
          </a:p>
          <a:p>
            <a:endParaRPr lang="en-US" b="1" dirty="0"/>
          </a:p>
          <a:p>
            <a:r>
              <a:rPr lang="en-US" b="1" dirty="0" smtClean="0"/>
              <a:t>V     F</a:t>
            </a:r>
            <a:endParaRPr lang="en-US" b="1" dirty="0"/>
          </a:p>
        </p:txBody>
      </p:sp>
      <p:sp>
        <p:nvSpPr>
          <p:cNvPr id="19" name="Oval 18"/>
          <p:cNvSpPr/>
          <p:nvPr/>
        </p:nvSpPr>
        <p:spPr>
          <a:xfrm>
            <a:off x="6568455" y="2979812"/>
            <a:ext cx="115212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30701" y="3094211"/>
            <a:ext cx="8172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    P</a:t>
            </a:r>
          </a:p>
          <a:p>
            <a:endParaRPr lang="en-US" b="1" dirty="0"/>
          </a:p>
          <a:p>
            <a:r>
              <a:rPr lang="en-US" b="1" dirty="0" smtClean="0"/>
              <a:t>V     F</a:t>
            </a:r>
            <a:endParaRPr lang="en-US" b="1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144519" y="2979812"/>
            <a:ext cx="0" cy="115212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68455" y="3555876"/>
            <a:ext cx="115212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rved Down Arrow 17"/>
          <p:cNvSpPr/>
          <p:nvPr/>
        </p:nvSpPr>
        <p:spPr>
          <a:xfrm>
            <a:off x="6730701" y="1539652"/>
            <a:ext cx="2214018" cy="10081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64399" y="4852020"/>
            <a:ext cx="924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Tempo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887916" y="1395636"/>
            <a:ext cx="1800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Melhoria</a:t>
            </a:r>
            <a:r>
              <a:rPr lang="en-US" b="1" dirty="0" smtClean="0"/>
              <a:t> da </a:t>
            </a:r>
            <a:r>
              <a:rPr lang="en-US" b="1" dirty="0" err="1" smtClean="0"/>
              <a:t>qualidade</a:t>
            </a:r>
            <a:endParaRPr lang="en-US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0528895" y="2043708"/>
            <a:ext cx="0" cy="25922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7072511" y="4996036"/>
            <a:ext cx="3063545" cy="40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</a:rPr>
              <a:t>Ambiente Laboratorial Seguro e Funcional</a:t>
            </a:r>
            <a:endParaRPr lang="en-US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5526" y="1973475"/>
            <a:ext cx="9393668" cy="497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000" dirty="0" err="1" smtClean="0"/>
              <a:t>Requerimentos</a:t>
            </a:r>
            <a:r>
              <a:rPr lang="en-US" sz="2000" dirty="0" smtClean="0"/>
              <a:t> de </a:t>
            </a:r>
            <a:r>
              <a:rPr lang="en-US" sz="2000" dirty="0" err="1" smtClean="0"/>
              <a:t>biossegurança</a:t>
            </a:r>
            <a:r>
              <a:rPr lang="en-US" sz="2000" dirty="0" smtClean="0"/>
              <a:t> </a:t>
            </a:r>
            <a:r>
              <a:rPr lang="en-US" sz="2000" dirty="0" err="1" smtClean="0"/>
              <a:t>similares</a:t>
            </a:r>
            <a:r>
              <a:rPr lang="en-US" sz="2000" dirty="0" smtClean="0"/>
              <a:t> à </a:t>
            </a:r>
            <a:r>
              <a:rPr lang="en-US" sz="2000" dirty="0" err="1" smtClean="0"/>
              <a:t>baciloscopia</a:t>
            </a:r>
            <a:r>
              <a:rPr lang="en-US" sz="2000" dirty="0" smtClean="0"/>
              <a:t> de </a:t>
            </a:r>
            <a:r>
              <a:rPr lang="en-US" sz="2000" dirty="0" err="1" smtClean="0"/>
              <a:t>escarro</a:t>
            </a:r>
            <a:r>
              <a:rPr lang="en-US" sz="2000" dirty="0" smtClean="0"/>
              <a:t> </a:t>
            </a:r>
            <a:r>
              <a:rPr lang="en-US" sz="2000" dirty="0" err="1" smtClean="0"/>
              <a:t>direta</a:t>
            </a:r>
            <a:r>
              <a:rPr lang="en-US" sz="2000" dirty="0" smtClean="0"/>
              <a:t> </a:t>
            </a:r>
            <a:endParaRPr lang="en-US" sz="2000" dirty="0"/>
          </a:p>
          <a:p>
            <a:pPr lvl="1" eaLnBrk="1" hangingPunct="1"/>
            <a:r>
              <a:rPr lang="en-US" sz="2000" dirty="0" err="1" smtClean="0"/>
              <a:t>Consultar</a:t>
            </a:r>
            <a:r>
              <a:rPr lang="en-US" sz="2000" dirty="0" smtClean="0"/>
              <a:t> </a:t>
            </a:r>
            <a:r>
              <a:rPr lang="en-US" sz="2000" dirty="0" err="1" smtClean="0"/>
              <a:t>Módulo</a:t>
            </a:r>
            <a:r>
              <a:rPr lang="en-US" sz="2000" dirty="0" smtClean="0"/>
              <a:t> </a:t>
            </a:r>
            <a:r>
              <a:rPr lang="en-US" sz="2000" dirty="0"/>
              <a:t>2</a:t>
            </a:r>
          </a:p>
          <a:p>
            <a:pPr eaLnBrk="1" hangingPunct="1"/>
            <a:r>
              <a:rPr lang="en-US" sz="2000" dirty="0" smtClean="0"/>
              <a:t>Local </a:t>
            </a:r>
            <a:r>
              <a:rPr lang="en-US" sz="2000" dirty="0" err="1" smtClean="0"/>
              <a:t>seguro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o </a:t>
            </a:r>
            <a:r>
              <a:rPr lang="en-US" sz="2000" dirty="0" err="1" smtClean="0"/>
              <a:t>equipamento</a:t>
            </a:r>
            <a:r>
              <a:rPr lang="en-US" sz="2000" dirty="0" smtClean="0"/>
              <a:t>,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evitar</a:t>
            </a:r>
            <a:r>
              <a:rPr lang="en-US" sz="2000" dirty="0" smtClean="0"/>
              <a:t> </a:t>
            </a:r>
            <a:r>
              <a:rPr lang="en-US" sz="2000" dirty="0" err="1" smtClean="0"/>
              <a:t>roubo</a:t>
            </a:r>
            <a:r>
              <a:rPr lang="en-US" sz="2000" dirty="0" smtClean="0"/>
              <a:t> do </a:t>
            </a:r>
            <a:r>
              <a:rPr lang="en-US" sz="2000" dirty="0" err="1" smtClean="0"/>
              <a:t>GeneXpert</a:t>
            </a:r>
            <a:r>
              <a:rPr lang="en-US" sz="2000" dirty="0" smtClean="0"/>
              <a:t> e do </a:t>
            </a:r>
            <a:r>
              <a:rPr lang="en-US" sz="2000" dirty="0" err="1" smtClean="0"/>
              <a:t>computador</a:t>
            </a:r>
            <a:r>
              <a:rPr lang="en-US" sz="2000" dirty="0" smtClean="0"/>
              <a:t>/laptop</a:t>
            </a:r>
            <a:endParaRPr lang="en-AU" sz="2000" dirty="0"/>
          </a:p>
          <a:p>
            <a:pPr eaLnBrk="1" hangingPunct="1"/>
            <a:r>
              <a:rPr lang="en-AU" sz="2000" dirty="0" err="1" smtClean="0"/>
              <a:t>Fornecimento</a:t>
            </a:r>
            <a:r>
              <a:rPr lang="en-AU" sz="2000" dirty="0" smtClean="0"/>
              <a:t> </a:t>
            </a:r>
            <a:r>
              <a:rPr lang="en-AU" sz="2000" dirty="0" err="1" smtClean="0"/>
              <a:t>estável</a:t>
            </a:r>
            <a:r>
              <a:rPr lang="en-AU" sz="2000" dirty="0" smtClean="0"/>
              <a:t> de </a:t>
            </a:r>
            <a:r>
              <a:rPr lang="en-AU" sz="2000" dirty="0" err="1" smtClean="0"/>
              <a:t>energia</a:t>
            </a:r>
            <a:r>
              <a:rPr lang="en-AU" sz="2000" dirty="0" smtClean="0"/>
              <a:t> </a:t>
            </a:r>
            <a:r>
              <a:rPr lang="en-AU" sz="2000" dirty="0" err="1" smtClean="0"/>
              <a:t>ou</a:t>
            </a:r>
            <a:r>
              <a:rPr lang="en-AU" sz="2000" dirty="0" smtClean="0"/>
              <a:t> </a:t>
            </a:r>
            <a:r>
              <a:rPr lang="en-AU" sz="2000" dirty="0" err="1" smtClean="0"/>
              <a:t>medidas</a:t>
            </a:r>
            <a:r>
              <a:rPr lang="en-AU" sz="2000" dirty="0" smtClean="0"/>
              <a:t> </a:t>
            </a:r>
            <a:r>
              <a:rPr lang="en-AU" sz="2000" dirty="0" err="1" smtClean="0"/>
              <a:t>suficientes</a:t>
            </a:r>
            <a:r>
              <a:rPr lang="en-AU" sz="2000" dirty="0" smtClean="0"/>
              <a:t> </a:t>
            </a:r>
            <a:r>
              <a:rPr lang="en-AU" sz="2000" dirty="0" err="1" smtClean="0"/>
              <a:t>para</a:t>
            </a:r>
            <a:r>
              <a:rPr lang="en-AU" sz="2000" dirty="0" smtClean="0"/>
              <a:t> </a:t>
            </a:r>
            <a:r>
              <a:rPr lang="en-AU" sz="2000" dirty="0" err="1" smtClean="0"/>
              <a:t>garantir</a:t>
            </a:r>
            <a:r>
              <a:rPr lang="en-AU" sz="2000" dirty="0" smtClean="0"/>
              <a:t> </a:t>
            </a:r>
            <a:r>
              <a:rPr lang="en-AU" sz="2000" dirty="0" err="1" smtClean="0"/>
              <a:t>fornecimento</a:t>
            </a:r>
            <a:r>
              <a:rPr lang="en-AU" sz="2000" dirty="0" smtClean="0"/>
              <a:t> </a:t>
            </a:r>
            <a:r>
              <a:rPr lang="en-AU" sz="2000" dirty="0" err="1" smtClean="0"/>
              <a:t>ininterrupto</a:t>
            </a:r>
            <a:r>
              <a:rPr lang="en-AU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gerador</a:t>
            </a:r>
            <a:r>
              <a:rPr lang="en-US" sz="2000" dirty="0"/>
              <a:t>, </a:t>
            </a:r>
            <a:r>
              <a:rPr lang="en-US" sz="2000" dirty="0" err="1" smtClean="0"/>
              <a:t>painéis</a:t>
            </a:r>
            <a:r>
              <a:rPr lang="en-US" sz="2000" dirty="0" smtClean="0"/>
              <a:t> </a:t>
            </a:r>
            <a:r>
              <a:rPr lang="en-US" sz="2000" dirty="0" err="1" smtClean="0"/>
              <a:t>solares</a:t>
            </a:r>
            <a:r>
              <a:rPr lang="en-US" sz="2000" dirty="0" smtClean="0"/>
              <a:t>, </a:t>
            </a:r>
            <a:r>
              <a:rPr lang="en-US" sz="2000" dirty="0" err="1" smtClean="0"/>
              <a:t>bateria</a:t>
            </a:r>
            <a:r>
              <a:rPr lang="en-US" sz="2000" dirty="0" smtClean="0"/>
              <a:t>/UPS </a:t>
            </a:r>
            <a:r>
              <a:rPr lang="en-US" sz="2000" dirty="0"/>
              <a:t>backup, etc</a:t>
            </a:r>
            <a:r>
              <a:rPr lang="en-US" sz="2000" dirty="0" smtClean="0"/>
              <a:t>.)</a:t>
            </a:r>
            <a:endParaRPr lang="en-US" sz="2000" dirty="0"/>
          </a:p>
          <a:p>
            <a:pPr eaLnBrk="1" hangingPunct="1"/>
            <a:r>
              <a:rPr lang="en-US" sz="2000" dirty="0" err="1" smtClean="0"/>
              <a:t>Medidas</a:t>
            </a:r>
            <a:r>
              <a:rPr lang="en-US" sz="2000" dirty="0" smtClean="0"/>
              <a:t> </a:t>
            </a:r>
            <a:r>
              <a:rPr lang="en-US" sz="2000" dirty="0" err="1" smtClean="0"/>
              <a:t>apropriadas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evitar</a:t>
            </a:r>
            <a:r>
              <a:rPr lang="en-US" sz="2000" dirty="0" smtClean="0"/>
              <a:t> </a:t>
            </a:r>
            <a:r>
              <a:rPr lang="en-US" sz="2000" dirty="0" err="1" smtClean="0"/>
              <a:t>temperatura</a:t>
            </a:r>
            <a:r>
              <a:rPr lang="en-US" sz="2000" dirty="0" smtClean="0"/>
              <a:t> </a:t>
            </a:r>
            <a:r>
              <a:rPr lang="en-US" sz="2000" dirty="0" err="1" smtClean="0"/>
              <a:t>ambiente</a:t>
            </a:r>
            <a:r>
              <a:rPr lang="en-US" sz="2000" dirty="0" smtClean="0"/>
              <a:t> </a:t>
            </a:r>
            <a:r>
              <a:rPr lang="en-US" sz="2000" dirty="0" err="1" smtClean="0"/>
              <a:t>acima</a:t>
            </a:r>
            <a:r>
              <a:rPr lang="en-US" sz="2000" dirty="0" smtClean="0"/>
              <a:t> de 30°C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sala</a:t>
            </a:r>
            <a:r>
              <a:rPr lang="en-US" sz="2000" dirty="0" smtClean="0"/>
              <a:t> </a:t>
            </a:r>
            <a:r>
              <a:rPr lang="en-US" sz="2000" dirty="0" err="1" smtClean="0"/>
              <a:t>onde</a:t>
            </a:r>
            <a:r>
              <a:rPr lang="en-US" sz="2000" dirty="0" smtClean="0"/>
              <a:t> o </a:t>
            </a:r>
            <a:r>
              <a:rPr lang="en-US" sz="2000" dirty="0" err="1" smtClean="0"/>
              <a:t>equipamento</a:t>
            </a:r>
            <a:r>
              <a:rPr lang="en-US" sz="2000" dirty="0" smtClean="0"/>
              <a:t> </a:t>
            </a:r>
            <a:r>
              <a:rPr lang="en-US" sz="2000" dirty="0" err="1" smtClean="0"/>
              <a:t>será</a:t>
            </a:r>
            <a:r>
              <a:rPr lang="en-US" sz="2000" dirty="0" smtClean="0"/>
              <a:t> </a:t>
            </a:r>
            <a:r>
              <a:rPr lang="en-US" sz="2000" dirty="0" err="1" smtClean="0"/>
              <a:t>instalado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2000" dirty="0" smtClean="0"/>
              <a:t>ex: </a:t>
            </a:r>
            <a:r>
              <a:rPr lang="en-US" sz="2000" dirty="0" err="1" smtClean="0"/>
              <a:t>ventilação</a:t>
            </a:r>
            <a:r>
              <a:rPr lang="en-US" sz="2000" dirty="0" smtClean="0"/>
              <a:t>, </a:t>
            </a:r>
            <a:r>
              <a:rPr lang="en-US" sz="2000" dirty="0" err="1" smtClean="0"/>
              <a:t>ar</a:t>
            </a:r>
            <a:r>
              <a:rPr lang="en-US" sz="2000" dirty="0" smtClean="0"/>
              <a:t> </a:t>
            </a:r>
            <a:r>
              <a:rPr lang="en-US" sz="2000" dirty="0" err="1" smtClean="0"/>
              <a:t>condicionado</a:t>
            </a:r>
            <a:r>
              <a:rPr lang="en-US" sz="2000" dirty="0" smtClean="0"/>
              <a:t>)</a:t>
            </a:r>
          </a:p>
          <a:p>
            <a:pPr eaLnBrk="1" hangingPunct="1"/>
            <a:r>
              <a:rPr lang="en-US" sz="2000" dirty="0" err="1" smtClean="0"/>
              <a:t>Gerenciamento</a:t>
            </a:r>
            <a:r>
              <a:rPr lang="en-US" sz="2000" dirty="0" smtClean="0"/>
              <a:t> </a:t>
            </a:r>
            <a:r>
              <a:rPr lang="en-US" sz="2000" dirty="0" err="1" smtClean="0"/>
              <a:t>adequado</a:t>
            </a:r>
            <a:r>
              <a:rPr lang="en-US" sz="2000" dirty="0" smtClean="0"/>
              <a:t> de </a:t>
            </a:r>
            <a:r>
              <a:rPr lang="en-US" sz="2000" dirty="0" err="1" smtClean="0"/>
              <a:t>resíduo</a:t>
            </a:r>
            <a:r>
              <a:rPr lang="en-US" sz="2000" dirty="0" smtClean="0"/>
              <a:t> de </a:t>
            </a:r>
            <a:r>
              <a:rPr lang="en-US" sz="2000" dirty="0" err="1" smtClean="0"/>
              <a:t>risco</a:t>
            </a:r>
            <a:r>
              <a:rPr lang="en-US" sz="2000" dirty="0" smtClean="0"/>
              <a:t> </a:t>
            </a:r>
            <a:r>
              <a:rPr lang="en-US" sz="2000" dirty="0" err="1" smtClean="0"/>
              <a:t>biológico</a:t>
            </a:r>
            <a:r>
              <a:rPr lang="en-US" sz="2000" dirty="0" smtClean="0"/>
              <a:t> de </a:t>
            </a:r>
            <a:r>
              <a:rPr lang="en-US" sz="2000" dirty="0" err="1" smtClean="0"/>
              <a:t>acordo</a:t>
            </a:r>
            <a:r>
              <a:rPr lang="en-US" sz="2000" dirty="0" smtClean="0"/>
              <a:t> com </a:t>
            </a:r>
            <a:r>
              <a:rPr lang="en-US" sz="2000" dirty="0" err="1" smtClean="0"/>
              <a:t>diretrizes</a:t>
            </a:r>
            <a:r>
              <a:rPr lang="en-US" sz="2000" dirty="0" smtClean="0"/>
              <a:t> </a:t>
            </a:r>
            <a:r>
              <a:rPr lang="en-US" sz="2000" dirty="0" err="1" smtClean="0"/>
              <a:t>locais</a:t>
            </a: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011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rgbClr val="421C5E"/>
                </a:solidFill>
                <a:latin typeface="+mn-lt"/>
              </a:rPr>
              <a:t>Pessoal Competente e Treinado</a:t>
            </a:r>
            <a:endParaRPr lang="en-US" sz="4000" dirty="0">
              <a:solidFill>
                <a:srgbClr val="421C5E"/>
              </a:solidFill>
              <a:latin typeface="+mn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5526" y="1623764"/>
            <a:ext cx="9393668" cy="497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err="1" smtClean="0">
                <a:latin typeface="+mj-lt"/>
              </a:rPr>
              <a:t>Requisitos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qualificação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para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treinamento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pessoal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determinado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pelo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Ministério</a:t>
            </a:r>
            <a:r>
              <a:rPr lang="en-US" sz="2000" dirty="0" smtClean="0">
                <a:latin typeface="+mj-lt"/>
              </a:rPr>
              <a:t> da </a:t>
            </a:r>
            <a:r>
              <a:rPr lang="en-US" sz="2000" dirty="0" err="1" smtClean="0">
                <a:latin typeface="+mj-lt"/>
              </a:rPr>
              <a:t>Saúde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ou</a:t>
            </a:r>
            <a:r>
              <a:rPr lang="en-US" sz="2000" dirty="0" smtClean="0">
                <a:latin typeface="+mj-lt"/>
              </a:rPr>
              <a:t> outro </a:t>
            </a:r>
            <a:r>
              <a:rPr lang="en-US" sz="2000" dirty="0" err="1" smtClean="0">
                <a:latin typeface="+mj-lt"/>
              </a:rPr>
              <a:t>órgão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governamental</a:t>
            </a:r>
            <a:r>
              <a:rPr lang="en-US" sz="2000" dirty="0" smtClean="0">
                <a:latin typeface="+mj-lt"/>
              </a:rPr>
              <a:t> </a:t>
            </a:r>
          </a:p>
          <a:p>
            <a:r>
              <a:rPr lang="en-US" sz="2000" dirty="0" err="1" smtClean="0">
                <a:latin typeface="+mj-lt"/>
              </a:rPr>
              <a:t>Pelo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menos</a:t>
            </a:r>
            <a:r>
              <a:rPr lang="en-US" sz="2000" dirty="0" smtClean="0">
                <a:latin typeface="+mj-lt"/>
              </a:rPr>
              <a:t> 1-2 </a:t>
            </a:r>
            <a:r>
              <a:rPr lang="en-US" sz="2000" dirty="0" err="1" smtClean="0">
                <a:latin typeface="+mj-lt"/>
              </a:rPr>
              <a:t>profissionais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por</a:t>
            </a:r>
            <a:r>
              <a:rPr lang="en-US" sz="2000" dirty="0" smtClean="0">
                <a:latin typeface="+mj-lt"/>
              </a:rPr>
              <a:t> local de </a:t>
            </a:r>
            <a:r>
              <a:rPr lang="en-US" sz="2000" dirty="0" err="1" smtClean="0">
                <a:latin typeface="+mj-lt"/>
              </a:rPr>
              <a:t>teste</a:t>
            </a:r>
            <a:endParaRPr lang="en-US" sz="2000" dirty="0" smtClean="0">
              <a:latin typeface="+mj-lt"/>
            </a:endParaRPr>
          </a:p>
          <a:p>
            <a:pPr lvl="1"/>
            <a:r>
              <a:rPr lang="en-US" sz="2000" dirty="0" err="1" smtClean="0">
                <a:latin typeface="+mj-lt"/>
              </a:rPr>
              <a:t>Conhecimento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básico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em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computação</a:t>
            </a:r>
            <a:endParaRPr lang="en-US" sz="2000" dirty="0" smtClean="0">
              <a:latin typeface="+mj-lt"/>
            </a:endParaRPr>
          </a:p>
          <a:p>
            <a:pPr lvl="1"/>
            <a:r>
              <a:rPr lang="en-US" sz="2000" dirty="0" err="1" smtClean="0">
                <a:latin typeface="+mj-lt"/>
              </a:rPr>
              <a:t>Conhecimento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registros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laboratoriais</a:t>
            </a:r>
            <a:endParaRPr lang="en-US" sz="2000" dirty="0" smtClean="0">
              <a:latin typeface="+mj-lt"/>
            </a:endParaRPr>
          </a:p>
          <a:p>
            <a:pPr lvl="1"/>
            <a:r>
              <a:rPr lang="en-US" sz="2000" dirty="0" err="1" smtClean="0">
                <a:latin typeface="+mj-lt"/>
              </a:rPr>
              <a:t>Realizar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os</a:t>
            </a:r>
            <a:r>
              <a:rPr lang="en-US" sz="2000" dirty="0" smtClean="0">
                <a:latin typeface="+mj-lt"/>
              </a:rPr>
              <a:t> testes e </a:t>
            </a:r>
            <a:r>
              <a:rPr lang="en-US" sz="2000" dirty="0" err="1" smtClean="0">
                <a:latin typeface="+mj-lt"/>
              </a:rPr>
              <a:t>interpretar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resultados</a:t>
            </a:r>
            <a:endParaRPr lang="en-US" sz="2000" dirty="0" smtClean="0">
              <a:latin typeface="+mj-lt"/>
            </a:endParaRPr>
          </a:p>
          <a:p>
            <a:pPr lvl="1"/>
            <a:r>
              <a:rPr lang="en-US" sz="2000" dirty="0" err="1" smtClean="0">
                <a:latin typeface="+mj-lt"/>
              </a:rPr>
              <a:t>Conduzir</a:t>
            </a:r>
            <a:r>
              <a:rPr lang="en-US" sz="2000" dirty="0" smtClean="0">
                <a:latin typeface="+mj-lt"/>
              </a:rPr>
              <a:t> a </a:t>
            </a:r>
            <a:r>
              <a:rPr lang="en-US" sz="2000" dirty="0" err="1" smtClean="0">
                <a:latin typeface="+mj-lt"/>
              </a:rPr>
              <a:t>manutenção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rotineira</a:t>
            </a:r>
            <a:r>
              <a:rPr lang="en-US" sz="2000" dirty="0" smtClean="0">
                <a:latin typeface="+mj-lt"/>
              </a:rPr>
              <a:t> do </a:t>
            </a:r>
            <a:r>
              <a:rPr lang="en-US" sz="2000" dirty="0" err="1" smtClean="0">
                <a:latin typeface="+mj-lt"/>
              </a:rPr>
              <a:t>equipamento</a:t>
            </a:r>
            <a:r>
              <a:rPr lang="en-US" sz="2000" dirty="0" smtClean="0">
                <a:latin typeface="+mj-lt"/>
              </a:rPr>
              <a:t> </a:t>
            </a:r>
          </a:p>
          <a:p>
            <a:pPr lvl="1"/>
            <a:r>
              <a:rPr lang="en-US" sz="2000" dirty="0" err="1" smtClean="0">
                <a:latin typeface="+mj-lt"/>
              </a:rPr>
              <a:t>Resolução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problemas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comuns</a:t>
            </a:r>
            <a:r>
              <a:rPr lang="en-US" sz="2000" dirty="0" smtClean="0">
                <a:latin typeface="+mj-lt"/>
              </a:rPr>
              <a:t> do </a:t>
            </a:r>
            <a:r>
              <a:rPr lang="en-US" sz="2000" dirty="0" err="1" smtClean="0">
                <a:latin typeface="+mj-lt"/>
              </a:rPr>
              <a:t>teste</a:t>
            </a:r>
            <a:endParaRPr lang="en-US" sz="2000" dirty="0" smtClean="0"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Treinamento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inicial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documentado</a:t>
            </a:r>
            <a:r>
              <a:rPr lang="en-US" sz="2000" dirty="0" smtClean="0">
                <a:latin typeface="+mj-lt"/>
              </a:rPr>
              <a:t> e </a:t>
            </a:r>
            <a:r>
              <a:rPr lang="en-US" sz="2000" dirty="0" err="1" smtClean="0">
                <a:latin typeface="+mj-lt"/>
              </a:rPr>
              <a:t>avaliação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competência</a:t>
            </a:r>
            <a:endParaRPr lang="en-US" sz="2000" dirty="0" smtClean="0"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Avaliação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competência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anual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documentada</a:t>
            </a:r>
            <a:endParaRPr lang="en-US" sz="2000" dirty="0" smtClean="0">
              <a:latin typeface="+mj-lt"/>
            </a:endParaRPr>
          </a:p>
          <a:p>
            <a:pPr lvl="1"/>
            <a:r>
              <a:rPr lang="en-US" sz="1800" dirty="0" err="1" smtClean="0">
                <a:latin typeface="+mj-lt"/>
              </a:rPr>
              <a:t>Atualização</a:t>
            </a:r>
            <a:r>
              <a:rPr lang="en-US" sz="1800" dirty="0" smtClean="0">
                <a:latin typeface="+mj-lt"/>
              </a:rPr>
              <a:t> de </a:t>
            </a:r>
            <a:r>
              <a:rPr lang="en-US" sz="1800" dirty="0" err="1" smtClean="0">
                <a:latin typeface="+mj-lt"/>
              </a:rPr>
              <a:t>treinamento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quando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necessário</a:t>
            </a:r>
            <a:endParaRPr lang="en-US" sz="1800" dirty="0" smtClean="0"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Procedimentos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Operacionais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Padrão</a:t>
            </a:r>
            <a:r>
              <a:rPr lang="en-US" sz="2000" dirty="0" smtClean="0">
                <a:latin typeface="+mj-lt"/>
              </a:rPr>
              <a:t> (POP) </a:t>
            </a:r>
            <a:r>
              <a:rPr lang="en-US" sz="2000" dirty="0" err="1" smtClean="0">
                <a:latin typeface="+mj-lt"/>
              </a:rPr>
              <a:t>devem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atualizados</a:t>
            </a:r>
            <a:r>
              <a:rPr lang="en-US" sz="2000" dirty="0" smtClean="0">
                <a:latin typeface="+mj-lt"/>
              </a:rPr>
              <a:t> e </a:t>
            </a:r>
            <a:r>
              <a:rPr lang="en-US" sz="2000" dirty="0" err="1" smtClean="0">
                <a:latin typeface="+mj-lt"/>
              </a:rPr>
              <a:t>estar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disponíveis</a:t>
            </a:r>
            <a:r>
              <a:rPr lang="en-US" sz="2000" dirty="0" smtClean="0">
                <a:latin typeface="+mj-lt"/>
              </a:rPr>
              <a:t> no local</a:t>
            </a:r>
          </a:p>
          <a:p>
            <a:pPr marL="0" indent="0">
              <a:buNone/>
            </a:pPr>
            <a:r>
              <a:rPr lang="en-US" sz="2000" dirty="0" smtClean="0">
                <a:latin typeface="+mj-lt"/>
              </a:rPr>
              <a:t>	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78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rgbClr val="421C5E"/>
                </a:solidFill>
              </a:rPr>
              <a:t>Manutenção do equipamento </a:t>
            </a:r>
            <a:endParaRPr lang="en-US" sz="4000" dirty="0">
              <a:solidFill>
                <a:srgbClr val="421C5E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5525" y="1623764"/>
            <a:ext cx="10031362" cy="497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80000"/>
              </a:spcBef>
              <a:spcAft>
                <a:spcPct val="0"/>
              </a:spcAft>
              <a:buClr>
                <a:srgbClr val="1E7FB8"/>
              </a:buClr>
              <a:buFont typeface="Wingdings" pitchFamily="2" charset="2"/>
              <a:buChar char="l"/>
              <a:defRPr sz="28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919163" indent="-3222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Font typeface="Arial" charset="0"/>
              <a:buChar char="–"/>
              <a:defRPr sz="2400">
                <a:solidFill>
                  <a:srgbClr val="000066"/>
                </a:solidFill>
                <a:latin typeface="+mn-lt"/>
                <a:cs typeface="+mn-cs"/>
              </a:defRPr>
            </a:lvl2pPr>
            <a:lvl3pPr marL="1433513" indent="-3079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•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3pPr>
            <a:lvl4pPr marL="1898650" indent="-258763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FB8"/>
              </a:buClr>
              <a:buChar char="–"/>
              <a:defRPr sz="2400">
                <a:solidFill>
                  <a:srgbClr val="000066"/>
                </a:solidFill>
                <a:latin typeface="Arial Narrow" pitchFamily="34" charset="0"/>
                <a:cs typeface="+mn-cs"/>
              </a:defRPr>
            </a:lvl4pPr>
            <a:lvl5pPr marL="2268538" indent="-165100" algn="r" defTabSz="1042988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5pPr>
            <a:lvl6pPr marL="27257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6pPr>
            <a:lvl7pPr marL="31829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7pPr>
            <a:lvl8pPr marL="36401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8pPr>
            <a:lvl9pPr marL="4097338" indent="-165100" algn="r" defTabSz="1042988" rtl="1" fontAlgn="base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r>
              <a:rPr lang="en-AU" sz="2000" dirty="0" err="1" smtClean="0">
                <a:latin typeface="+mj-lt"/>
              </a:rPr>
              <a:t>Manter</a:t>
            </a:r>
            <a:r>
              <a:rPr lang="en-AU" sz="2000" dirty="0" smtClean="0">
                <a:latin typeface="+mj-lt"/>
              </a:rPr>
              <a:t> </a:t>
            </a:r>
            <a:r>
              <a:rPr lang="en-AU" sz="2000" dirty="0" err="1" smtClean="0">
                <a:latin typeface="+mj-lt"/>
              </a:rPr>
              <a:t>todos</a:t>
            </a:r>
            <a:r>
              <a:rPr lang="en-AU" sz="2000" dirty="0" smtClean="0">
                <a:latin typeface="+mj-lt"/>
              </a:rPr>
              <a:t> </a:t>
            </a:r>
            <a:r>
              <a:rPr lang="en-AU" sz="2000" dirty="0" err="1" smtClean="0">
                <a:latin typeface="+mj-lt"/>
              </a:rPr>
              <a:t>os</a:t>
            </a:r>
            <a:r>
              <a:rPr lang="en-AU" sz="2000" dirty="0" smtClean="0">
                <a:latin typeface="+mj-lt"/>
              </a:rPr>
              <a:t> </a:t>
            </a:r>
            <a:r>
              <a:rPr lang="en-AU" sz="2000" dirty="0" err="1" smtClean="0">
                <a:latin typeface="+mj-lt"/>
              </a:rPr>
              <a:t>equipamentos</a:t>
            </a:r>
            <a:r>
              <a:rPr lang="en-AU" sz="2000" dirty="0" smtClean="0">
                <a:latin typeface="+mj-lt"/>
              </a:rPr>
              <a:t> do </a:t>
            </a:r>
            <a:r>
              <a:rPr lang="en-AU" sz="2000" dirty="0" err="1" smtClean="0">
                <a:latin typeface="+mj-lt"/>
              </a:rPr>
              <a:t>latoratório</a:t>
            </a:r>
            <a:r>
              <a:rPr lang="en-AU" sz="2000" dirty="0" smtClean="0">
                <a:latin typeface="+mj-lt"/>
              </a:rPr>
              <a:t> </a:t>
            </a:r>
            <a:r>
              <a:rPr lang="en-AU" sz="2000" dirty="0" err="1" smtClean="0">
                <a:latin typeface="+mj-lt"/>
              </a:rPr>
              <a:t>em</a:t>
            </a:r>
            <a:r>
              <a:rPr lang="en-AU" sz="2000" dirty="0" smtClean="0">
                <a:latin typeface="+mj-lt"/>
              </a:rPr>
              <a:t> boas </a:t>
            </a:r>
            <a:r>
              <a:rPr lang="en-AU" sz="2000" dirty="0" err="1" smtClean="0">
                <a:latin typeface="+mj-lt"/>
              </a:rPr>
              <a:t>condições</a:t>
            </a:r>
            <a:r>
              <a:rPr lang="en-AU" sz="2000" dirty="0" smtClean="0">
                <a:latin typeface="+mj-lt"/>
              </a:rPr>
              <a:t> de </a:t>
            </a:r>
            <a:r>
              <a:rPr lang="en-AU" sz="2000" dirty="0" err="1" smtClean="0">
                <a:latin typeface="+mj-lt"/>
              </a:rPr>
              <a:t>trabalho</a:t>
            </a:r>
            <a:endParaRPr lang="en-US" sz="2000" dirty="0"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Realizar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uma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verificação</a:t>
            </a:r>
            <a:r>
              <a:rPr lang="en-US" sz="2000" dirty="0" smtClean="0">
                <a:latin typeface="+mj-lt"/>
              </a:rPr>
              <a:t> dos </a:t>
            </a:r>
            <a:r>
              <a:rPr lang="en-US" sz="2000" dirty="0" err="1" smtClean="0">
                <a:latin typeface="+mj-lt"/>
              </a:rPr>
              <a:t>instrumentos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ocasião</a:t>
            </a:r>
            <a:r>
              <a:rPr lang="en-US" sz="2000" dirty="0" smtClean="0">
                <a:latin typeface="+mj-lt"/>
              </a:rPr>
              <a:t> da </a:t>
            </a:r>
            <a:r>
              <a:rPr lang="en-US" sz="2000" dirty="0" err="1" smtClean="0">
                <a:latin typeface="+mj-lt"/>
              </a:rPr>
              <a:t>instalação</a:t>
            </a:r>
            <a:r>
              <a:rPr lang="en-US" sz="2000" dirty="0" smtClean="0">
                <a:latin typeface="+mj-lt"/>
              </a:rPr>
              <a:t> e </a:t>
            </a:r>
            <a:r>
              <a:rPr lang="en-US" sz="2000" dirty="0" err="1" smtClean="0">
                <a:latin typeface="+mj-lt"/>
              </a:rPr>
              <a:t>depois</a:t>
            </a:r>
            <a:r>
              <a:rPr lang="en-US" sz="2000" dirty="0" smtClean="0">
                <a:latin typeface="+mj-lt"/>
              </a:rPr>
              <a:t> da </a:t>
            </a:r>
            <a:r>
              <a:rPr lang="en-US" sz="2000" dirty="0" err="1" smtClean="0">
                <a:latin typeface="+mj-lt"/>
              </a:rPr>
              <a:t>calibração</a:t>
            </a:r>
            <a:r>
              <a:rPr lang="en-US" sz="2000" dirty="0" smtClean="0">
                <a:latin typeface="+mj-lt"/>
              </a:rPr>
              <a:t>/</a:t>
            </a:r>
            <a:r>
              <a:rPr lang="en-US" sz="2000" dirty="0" err="1" smtClean="0">
                <a:latin typeface="+mj-lt"/>
              </a:rPr>
              <a:t>troca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módulo</a:t>
            </a:r>
            <a:endParaRPr lang="en-US" sz="2000" dirty="0"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Realização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tarefas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manutenção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diária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 err="1" smtClean="0">
                <a:latin typeface="+mj-lt"/>
              </a:rPr>
              <a:t>semanal</a:t>
            </a:r>
            <a:r>
              <a:rPr lang="en-US" sz="2000" dirty="0" smtClean="0">
                <a:latin typeface="+mj-lt"/>
              </a:rPr>
              <a:t>, mensal e </a:t>
            </a:r>
            <a:r>
              <a:rPr lang="en-US" sz="2000" dirty="0" err="1" smtClean="0">
                <a:latin typeface="+mj-lt"/>
              </a:rPr>
              <a:t>anual</a:t>
            </a:r>
            <a:endParaRPr lang="en-US" sz="2000" dirty="0" smtClean="0">
              <a:latin typeface="+mj-lt"/>
            </a:endParaRPr>
          </a:p>
          <a:p>
            <a:pPr lvl="1"/>
            <a:r>
              <a:rPr lang="en-US" sz="1800" dirty="0" err="1" smtClean="0">
                <a:latin typeface="+mj-lt"/>
              </a:rPr>
              <a:t>Consultar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Módulo</a:t>
            </a:r>
            <a:r>
              <a:rPr lang="en-US" sz="1800" dirty="0" smtClean="0">
                <a:latin typeface="+mj-lt"/>
              </a:rPr>
              <a:t> 9</a:t>
            </a:r>
          </a:p>
          <a:p>
            <a:r>
              <a:rPr lang="en-US" sz="2000" dirty="0" err="1" smtClean="0">
                <a:latin typeface="+mj-lt"/>
              </a:rPr>
              <a:t>Todas</a:t>
            </a:r>
            <a:r>
              <a:rPr lang="en-US" sz="2000" dirty="0" smtClean="0">
                <a:latin typeface="+mj-lt"/>
              </a:rPr>
              <a:t> as </a:t>
            </a:r>
            <a:r>
              <a:rPr lang="en-US" sz="2000" dirty="0" err="1" smtClean="0">
                <a:latin typeface="+mj-lt"/>
              </a:rPr>
              <a:t>tarefas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manutenção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registradas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em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registros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apropriados</a:t>
            </a:r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Testes de </a:t>
            </a:r>
            <a:r>
              <a:rPr lang="en-US" sz="2000" dirty="0" err="1" smtClean="0">
                <a:latin typeface="+mj-lt"/>
              </a:rPr>
              <a:t>solução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problemas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ou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falhas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instrumentos</a:t>
            </a:r>
            <a:endParaRPr lang="en-US" sz="2000" dirty="0"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Documentar</a:t>
            </a:r>
            <a:r>
              <a:rPr lang="en-US" sz="2000" dirty="0" smtClean="0">
                <a:latin typeface="+mj-lt"/>
              </a:rPr>
              <a:t> a(s) </a:t>
            </a:r>
            <a:r>
              <a:rPr lang="en-US" sz="2000" dirty="0" err="1" smtClean="0">
                <a:latin typeface="+mj-lt"/>
              </a:rPr>
              <a:t>ação</a:t>
            </a:r>
            <a:r>
              <a:rPr lang="en-US" sz="2000" dirty="0" smtClean="0">
                <a:latin typeface="+mj-lt"/>
              </a:rPr>
              <a:t>(</a:t>
            </a:r>
            <a:r>
              <a:rPr lang="en-US" sz="2000" dirty="0" err="1" smtClean="0">
                <a:latin typeface="+mj-lt"/>
              </a:rPr>
              <a:t>ões</a:t>
            </a:r>
            <a:r>
              <a:rPr lang="en-US" sz="2000" dirty="0" smtClean="0">
                <a:latin typeface="+mj-lt"/>
              </a:rPr>
              <a:t>) </a:t>
            </a:r>
            <a:r>
              <a:rPr lang="en-US" sz="2000" dirty="0" err="1" smtClean="0">
                <a:latin typeface="+mj-lt"/>
              </a:rPr>
              <a:t>corretiva</a:t>
            </a:r>
            <a:r>
              <a:rPr lang="en-US" sz="2000" dirty="0" smtClean="0">
                <a:latin typeface="+mj-lt"/>
              </a:rPr>
              <a:t>(s)</a:t>
            </a:r>
            <a:endParaRPr lang="en-US" sz="2000" dirty="0"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Ter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garantia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ou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contratos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serviço</a:t>
            </a:r>
            <a:r>
              <a:rPr lang="en-US" sz="2000" dirty="0" smtClean="0">
                <a:latin typeface="+mj-lt"/>
              </a:rPr>
              <a:t>  e </a:t>
            </a:r>
            <a:r>
              <a:rPr lang="en-US" sz="2000" dirty="0" err="1" smtClean="0">
                <a:latin typeface="+mj-lt"/>
              </a:rPr>
              <a:t>adesão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às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condições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exigidas</a:t>
            </a:r>
            <a:endParaRPr lang="en-US" sz="2000" dirty="0">
              <a:latin typeface="+mj-lt"/>
            </a:endParaRPr>
          </a:p>
          <a:p>
            <a:r>
              <a:rPr lang="en-US" sz="2000" dirty="0" err="1" smtClean="0">
                <a:latin typeface="+mj-lt"/>
              </a:rPr>
              <a:t>Manter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registros</a:t>
            </a:r>
            <a:r>
              <a:rPr lang="en-US" sz="2000" dirty="0" smtClean="0">
                <a:latin typeface="+mj-lt"/>
              </a:rPr>
              <a:t> de </a:t>
            </a:r>
            <a:r>
              <a:rPr lang="en-US" sz="2000" dirty="0" err="1" smtClean="0">
                <a:latin typeface="+mj-lt"/>
              </a:rPr>
              <a:t>serviços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datados</a:t>
            </a:r>
            <a:r>
              <a:rPr lang="en-US" sz="2000" dirty="0" smtClean="0">
                <a:latin typeface="+mj-lt"/>
              </a:rPr>
              <a:t> </a:t>
            </a:r>
            <a:endParaRPr lang="en-US" sz="2000" dirty="0">
              <a:solidFill>
                <a:srgbClr val="002060"/>
              </a:solidFill>
              <a:latin typeface="+mj-lt"/>
            </a:endParaRPr>
          </a:p>
          <a:p>
            <a:pPr marL="0" indent="0" eaLnBrk="1" hangingPunct="1">
              <a:buNone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56409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-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14337</TotalTime>
  <Words>3702</Words>
  <Application>Microsoft Office PowerPoint</Application>
  <PresentationFormat>Custom</PresentationFormat>
  <Paragraphs>350</Paragraphs>
  <Slides>37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ＭＳ Ｐゴシック</vt:lpstr>
      <vt:lpstr>黑体</vt:lpstr>
      <vt:lpstr>宋体</vt:lpstr>
      <vt:lpstr>Arial</vt:lpstr>
      <vt:lpstr>Calibri</vt:lpstr>
      <vt:lpstr>Century Gothic</vt:lpstr>
      <vt:lpstr>Lucida Sans Unicode</vt:lpstr>
      <vt:lpstr>Times New Roman</vt:lpstr>
      <vt:lpstr>Verdana</vt:lpstr>
      <vt:lpstr>Wingdings</vt:lpstr>
      <vt:lpstr>Wingdings 2</vt:lpstr>
      <vt:lpstr>Wingdings 3</vt:lpstr>
      <vt:lpstr>business-template</vt:lpstr>
      <vt:lpstr>PowerPoint Presentation</vt:lpstr>
      <vt:lpstr>  </vt:lpstr>
      <vt:lpstr> </vt:lpstr>
      <vt:lpstr>O que é Garantia de Qualidade (GQ)?</vt:lpstr>
      <vt:lpstr>Principais componentes do Programa de Garantia de Qualidade para o Xpert MTB/RIF</vt:lpstr>
      <vt:lpstr>Ciclo da melhoria da qualidade</vt:lpstr>
      <vt:lpstr>Ambiente Laboratorial Seguro e Funcional</vt:lpstr>
      <vt:lpstr>Pessoal Competente e Treinado</vt:lpstr>
      <vt:lpstr>Manutenção do equipamento </vt:lpstr>
      <vt:lpstr>Insumos e reagentes adequados</vt:lpstr>
      <vt:lpstr>Amostras de qualidade</vt:lpstr>
      <vt:lpstr>Direitos e GQ dos usuários do GeneXpert</vt:lpstr>
      <vt:lpstr>Monitoramento Interno de Qualidade</vt:lpstr>
      <vt:lpstr>Monitorando a Qualidade Interna :  Controle de Processamento de Amostra</vt:lpstr>
      <vt:lpstr>Monitoramento de Qualidade:  Controle de Verificação de Sonda</vt:lpstr>
      <vt:lpstr>Avaliação Externa de Qualidade (AEQ)</vt:lpstr>
      <vt:lpstr>Registro preciso e oportuno</vt:lpstr>
      <vt:lpstr>Requisitos de Garantia de Qualidade</vt:lpstr>
      <vt:lpstr>Requisitos de Garantia de Qualidade</vt:lpstr>
      <vt:lpstr>Verificação do instrumento</vt:lpstr>
      <vt:lpstr>Verificação do Instrumento </vt:lpstr>
      <vt:lpstr>Visitas in loco</vt:lpstr>
      <vt:lpstr>Visitas in loco</vt:lpstr>
      <vt:lpstr>Visitas in loco</vt:lpstr>
      <vt:lpstr>Monitoramento de Indicador de Qualidade</vt:lpstr>
      <vt:lpstr>Monitoramento do Indicador de Qualidade</vt:lpstr>
      <vt:lpstr>Monitoramento de Indicador de Qualidade</vt:lpstr>
      <vt:lpstr>Resultados do Relatório Mensal do Xpert </vt:lpstr>
      <vt:lpstr>Monitoramento Remoto</vt:lpstr>
      <vt:lpstr>Teste de CQ de novo lote (novo lote recebido)</vt:lpstr>
      <vt:lpstr>Teste de Proficiência</vt:lpstr>
      <vt:lpstr>Teste de Proficiência </vt:lpstr>
      <vt:lpstr>Teste de Proficiência</vt:lpstr>
      <vt:lpstr>PowerPoint Presentation</vt:lpstr>
      <vt:lpstr>Resumo</vt:lpstr>
      <vt:lpstr>PowerPoint Presentation</vt:lpstr>
      <vt:lpstr>PowerPoint Presentation</vt:lpstr>
    </vt:vector>
  </TitlesOfParts>
  <Company>Party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maria alice telles</cp:lastModifiedBy>
  <cp:revision>362</cp:revision>
  <cp:lastPrinted>2014-06-29T14:38:29Z</cp:lastPrinted>
  <dcterms:created xsi:type="dcterms:W3CDTF">2006-07-23T20:13:44Z</dcterms:created>
  <dcterms:modified xsi:type="dcterms:W3CDTF">2015-01-30T18:55:51Z</dcterms:modified>
</cp:coreProperties>
</file>