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4"/>
    <p:sldMasterId id="2147483666" r:id="rId5"/>
  </p:sldMasterIdLst>
  <p:notesMasterIdLst>
    <p:notesMasterId r:id="rId82"/>
  </p:notesMasterIdLst>
  <p:sldIdLst>
    <p:sldId id="256" r:id="rId6"/>
    <p:sldId id="332"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6" r:id="rId73"/>
    <p:sldId id="327" r:id="rId74"/>
    <p:sldId id="328" r:id="rId75"/>
    <p:sldId id="331" r:id="rId76"/>
    <p:sldId id="330" r:id="rId77"/>
    <p:sldId id="322" r:id="rId78"/>
    <p:sldId id="323" r:id="rId79"/>
    <p:sldId id="324" r:id="rId80"/>
    <p:sldId id="325" r:id="rId81"/>
  </p:sldIdLst>
  <p:sldSz cx="9144000" cy="5143500" type="screen16x9"/>
  <p:notesSz cx="6858000" cy="9144000"/>
  <p:embeddedFontLst>
    <p:embeddedFont>
      <p:font typeface="Calibri" panose="020F0502020204030204" pitchFamily="34" charset="0"/>
      <p:regular r:id="rId83"/>
      <p:bold r:id="rId84"/>
      <p:italic r:id="rId85"/>
      <p:boldItalic r:id="rId86"/>
    </p:embeddedFont>
    <p:embeddedFont>
      <p:font typeface="Franklin Gothic" panose="020B0603020102020204" pitchFamily="34" charset="0"/>
      <p:regular r:id="rId87"/>
      <p:bold r:id="rId88"/>
      <p:italic r:id="rId89"/>
      <p:boldItalic r:id="rId90"/>
    </p:embeddedFont>
    <p:embeddedFont>
      <p:font typeface="Gill Sans" panose="020B0502020104020203" pitchFamily="34" charset="-79"/>
      <p:regular r:id="rId91"/>
      <p:bold r:id="rId92"/>
      <p:italic r:id="rId93"/>
      <p:boldItalic r:id="rId94"/>
    </p:embeddedFont>
    <p:embeddedFont>
      <p:font typeface="Montserrat" pitchFamily="2" charset="77"/>
      <p:regular r:id="rId95"/>
      <p:bold r:id="rId96"/>
      <p:italic r:id="rId97"/>
      <p:boldItalic r:id="rId98"/>
    </p:embeddedFont>
    <p:embeddedFont>
      <p:font typeface="Montserrat ExtraBold" panose="020F0502020204030204" pitchFamily="34" charset="0"/>
      <p:bold r:id="rId99"/>
      <p:italic r:id="rId100"/>
      <p:boldItalic r:id="rId101"/>
    </p:embeddedFont>
    <p:embeddedFont>
      <p:font typeface="Noto Sans Symbols" panose="020B0502040504020204" pitchFamily="34" charset="0"/>
      <p:regular r:id="rId102"/>
    </p:embeddedFont>
    <p:embeddedFont>
      <p:font typeface="Roboto" panose="02000000000000000000" pitchFamily="2" charset="0"/>
      <p:regular r:id="rId103"/>
      <p:bold r:id="rId104"/>
      <p:italic r:id="rId105"/>
      <p:boldItalic r:id="rId106"/>
    </p:embeddedFont>
  </p:embeddedFontLst>
  <p:custDataLst>
    <p:tags r:id="rId107"/>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8" roundtripDataSignature="AMtx7mg5PpCDOABj0n5nnkbpqxftKQ3b6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23632-B5DE-E843-B2A9-0680E782B249}" v="1" dt="2023-09-15T13:57:03.905"/>
  </p1510:revLst>
</p1510:revInfo>
</file>

<file path=ppt/tableStyles.xml><?xml version="1.0" encoding="utf-8"?>
<a:tblStyleLst xmlns:a="http://schemas.openxmlformats.org/drawingml/2006/main" def="{1D838B46-2C17-4564-A384-8A7E7AA1B770}">
  <a:tblStyle styleId="{1D838B46-2C17-4564-A384-8A7E7AA1B770}" styleName="Table_0">
    <a:wholeTbl>
      <a:tcTxStyle b="off" i="off">
        <a:font>
          <a:latin typeface="Arial"/>
          <a:ea typeface="Arial"/>
          <a:cs typeface="Arial"/>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chemeClr val="accent3"/>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3">
              <a:alpha val="40000"/>
            </a:schemeClr>
          </a:solidFill>
        </a:fill>
      </a:tcStyle>
    </a:band1H>
    <a:band2H>
      <a:tcTxStyle b="off" i="off"/>
      <a:tcStyle>
        <a:tcBdr/>
      </a:tcStyle>
    </a:band2H>
    <a:band1V>
      <a:tcTxStyle b="off" i="off"/>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fill>
          <a:solidFill>
            <a:schemeClr val="accent3">
              <a:alpha val="40000"/>
            </a:schemeClr>
          </a:solidFill>
        </a:fill>
      </a:tcStyle>
    </a:band1V>
    <a:band2V>
      <a:tcTxStyle b="off" i="off"/>
      <a:tcStyle>
        <a:tcBdr/>
      </a:tcStyle>
    </a:band2V>
    <a:lastCol>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07"/>
    <p:restoredTop sz="90563" autoAdjust="0"/>
  </p:normalViewPr>
  <p:slideViewPr>
    <p:cSldViewPr snapToGrid="0">
      <p:cViewPr varScale="1">
        <p:scale>
          <a:sx n="137" d="100"/>
          <a:sy n="137" d="100"/>
        </p:scale>
        <p:origin x="192" y="36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2.fntdata"/><Relationship Id="rId89" Type="http://schemas.openxmlformats.org/officeDocument/2006/relationships/font" Target="fonts/font7.fntdata"/><Relationship Id="rId112"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tags" Target="tags/tag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20.fntdata"/><Relationship Id="rId5" Type="http://schemas.openxmlformats.org/officeDocument/2006/relationships/slideMaster" Target="slideMasters/slideMaster2.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font" Target="fonts/font3.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21.fntdata"/><Relationship Id="rId108" Type="http://customschemas.google.com/relationships/presentationmetadata" Target="meta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24.fntdata"/><Relationship Id="rId114"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commentAuthors" Target="commen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5.fntdata"/><Relationship Id="rId104" Type="http://schemas.openxmlformats.org/officeDocument/2006/relationships/font" Target="fonts/font22.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5.fntdata"/><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8.fntdata"/><Relationship Id="rId105" Type="http://schemas.openxmlformats.org/officeDocument/2006/relationships/font" Target="fonts/font2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1.fntdata"/><Relationship Id="rId88" Type="http://schemas.openxmlformats.org/officeDocument/2006/relationships/font" Target="fonts/font6.fntdata"/><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Mupfumi" userId="797fe37e-5660-4c07-975e-0447b71b6f4e" providerId="ADAL" clId="{365AA8AF-6BAA-6849-BED6-5FD34C6F635E}"/>
    <pc:docChg chg="modSld">
      <pc:chgData name="Lucy Mupfumi" userId="797fe37e-5660-4c07-975e-0447b71b6f4e" providerId="ADAL" clId="{365AA8AF-6BAA-6849-BED6-5FD34C6F635E}" dt="2023-07-25T09:06:20.202" v="4"/>
      <pc:docMkLst>
        <pc:docMk/>
      </pc:docMkLst>
      <pc:sldChg chg="modNotesTx">
        <pc:chgData name="Lucy Mupfumi" userId="797fe37e-5660-4c07-975e-0447b71b6f4e" providerId="ADAL" clId="{365AA8AF-6BAA-6849-BED6-5FD34C6F635E}" dt="2023-07-25T09:03:58.991" v="0"/>
        <pc:sldMkLst>
          <pc:docMk/>
          <pc:sldMk cId="0" sldId="269"/>
        </pc:sldMkLst>
      </pc:sldChg>
      <pc:sldChg chg="modNotesTx">
        <pc:chgData name="Lucy Mupfumi" userId="797fe37e-5660-4c07-975e-0447b71b6f4e" providerId="ADAL" clId="{365AA8AF-6BAA-6849-BED6-5FD34C6F635E}" dt="2023-07-25T09:04:13.458" v="1"/>
        <pc:sldMkLst>
          <pc:docMk/>
          <pc:sldMk cId="0" sldId="274"/>
        </pc:sldMkLst>
      </pc:sldChg>
      <pc:sldChg chg="modNotesTx">
        <pc:chgData name="Lucy Mupfumi" userId="797fe37e-5660-4c07-975e-0447b71b6f4e" providerId="ADAL" clId="{365AA8AF-6BAA-6849-BED6-5FD34C6F635E}" dt="2023-07-25T09:04:29.460" v="2"/>
        <pc:sldMkLst>
          <pc:docMk/>
          <pc:sldMk cId="0" sldId="284"/>
        </pc:sldMkLst>
      </pc:sldChg>
      <pc:sldChg chg="modSp mod">
        <pc:chgData name="Lucy Mupfumi" userId="797fe37e-5660-4c07-975e-0447b71b6f4e" providerId="ADAL" clId="{365AA8AF-6BAA-6849-BED6-5FD34C6F635E}" dt="2023-07-25T09:06:20.202" v="4"/>
        <pc:sldMkLst>
          <pc:docMk/>
          <pc:sldMk cId="0" sldId="304"/>
        </pc:sldMkLst>
        <pc:spChg chg="mod">
          <ac:chgData name="Lucy Mupfumi" userId="797fe37e-5660-4c07-975e-0447b71b6f4e" providerId="ADAL" clId="{365AA8AF-6BAA-6849-BED6-5FD34C6F635E}" dt="2023-07-25T09:06:20.202" v="4"/>
          <ac:spMkLst>
            <pc:docMk/>
            <pc:sldMk cId="0" sldId="304"/>
            <ac:spMk id="600" creationId="{00000000-0000-0000-0000-000000000000}"/>
          </ac:spMkLst>
        </pc:spChg>
      </pc:sldChg>
    </pc:docChg>
  </pc:docChgLst>
  <pc:docChgLst>
    <pc:chgData name="Lucy Mupfumi" userId="797fe37e-5660-4c07-975e-0447b71b6f4e" providerId="ADAL" clId="{89423632-B5DE-E843-B2A9-0680E782B249}"/>
    <pc:docChg chg="addSld modSld">
      <pc:chgData name="Lucy Mupfumi" userId="797fe37e-5660-4c07-975e-0447b71b6f4e" providerId="ADAL" clId="{89423632-B5DE-E843-B2A9-0680E782B249}" dt="2023-09-15T13:57:03.896" v="0"/>
      <pc:docMkLst>
        <pc:docMk/>
      </pc:docMkLst>
      <pc:sldChg chg="add modTransition">
        <pc:chgData name="Lucy Mupfumi" userId="797fe37e-5660-4c07-975e-0447b71b6f4e" providerId="ADAL" clId="{89423632-B5DE-E843-B2A9-0680E782B249}" dt="2023-09-15T13:57:03.896" v="0"/>
        <pc:sldMkLst>
          <pc:docMk/>
          <pc:sldMk cId="0" sldId="3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45827262"/>
      </p:ext>
    </p:extLst>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ydR2I5S2v3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ydR2I5S2v3c"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203698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ct val="0"/>
              </a:spcBef>
              <a:spcAft>
                <a:spcPct val="0"/>
              </a:spcAft>
              <a:buSzPts val="1100"/>
              <a:buChar char="●"/>
            </a:pPr>
            <a:r>
              <a:rPr lang="fr-FR" sz="1100" b="0" i="0" strike="noStrike" cap="none" spc="0" baseline="0" dirty="0">
                <a:solidFill>
                  <a:srgbClr val="000000"/>
                </a:solidFill>
                <a:effectLst/>
                <a:latin typeface="Arial"/>
                <a:ea typeface="Arial"/>
                <a:cs typeface="Arial"/>
              </a:rPr>
              <a:t>L’équipement mentionné dans la première ligne (1 </a:t>
            </a:r>
            <a:r>
              <a:rPr lang="fr-FR" sz="1100" b="0" i="0" strike="noStrike" cap="none" spc="0" baseline="0" dirty="0" err="1">
                <a:solidFill>
                  <a:srgbClr val="000000"/>
                </a:solidFill>
                <a:effectLst/>
                <a:latin typeface="Arial"/>
                <a:ea typeface="Arial"/>
                <a:cs typeface="Arial"/>
              </a:rPr>
              <a:t>Truelab</a:t>
            </a:r>
            <a:r>
              <a:rPr lang="fr-FR" sz="1100" b="0" i="0" strike="noStrike" cap="none" spc="0" baseline="0" dirty="0">
                <a:solidFill>
                  <a:srgbClr val="000000"/>
                </a:solidFill>
                <a:effectLst/>
                <a:latin typeface="Arial"/>
                <a:ea typeface="Arial"/>
                <a:cs typeface="Arial"/>
              </a:rPr>
              <a:t> </a:t>
            </a:r>
            <a:r>
              <a:rPr lang="fr-FR" sz="1100" b="0" i="0" strike="noStrike" cap="none" spc="0" baseline="0" dirty="0" err="1">
                <a:solidFill>
                  <a:srgbClr val="000000"/>
                </a:solidFill>
                <a:effectLst/>
                <a:latin typeface="Arial"/>
                <a:ea typeface="Arial"/>
                <a:cs typeface="Arial"/>
              </a:rPr>
              <a:t>Uno</a:t>
            </a:r>
            <a:r>
              <a:rPr lang="fr-FR" sz="1100" b="0" i="0" strike="noStrike" cap="none" spc="0" baseline="0" dirty="0">
                <a:solidFill>
                  <a:srgbClr val="000000"/>
                </a:solidFill>
                <a:effectLst/>
                <a:latin typeface="Arial"/>
                <a:ea typeface="Arial"/>
                <a:cs typeface="Arial"/>
              </a:rPr>
              <a:t> + 1 </a:t>
            </a:r>
            <a:r>
              <a:rPr lang="fr-FR" sz="1100" b="0" i="0" strike="noStrike" cap="none" spc="0" baseline="0" dirty="0" err="1">
                <a:solidFill>
                  <a:srgbClr val="000000"/>
                </a:solidFill>
                <a:effectLst/>
                <a:latin typeface="Arial"/>
                <a:ea typeface="Arial"/>
                <a:cs typeface="Arial"/>
              </a:rPr>
              <a:t>Trueprep</a:t>
            </a:r>
            <a:r>
              <a:rPr lang="fr-FR" sz="1100" b="0" i="0" strike="noStrike" cap="none" spc="0" baseline="0" dirty="0">
                <a:solidFill>
                  <a:srgbClr val="000000"/>
                </a:solidFill>
                <a:effectLst/>
                <a:latin typeface="Arial"/>
                <a:ea typeface="Arial"/>
                <a:cs typeface="Arial"/>
              </a:rPr>
              <a:t>) peut être transporté dans une valise, ce qui facilite son transport dans les communautés.</a:t>
            </a:r>
            <a:endParaRPr dirty="0"/>
          </a:p>
        </p:txBody>
      </p:sp>
    </p:spTree>
    <p:extLst>
      <p:ext uri="{BB962C8B-B14F-4D97-AF65-F5344CB8AC3E}">
        <p14:creationId xmlns:p14="http://schemas.microsoft.com/office/powerpoint/2010/main" val="124729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41" name="Google Shape;241;p1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7264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49" name="Google Shape;249;p11: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4890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4067582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Communiquez aux participants :</a:t>
            </a:r>
            <a:endParaRPr/>
          </a:p>
          <a:p>
            <a:pPr marL="457200" lvl="0" indent="-298450" algn="l" rtl="0">
              <a:lnSpc>
                <a:spcPct val="100000"/>
              </a:lnSpc>
              <a:spcBef>
                <a:spcPct val="0"/>
              </a:spcBef>
              <a:spcAft>
                <a:spcPct val="0"/>
              </a:spcAft>
              <a:buSzPts val="1100"/>
              <a:buChar char="●"/>
            </a:pPr>
            <a:r>
              <a:rPr lang="fr-FR" sz="1100" b="0" i="0" strike="noStrike" cap="none" spc="0" baseline="0">
                <a:solidFill>
                  <a:srgbClr val="000000"/>
                </a:solidFill>
                <a:effectLst/>
                <a:latin typeface="Arial"/>
                <a:ea typeface="Arial"/>
                <a:cs typeface="Arial"/>
              </a:rPr>
              <a:t>Le coffret de puces Truenat contient trois puces différentes. </a:t>
            </a:r>
            <a:endParaRPr/>
          </a:p>
          <a:p>
            <a:pPr marL="742950" marR="0" lvl="1" indent="-285750" algn="l" rtl="0">
              <a:lnSpc>
                <a:spcPct val="107000"/>
              </a:lnSpc>
              <a:spcBef>
                <a:spcPct val="0"/>
              </a:spcBef>
              <a:spcAft>
                <a:spcPct val="0"/>
              </a:spcAft>
              <a:buSzPts val="1100"/>
              <a:buFont typeface="Arial"/>
              <a:buChar char="•"/>
            </a:pPr>
            <a:r>
              <a:rPr lang="fr-FR" sz="1800" b="0" i="0" strike="noStrike" cap="none" spc="0" baseline="0">
                <a:solidFill>
                  <a:srgbClr val="000000"/>
                </a:solidFill>
                <a:effectLst/>
                <a:latin typeface="Calibri"/>
                <a:ea typeface="Calibri"/>
                <a:cs typeface="Calibri"/>
              </a:rPr>
              <a:t>Truenat MTB – pour la détection de la TB</a:t>
            </a:r>
            <a:endParaRPr/>
          </a:p>
          <a:p>
            <a:pPr marL="742950" marR="0" lvl="1" indent="-285750" algn="l" rtl="0">
              <a:lnSpc>
                <a:spcPct val="107000"/>
              </a:lnSpc>
              <a:spcBef>
                <a:spcPct val="0"/>
              </a:spcBef>
              <a:spcAft>
                <a:spcPct val="0"/>
              </a:spcAft>
              <a:buSzPts val="1100"/>
              <a:buFont typeface="Arial"/>
              <a:buChar char="•"/>
            </a:pPr>
            <a:r>
              <a:rPr lang="fr-FR" sz="1800" b="0" i="0" strike="noStrike" cap="none" spc="0" baseline="0">
                <a:solidFill>
                  <a:srgbClr val="000000"/>
                </a:solidFill>
                <a:effectLst/>
                <a:latin typeface="Calibri"/>
                <a:ea typeface="Calibri"/>
                <a:cs typeface="Calibri"/>
              </a:rPr>
              <a:t>Truenat MTB Plus – un test plus sensible pour la détection de la TB</a:t>
            </a:r>
            <a:endParaRPr/>
          </a:p>
          <a:p>
            <a:pPr marL="742950" marR="0" lvl="1" indent="-285750" algn="l" rtl="0">
              <a:lnSpc>
                <a:spcPct val="107000"/>
              </a:lnSpc>
              <a:spcBef>
                <a:spcPct val="0"/>
              </a:spcBef>
              <a:spcAft>
                <a:spcPct val="0"/>
              </a:spcAft>
              <a:buSzPts val="1100"/>
              <a:buFont typeface="Arial"/>
              <a:buChar char="•"/>
            </a:pPr>
            <a:r>
              <a:rPr lang="fr-FR" sz="1800" b="0" i="0" strike="noStrike" cap="none" spc="0" baseline="0">
                <a:solidFill>
                  <a:srgbClr val="000000"/>
                </a:solidFill>
                <a:effectLst/>
                <a:latin typeface="Calibri"/>
                <a:ea typeface="Calibri"/>
                <a:cs typeface="Calibri"/>
              </a:rPr>
              <a:t>Truenat MTB-RIF Dx – pour la détection de la résistance à la rifampicine (RIF)</a:t>
            </a:r>
            <a:endParaRPr/>
          </a:p>
          <a:p>
            <a:pPr marL="158750" lvl="0" indent="0" algn="l" rtl="0">
              <a:lnSpc>
                <a:spcPct val="100000"/>
              </a:lnSpc>
              <a:spcBef>
                <a:spcPts val="800"/>
              </a:spcBef>
              <a:spcAft>
                <a:spcPct val="0"/>
              </a:spcAft>
              <a:buSzPts val="1100"/>
              <a:buNone/>
            </a:pPr>
            <a:endParaRPr b="1"/>
          </a:p>
        </p:txBody>
      </p:sp>
    </p:spTree>
    <p:extLst>
      <p:ext uri="{BB962C8B-B14F-4D97-AF65-F5344CB8AC3E}">
        <p14:creationId xmlns:p14="http://schemas.microsoft.com/office/powerpoint/2010/main" val="1925259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r>
              <a:rPr lang="fr-FR" sz="1800" dirty="0">
                <a:solidFill>
                  <a:srgbClr val="3C4043"/>
                </a:solidFill>
                <a:effectLst/>
                <a:latin typeface="Roboto" panose="02000000000000000000" pitchFamily="2" charset="0"/>
                <a:ea typeface="Roboto" panose="02000000000000000000" pitchFamily="2" charset="0"/>
                <a:cs typeface="Roboto" panose="02000000000000000000" pitchFamily="2" charset="0"/>
              </a:rPr>
              <a:t>Rappelez aux participants : Les autres matériaux requis comprennent la micro-imprimante </a:t>
            </a:r>
            <a:r>
              <a:rPr lang="fr-FR" sz="1800" dirty="0" err="1">
                <a:solidFill>
                  <a:srgbClr val="3C4043"/>
                </a:solidFill>
                <a:effectLst/>
                <a:latin typeface="Roboto" panose="02000000000000000000" pitchFamily="2" charset="0"/>
                <a:ea typeface="Roboto" panose="02000000000000000000" pitchFamily="2" charset="0"/>
                <a:cs typeface="Roboto" panose="02000000000000000000" pitchFamily="2" charset="0"/>
              </a:rPr>
              <a:t>Truelab</a:t>
            </a:r>
            <a:r>
              <a:rPr lang="fr-FR" sz="1800" dirty="0">
                <a:solidFill>
                  <a:srgbClr val="3C4043"/>
                </a:solidFill>
                <a:effectLst/>
                <a:latin typeface="Roboto" panose="02000000000000000000" pitchFamily="2" charset="0"/>
                <a:ea typeface="Roboto" panose="02000000000000000000" pitchFamily="2" charset="0"/>
                <a:cs typeface="Roboto" panose="02000000000000000000" pitchFamily="2" charset="0"/>
              </a:rPr>
              <a:t>, la pipette de 6 </a:t>
            </a:r>
            <a:r>
              <a:rPr lang="fr-FR" sz="1800" dirty="0" err="1">
                <a:solidFill>
                  <a:srgbClr val="3C4043"/>
                </a:solidFill>
                <a:effectLst/>
                <a:latin typeface="Roboto" panose="02000000000000000000" pitchFamily="2" charset="0"/>
                <a:ea typeface="Roboto" panose="02000000000000000000" pitchFamily="2" charset="0"/>
                <a:cs typeface="Roboto" panose="02000000000000000000" pitchFamily="2" charset="0"/>
              </a:rPr>
              <a:t>μl</a:t>
            </a:r>
            <a:r>
              <a:rPr lang="fr-FR" sz="1800" dirty="0">
                <a:solidFill>
                  <a:srgbClr val="3C4043"/>
                </a:solidFill>
                <a:effectLst/>
                <a:latin typeface="Roboto" panose="02000000000000000000" pitchFamily="2" charset="0"/>
                <a:ea typeface="Roboto" panose="02000000000000000000" pitchFamily="2" charset="0"/>
                <a:cs typeface="Roboto" panose="02000000000000000000" pitchFamily="2" charset="0"/>
              </a:rPr>
              <a:t> à volume fixe </a:t>
            </a:r>
            <a:r>
              <a:rPr lang="fr-FR" sz="1800" dirty="0" err="1">
                <a:solidFill>
                  <a:srgbClr val="3C4043"/>
                </a:solidFill>
                <a:effectLst/>
                <a:latin typeface="Roboto" panose="02000000000000000000" pitchFamily="2" charset="0"/>
                <a:ea typeface="Roboto" panose="02000000000000000000" pitchFamily="2" charset="0"/>
                <a:cs typeface="Roboto" panose="02000000000000000000" pitchFamily="2" charset="0"/>
              </a:rPr>
              <a:t>Trupette</a:t>
            </a:r>
            <a:r>
              <a:rPr lang="fr-FR" sz="1800" dirty="0">
                <a:solidFill>
                  <a:srgbClr val="3C4043"/>
                </a:solidFill>
                <a:effectLst/>
                <a:latin typeface="Roboto" panose="02000000000000000000" pitchFamily="2" charset="0"/>
                <a:ea typeface="Roboto" panose="02000000000000000000" pitchFamily="2" charset="0"/>
                <a:cs typeface="Roboto" panose="02000000000000000000" pitchFamily="2" charset="0"/>
              </a:rPr>
              <a:t>, le support de </a:t>
            </a:r>
            <a:r>
              <a:rPr lang="fr-FR" sz="1800" dirty="0" err="1">
                <a:solidFill>
                  <a:srgbClr val="3C4043"/>
                </a:solidFill>
                <a:effectLst/>
                <a:latin typeface="Roboto" panose="02000000000000000000" pitchFamily="2" charset="0"/>
                <a:ea typeface="Roboto" panose="02000000000000000000" pitchFamily="2" charset="0"/>
                <a:cs typeface="Roboto" panose="02000000000000000000" pitchFamily="2" charset="0"/>
              </a:rPr>
              <a:t>microtubes</a:t>
            </a:r>
            <a:r>
              <a:rPr lang="fr-FR" sz="1800" dirty="0">
                <a:solidFill>
                  <a:srgbClr val="3C4043"/>
                </a:solidFill>
                <a:effectLst/>
                <a:latin typeface="Roboto" panose="02000000000000000000" pitchFamily="2" charset="0"/>
                <a:ea typeface="Roboto" panose="02000000000000000000" pitchFamily="2" charset="0"/>
                <a:cs typeface="Roboto" panose="02000000000000000000" pitchFamily="2" charset="0"/>
              </a:rPr>
              <a:t> </a:t>
            </a:r>
            <a:r>
              <a:rPr lang="fr-FR" sz="1800" dirty="0" err="1">
                <a:solidFill>
                  <a:srgbClr val="3C4043"/>
                </a:solidFill>
                <a:effectLst/>
                <a:latin typeface="Roboto" panose="02000000000000000000" pitchFamily="2" charset="0"/>
                <a:ea typeface="Roboto" panose="02000000000000000000" pitchFamily="2" charset="0"/>
                <a:cs typeface="Roboto" panose="02000000000000000000" pitchFamily="2" charset="0"/>
              </a:rPr>
              <a:t>Truelab</a:t>
            </a:r>
            <a:r>
              <a:rPr lang="fr-FR" sz="1800" dirty="0">
                <a:solidFill>
                  <a:srgbClr val="3C4043"/>
                </a:solidFill>
                <a:effectLst/>
                <a:latin typeface="Roboto" panose="02000000000000000000" pitchFamily="2" charset="0"/>
                <a:ea typeface="Roboto" panose="02000000000000000000" pitchFamily="2" charset="0"/>
                <a:cs typeface="Roboto" panose="02000000000000000000" pitchFamily="2" charset="0"/>
              </a:rPr>
              <a:t>, des gants, des conteneurs d’élimination des déchets et des poubelles.</a:t>
            </a:r>
            <a:r>
              <a:rPr lang="en-BW" dirty="0">
                <a:effectLst/>
              </a:rPr>
              <a:t> </a:t>
            </a:r>
            <a:endParaRPr dirty="0"/>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8923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84" name="Google Shape;284;p1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4985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Montrez</a:t>
            </a:r>
            <a:r>
              <a:rPr lang="fr-FR" sz="1100" b="0" i="0" strike="noStrike" cap="none" spc="0" baseline="0">
                <a:solidFill>
                  <a:srgbClr val="000000"/>
                </a:solidFill>
                <a:effectLst/>
                <a:latin typeface="Arial"/>
                <a:ea typeface="Arial"/>
                <a:cs typeface="Arial"/>
              </a:rPr>
              <a:t> aux participants la deuxième partie de la vidéo qui présente la préparation des échantillons et l’extraction de l’ADN.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De 2:18 à 8:42</a:t>
            </a:r>
            <a:endParaRPr/>
          </a:p>
          <a:p>
            <a:pPr marL="158750" lvl="0" indent="0" algn="l" rtl="0">
              <a:lnSpc>
                <a:spcPct val="100000"/>
              </a:lnSpc>
              <a:spcBef>
                <a:spcPct val="0"/>
              </a:spcBef>
              <a:spcAft>
                <a:spcPct val="0"/>
              </a:spcAft>
              <a:buSzPts val="1100"/>
              <a:buNone/>
            </a:pPr>
            <a:r>
              <a:rPr lang="fr-FR" sz="1100" b="0" i="0" u="sng" strike="noStrike" cap="none" spc="0" baseline="0">
                <a:solidFill>
                  <a:srgbClr val="2200CC"/>
                </a:solidFill>
                <a:effectLst/>
                <a:uFill>
                  <a:solidFill>
                    <a:srgbClr val="2200CC"/>
                  </a:solidFill>
                </a:uFill>
                <a:latin typeface="Arial"/>
                <a:ea typeface="Arial"/>
                <a:cs typeface="Arial"/>
                <a:hlinkClick r:id="rId3" history="0"/>
              </a:rPr>
              <a:t>https://youtu.be/ydR2I5S2v3c</a:t>
            </a:r>
            <a:endParaRPr/>
          </a:p>
          <a:p>
            <a:pPr marL="158750" lvl="0" indent="0" algn="l" rtl="0">
              <a:lnSpc>
                <a:spcPct val="100000"/>
              </a:lnSpc>
              <a:spcBef>
                <a:spcPct val="0"/>
              </a:spcBef>
              <a:spcAft>
                <a:spcPct val="0"/>
              </a:spcAft>
              <a:buSzPts val="1100"/>
              <a:buNone/>
            </a:pPr>
            <a:endParaRPr b="1"/>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Les informations contenues dans la vidéo sont identiques à celles des diapositives 18 à 21, étapes 1 à 14.</a:t>
            </a:r>
            <a:endParaRPr/>
          </a:p>
        </p:txBody>
      </p:sp>
    </p:spTree>
    <p:extLst>
      <p:ext uri="{BB962C8B-B14F-4D97-AF65-F5344CB8AC3E}">
        <p14:creationId xmlns:p14="http://schemas.microsoft.com/office/powerpoint/2010/main" val="2635894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95" name="Google Shape;295;p1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1271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09" name="Google Shape;309;p1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9572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4" name="Google Shape;32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r>
              <a:rPr lang="fr-FR" sz="1800" dirty="0">
                <a:solidFill>
                  <a:srgbClr val="3C4043"/>
                </a:solidFill>
                <a:effectLst/>
                <a:latin typeface="Roboto" panose="02000000000000000000" pitchFamily="2" charset="0"/>
                <a:ea typeface="Roboto" panose="02000000000000000000" pitchFamily="2" charset="0"/>
                <a:cs typeface="Roboto" panose="02000000000000000000" pitchFamily="2" charset="0"/>
              </a:rPr>
              <a:t>Rappelez aux participants qu’après la liquéfaction et la lyse (étape de prétraitement), l’échantillon peut être conservé jusqu’à une semaine à 30 °C. La liquéfaction a un but principal, diminuer la viscosité et libérer les micro-organismes de la mucine des expectorations, afin d’obtenir un échantillon homogène. Il faut donc absolument veiller à ne pas générer d’aérosols à cette étape.</a:t>
            </a:r>
            <a:r>
              <a:rPr lang="en-BW" dirty="0">
                <a:effectLst/>
              </a:rPr>
              <a:t> </a:t>
            </a:r>
            <a:endParaRPr dirty="0"/>
          </a:p>
        </p:txBody>
      </p:sp>
      <p:sp>
        <p:nvSpPr>
          <p:cNvPr id="326" name="Google Shape;326;p1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1173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39" name="Google Shape;339;p2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8663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53" name="Google Shape;353;p2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9407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65" name="Google Shape;365;p22: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1500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Montrez </a:t>
            </a:r>
            <a:r>
              <a:rPr lang="fr-FR" sz="1100" b="0" i="0" strike="noStrike" cap="none" spc="0" baseline="0">
                <a:solidFill>
                  <a:srgbClr val="000000"/>
                </a:solidFill>
                <a:effectLst/>
                <a:latin typeface="Arial"/>
                <a:ea typeface="Arial"/>
                <a:cs typeface="Arial"/>
              </a:rPr>
              <a:t>aux participants la troisième partie de la vidéo qui présente la préparation des échantillons et l’extraction de l’ADN. À noter, la vidéo montre un dispositif Duo.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De 8:42 à 12:21</a:t>
            </a:r>
            <a:endParaRPr/>
          </a:p>
          <a:p>
            <a:pPr marL="158750" lvl="0" indent="0" algn="l" rtl="0">
              <a:lnSpc>
                <a:spcPct val="100000"/>
              </a:lnSpc>
              <a:spcBef>
                <a:spcPct val="0"/>
              </a:spcBef>
              <a:spcAft>
                <a:spcPct val="0"/>
              </a:spcAft>
              <a:buSzPts val="1100"/>
              <a:buNone/>
            </a:pPr>
            <a:r>
              <a:rPr lang="fr-FR" sz="1100" b="0" i="0" u="sng" strike="noStrike" cap="none" spc="0" baseline="0">
                <a:solidFill>
                  <a:srgbClr val="2200CC"/>
                </a:solidFill>
                <a:effectLst/>
                <a:uFill>
                  <a:solidFill>
                    <a:srgbClr val="2200CC"/>
                  </a:solidFill>
                </a:uFill>
                <a:latin typeface="Arial"/>
                <a:ea typeface="Arial"/>
                <a:cs typeface="Arial"/>
                <a:hlinkClick r:id="rId3" history="0"/>
              </a:rPr>
              <a:t>https://youtu.be/ydR2I5S2v3c</a:t>
            </a:r>
            <a:endParaRPr/>
          </a:p>
          <a:p>
            <a:pPr marL="158750" lvl="0" indent="0" algn="l" rtl="0">
              <a:lnSpc>
                <a:spcPct val="100000"/>
              </a:lnSpc>
              <a:spcBef>
                <a:spcPct val="0"/>
              </a:spcBef>
              <a:spcAft>
                <a:spcPct val="0"/>
              </a:spcAft>
              <a:buSzPts val="1100"/>
              <a:buNone/>
            </a:pPr>
            <a:endParaRPr b="1"/>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Les informations contenues dans la vidéo sont identiques à celles des diapositives 24 à 29, étapes 1 à 16.</a:t>
            </a:r>
            <a:endParaRPr/>
          </a:p>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1365536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1214285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86" name="Google Shape;386;p2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4828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402" name="Google Shape;402;p2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8926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 Vous voudrez voir la « galette blanche ». </a:t>
            </a:r>
            <a:endParaRPr/>
          </a:p>
        </p:txBody>
      </p:sp>
    </p:spTree>
    <p:extLst>
      <p:ext uri="{BB962C8B-B14F-4D97-AF65-F5344CB8AC3E}">
        <p14:creationId xmlns:p14="http://schemas.microsoft.com/office/powerpoint/2010/main" val="2760015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431" name="Google Shape;431;p2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1360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3519647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100"/>
              <a:buFont typeface="Arial"/>
              <a:buNone/>
              <a:tabLst/>
              <a:defRPr/>
            </a:pPr>
            <a:r>
              <a:rPr lang="fr-FR" sz="1800" dirty="0">
                <a:solidFill>
                  <a:srgbClr val="3C4043"/>
                </a:solidFill>
                <a:effectLst/>
                <a:uFill>
                  <a:solidFill>
                    <a:srgbClr val="000000"/>
                  </a:solidFill>
                </a:uFill>
                <a:latin typeface="Roboto" panose="02000000000000000000" pitchFamily="2" charset="0"/>
                <a:ea typeface="Roboto" panose="02000000000000000000" pitchFamily="2" charset="0"/>
                <a:cs typeface="Roboto" panose="02000000000000000000" pitchFamily="2" charset="0"/>
              </a:rPr>
              <a:t>Rappeler aux participants : il est possible de réfrigérer l’</a:t>
            </a:r>
            <a:r>
              <a:rPr lang="fr-FR" sz="1800" dirty="0" err="1">
                <a:solidFill>
                  <a:srgbClr val="3C4043"/>
                </a:solidFill>
                <a:effectLst/>
                <a:uFill>
                  <a:solidFill>
                    <a:srgbClr val="000000"/>
                  </a:solidFill>
                </a:uFill>
                <a:latin typeface="Roboto" panose="02000000000000000000" pitchFamily="2" charset="0"/>
                <a:ea typeface="Roboto" panose="02000000000000000000" pitchFamily="2" charset="0"/>
                <a:cs typeface="Roboto" panose="02000000000000000000" pitchFamily="2" charset="0"/>
              </a:rPr>
              <a:t>éluat</a:t>
            </a:r>
            <a:r>
              <a:rPr lang="fr-FR" sz="1800" dirty="0">
                <a:solidFill>
                  <a:srgbClr val="3C4043"/>
                </a:solidFill>
                <a:effectLst/>
                <a:uFill>
                  <a:solidFill>
                    <a:srgbClr val="000000"/>
                  </a:solidFill>
                </a:uFill>
                <a:latin typeface="Roboto" panose="02000000000000000000" pitchFamily="2" charset="0"/>
                <a:ea typeface="Roboto" panose="02000000000000000000" pitchFamily="2" charset="0"/>
                <a:cs typeface="Roboto" panose="02000000000000000000" pitchFamily="2" charset="0"/>
              </a:rPr>
              <a:t> au cas où le test devrait être répété ou il faudrait exécuter le test Truenat MTB/RIF. Une fois les étapes d’extraction et d’amplification achevées, conservez tout </a:t>
            </a:r>
            <a:r>
              <a:rPr lang="fr-FR" sz="1800" dirty="0" err="1">
                <a:solidFill>
                  <a:srgbClr val="3C4043"/>
                </a:solidFill>
                <a:effectLst/>
                <a:uFill>
                  <a:solidFill>
                    <a:srgbClr val="000000"/>
                  </a:solidFill>
                </a:uFill>
                <a:latin typeface="Roboto" panose="02000000000000000000" pitchFamily="2" charset="0"/>
                <a:ea typeface="Roboto" panose="02000000000000000000" pitchFamily="2" charset="0"/>
                <a:cs typeface="Roboto" panose="02000000000000000000" pitchFamily="2" charset="0"/>
              </a:rPr>
              <a:t>éluat</a:t>
            </a:r>
            <a:r>
              <a:rPr lang="fr-FR" sz="1800" dirty="0">
                <a:solidFill>
                  <a:srgbClr val="3C4043"/>
                </a:solidFill>
                <a:effectLst/>
                <a:uFill>
                  <a:solidFill>
                    <a:srgbClr val="000000"/>
                  </a:solidFill>
                </a:uFill>
                <a:latin typeface="Roboto" panose="02000000000000000000" pitchFamily="2" charset="0"/>
                <a:ea typeface="Roboto" panose="02000000000000000000" pitchFamily="2" charset="0"/>
                <a:cs typeface="Roboto" panose="02000000000000000000" pitchFamily="2" charset="0"/>
              </a:rPr>
              <a:t> restant dans le tube ECT à -20 °C.</a:t>
            </a:r>
            <a:endParaRPr lang="en-BW"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p>
            <a:pPr marL="0" lvl="0" indent="0" algn="l" rtl="0">
              <a:lnSpc>
                <a:spcPct val="100000"/>
              </a:lnSpc>
              <a:spcBef>
                <a:spcPct val="0"/>
              </a:spcBef>
              <a:spcAft>
                <a:spcPct val="0"/>
              </a:spcAft>
              <a:buSzPts val="1100"/>
              <a:buNone/>
            </a:pPr>
            <a:endParaRPr dirty="0"/>
          </a:p>
        </p:txBody>
      </p:sp>
      <p:sp>
        <p:nvSpPr>
          <p:cNvPr id="444" name="Google Shape;444;p2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519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457" name="Google Shape;457;p30: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105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1336143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3769770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ct val="0"/>
              </a:spcBef>
              <a:spcAft>
                <a:spcPct val="0"/>
              </a:spcAft>
              <a:buSzPts val="1100"/>
              <a:buFont typeface="Courier New"/>
              <a:buNone/>
            </a:pPr>
            <a:r>
              <a:rPr lang="fr-FR" sz="1100" b="1" i="0" strike="noStrike" cap="none" spc="0" baseline="0">
                <a:solidFill>
                  <a:srgbClr val="000000"/>
                </a:solidFill>
                <a:effectLst/>
                <a:latin typeface="Arial"/>
                <a:ea typeface="Arial"/>
                <a:cs typeface="Arial"/>
              </a:rPr>
              <a:t>Remarque pour l’animateur : </a:t>
            </a:r>
            <a:endParaRPr/>
          </a:p>
          <a:p>
            <a:pPr marL="0" marR="0" lvl="0" indent="0" algn="l" rtl="0">
              <a:lnSpc>
                <a:spcPct val="107000"/>
              </a:lnSpc>
              <a:spcBef>
                <a:spcPts val="800"/>
              </a:spcBef>
              <a:spcAft>
                <a:spcPct val="0"/>
              </a:spcAft>
              <a:buSzPts val="1100"/>
              <a:buFont typeface="Courier New"/>
              <a:buNone/>
            </a:pPr>
            <a:endParaRPr b="1"/>
          </a:p>
          <a:p>
            <a:pPr marL="0" marR="0" lvl="0" indent="0" algn="l" rtl="0">
              <a:lnSpc>
                <a:spcPct val="107000"/>
              </a:lnSpc>
              <a:spcBef>
                <a:spcPts val="800"/>
              </a:spcBef>
              <a:spcAft>
                <a:spcPct val="0"/>
              </a:spcAft>
              <a:buSzPts val="1100"/>
              <a:buFont typeface="Courier New"/>
              <a:buNone/>
            </a:pPr>
            <a:r>
              <a:rPr lang="fr-FR" sz="1100" b="0" i="0" strike="noStrike" cap="none" spc="0" baseline="0">
                <a:solidFill>
                  <a:srgbClr val="000000"/>
                </a:solidFill>
                <a:effectLst/>
                <a:latin typeface="Arial"/>
                <a:ea typeface="Arial"/>
                <a:cs typeface="Arial"/>
              </a:rPr>
              <a:t>Cette activité aura lieu si l’équipement adéquat est disponible. L’animateur demandera aux élèves de former des groupes de 2. Ensuite, l’animateur les préviendra qu’une personne devra s’entraîner sur l’équipement et effectuer les étapes qu’elle vient d’apprendre sans utiliser les documents. L’animateur expliquera que l’autre personne devra observer ce que fait l’élève qui s’exerce tout en suivant les documents expliquant les étapes. L’élève observateur devra également aider et rappeler à la personne les étapes à suivre si nécessaire. Une fois l’exercice terminé, les élèves devront échanger leurs places et recommencer.</a:t>
            </a:r>
            <a:endParaRPr/>
          </a:p>
          <a:p>
            <a:pPr marL="0" marR="0" lvl="0" indent="0" algn="l" rtl="0">
              <a:lnSpc>
                <a:spcPct val="107000"/>
              </a:lnSpc>
              <a:spcBef>
                <a:spcPts val="800"/>
              </a:spcBef>
              <a:spcAft>
                <a:spcPct val="0"/>
              </a:spcAft>
              <a:buSzPts val="1100"/>
              <a:buFont typeface="Courier New"/>
              <a:buNone/>
            </a:pPr>
            <a:r>
              <a:rPr lang="fr-FR" sz="1100" b="1" i="0" strike="noStrike" cap="none" spc="0" baseline="0">
                <a:solidFill>
                  <a:srgbClr val="000000"/>
                </a:solidFill>
                <a:effectLst/>
                <a:latin typeface="Arial"/>
                <a:ea typeface="Arial"/>
                <a:cs typeface="Arial"/>
              </a:rPr>
              <a:t>Si l’équipement n’est pas disponible : </a:t>
            </a:r>
            <a:endParaRPr/>
          </a:p>
          <a:p>
            <a:pPr marL="0" marR="0" lvl="0" indent="0" algn="l" rtl="0">
              <a:lnSpc>
                <a:spcPct val="107000"/>
              </a:lnSpc>
              <a:spcBef>
                <a:spcPts val="800"/>
              </a:spcBef>
              <a:spcAft>
                <a:spcPts val="800"/>
              </a:spcAft>
              <a:buSzPts val="1100"/>
              <a:buFont typeface="Courier New"/>
              <a:buNone/>
            </a:pPr>
            <a:r>
              <a:rPr lang="fr-FR" sz="1100" b="0" i="0" strike="noStrike" cap="none" spc="0" baseline="0">
                <a:solidFill>
                  <a:srgbClr val="000000"/>
                </a:solidFill>
                <a:effectLst/>
                <a:latin typeface="Arial"/>
                <a:ea typeface="Arial"/>
                <a:cs typeface="Arial"/>
              </a:rPr>
              <a:t>si l’équipement n’est pas disponible, préparez-vous à séparer et à imprimer toutes les étapes du processus. Attribuez un partenaire à chaque participant et demandez-leur de mettre les étapes dans le bon ordre à tour de rôle.</a:t>
            </a:r>
            <a:endParaRPr/>
          </a:p>
        </p:txBody>
      </p:sp>
      <p:sp>
        <p:nvSpPr>
          <p:cNvPr id="484" name="Google Shape;484;p3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14974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492" name="Google Shape;492;p34: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0674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1460867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503" name="Google Shape;503;p3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5782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510" name="Google Shape;510;p3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3205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517" name="Google Shape;517;p3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020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lnSpc>
                <a:spcPct val="107000"/>
              </a:lnSpc>
              <a:spcBef>
                <a:spcPct val="0"/>
              </a:spcBef>
              <a:spcAft>
                <a:spcPct val="0"/>
              </a:spcAft>
              <a:buSzPts val="1100"/>
              <a:buChar char="●"/>
            </a:pPr>
            <a:r>
              <a:rPr lang="fr-FR" sz="1800" b="1" i="0" strike="noStrike" cap="none" spc="0" baseline="0">
                <a:solidFill>
                  <a:srgbClr val="000000"/>
                </a:solidFill>
                <a:effectLst/>
                <a:latin typeface="Calibri"/>
                <a:ea typeface="Calibri"/>
                <a:cs typeface="Calibri"/>
              </a:rPr>
              <a:t>Objectif final :</a:t>
            </a:r>
            <a:endParaRPr sz="1800">
              <a:latin typeface="Calibri"/>
              <a:ea typeface="Calibri"/>
              <a:cs typeface="Calibri"/>
              <a:sym typeface="Calibri"/>
            </a:endParaRPr>
          </a:p>
          <a:p>
            <a:pPr marL="0" marR="0" lvl="0" indent="-69850" algn="l" rtl="0">
              <a:lnSpc>
                <a:spcPct val="107000"/>
              </a:lnSpc>
              <a:spcBef>
                <a:spcPct val="0"/>
              </a:spcBef>
              <a:spcAft>
                <a:spcPct val="0"/>
              </a:spcAft>
              <a:buSzPts val="1100"/>
              <a:buChar char="●"/>
            </a:pPr>
            <a:r>
              <a:rPr lang="fr-FR" sz="1800" b="0" i="0" strike="noStrike" cap="none" spc="0" baseline="0">
                <a:solidFill>
                  <a:srgbClr val="000000"/>
                </a:solidFill>
                <a:effectLst/>
                <a:latin typeface="Calibri"/>
                <a:ea typeface="Calibri"/>
                <a:cs typeface="Calibri"/>
              </a:rPr>
              <a:t>À la fin de cette session, le participant sera en mesure de décrire les aspects biologiques du test Truenat.</a:t>
            </a:r>
            <a:endParaRPr/>
          </a:p>
          <a:p>
            <a:pPr marL="457200" lvl="0" indent="-22860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4068733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524" name="Google Shape;524;p39: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670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529" name="Google Shape;529;p4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181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Distribuez l’affiche « Dépannage, alertes et erreurs » aux participants et parcourez-la ensemble.</a:t>
            </a:r>
            <a:endParaRPr/>
          </a:p>
        </p:txBody>
      </p:sp>
    </p:spTree>
    <p:extLst>
      <p:ext uri="{BB962C8B-B14F-4D97-AF65-F5344CB8AC3E}">
        <p14:creationId xmlns:p14="http://schemas.microsoft.com/office/powerpoint/2010/main" val="210423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0"/>
          </a:p>
        </p:txBody>
      </p:sp>
    </p:spTree>
    <p:extLst>
      <p:ext uri="{BB962C8B-B14F-4D97-AF65-F5344CB8AC3E}">
        <p14:creationId xmlns:p14="http://schemas.microsoft.com/office/powerpoint/2010/main" val="1319353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0"/>
          </a:p>
        </p:txBody>
      </p:sp>
    </p:spTree>
    <p:extLst>
      <p:ext uri="{BB962C8B-B14F-4D97-AF65-F5344CB8AC3E}">
        <p14:creationId xmlns:p14="http://schemas.microsoft.com/office/powerpoint/2010/main" val="2216070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Les erreurs E4 et E5 n’existent pas pour Trueprep</a:t>
            </a:r>
            <a:endParaRPr b="0"/>
          </a:p>
        </p:txBody>
      </p:sp>
    </p:spTree>
    <p:extLst>
      <p:ext uri="{BB962C8B-B14F-4D97-AF65-F5344CB8AC3E}">
        <p14:creationId xmlns:p14="http://schemas.microsoft.com/office/powerpoint/2010/main" val="70341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Les erreurs E7 et E8 n’existent pas pour Trueprep.</a:t>
            </a:r>
            <a:endParaRPr/>
          </a:p>
        </p:txBody>
      </p:sp>
    </p:spTree>
    <p:extLst>
      <p:ext uri="{BB962C8B-B14F-4D97-AF65-F5344CB8AC3E}">
        <p14:creationId xmlns:p14="http://schemas.microsoft.com/office/powerpoint/2010/main" val="9121139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0"/>
          </a:p>
        </p:txBody>
      </p:sp>
    </p:spTree>
    <p:extLst>
      <p:ext uri="{BB962C8B-B14F-4D97-AF65-F5344CB8AC3E}">
        <p14:creationId xmlns:p14="http://schemas.microsoft.com/office/powerpoint/2010/main" val="3396047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0"/>
          </a:p>
        </p:txBody>
      </p:sp>
    </p:spTree>
    <p:extLst>
      <p:ext uri="{BB962C8B-B14F-4D97-AF65-F5344CB8AC3E}">
        <p14:creationId xmlns:p14="http://schemas.microsoft.com/office/powerpoint/2010/main" val="3995256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dirty="0">
                <a:solidFill>
                  <a:srgbClr val="000000"/>
                </a:solidFill>
                <a:effectLst/>
                <a:latin typeface="Arial"/>
                <a:ea typeface="Arial"/>
                <a:cs typeface="Arial"/>
              </a:rPr>
              <a:t>Remarque pour l’animateur :</a:t>
            </a:r>
            <a:endParaRPr dirty="0"/>
          </a:p>
          <a:p>
            <a:pPr marL="158750" lvl="0" indent="0" algn="l" rtl="0">
              <a:lnSpc>
                <a:spcPct val="100000"/>
              </a:lnSpc>
              <a:spcBef>
                <a:spcPct val="0"/>
              </a:spcBef>
              <a:spcAft>
                <a:spcPct val="0"/>
              </a:spcAft>
              <a:buSzPts val="1100"/>
              <a:buNone/>
            </a:pPr>
            <a:r>
              <a:rPr lang="fr-FR" sz="1100" b="0" i="0" strike="noStrike" cap="none" spc="0" baseline="0" dirty="0">
                <a:solidFill>
                  <a:srgbClr val="000000"/>
                </a:solidFill>
                <a:effectLst/>
                <a:latin typeface="Arial"/>
                <a:ea typeface="Arial"/>
                <a:cs typeface="Arial"/>
              </a:rPr>
              <a:t>Distribuez l’affiche « Dépannage, alertes et erreurs » aux participants et parcourez-la ensemble.</a:t>
            </a:r>
            <a:endParaRPr dirty="0"/>
          </a:p>
        </p:txBody>
      </p:sp>
    </p:spTree>
    <p:extLst>
      <p:ext uri="{BB962C8B-B14F-4D97-AF65-F5344CB8AC3E}">
        <p14:creationId xmlns:p14="http://schemas.microsoft.com/office/powerpoint/2010/main" val="452312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2104754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Distribuez l’affiche « Dépannage, alertes et erreurs » aux participants et parcourez-la ensemble.</a:t>
            </a:r>
            <a:endParaRPr/>
          </a:p>
        </p:txBody>
      </p:sp>
    </p:spTree>
    <p:extLst>
      <p:ext uri="{BB962C8B-B14F-4D97-AF65-F5344CB8AC3E}">
        <p14:creationId xmlns:p14="http://schemas.microsoft.com/office/powerpoint/2010/main" val="32023212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Distribuez l’affiche « Dépannage, alertes et erreurs » aux participants et parcourez-la ensemble.</a:t>
            </a:r>
            <a:endParaRPr/>
          </a:p>
        </p:txBody>
      </p:sp>
    </p:spTree>
    <p:extLst>
      <p:ext uri="{BB962C8B-B14F-4D97-AF65-F5344CB8AC3E}">
        <p14:creationId xmlns:p14="http://schemas.microsoft.com/office/powerpoint/2010/main" val="22710821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5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Distribuez l’affiche « Dépannage, alertes et erreurs » aux participants et parcourez-la ensemble.</a:t>
            </a:r>
            <a:endParaRPr/>
          </a:p>
        </p:txBody>
      </p:sp>
    </p:spTree>
    <p:extLst>
      <p:ext uri="{BB962C8B-B14F-4D97-AF65-F5344CB8AC3E}">
        <p14:creationId xmlns:p14="http://schemas.microsoft.com/office/powerpoint/2010/main" val="9785837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5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Distribuez l’affiche « Dépannage, alertes et erreurs » aux participants et parcourez-la ensemble.</a:t>
            </a:r>
            <a:endParaRPr/>
          </a:p>
        </p:txBody>
      </p:sp>
    </p:spTree>
    <p:extLst>
      <p:ext uri="{BB962C8B-B14F-4D97-AF65-F5344CB8AC3E}">
        <p14:creationId xmlns:p14="http://schemas.microsoft.com/office/powerpoint/2010/main" val="3146238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ct val="0"/>
              </a:spcBef>
              <a:spcAft>
                <a:spcPct val="0"/>
              </a:spcAft>
              <a:buSzPts val="1100"/>
              <a:buFont typeface="Courier New"/>
              <a:buNone/>
            </a:pPr>
            <a:r>
              <a:rPr lang="fr-FR" sz="1100" b="1" i="0" strike="noStrike" cap="none" spc="0" baseline="0">
                <a:solidFill>
                  <a:srgbClr val="000000"/>
                </a:solidFill>
                <a:effectLst/>
                <a:latin typeface="Arial"/>
                <a:ea typeface="Arial"/>
                <a:cs typeface="Arial"/>
              </a:rPr>
              <a:t>Remarque pour l’animateur : </a:t>
            </a:r>
            <a:endParaRPr/>
          </a:p>
          <a:p>
            <a:pPr marL="0" marR="0" lvl="0" indent="0" algn="l" rtl="0">
              <a:lnSpc>
                <a:spcPct val="107000"/>
              </a:lnSpc>
              <a:spcBef>
                <a:spcPts val="800"/>
              </a:spcBef>
              <a:spcAft>
                <a:spcPct val="0"/>
              </a:spcAft>
              <a:buSzPts val="1100"/>
              <a:buFont typeface="Courier New"/>
              <a:buNone/>
            </a:pPr>
            <a:endParaRPr b="1"/>
          </a:p>
          <a:p>
            <a:pPr marL="0" marR="0" lvl="0" indent="0" algn="l" rtl="0">
              <a:lnSpc>
                <a:spcPct val="107000"/>
              </a:lnSpc>
              <a:spcBef>
                <a:spcPts val="800"/>
              </a:spcBef>
              <a:spcAft>
                <a:spcPts val="800"/>
              </a:spcAft>
              <a:buClr>
                <a:srgbClr val="000000"/>
              </a:buClr>
              <a:buSzPts val="1100"/>
              <a:buFont typeface="Courier New"/>
              <a:buNone/>
            </a:pPr>
            <a:r>
              <a:rPr lang="fr-FR" sz="1100" b="0" i="0" strike="noStrike" cap="none" spc="0" baseline="0">
                <a:solidFill>
                  <a:srgbClr val="000000"/>
                </a:solidFill>
                <a:effectLst/>
                <a:latin typeface="Arial"/>
                <a:ea typeface="Arial"/>
                <a:cs typeface="Arial"/>
              </a:rPr>
              <a:t>Cette diapositive sera une activité permettant aux élèves de mettre en pratique ce qu’ils viennent d’apprendre. Les différents points n’apparaîtront pas à l’écran pour commencer. L’animateur montrera de courts scénarios et demandera aux participants de définir comment corriger un message d’erreur par le biais d’une discussion de groupe. Une fois que le groupe sera parvenu à un consensus sur le scénario 1, l’animateur affichera ensuite la première réponse/le premier point sur l’écran. Le même processus sera effectué pour chacun des scénarios et des points restants.</a:t>
            </a:r>
            <a:endParaRPr/>
          </a:p>
        </p:txBody>
      </p:sp>
      <p:sp>
        <p:nvSpPr>
          <p:cNvPr id="626" name="Google Shape;626;p5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637171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634" name="Google Shape;634;p54: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92317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9" name="Google Shape;639;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endParaRPr b="1"/>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Échange avec les participants</a:t>
            </a:r>
            <a:endParaRPr/>
          </a:p>
          <a:p>
            <a:pPr marL="457200" lvl="0" indent="-298450" algn="l" rtl="0">
              <a:lnSpc>
                <a:spcPct val="100000"/>
              </a:lnSpc>
              <a:spcBef>
                <a:spcPct val="0"/>
              </a:spcBef>
              <a:spcAft>
                <a:spcPct val="0"/>
              </a:spcAft>
              <a:buSzPts val="1100"/>
              <a:buChar char="●"/>
            </a:pPr>
            <a:r>
              <a:rPr lang="fr-FR" sz="1100" b="0" i="0" strike="noStrike" cap="none" spc="0" baseline="0">
                <a:solidFill>
                  <a:srgbClr val="000000"/>
                </a:solidFill>
                <a:effectLst/>
                <a:latin typeface="Arial"/>
                <a:ea typeface="Arial"/>
                <a:cs typeface="Arial"/>
              </a:rPr>
              <a:t>Alimentation électrique</a:t>
            </a:r>
            <a:endParaRPr/>
          </a:p>
          <a:p>
            <a:pPr marL="628650" marR="0" lvl="1" indent="-171450" algn="l" rtl="0">
              <a:lnSpc>
                <a:spcPct val="107000"/>
              </a:lnSpc>
              <a:spcBef>
                <a:spcPct val="0"/>
              </a:spcBef>
              <a:spcAft>
                <a:spcPct val="0"/>
              </a:spcAft>
              <a:buSzPts val="1100"/>
              <a:buFont typeface="Arial"/>
              <a:buChar char="•"/>
            </a:pPr>
            <a:r>
              <a:rPr lang="fr-FR" sz="1100" b="0" i="0" strike="noStrike" cap="none" spc="0" baseline="0">
                <a:solidFill>
                  <a:srgbClr val="000000"/>
                </a:solidFill>
                <a:effectLst/>
                <a:latin typeface="Calibri"/>
                <a:ea typeface="Calibri"/>
                <a:cs typeface="Calibri"/>
              </a:rPr>
              <a:t>Les dispositifs peuvent fonctionner sur la plage de 100 à 240 volts</a:t>
            </a:r>
            <a:endParaRPr sz="1100">
              <a:latin typeface="Calibri"/>
              <a:ea typeface="Calibri"/>
              <a:cs typeface="Calibri"/>
              <a:sym typeface="Calibri"/>
            </a:endParaRPr>
          </a:p>
          <a:p>
            <a:pPr marL="1143000" marR="0" lvl="2" indent="-228600" algn="l" rtl="0">
              <a:lnSpc>
                <a:spcPct val="107000"/>
              </a:lnSpc>
              <a:spcBef>
                <a:spcPct val="0"/>
              </a:spcBef>
              <a:spcAft>
                <a:spcPct val="0"/>
              </a:spcAft>
              <a:buSzPts val="1100"/>
              <a:buFont typeface="Noto Sans Symbols"/>
              <a:buChar char="▪"/>
            </a:pPr>
            <a:r>
              <a:rPr lang="fr-FR" sz="1100" b="0" i="0" strike="noStrike" cap="none" spc="0" baseline="0">
                <a:solidFill>
                  <a:srgbClr val="000000"/>
                </a:solidFill>
                <a:effectLst/>
                <a:latin typeface="Calibri"/>
                <a:ea typeface="Calibri"/>
                <a:cs typeface="Calibri"/>
              </a:rPr>
              <a:t>Aucune stabilisation supplémentaire de la tension n’est requise dans des cas d’instabilités ou de faible tension.</a:t>
            </a:r>
            <a:endParaRPr sz="1100">
              <a:latin typeface="Calibri"/>
              <a:ea typeface="Calibri"/>
              <a:cs typeface="Calibri"/>
              <a:sym typeface="Calibri"/>
            </a:endParaRPr>
          </a:p>
          <a:p>
            <a:pPr marL="628650" marR="0" lvl="1" indent="-171450" algn="l" rtl="0">
              <a:lnSpc>
                <a:spcPct val="107000"/>
              </a:lnSpc>
              <a:spcBef>
                <a:spcPct val="0"/>
              </a:spcBef>
              <a:spcAft>
                <a:spcPct val="0"/>
              </a:spcAft>
              <a:buSzPts val="1100"/>
              <a:buFont typeface="Arial"/>
              <a:buChar char="•"/>
            </a:pPr>
            <a:r>
              <a:rPr lang="fr-FR" sz="1100" b="0" i="0" strike="noStrike" cap="none" spc="0" baseline="0">
                <a:solidFill>
                  <a:srgbClr val="000000"/>
                </a:solidFill>
                <a:effectLst/>
                <a:latin typeface="Calibri"/>
                <a:ea typeface="Calibri"/>
                <a:cs typeface="Calibri"/>
              </a:rPr>
              <a:t>Une alimentation électrique peut être nécessaire pour refroidir les salles de stockage dans les zones où la température est supérieure à 30 °C</a:t>
            </a:r>
            <a:endParaRPr sz="1100">
              <a:latin typeface="Calibri"/>
              <a:ea typeface="Calibri"/>
              <a:cs typeface="Calibri"/>
              <a:sym typeface="Calibri"/>
            </a:endParaRPr>
          </a:p>
          <a:p>
            <a:pPr marL="1143000" marR="0" lvl="2" indent="-228600" algn="l" rtl="0">
              <a:lnSpc>
                <a:spcPct val="107000"/>
              </a:lnSpc>
              <a:spcBef>
                <a:spcPct val="0"/>
              </a:spcBef>
              <a:spcAft>
                <a:spcPct val="0"/>
              </a:spcAft>
              <a:buSzPts val="1100"/>
              <a:buFont typeface="Noto Sans Symbols"/>
              <a:buChar char="▪"/>
            </a:pPr>
            <a:r>
              <a:rPr lang="fr-FR" sz="1100" b="0" i="0" strike="noStrike" cap="none" spc="0" baseline="0">
                <a:solidFill>
                  <a:srgbClr val="000000"/>
                </a:solidFill>
                <a:effectLst/>
                <a:latin typeface="Calibri"/>
                <a:ea typeface="Calibri"/>
                <a:cs typeface="Calibri"/>
              </a:rPr>
              <a:t>Pour un stockage correct des puces utilisées pour le test</a:t>
            </a:r>
            <a:endParaRPr sz="1100">
              <a:latin typeface="Calibri"/>
              <a:ea typeface="Calibri"/>
              <a:cs typeface="Calibri"/>
              <a:sym typeface="Calibri"/>
            </a:endParaRPr>
          </a:p>
          <a:p>
            <a:pPr marL="1143000" marR="0" lvl="2" indent="-228600" algn="l" rtl="0">
              <a:lnSpc>
                <a:spcPct val="107000"/>
              </a:lnSpc>
              <a:spcBef>
                <a:spcPct val="0"/>
              </a:spcBef>
              <a:spcAft>
                <a:spcPct val="0"/>
              </a:spcAft>
              <a:buSzPts val="1100"/>
              <a:buFont typeface="Noto Sans Symbols"/>
              <a:buChar char="▪"/>
            </a:pPr>
            <a:r>
              <a:rPr lang="fr-FR" sz="1100" b="0" i="0" strike="noStrike" cap="none" spc="0" baseline="0">
                <a:solidFill>
                  <a:srgbClr val="000000"/>
                </a:solidFill>
                <a:effectLst/>
                <a:latin typeface="Calibri"/>
                <a:ea typeface="Calibri"/>
                <a:cs typeface="Calibri"/>
              </a:rPr>
              <a:t>Pour réfrigérer les échantillons d’expectorations</a:t>
            </a:r>
            <a:endParaRPr sz="1100">
              <a:latin typeface="Calibri"/>
              <a:ea typeface="Calibri"/>
              <a:cs typeface="Calibri"/>
              <a:sym typeface="Calibri"/>
            </a:endParaRPr>
          </a:p>
          <a:p>
            <a:pPr marL="457200" lvl="0" indent="-228600" algn="l" rtl="0">
              <a:lnSpc>
                <a:spcPct val="100000"/>
              </a:lnSpc>
              <a:spcBef>
                <a:spcPts val="800"/>
              </a:spcBef>
              <a:spcAft>
                <a:spcPct val="0"/>
              </a:spcAft>
              <a:buSzPts val="1100"/>
              <a:buNone/>
            </a:pPr>
            <a:endParaRPr/>
          </a:p>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32757143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5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10045256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3160573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ct val="0"/>
              </a:spcBef>
              <a:spcAft>
                <a:spcPct val="0"/>
              </a:spcAft>
              <a:buClr>
                <a:srgbClr val="000000"/>
              </a:buClr>
              <a:buSzPts val="1100"/>
              <a:buNone/>
            </a:pPr>
            <a:endParaRPr sz="1100" b="0"/>
          </a:p>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4122500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190" name="Google Shape;190;p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2718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12853754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6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32566537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32044450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000000"/>
              </a:buClr>
              <a:buSzPts val="1100"/>
              <a:buFont typeface="Arial"/>
              <a:buNone/>
            </a:pPr>
            <a:r>
              <a:rPr lang="fr-FR" sz="1100" b="0" i="0" strike="noStrike" cap="none" spc="0" baseline="0">
                <a:solidFill>
                  <a:srgbClr val="000000"/>
                </a:solidFill>
                <a:effectLst/>
                <a:latin typeface="Montserrat"/>
                <a:ea typeface="Montserrat"/>
                <a:cs typeface="Montserrat"/>
              </a:rPr>
              <a:t>Une maintenance préventive minimale est nécessaire pour les équipements Truelab et Trueprep.</a:t>
            </a:r>
            <a:endParaRPr/>
          </a:p>
          <a:p>
            <a:pPr marL="0" lvl="0" indent="0" algn="l" rtl="0">
              <a:lnSpc>
                <a:spcPct val="100000"/>
              </a:lnSpc>
              <a:spcBef>
                <a:spcPct val="0"/>
              </a:spcBef>
              <a:spcAft>
                <a:spcPct val="0"/>
              </a:spcAft>
              <a:buSzPts val="1100"/>
              <a:buNone/>
            </a:pPr>
            <a:endParaRPr/>
          </a:p>
        </p:txBody>
      </p:sp>
      <p:sp>
        <p:nvSpPr>
          <p:cNvPr id="717" name="Google Shape;717;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292426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6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 name="Google Shape;726;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000" b="1" i="0" strike="noStrike" cap="none" spc="0" baseline="0">
                <a:solidFill>
                  <a:srgbClr val="000000"/>
                </a:solidFill>
                <a:effectLst/>
                <a:latin typeface="Arial"/>
                <a:ea typeface="Arial"/>
                <a:cs typeface="Arial"/>
              </a:rPr>
              <a:t>Maintenance quotidienne</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Nettoyer la zone de travail</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Jeter les puces et les cartouches utilisées</a:t>
            </a:r>
            <a:endParaRPr/>
          </a:p>
          <a:p>
            <a:pPr marL="158750" lvl="0" indent="0" algn="l" rtl="0">
              <a:lnSpc>
                <a:spcPct val="100000"/>
              </a:lnSpc>
              <a:spcBef>
                <a:spcPct val="0"/>
              </a:spcBef>
              <a:spcAft>
                <a:spcPct val="0"/>
              </a:spcAft>
              <a:buSzPts val="1100"/>
              <a:buNone/>
            </a:pPr>
            <a:r>
              <a:rPr lang="fr-FR" sz="1000" b="1" i="0" strike="noStrike" cap="none" spc="0" baseline="0">
                <a:solidFill>
                  <a:srgbClr val="000000"/>
                </a:solidFill>
                <a:effectLst/>
                <a:latin typeface="Arial"/>
                <a:ea typeface="Arial"/>
                <a:cs typeface="Arial"/>
              </a:rPr>
              <a:t>Maintenance mensuelle</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Désinfecter les surfaces des instruments</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Nettoyer les compartiments Truelab</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Étalonnage de la température</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Vérification de la pipette fixe de 6 µl</a:t>
            </a:r>
            <a:endParaRPr/>
          </a:p>
          <a:p>
            <a:pPr marL="158750" lvl="0" indent="0" algn="l" rtl="0">
              <a:lnSpc>
                <a:spcPct val="100000"/>
              </a:lnSpc>
              <a:spcBef>
                <a:spcPct val="0"/>
              </a:spcBef>
              <a:spcAft>
                <a:spcPct val="0"/>
              </a:spcAft>
              <a:buSzPts val="1100"/>
              <a:buNone/>
            </a:pPr>
            <a:r>
              <a:rPr lang="fr-FR" sz="1000" b="1" i="0" strike="noStrike" cap="none" spc="0" baseline="0">
                <a:solidFill>
                  <a:srgbClr val="000000"/>
                </a:solidFill>
                <a:effectLst/>
                <a:latin typeface="Arial"/>
                <a:ea typeface="Arial"/>
                <a:cs typeface="Arial"/>
              </a:rPr>
              <a:t>Si besoin</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Protocole de rinçage de l’instrument Trueprep</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Remplacement du plateau de déversement ou du plateau de guidage à mouvement linéaire</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Remplacement du verre de l’élément coulissant - indiquer le compartiment</a:t>
            </a:r>
            <a:endParaRPr/>
          </a:p>
          <a:p>
            <a:pPr marL="158750" lvl="0" indent="0" algn="l" rtl="0">
              <a:lnSpc>
                <a:spcPct val="100000"/>
              </a:lnSpc>
              <a:spcBef>
                <a:spcPct val="0"/>
              </a:spcBef>
              <a:spcAft>
                <a:spcPct val="0"/>
              </a:spcAft>
              <a:buSzPts val="1100"/>
              <a:buNone/>
            </a:pPr>
            <a:endParaRPr sz="1000"/>
          </a:p>
          <a:p>
            <a:pPr marL="457200" lvl="0" indent="-22860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30516451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733" name="Google Shape;733;p64: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70213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738" name="Google Shape;738;p65: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73614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744" name="Google Shape;744;p6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50522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13" name="Google Shape;313;p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44771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25" name="Google Shape;325;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824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09" name="Google Shape;209;p6: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45036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25" name="Google Shape;325;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69476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25" name="Google Shape;325;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4064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25" name="Google Shape;325;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98737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6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0" name="Google Shape;750;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1128521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6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6" name="Google Shape;756;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ct val="0"/>
              </a:spcBef>
              <a:spcAft>
                <a:spcPts val="800"/>
              </a:spcAft>
              <a:buSzPts val="1100"/>
              <a:buNone/>
            </a:pPr>
            <a:r>
              <a:rPr lang="fr-FR" sz="1100" b="0" i="0" strike="noStrike" cap="none" spc="0" baseline="0">
                <a:solidFill>
                  <a:srgbClr val="000000"/>
                </a:solidFill>
                <a:effectLst/>
                <a:latin typeface="Arial"/>
                <a:ea typeface="Arial"/>
                <a:cs typeface="Arial"/>
              </a:rPr>
              <a:t>Réponse : 3</a:t>
            </a:r>
            <a:endParaRPr/>
          </a:p>
        </p:txBody>
      </p:sp>
    </p:spTree>
    <p:extLst>
      <p:ext uri="{BB962C8B-B14F-4D97-AF65-F5344CB8AC3E}">
        <p14:creationId xmlns:p14="http://schemas.microsoft.com/office/powerpoint/2010/main" val="38924841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6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Réponse : uno, duo et quattro</a:t>
            </a:r>
            <a:endParaRPr/>
          </a:p>
        </p:txBody>
      </p:sp>
    </p:spTree>
    <p:extLst>
      <p:ext uri="{BB962C8B-B14F-4D97-AF65-F5344CB8AC3E}">
        <p14:creationId xmlns:p14="http://schemas.microsoft.com/office/powerpoint/2010/main" val="42704316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7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Réponse :</a:t>
            </a:r>
            <a:endParaRPr/>
          </a:p>
          <a:p>
            <a:pPr marL="457200" marR="0" lvl="0" indent="-298450" algn="l" rtl="0">
              <a:lnSpc>
                <a:spcPct val="100000"/>
              </a:lnSpc>
              <a:spcBef>
                <a:spcPct val="0"/>
              </a:spcBef>
              <a:spcAft>
                <a:spcPct val="0"/>
              </a:spcAft>
              <a:buSzPts val="1100"/>
              <a:buChar char="●"/>
            </a:pPr>
            <a:r>
              <a:rPr lang="fr-FR" sz="1800" b="0" i="0" strike="noStrike" cap="none" spc="0" baseline="0">
                <a:solidFill>
                  <a:srgbClr val="000000"/>
                </a:solidFill>
                <a:effectLst/>
                <a:latin typeface="Arial"/>
                <a:ea typeface="Arial"/>
                <a:cs typeface="Arial"/>
              </a:rPr>
              <a:t>Désinfecter les surfaces des instruments</a:t>
            </a:r>
            <a:endParaRPr sz="1800" b="0" i="0" u="none" strike="noStrike">
              <a:latin typeface="Arial"/>
              <a:ea typeface="Arial"/>
              <a:cs typeface="Arial"/>
              <a:sym typeface="Arial"/>
            </a:endParaRPr>
          </a:p>
          <a:p>
            <a:pPr marL="457200" marR="0" lvl="0" indent="-298450" algn="l" rtl="0">
              <a:lnSpc>
                <a:spcPct val="100000"/>
              </a:lnSpc>
              <a:spcBef>
                <a:spcPct val="0"/>
              </a:spcBef>
              <a:spcAft>
                <a:spcPct val="0"/>
              </a:spcAft>
              <a:buSzPts val="1100"/>
              <a:buChar char="●"/>
            </a:pPr>
            <a:r>
              <a:rPr lang="fr-FR" sz="1800" b="0" i="0" strike="noStrike" cap="none" spc="0" baseline="0">
                <a:solidFill>
                  <a:srgbClr val="000000"/>
                </a:solidFill>
                <a:effectLst/>
                <a:latin typeface="Arial"/>
                <a:ea typeface="Arial"/>
                <a:cs typeface="Arial"/>
              </a:rPr>
              <a:t>Nettoyer les compartiments Truelab</a:t>
            </a:r>
            <a:endParaRPr sz="1800" b="0" i="0" u="none" strike="noStrike">
              <a:latin typeface="Arial"/>
              <a:ea typeface="Arial"/>
              <a:cs typeface="Arial"/>
              <a:sym typeface="Arial"/>
            </a:endParaRPr>
          </a:p>
          <a:p>
            <a:pPr marL="457200" marR="0" lvl="0" indent="-298450" algn="l" rtl="0">
              <a:lnSpc>
                <a:spcPct val="100000"/>
              </a:lnSpc>
              <a:spcBef>
                <a:spcPct val="0"/>
              </a:spcBef>
              <a:spcAft>
                <a:spcPct val="0"/>
              </a:spcAft>
              <a:buSzPts val="1100"/>
              <a:buChar char="●"/>
            </a:pPr>
            <a:r>
              <a:rPr lang="fr-FR" sz="1800" b="0" i="0" strike="noStrike" cap="none" spc="0" baseline="0">
                <a:solidFill>
                  <a:srgbClr val="000000"/>
                </a:solidFill>
                <a:effectLst/>
                <a:latin typeface="Arial"/>
                <a:ea typeface="Arial"/>
                <a:cs typeface="Arial"/>
              </a:rPr>
              <a:t>Étalonnage de la température</a:t>
            </a:r>
            <a:endParaRPr sz="1800" b="0" i="0" u="none" strike="noStrike">
              <a:latin typeface="Arial"/>
              <a:ea typeface="Arial"/>
              <a:cs typeface="Arial"/>
              <a:sym typeface="Arial"/>
            </a:endParaRPr>
          </a:p>
          <a:p>
            <a:pPr marL="457200" marR="0" lvl="0" indent="-298450" algn="l" rtl="0">
              <a:lnSpc>
                <a:spcPct val="100000"/>
              </a:lnSpc>
              <a:spcBef>
                <a:spcPct val="0"/>
              </a:spcBef>
              <a:spcAft>
                <a:spcPct val="0"/>
              </a:spcAft>
              <a:buSzPts val="1100"/>
              <a:buChar char="●"/>
            </a:pPr>
            <a:r>
              <a:rPr lang="fr-FR" sz="1800" b="0" i="0" strike="noStrike" cap="none" spc="0" baseline="0">
                <a:solidFill>
                  <a:srgbClr val="000000"/>
                </a:solidFill>
                <a:effectLst/>
                <a:latin typeface="Arial"/>
                <a:ea typeface="Arial"/>
                <a:cs typeface="Arial"/>
              </a:rPr>
              <a:t>Vérification de la pipette fixe de 6 µl</a:t>
            </a:r>
            <a:endParaRPr sz="1800" b="0" i="0" u="none" strike="noStrike">
              <a:latin typeface="Arial"/>
              <a:ea typeface="Arial"/>
              <a:cs typeface="Arial"/>
              <a:sym typeface="Arial"/>
            </a:endParaRPr>
          </a:p>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842733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14" name="Google Shape;214;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8064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850854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72"/>
          <p:cNvSpPr/>
          <p:nvPr/>
        </p:nvSpPr>
        <p:spPr>
          <a:xfrm>
            <a:off x="-14800" y="-22200"/>
            <a:ext cx="7341600" cy="5202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72"/>
          <p:cNvSpPr txBox="1">
            <a:spLocks noGrp="1"/>
          </p:cNvSpPr>
          <p:nvPr>
            <p:ph type="ctrTitle"/>
          </p:nvPr>
        </p:nvSpPr>
        <p:spPr>
          <a:xfrm>
            <a:off x="888325" y="2056650"/>
            <a:ext cx="4878000" cy="1030200"/>
          </a:xfrm>
          <a:prstGeom prst="rect">
            <a:avLst/>
          </a:prstGeom>
          <a:noFill/>
          <a:ln>
            <a:noFill/>
          </a:ln>
        </p:spPr>
        <p:txBody>
          <a:bodyPr spcFirstLastPara="1" wrap="square" lIns="91425" tIns="91425" rIns="91425" bIns="91425" anchor="ctr" anchorCtr="0">
            <a:noAutofit/>
          </a:bodyPr>
          <a:lstStyle>
            <a:lvl1pPr lvl="0" algn="l">
              <a:lnSpc>
                <a:spcPct val="90000"/>
              </a:lnSpc>
              <a:spcBef>
                <a:spcPct val="0"/>
              </a:spcBef>
              <a:spcAft>
                <a:spcPct val="0"/>
              </a:spcAft>
              <a:buClr>
                <a:schemeClr val="lt1"/>
              </a:buClr>
              <a:buSzPts val="3600"/>
              <a:buNone/>
              <a:defRPr sz="3600">
                <a:solidFill>
                  <a:schemeClr val="lt1"/>
                </a:solidFill>
              </a:defRPr>
            </a:lvl1pPr>
            <a:lvl2pPr lvl="1" algn="ctr">
              <a:lnSpc>
                <a:spcPct val="90000"/>
              </a:lnSpc>
              <a:spcBef>
                <a:spcPct val="0"/>
              </a:spcBef>
              <a:spcAft>
                <a:spcPct val="0"/>
              </a:spcAft>
              <a:buClr>
                <a:schemeClr val="accent1"/>
              </a:buClr>
              <a:buSzPts val="5200"/>
              <a:buNone/>
              <a:defRPr sz="5200">
                <a:solidFill>
                  <a:schemeClr val="accent1"/>
                </a:solidFill>
              </a:defRPr>
            </a:lvl2pPr>
            <a:lvl3pPr lvl="2" algn="ctr">
              <a:lnSpc>
                <a:spcPct val="90000"/>
              </a:lnSpc>
              <a:spcBef>
                <a:spcPct val="0"/>
              </a:spcBef>
              <a:spcAft>
                <a:spcPct val="0"/>
              </a:spcAft>
              <a:buClr>
                <a:schemeClr val="accent1"/>
              </a:buClr>
              <a:buSzPts val="5200"/>
              <a:buNone/>
              <a:defRPr sz="5200">
                <a:solidFill>
                  <a:schemeClr val="accent1"/>
                </a:solidFill>
              </a:defRPr>
            </a:lvl3pPr>
            <a:lvl4pPr lvl="3" algn="ctr">
              <a:lnSpc>
                <a:spcPct val="90000"/>
              </a:lnSpc>
              <a:spcBef>
                <a:spcPct val="0"/>
              </a:spcBef>
              <a:spcAft>
                <a:spcPct val="0"/>
              </a:spcAft>
              <a:buClr>
                <a:schemeClr val="accent1"/>
              </a:buClr>
              <a:buSzPts val="5200"/>
              <a:buNone/>
              <a:defRPr sz="5200">
                <a:solidFill>
                  <a:schemeClr val="accent1"/>
                </a:solidFill>
              </a:defRPr>
            </a:lvl4pPr>
            <a:lvl5pPr lvl="4" algn="ctr">
              <a:lnSpc>
                <a:spcPct val="90000"/>
              </a:lnSpc>
              <a:spcBef>
                <a:spcPct val="0"/>
              </a:spcBef>
              <a:spcAft>
                <a:spcPct val="0"/>
              </a:spcAft>
              <a:buClr>
                <a:schemeClr val="accent1"/>
              </a:buClr>
              <a:buSzPts val="5200"/>
              <a:buNone/>
              <a:defRPr sz="5200">
                <a:solidFill>
                  <a:schemeClr val="accent1"/>
                </a:solidFill>
              </a:defRPr>
            </a:lvl5pPr>
            <a:lvl6pPr lvl="5" algn="ctr">
              <a:lnSpc>
                <a:spcPct val="90000"/>
              </a:lnSpc>
              <a:spcBef>
                <a:spcPct val="0"/>
              </a:spcBef>
              <a:spcAft>
                <a:spcPct val="0"/>
              </a:spcAft>
              <a:buClr>
                <a:schemeClr val="accent1"/>
              </a:buClr>
              <a:buSzPts val="5200"/>
              <a:buNone/>
              <a:defRPr sz="5200">
                <a:solidFill>
                  <a:schemeClr val="accent1"/>
                </a:solidFill>
              </a:defRPr>
            </a:lvl6pPr>
            <a:lvl7pPr lvl="6" algn="ctr">
              <a:lnSpc>
                <a:spcPct val="90000"/>
              </a:lnSpc>
              <a:spcBef>
                <a:spcPct val="0"/>
              </a:spcBef>
              <a:spcAft>
                <a:spcPct val="0"/>
              </a:spcAft>
              <a:buClr>
                <a:schemeClr val="accent1"/>
              </a:buClr>
              <a:buSzPts val="5200"/>
              <a:buNone/>
              <a:defRPr sz="5200">
                <a:solidFill>
                  <a:schemeClr val="accent1"/>
                </a:solidFill>
              </a:defRPr>
            </a:lvl7pPr>
            <a:lvl8pPr lvl="7" algn="ctr">
              <a:lnSpc>
                <a:spcPct val="90000"/>
              </a:lnSpc>
              <a:spcBef>
                <a:spcPct val="0"/>
              </a:spcBef>
              <a:spcAft>
                <a:spcPct val="0"/>
              </a:spcAft>
              <a:buClr>
                <a:schemeClr val="accent1"/>
              </a:buClr>
              <a:buSzPts val="5200"/>
              <a:buNone/>
              <a:defRPr sz="5200">
                <a:solidFill>
                  <a:schemeClr val="accent1"/>
                </a:solidFill>
              </a:defRPr>
            </a:lvl8pPr>
            <a:lvl9pPr lvl="8" algn="ctr">
              <a:lnSpc>
                <a:spcPct val="90000"/>
              </a:lnSpc>
              <a:spcBef>
                <a:spcPct val="0"/>
              </a:spcBef>
              <a:spcAft>
                <a:spcPct val="0"/>
              </a:spcAft>
              <a:buClr>
                <a:schemeClr val="accent1"/>
              </a:buClr>
              <a:buSzPts val="5200"/>
              <a:buNone/>
              <a:defRPr sz="5200">
                <a:solidFill>
                  <a:schemeClr val="accent1"/>
                </a:solidFill>
              </a:defRPr>
            </a:lvl9pPr>
          </a:lstStyle>
          <a:p>
            <a:endParaRPr/>
          </a:p>
        </p:txBody>
      </p:sp>
      <p:sp>
        <p:nvSpPr>
          <p:cNvPr id="12" name="Google Shape;12;p72"/>
          <p:cNvSpPr txBox="1">
            <a:spLocks noGrp="1"/>
          </p:cNvSpPr>
          <p:nvPr>
            <p:ph type="subTitle" idx="1"/>
          </p:nvPr>
        </p:nvSpPr>
        <p:spPr>
          <a:xfrm>
            <a:off x="888325" y="4399261"/>
            <a:ext cx="3430800" cy="3738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Clr>
                <a:schemeClr val="lt1"/>
              </a:buClr>
              <a:buSzPts val="1400"/>
              <a:buNone/>
              <a:defRPr sz="1400">
                <a:solidFill>
                  <a:schemeClr val="lt1"/>
                </a:solidFill>
              </a:defRPr>
            </a:lvl1pPr>
            <a:lvl2pPr lvl="1" algn="ctr">
              <a:lnSpc>
                <a:spcPct val="100000"/>
              </a:lnSpc>
              <a:spcBef>
                <a:spcPct val="0"/>
              </a:spcBef>
              <a:spcAft>
                <a:spcPct val="0"/>
              </a:spcAft>
              <a:buSzPts val="2800"/>
              <a:buNone/>
              <a:defRPr sz="2800"/>
            </a:lvl2pPr>
            <a:lvl3pPr lvl="2" algn="ctr">
              <a:lnSpc>
                <a:spcPct val="100000"/>
              </a:lnSpc>
              <a:spcBef>
                <a:spcPct val="0"/>
              </a:spcBef>
              <a:spcAft>
                <a:spcPct val="0"/>
              </a:spcAft>
              <a:buSzPts val="2800"/>
              <a:buNone/>
              <a:defRPr sz="2800"/>
            </a:lvl3pPr>
            <a:lvl4pPr lvl="3" algn="ctr">
              <a:lnSpc>
                <a:spcPct val="100000"/>
              </a:lnSpc>
              <a:spcBef>
                <a:spcPct val="0"/>
              </a:spcBef>
              <a:spcAft>
                <a:spcPct val="0"/>
              </a:spcAft>
              <a:buSzPts val="2800"/>
              <a:buNone/>
              <a:defRPr sz="2800"/>
            </a:lvl4pPr>
            <a:lvl5pPr lvl="4" algn="ctr">
              <a:lnSpc>
                <a:spcPct val="100000"/>
              </a:lnSpc>
              <a:spcBef>
                <a:spcPct val="0"/>
              </a:spcBef>
              <a:spcAft>
                <a:spcPct val="0"/>
              </a:spcAft>
              <a:buSzPts val="2800"/>
              <a:buNone/>
              <a:defRPr sz="2800"/>
            </a:lvl5pPr>
            <a:lvl6pPr lvl="5" algn="ctr">
              <a:lnSpc>
                <a:spcPct val="100000"/>
              </a:lnSpc>
              <a:spcBef>
                <a:spcPct val="0"/>
              </a:spcBef>
              <a:spcAft>
                <a:spcPct val="0"/>
              </a:spcAft>
              <a:buSzPts val="2800"/>
              <a:buNone/>
              <a:defRPr sz="2800"/>
            </a:lvl6pPr>
            <a:lvl7pPr lvl="6" algn="ctr">
              <a:lnSpc>
                <a:spcPct val="100000"/>
              </a:lnSpc>
              <a:spcBef>
                <a:spcPct val="0"/>
              </a:spcBef>
              <a:spcAft>
                <a:spcPct val="0"/>
              </a:spcAft>
              <a:buSzPts val="2800"/>
              <a:buNone/>
              <a:defRPr sz="2800"/>
            </a:lvl7pPr>
            <a:lvl8pPr lvl="7" algn="ctr">
              <a:lnSpc>
                <a:spcPct val="100000"/>
              </a:lnSpc>
              <a:spcBef>
                <a:spcPct val="0"/>
              </a:spcBef>
              <a:spcAft>
                <a:spcPct val="0"/>
              </a:spcAft>
              <a:buSzPts val="2800"/>
              <a:buNone/>
              <a:defRPr sz="2800"/>
            </a:lvl8pPr>
            <a:lvl9pPr lvl="8" algn="ctr">
              <a:lnSpc>
                <a:spcPct val="100000"/>
              </a:lnSpc>
              <a:spcBef>
                <a:spcPct val="0"/>
              </a:spcBef>
              <a:spcAft>
                <a:spcPct val="0"/>
              </a:spcAft>
              <a:buSzPts val="2800"/>
              <a:buNone/>
              <a:defRPr sz="2800"/>
            </a:lvl9pPr>
          </a:lstStyle>
          <a:p>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p:cSld name="ONE_COLUMN_TEXT_1">
    <p:spTree>
      <p:nvGrpSpPr>
        <p:cNvPr id="1" name="Shape 77"/>
        <p:cNvGrpSpPr/>
        <p:nvPr/>
      </p:nvGrpSpPr>
      <p:grpSpPr>
        <a:xfrm>
          <a:off x="0" y="0"/>
          <a:ext cx="0" cy="0"/>
          <a:chOff x="0" y="0"/>
          <a:chExt cx="0" cy="0"/>
        </a:xfrm>
      </p:grpSpPr>
      <p:sp>
        <p:nvSpPr>
          <p:cNvPr id="78" name="Google Shape;78;p86"/>
          <p:cNvSpPr/>
          <p:nvPr/>
        </p:nvSpPr>
        <p:spPr>
          <a:xfrm flipH="1">
            <a:off x="150" y="0"/>
            <a:ext cx="5792400" cy="5164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 name="Google Shape;79;p86"/>
          <p:cNvSpPr txBox="1">
            <a:spLocks noGrp="1"/>
          </p:cNvSpPr>
          <p:nvPr>
            <p:ph type="title"/>
          </p:nvPr>
        </p:nvSpPr>
        <p:spPr>
          <a:xfrm>
            <a:off x="705222" y="106635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lt1"/>
              </a:buClr>
              <a:buSzPts val="2000"/>
              <a:buNone/>
              <a:defRPr sz="2000">
                <a:solidFill>
                  <a:schemeClr val="lt1"/>
                </a:solidFill>
              </a:defRPr>
            </a:lvl1pPr>
            <a:lvl2pPr lvl="1" algn="l">
              <a:lnSpc>
                <a:spcPct val="100000"/>
              </a:lnSpc>
              <a:spcBef>
                <a:spcPct val="0"/>
              </a:spcBef>
              <a:spcAft>
                <a:spcPct val="0"/>
              </a:spcAft>
              <a:buClr>
                <a:schemeClr val="lt1"/>
              </a:buClr>
              <a:buSzPts val="2400"/>
              <a:buNone/>
              <a:defRPr sz="2400">
                <a:solidFill>
                  <a:schemeClr val="lt1"/>
                </a:solidFill>
              </a:defRPr>
            </a:lvl2pPr>
            <a:lvl3pPr lvl="2" algn="l">
              <a:lnSpc>
                <a:spcPct val="100000"/>
              </a:lnSpc>
              <a:spcBef>
                <a:spcPct val="0"/>
              </a:spcBef>
              <a:spcAft>
                <a:spcPct val="0"/>
              </a:spcAft>
              <a:buClr>
                <a:schemeClr val="lt1"/>
              </a:buClr>
              <a:buSzPts val="2400"/>
              <a:buNone/>
              <a:defRPr sz="2400">
                <a:solidFill>
                  <a:schemeClr val="lt1"/>
                </a:solidFill>
              </a:defRPr>
            </a:lvl3pPr>
            <a:lvl4pPr lvl="3" algn="l">
              <a:lnSpc>
                <a:spcPct val="100000"/>
              </a:lnSpc>
              <a:spcBef>
                <a:spcPct val="0"/>
              </a:spcBef>
              <a:spcAft>
                <a:spcPct val="0"/>
              </a:spcAft>
              <a:buClr>
                <a:schemeClr val="lt1"/>
              </a:buClr>
              <a:buSzPts val="2400"/>
              <a:buNone/>
              <a:defRPr sz="2400">
                <a:solidFill>
                  <a:schemeClr val="lt1"/>
                </a:solidFill>
              </a:defRPr>
            </a:lvl4pPr>
            <a:lvl5pPr lvl="4" algn="l">
              <a:lnSpc>
                <a:spcPct val="100000"/>
              </a:lnSpc>
              <a:spcBef>
                <a:spcPct val="0"/>
              </a:spcBef>
              <a:spcAft>
                <a:spcPct val="0"/>
              </a:spcAft>
              <a:buClr>
                <a:schemeClr val="lt1"/>
              </a:buClr>
              <a:buSzPts val="2400"/>
              <a:buNone/>
              <a:defRPr sz="2400">
                <a:solidFill>
                  <a:schemeClr val="lt1"/>
                </a:solidFill>
              </a:defRPr>
            </a:lvl5pPr>
            <a:lvl6pPr lvl="5" algn="l">
              <a:lnSpc>
                <a:spcPct val="100000"/>
              </a:lnSpc>
              <a:spcBef>
                <a:spcPct val="0"/>
              </a:spcBef>
              <a:spcAft>
                <a:spcPct val="0"/>
              </a:spcAft>
              <a:buClr>
                <a:schemeClr val="lt1"/>
              </a:buClr>
              <a:buSzPts val="2400"/>
              <a:buNone/>
              <a:defRPr sz="2400">
                <a:solidFill>
                  <a:schemeClr val="lt1"/>
                </a:solidFill>
              </a:defRPr>
            </a:lvl6pPr>
            <a:lvl7pPr lvl="6" algn="l">
              <a:lnSpc>
                <a:spcPct val="100000"/>
              </a:lnSpc>
              <a:spcBef>
                <a:spcPct val="0"/>
              </a:spcBef>
              <a:spcAft>
                <a:spcPct val="0"/>
              </a:spcAft>
              <a:buClr>
                <a:schemeClr val="lt1"/>
              </a:buClr>
              <a:buSzPts val="2400"/>
              <a:buNone/>
              <a:defRPr sz="2400">
                <a:solidFill>
                  <a:schemeClr val="lt1"/>
                </a:solidFill>
              </a:defRPr>
            </a:lvl7pPr>
            <a:lvl8pPr lvl="7" algn="l">
              <a:lnSpc>
                <a:spcPct val="100000"/>
              </a:lnSpc>
              <a:spcBef>
                <a:spcPct val="0"/>
              </a:spcBef>
              <a:spcAft>
                <a:spcPct val="0"/>
              </a:spcAft>
              <a:buClr>
                <a:schemeClr val="lt1"/>
              </a:buClr>
              <a:buSzPts val="2400"/>
              <a:buNone/>
              <a:defRPr sz="2400">
                <a:solidFill>
                  <a:schemeClr val="lt1"/>
                </a:solidFill>
              </a:defRPr>
            </a:lvl8pPr>
            <a:lvl9pPr lvl="8" algn="l">
              <a:lnSpc>
                <a:spcPct val="100000"/>
              </a:lnSpc>
              <a:spcBef>
                <a:spcPct val="0"/>
              </a:spcBef>
              <a:spcAft>
                <a:spcPct val="0"/>
              </a:spcAft>
              <a:buClr>
                <a:schemeClr val="lt1"/>
              </a:buClr>
              <a:buSzPts val="2400"/>
              <a:buNone/>
              <a:defRPr sz="2400">
                <a:solidFill>
                  <a:schemeClr val="lt1"/>
                </a:solidFill>
              </a:defRPr>
            </a:lvl9pPr>
          </a:lstStyle>
          <a:p>
            <a:endParaRPr/>
          </a:p>
        </p:txBody>
      </p:sp>
      <p:sp>
        <p:nvSpPr>
          <p:cNvPr id="80" name="Google Shape;80;p86"/>
          <p:cNvSpPr txBox="1">
            <a:spLocks noGrp="1"/>
          </p:cNvSpPr>
          <p:nvPr>
            <p:ph type="body" idx="1"/>
          </p:nvPr>
        </p:nvSpPr>
        <p:spPr>
          <a:xfrm>
            <a:off x="705222" y="1900350"/>
            <a:ext cx="2808000" cy="20244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ct val="0"/>
              </a:spcBef>
              <a:spcAft>
                <a:spcPct val="0"/>
              </a:spcAft>
              <a:buClr>
                <a:schemeClr val="lt1"/>
              </a:buClr>
              <a:buSzPts val="1600"/>
              <a:buChar char="●"/>
              <a:defRPr sz="1600">
                <a:solidFill>
                  <a:schemeClr val="lt1"/>
                </a:solidFill>
              </a:defRPr>
            </a:lvl1pPr>
            <a:lvl2pPr marL="914400" lvl="1" indent="-330200" algn="l">
              <a:lnSpc>
                <a:spcPct val="100000"/>
              </a:lnSpc>
              <a:spcBef>
                <a:spcPts val="1600"/>
              </a:spcBef>
              <a:spcAft>
                <a:spcPct val="0"/>
              </a:spcAft>
              <a:buClr>
                <a:schemeClr val="lt1"/>
              </a:buClr>
              <a:buSzPts val="1600"/>
              <a:buChar char="○"/>
              <a:defRPr sz="1600">
                <a:solidFill>
                  <a:schemeClr val="lt1"/>
                </a:solidFill>
              </a:defRPr>
            </a:lvl2pPr>
            <a:lvl3pPr marL="1371600" lvl="2" indent="-330200" algn="l">
              <a:lnSpc>
                <a:spcPct val="100000"/>
              </a:lnSpc>
              <a:spcBef>
                <a:spcPts val="1600"/>
              </a:spcBef>
              <a:spcAft>
                <a:spcPct val="0"/>
              </a:spcAft>
              <a:buClr>
                <a:schemeClr val="lt1"/>
              </a:buClr>
              <a:buSzPts val="1600"/>
              <a:buChar char="■"/>
              <a:defRPr sz="1600">
                <a:solidFill>
                  <a:schemeClr val="lt1"/>
                </a:solidFill>
              </a:defRPr>
            </a:lvl3pPr>
            <a:lvl4pPr marL="1828800" lvl="3" indent="-330200" algn="l">
              <a:lnSpc>
                <a:spcPct val="100000"/>
              </a:lnSpc>
              <a:spcBef>
                <a:spcPts val="1600"/>
              </a:spcBef>
              <a:spcAft>
                <a:spcPct val="0"/>
              </a:spcAft>
              <a:buClr>
                <a:schemeClr val="lt1"/>
              </a:buClr>
              <a:buSzPts val="1600"/>
              <a:buChar char="●"/>
              <a:defRPr sz="1600">
                <a:solidFill>
                  <a:schemeClr val="lt1"/>
                </a:solidFill>
              </a:defRPr>
            </a:lvl4pPr>
            <a:lvl5pPr marL="2286000" lvl="4" indent="-330200" algn="l">
              <a:lnSpc>
                <a:spcPct val="100000"/>
              </a:lnSpc>
              <a:spcBef>
                <a:spcPts val="1600"/>
              </a:spcBef>
              <a:spcAft>
                <a:spcPct val="0"/>
              </a:spcAft>
              <a:buClr>
                <a:schemeClr val="lt1"/>
              </a:buClr>
              <a:buSzPts val="1600"/>
              <a:buChar char="○"/>
              <a:defRPr sz="1600">
                <a:solidFill>
                  <a:schemeClr val="lt1"/>
                </a:solidFill>
              </a:defRPr>
            </a:lvl5pPr>
            <a:lvl6pPr marL="2743200" lvl="5" indent="-330200" algn="l">
              <a:lnSpc>
                <a:spcPct val="100000"/>
              </a:lnSpc>
              <a:spcBef>
                <a:spcPts val="1600"/>
              </a:spcBef>
              <a:spcAft>
                <a:spcPct val="0"/>
              </a:spcAft>
              <a:buClr>
                <a:schemeClr val="lt1"/>
              </a:buClr>
              <a:buSzPts val="1600"/>
              <a:buChar char="■"/>
              <a:defRPr sz="1600">
                <a:solidFill>
                  <a:schemeClr val="lt1"/>
                </a:solidFill>
              </a:defRPr>
            </a:lvl6pPr>
            <a:lvl7pPr marL="3200400" lvl="6" indent="-330200" algn="l">
              <a:lnSpc>
                <a:spcPct val="100000"/>
              </a:lnSpc>
              <a:spcBef>
                <a:spcPts val="1600"/>
              </a:spcBef>
              <a:spcAft>
                <a:spcPct val="0"/>
              </a:spcAft>
              <a:buClr>
                <a:schemeClr val="lt1"/>
              </a:buClr>
              <a:buSzPts val="1600"/>
              <a:buChar char="●"/>
              <a:defRPr sz="1600">
                <a:solidFill>
                  <a:schemeClr val="lt1"/>
                </a:solidFill>
              </a:defRPr>
            </a:lvl7pPr>
            <a:lvl8pPr marL="3657600" lvl="7" indent="-330200" algn="l">
              <a:lnSpc>
                <a:spcPct val="100000"/>
              </a:lnSpc>
              <a:spcBef>
                <a:spcPts val="1600"/>
              </a:spcBef>
              <a:spcAft>
                <a:spcPct val="0"/>
              </a:spcAft>
              <a:buClr>
                <a:schemeClr val="lt1"/>
              </a:buClr>
              <a:buSzPts val="1600"/>
              <a:buChar char="○"/>
              <a:defRPr sz="1600">
                <a:solidFill>
                  <a:schemeClr val="lt1"/>
                </a:solidFill>
              </a:defRPr>
            </a:lvl8pPr>
            <a:lvl9pPr marL="4114800" lvl="8" indent="-330200" algn="l">
              <a:lnSpc>
                <a:spcPct val="100000"/>
              </a:lnSpc>
              <a:spcBef>
                <a:spcPts val="1600"/>
              </a:spcBef>
              <a:spcAft>
                <a:spcPts val="1600"/>
              </a:spcAft>
              <a:buClr>
                <a:schemeClr val="lt1"/>
              </a:buClr>
              <a:buSzPts val="1600"/>
              <a:buChar char="■"/>
              <a:defRPr sz="1600">
                <a:solidFill>
                  <a:schemeClr val="lt1"/>
                </a:solidFill>
              </a:defRPr>
            </a:lvl9pPr>
          </a:lstStyle>
          <a:p>
            <a:endParaRPr/>
          </a:p>
        </p:txBody>
      </p:sp>
      <p:cxnSp>
        <p:nvCxnSpPr>
          <p:cNvPr id="81" name="Google Shape;81;p86"/>
          <p:cNvCxnSpPr/>
          <p:nvPr/>
        </p:nvCxnSpPr>
        <p:spPr>
          <a:xfrm rot="10800000">
            <a:off x="781100" y="4940300"/>
            <a:ext cx="8358300" cy="0"/>
          </a:xfrm>
          <a:prstGeom prst="straightConnector1">
            <a:avLst/>
          </a:prstGeom>
          <a:noFill/>
          <a:ln w="19050" cap="flat" cmpd="sng">
            <a:solidFill>
              <a:schemeClr val="lt1"/>
            </a:solidFill>
            <a:prstDash val="solid"/>
            <a:round/>
            <a:headEnd type="none" w="sm" len="sm"/>
            <a:tailEnd type="none" w="sm" len="sm"/>
          </a:ln>
        </p:spPr>
      </p:cxnSp>
      <p:cxnSp>
        <p:nvCxnSpPr>
          <p:cNvPr id="82" name="Google Shape;82;p86"/>
          <p:cNvCxnSpPr/>
          <p:nvPr/>
        </p:nvCxnSpPr>
        <p:spPr>
          <a:xfrm rot="10800000">
            <a:off x="5806425" y="4940300"/>
            <a:ext cx="27858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83"/>
        <p:cNvGrpSpPr/>
        <p:nvPr/>
      </p:nvGrpSpPr>
      <p:grpSpPr>
        <a:xfrm>
          <a:off x="0" y="0"/>
          <a:ext cx="0" cy="0"/>
          <a:chOff x="0" y="0"/>
          <a:chExt cx="0" cy="0"/>
        </a:xfrm>
      </p:grpSpPr>
      <p:sp>
        <p:nvSpPr>
          <p:cNvPr id="84" name="Google Shape;84;p87"/>
          <p:cNvSpPr txBox="1">
            <a:spLocks noGrp="1"/>
          </p:cNvSpPr>
          <p:nvPr>
            <p:ph type="title"/>
          </p:nvPr>
        </p:nvSpPr>
        <p:spPr>
          <a:xfrm>
            <a:off x="687158" y="10041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2000"/>
              <a:buNone/>
              <a:defRPr sz="2000"/>
            </a:lvl1pPr>
            <a:lvl2pPr lvl="1" algn="l">
              <a:lnSpc>
                <a:spcPct val="100000"/>
              </a:lnSpc>
              <a:spcBef>
                <a:spcPct val="0"/>
              </a:spcBef>
              <a:spcAft>
                <a:spcPct val="0"/>
              </a:spcAft>
              <a:buSzPts val="2400"/>
              <a:buNone/>
              <a:defRPr sz="2400"/>
            </a:lvl2pPr>
            <a:lvl3pPr lvl="2" algn="l">
              <a:lnSpc>
                <a:spcPct val="100000"/>
              </a:lnSpc>
              <a:spcBef>
                <a:spcPct val="0"/>
              </a:spcBef>
              <a:spcAft>
                <a:spcPct val="0"/>
              </a:spcAft>
              <a:buSzPts val="2400"/>
              <a:buNone/>
              <a:defRPr sz="2400"/>
            </a:lvl3pPr>
            <a:lvl4pPr lvl="3" algn="l">
              <a:lnSpc>
                <a:spcPct val="100000"/>
              </a:lnSpc>
              <a:spcBef>
                <a:spcPct val="0"/>
              </a:spcBef>
              <a:spcAft>
                <a:spcPct val="0"/>
              </a:spcAft>
              <a:buSzPts val="2400"/>
              <a:buNone/>
              <a:defRPr sz="2400"/>
            </a:lvl4pPr>
            <a:lvl5pPr lvl="4" algn="l">
              <a:lnSpc>
                <a:spcPct val="100000"/>
              </a:lnSpc>
              <a:spcBef>
                <a:spcPct val="0"/>
              </a:spcBef>
              <a:spcAft>
                <a:spcPct val="0"/>
              </a:spcAft>
              <a:buSzPts val="2400"/>
              <a:buNone/>
              <a:defRPr sz="2400"/>
            </a:lvl5pPr>
            <a:lvl6pPr lvl="5" algn="l">
              <a:lnSpc>
                <a:spcPct val="100000"/>
              </a:lnSpc>
              <a:spcBef>
                <a:spcPct val="0"/>
              </a:spcBef>
              <a:spcAft>
                <a:spcPct val="0"/>
              </a:spcAft>
              <a:buSzPts val="2400"/>
              <a:buNone/>
              <a:defRPr sz="2400"/>
            </a:lvl6pPr>
            <a:lvl7pPr lvl="6" algn="l">
              <a:lnSpc>
                <a:spcPct val="100000"/>
              </a:lnSpc>
              <a:spcBef>
                <a:spcPct val="0"/>
              </a:spcBef>
              <a:spcAft>
                <a:spcPct val="0"/>
              </a:spcAft>
              <a:buSzPts val="2400"/>
              <a:buNone/>
              <a:defRPr sz="2400"/>
            </a:lvl7pPr>
            <a:lvl8pPr lvl="7" algn="l">
              <a:lnSpc>
                <a:spcPct val="100000"/>
              </a:lnSpc>
              <a:spcBef>
                <a:spcPct val="0"/>
              </a:spcBef>
              <a:spcAft>
                <a:spcPct val="0"/>
              </a:spcAft>
              <a:buSzPts val="2400"/>
              <a:buNone/>
              <a:defRPr sz="2400"/>
            </a:lvl8pPr>
            <a:lvl9pPr lvl="8" algn="l">
              <a:lnSpc>
                <a:spcPct val="100000"/>
              </a:lnSpc>
              <a:spcBef>
                <a:spcPct val="0"/>
              </a:spcBef>
              <a:spcAft>
                <a:spcPct val="0"/>
              </a:spcAft>
              <a:buSzPts val="2400"/>
              <a:buNone/>
              <a:defRPr sz="2400"/>
            </a:lvl9pPr>
          </a:lstStyle>
          <a:p>
            <a:endParaRPr/>
          </a:p>
        </p:txBody>
      </p:sp>
      <p:sp>
        <p:nvSpPr>
          <p:cNvPr id="85" name="Google Shape;85;p87"/>
          <p:cNvSpPr txBox="1">
            <a:spLocks noGrp="1"/>
          </p:cNvSpPr>
          <p:nvPr>
            <p:ph type="body" idx="1"/>
          </p:nvPr>
        </p:nvSpPr>
        <p:spPr>
          <a:xfrm>
            <a:off x="687158" y="1838100"/>
            <a:ext cx="2808000" cy="20244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ct val="0"/>
              </a:spcBef>
              <a:spcAft>
                <a:spcPct val="0"/>
              </a:spcAft>
              <a:buSzPts val="1400"/>
              <a:buChar char="●"/>
              <a:defRPr sz="1400"/>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86" name="Google Shape;86;p87"/>
          <p:cNvSpPr/>
          <p:nvPr/>
        </p:nvSpPr>
        <p:spPr>
          <a:xfrm>
            <a:off x="4603700" y="0"/>
            <a:ext cx="4535700" cy="3862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7" name="Google Shape;87;p87"/>
          <p:cNvCxnSpPr/>
          <p:nvPr/>
        </p:nvCxnSpPr>
        <p:spPr>
          <a:xfrm rot="10800000">
            <a:off x="781100" y="4940300"/>
            <a:ext cx="83583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Col">
  <p:cSld name="2 Col">
    <p:bg>
      <p:bgPr>
        <a:solidFill>
          <a:schemeClr val="lt1"/>
        </a:solidFill>
        <a:effectLst/>
      </p:bgPr>
    </p:bg>
    <p:spTree>
      <p:nvGrpSpPr>
        <p:cNvPr id="1" name="Shape 88"/>
        <p:cNvGrpSpPr/>
        <p:nvPr/>
      </p:nvGrpSpPr>
      <p:grpSpPr>
        <a:xfrm>
          <a:off x="0" y="0"/>
          <a:ext cx="0" cy="0"/>
          <a:chOff x="0" y="0"/>
          <a:chExt cx="0" cy="0"/>
        </a:xfrm>
      </p:grpSpPr>
      <p:sp>
        <p:nvSpPr>
          <p:cNvPr id="89" name="Google Shape;89;p81"/>
          <p:cNvSpPr txBox="1">
            <a:spLocks noGrp="1"/>
          </p:cNvSpPr>
          <p:nvPr>
            <p:ph type="title"/>
          </p:nvPr>
        </p:nvSpPr>
        <p:spPr>
          <a:xfrm>
            <a:off x="723018" y="384978"/>
            <a:ext cx="7500600" cy="458147"/>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SzPts val="2800"/>
              <a:buNone/>
              <a:defRPr sz="2800" b="1" i="0">
                <a:latin typeface="Montserrat ExtraBold"/>
                <a:ea typeface="Montserrat ExtraBold"/>
                <a:cs typeface="Montserrat ExtraBold"/>
                <a:sym typeface="Montserrat ExtraBold"/>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cxnSp>
        <p:nvCxnSpPr>
          <p:cNvPr id="90" name="Google Shape;90;p81"/>
          <p:cNvCxnSpPr/>
          <p:nvPr/>
        </p:nvCxnSpPr>
        <p:spPr>
          <a:xfrm>
            <a:off x="714375" y="104285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91" name="Google Shape;91;p81"/>
          <p:cNvSpPr txBox="1">
            <a:spLocks noGrp="1"/>
          </p:cNvSpPr>
          <p:nvPr>
            <p:ph type="body" idx="1"/>
          </p:nvPr>
        </p:nvSpPr>
        <p:spPr>
          <a:xfrm>
            <a:off x="723017" y="1411062"/>
            <a:ext cx="3620384" cy="253817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Font typeface="Noto Sans Symbols"/>
              <a:buNone/>
              <a:defRPr sz="1200">
                <a:latin typeface="Montserrat"/>
                <a:ea typeface="Montserrat"/>
                <a:cs typeface="Montserrat"/>
                <a:sym typeface="Montserrat"/>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92" name="Google Shape;92;p81"/>
          <p:cNvSpPr txBox="1">
            <a:spLocks noGrp="1"/>
          </p:cNvSpPr>
          <p:nvPr>
            <p:ph type="body" idx="2"/>
          </p:nvPr>
        </p:nvSpPr>
        <p:spPr>
          <a:xfrm>
            <a:off x="4778466" y="1411062"/>
            <a:ext cx="3567181" cy="253817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Font typeface="Noto Sans Symbols"/>
              <a:buNone/>
              <a:defRPr sz="1200">
                <a:latin typeface="Montserrat"/>
                <a:ea typeface="Montserrat"/>
                <a:cs typeface="Montserrat"/>
                <a:sym typeface="Montserrat"/>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93" name="Google Shape;93;p81"/>
          <p:cNvCxnSpPr/>
          <p:nvPr/>
        </p:nvCxnSpPr>
        <p:spPr>
          <a:xfrm>
            <a:off x="4772025" y="104285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94" name="Google Shape;94;p8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81"/>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6" name="Google Shape;96;p81"/>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7"/>
        <p:cNvGrpSpPr/>
        <p:nvPr/>
      </p:nvGrpSpPr>
      <p:grpSpPr>
        <a:xfrm>
          <a:off x="0" y="0"/>
          <a:ext cx="0" cy="0"/>
          <a:chOff x="0" y="0"/>
          <a:chExt cx="0" cy="0"/>
        </a:xfrm>
      </p:grpSpPr>
      <p:sp>
        <p:nvSpPr>
          <p:cNvPr id="98" name="Google Shape;98;p88"/>
          <p:cNvSpPr txBox="1">
            <a:spLocks noGrp="1"/>
          </p:cNvSpPr>
          <p:nvPr>
            <p:ph type="title"/>
          </p:nvPr>
        </p:nvSpPr>
        <p:spPr>
          <a:xfrm>
            <a:off x="311700" y="228206"/>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99" name="Google Shape;99;p88"/>
          <p:cNvSpPr txBox="1">
            <a:spLocks noGrp="1"/>
          </p:cNvSpPr>
          <p:nvPr>
            <p:ph type="body" idx="1"/>
          </p:nvPr>
        </p:nvSpPr>
        <p:spPr>
          <a:xfrm>
            <a:off x="84138" y="1589087"/>
            <a:ext cx="8937625" cy="1512888"/>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00" name="Google Shape;100;p88"/>
          <p:cNvSpPr>
            <a:spLocks noGrp="1"/>
          </p:cNvSpPr>
          <p:nvPr>
            <p:ph type="pic" idx="2"/>
          </p:nvPr>
        </p:nvSpPr>
        <p:spPr>
          <a:xfrm>
            <a:off x="452438" y="3554413"/>
            <a:ext cx="2101850" cy="12255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101" name="Google Shape;101;p88"/>
          <p:cNvSpPr>
            <a:spLocks noGrp="1"/>
          </p:cNvSpPr>
          <p:nvPr>
            <p:ph type="pic" idx="3"/>
          </p:nvPr>
        </p:nvSpPr>
        <p:spPr>
          <a:xfrm>
            <a:off x="3355975" y="3554413"/>
            <a:ext cx="2101850" cy="12255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102" name="Google Shape;102;p88"/>
          <p:cNvSpPr>
            <a:spLocks noGrp="1"/>
          </p:cNvSpPr>
          <p:nvPr>
            <p:ph type="pic" idx="4"/>
          </p:nvPr>
        </p:nvSpPr>
        <p:spPr>
          <a:xfrm>
            <a:off x="6564312" y="3554413"/>
            <a:ext cx="2101850" cy="12255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103" name="Google Shape;103;p88"/>
          <p:cNvSpPr txBox="1">
            <a:spLocks noGrp="1"/>
          </p:cNvSpPr>
          <p:nvPr>
            <p:ph type="body" idx="5"/>
          </p:nvPr>
        </p:nvSpPr>
        <p:spPr>
          <a:xfrm>
            <a:off x="452438" y="4779963"/>
            <a:ext cx="2101850" cy="363537"/>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04" name="Google Shape;104;p88"/>
          <p:cNvSpPr txBox="1">
            <a:spLocks noGrp="1"/>
          </p:cNvSpPr>
          <p:nvPr>
            <p:ph type="body" idx="6"/>
          </p:nvPr>
        </p:nvSpPr>
        <p:spPr>
          <a:xfrm>
            <a:off x="3355975" y="4779963"/>
            <a:ext cx="2101850" cy="363537"/>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05" name="Google Shape;105;p88"/>
          <p:cNvSpPr txBox="1">
            <a:spLocks noGrp="1"/>
          </p:cNvSpPr>
          <p:nvPr>
            <p:ph type="body" idx="7"/>
          </p:nvPr>
        </p:nvSpPr>
        <p:spPr>
          <a:xfrm>
            <a:off x="6564312" y="4779963"/>
            <a:ext cx="2101850" cy="363537"/>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06" name="Google Shape;106;p88"/>
          <p:cNvSpPr txBox="1">
            <a:spLocks noGrp="1"/>
          </p:cNvSpPr>
          <p:nvPr>
            <p:ph type="body" idx="8"/>
          </p:nvPr>
        </p:nvSpPr>
        <p:spPr>
          <a:xfrm>
            <a:off x="84138" y="1136650"/>
            <a:ext cx="8937625" cy="452438"/>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b="0" cap="none">
                <a:solidFill>
                  <a:schemeClr val="accent1"/>
                </a:solidFill>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7"/>
        <p:cNvGrpSpPr/>
        <p:nvPr/>
      </p:nvGrpSpPr>
      <p:grpSpPr>
        <a:xfrm>
          <a:off x="0" y="0"/>
          <a:ext cx="0" cy="0"/>
          <a:chOff x="0" y="0"/>
          <a:chExt cx="0" cy="0"/>
        </a:xfrm>
      </p:grpSpPr>
      <p:sp>
        <p:nvSpPr>
          <p:cNvPr id="108" name="Google Shape;108;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109" name="Google Shape;109;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
  <p:cSld name="3 col">
    <p:bg>
      <p:bgPr>
        <a:solidFill>
          <a:schemeClr val="lt1"/>
        </a:solidFill>
        <a:effectLst/>
      </p:bgPr>
    </p:bg>
    <p:spTree>
      <p:nvGrpSpPr>
        <p:cNvPr id="1" name="Shape 110"/>
        <p:cNvGrpSpPr/>
        <p:nvPr/>
      </p:nvGrpSpPr>
      <p:grpSpPr>
        <a:xfrm>
          <a:off x="0" y="0"/>
          <a:ext cx="0" cy="0"/>
          <a:chOff x="0" y="0"/>
          <a:chExt cx="0" cy="0"/>
        </a:xfrm>
      </p:grpSpPr>
      <p:sp>
        <p:nvSpPr>
          <p:cNvPr id="111" name="Google Shape;111;p83"/>
          <p:cNvSpPr txBox="1">
            <a:spLocks noGrp="1"/>
          </p:cNvSpPr>
          <p:nvPr>
            <p:ph type="title"/>
          </p:nvPr>
        </p:nvSpPr>
        <p:spPr>
          <a:xfrm>
            <a:off x="723018" y="659298"/>
            <a:ext cx="3706108" cy="458147"/>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SzPts val="2800"/>
              <a:buNone/>
              <a:defRPr sz="3300" b="1" i="0">
                <a:latin typeface="Arial"/>
                <a:ea typeface="Arial"/>
                <a:cs typeface="Arial"/>
                <a:sym typeface="Arial"/>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cxnSp>
        <p:nvCxnSpPr>
          <p:cNvPr id="112" name="Google Shape;112;p83"/>
          <p:cNvCxnSpPr/>
          <p:nvPr/>
        </p:nvCxnSpPr>
        <p:spPr>
          <a:xfrm>
            <a:off x="714375" y="145433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113" name="Google Shape;113;p83"/>
          <p:cNvSpPr txBox="1">
            <a:spLocks noGrp="1"/>
          </p:cNvSpPr>
          <p:nvPr>
            <p:ph type="body" idx="1"/>
          </p:nvPr>
        </p:nvSpPr>
        <p:spPr>
          <a:xfrm>
            <a:off x="714375"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14" name="Google Shape;114;p83"/>
          <p:cNvSpPr txBox="1">
            <a:spLocks noGrp="1"/>
          </p:cNvSpPr>
          <p:nvPr>
            <p:ph type="body" idx="2"/>
          </p:nvPr>
        </p:nvSpPr>
        <p:spPr>
          <a:xfrm>
            <a:off x="714375" y="2099359"/>
            <a:ext cx="2277358"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15" name="Google Shape;115;p83"/>
          <p:cNvSpPr txBox="1">
            <a:spLocks noGrp="1"/>
          </p:cNvSpPr>
          <p:nvPr>
            <p:ph type="body" idx="3"/>
          </p:nvPr>
        </p:nvSpPr>
        <p:spPr>
          <a:xfrm>
            <a:off x="3427029"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16" name="Google Shape;116;p83"/>
          <p:cNvSpPr txBox="1">
            <a:spLocks noGrp="1"/>
          </p:cNvSpPr>
          <p:nvPr>
            <p:ph type="body" idx="4"/>
          </p:nvPr>
        </p:nvSpPr>
        <p:spPr>
          <a:xfrm>
            <a:off x="3427029" y="2099359"/>
            <a:ext cx="2287971"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17" name="Google Shape;117;p83"/>
          <p:cNvSpPr txBox="1">
            <a:spLocks noGrp="1"/>
          </p:cNvSpPr>
          <p:nvPr>
            <p:ph type="body" idx="5"/>
          </p:nvPr>
        </p:nvSpPr>
        <p:spPr>
          <a:xfrm>
            <a:off x="6140263"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18" name="Google Shape;118;p83"/>
          <p:cNvSpPr txBox="1">
            <a:spLocks noGrp="1"/>
          </p:cNvSpPr>
          <p:nvPr>
            <p:ph type="body" idx="6"/>
          </p:nvPr>
        </p:nvSpPr>
        <p:spPr>
          <a:xfrm>
            <a:off x="6140263" y="2099359"/>
            <a:ext cx="2277358"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119" name="Google Shape;119;p83"/>
          <p:cNvCxnSpPr/>
          <p:nvPr/>
        </p:nvCxnSpPr>
        <p:spPr>
          <a:xfrm>
            <a:off x="3427029" y="1454331"/>
            <a:ext cx="1600200" cy="2994"/>
          </a:xfrm>
          <a:prstGeom prst="straightConnector1">
            <a:avLst/>
          </a:prstGeom>
          <a:noFill/>
          <a:ln w="101600" cap="flat" cmpd="sng">
            <a:solidFill>
              <a:schemeClr val="accent1"/>
            </a:solidFill>
            <a:prstDash val="solid"/>
            <a:round/>
            <a:headEnd type="none" w="sm" len="sm"/>
            <a:tailEnd type="none" w="sm" len="sm"/>
          </a:ln>
        </p:spPr>
      </p:cxnSp>
      <p:cxnSp>
        <p:nvCxnSpPr>
          <p:cNvPr id="120" name="Google Shape;120;p83"/>
          <p:cNvCxnSpPr/>
          <p:nvPr/>
        </p:nvCxnSpPr>
        <p:spPr>
          <a:xfrm>
            <a:off x="6140263" y="1454331"/>
            <a:ext cx="1600200" cy="2994"/>
          </a:xfrm>
          <a:prstGeom prst="straightConnector1">
            <a:avLst/>
          </a:prstGeom>
          <a:noFill/>
          <a:ln w="101600" cap="flat" cmpd="sng">
            <a:solidFill>
              <a:schemeClr val="accent1"/>
            </a:solidFill>
            <a:prstDash val="solid"/>
            <a:round/>
            <a:headEnd type="none" w="sm" len="sm"/>
            <a:tailEnd type="none" w="sm" len="sm"/>
          </a:ln>
        </p:spPr>
      </p:cxn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5" orient="horz" pos="1224">
          <p15:clr>
            <a:srgbClr val="FBAE40"/>
          </p15:clr>
        </p15:guide>
        <p15:guide id="6" orient="horz" pos="1440">
          <p15:clr>
            <a:srgbClr val="FBAE40"/>
          </p15:clr>
        </p15:guide>
        <p15:guide id="7" orient="horz" pos="552">
          <p15:clr>
            <a:srgbClr val="FBAE40"/>
          </p15:clr>
        </p15:guide>
        <p15:guide id="8" pos="4800">
          <p15:clr>
            <a:srgbClr val="FBAE40"/>
          </p15:clr>
        </p15:guide>
        <p15:guide id="9" pos="2880">
          <p15:clr>
            <a:srgbClr val="FBAE40"/>
          </p15:clr>
        </p15:guide>
        <p15:guide id="10" orient="horz" pos="17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hart">
  <p:cSld name="Chart">
    <p:bg>
      <p:bgPr>
        <a:solidFill>
          <a:schemeClr val="lt1"/>
        </a:solidFill>
        <a:effectLst/>
      </p:bgPr>
    </p:bg>
    <p:spTree>
      <p:nvGrpSpPr>
        <p:cNvPr id="1" name="Shape 121"/>
        <p:cNvGrpSpPr/>
        <p:nvPr/>
      </p:nvGrpSpPr>
      <p:grpSpPr>
        <a:xfrm>
          <a:off x="0" y="0"/>
          <a:ext cx="0" cy="0"/>
          <a:chOff x="0" y="0"/>
          <a:chExt cx="0" cy="0"/>
        </a:xfrm>
      </p:grpSpPr>
      <p:sp>
        <p:nvSpPr>
          <p:cNvPr id="122" name="Google Shape;122;p90"/>
          <p:cNvSpPr>
            <a:spLocks noGrp="1"/>
          </p:cNvSpPr>
          <p:nvPr>
            <p:ph type="chart" idx="2"/>
          </p:nvPr>
        </p:nvSpPr>
        <p:spPr>
          <a:xfrm>
            <a:off x="714375" y="1454331"/>
            <a:ext cx="7764608" cy="3083027"/>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123" name="Google Shape;123;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a:t>
            </a:fld>
            <a:endParaRPr/>
          </a:p>
        </p:txBody>
      </p:sp>
      <p:sp>
        <p:nvSpPr>
          <p:cNvPr id="124" name="Google Shape;124;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and Content">
  <p:cSld name="Text and Content">
    <p:bg>
      <p:bgPr>
        <a:solidFill>
          <a:schemeClr val="lt1"/>
        </a:solidFill>
        <a:effectLst/>
      </p:bgPr>
    </p:bg>
    <p:spTree>
      <p:nvGrpSpPr>
        <p:cNvPr id="1" name="Shape 125"/>
        <p:cNvGrpSpPr/>
        <p:nvPr/>
      </p:nvGrpSpPr>
      <p:grpSpPr>
        <a:xfrm>
          <a:off x="0" y="0"/>
          <a:ext cx="0" cy="0"/>
          <a:chOff x="0" y="0"/>
          <a:chExt cx="0" cy="0"/>
        </a:xfrm>
      </p:grpSpPr>
      <p:sp>
        <p:nvSpPr>
          <p:cNvPr id="126" name="Google Shape;126;p91"/>
          <p:cNvSpPr txBox="1">
            <a:spLocks noGrp="1"/>
          </p:cNvSpPr>
          <p:nvPr>
            <p:ph type="title"/>
          </p:nvPr>
        </p:nvSpPr>
        <p:spPr>
          <a:xfrm>
            <a:off x="723018" y="659298"/>
            <a:ext cx="3706108" cy="458147"/>
          </a:xfrm>
          <a:prstGeom prst="rect">
            <a:avLst/>
          </a:prstGeom>
          <a:noFill/>
          <a:ln>
            <a:noFill/>
          </a:ln>
        </p:spPr>
        <p:txBody>
          <a:bodyPr spcFirstLastPara="1" wrap="square" lIns="0" tIns="0" rIns="0" bIns="0" anchor="b" anchorCtr="0">
            <a:normAutofit/>
          </a:bodyPr>
          <a:lstStyle>
            <a:lvl1pPr lvl="0" algn="l">
              <a:lnSpc>
                <a:spcPct val="90000"/>
              </a:lnSpc>
              <a:spcBef>
                <a:spcPct val="0"/>
              </a:spcBef>
              <a:spcAft>
                <a:spcPct val="0"/>
              </a:spcAft>
              <a:buClr>
                <a:schemeClr val="dk1"/>
              </a:buClr>
              <a:buSzPts val="4400"/>
              <a:buFont typeface="Franklin Gothic"/>
              <a:buNone/>
              <a:defRPr sz="3300" b="1" i="0">
                <a:solidFill>
                  <a:schemeClr val="dk1"/>
                </a:solidFill>
                <a:latin typeface="Franklin Gothic"/>
                <a:ea typeface="Franklin Gothic"/>
                <a:cs typeface="Franklin Gothic"/>
                <a:sym typeface="Franklin Gothic"/>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127" name="Google Shape;127;p91"/>
          <p:cNvSpPr txBox="1">
            <a:spLocks noGrp="1"/>
          </p:cNvSpPr>
          <p:nvPr>
            <p:ph type="body" idx="1"/>
          </p:nvPr>
        </p:nvSpPr>
        <p:spPr>
          <a:xfrm>
            <a:off x="100013" y="1271587"/>
            <a:ext cx="8965406" cy="37290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ct val="0"/>
              </a:spcAft>
              <a:buClr>
                <a:schemeClr val="dk1"/>
              </a:buClr>
              <a:buSzPts val="1800"/>
              <a:buChar char="•"/>
              <a:defRPr/>
            </a:lvl1pPr>
            <a:lvl2pPr marL="914400" lvl="1" indent="-342900" algn="l">
              <a:lnSpc>
                <a:spcPct val="90000"/>
              </a:lnSpc>
              <a:spcBef>
                <a:spcPts val="375"/>
              </a:spcBef>
              <a:spcAft>
                <a:spcPct val="0"/>
              </a:spcAft>
              <a:buClr>
                <a:schemeClr val="dk1"/>
              </a:buClr>
              <a:buSzPts val="1800"/>
              <a:buChar char="•"/>
              <a:defRPr/>
            </a:lvl2pPr>
            <a:lvl3pPr marL="1371600" lvl="2" indent="-342900" algn="l">
              <a:lnSpc>
                <a:spcPct val="90000"/>
              </a:lnSpc>
              <a:spcBef>
                <a:spcPts val="375"/>
              </a:spcBef>
              <a:spcAft>
                <a:spcPct val="0"/>
              </a:spcAft>
              <a:buClr>
                <a:schemeClr val="dk1"/>
              </a:buClr>
              <a:buSzPts val="1800"/>
              <a:buChar char="•"/>
              <a:defRPr/>
            </a:lvl3pPr>
            <a:lvl4pPr marL="1828800" lvl="3" indent="-342900" algn="l">
              <a:lnSpc>
                <a:spcPct val="90000"/>
              </a:lnSpc>
              <a:spcBef>
                <a:spcPts val="375"/>
              </a:spcBef>
              <a:spcAft>
                <a:spcPct val="0"/>
              </a:spcAft>
              <a:buClr>
                <a:schemeClr val="dk1"/>
              </a:buClr>
              <a:buSzPts val="1800"/>
              <a:buChar char="•"/>
              <a:defRPr/>
            </a:lvl4pPr>
            <a:lvl5pPr marL="2286000" lvl="4" indent="-342900" algn="l">
              <a:lnSpc>
                <a:spcPct val="90000"/>
              </a:lnSpc>
              <a:spcBef>
                <a:spcPts val="375"/>
              </a:spcBef>
              <a:spcAft>
                <a:spcPct val="0"/>
              </a:spcAft>
              <a:buClr>
                <a:schemeClr val="dk1"/>
              </a:buClr>
              <a:buSzPts val="1800"/>
              <a:buChar char="•"/>
              <a:defRPr/>
            </a:lvl5pPr>
            <a:lvl6pPr marL="2743200" lvl="5" indent="-342900" algn="l">
              <a:lnSpc>
                <a:spcPct val="90000"/>
              </a:lnSpc>
              <a:spcBef>
                <a:spcPts val="375"/>
              </a:spcBef>
              <a:spcAft>
                <a:spcPct val="0"/>
              </a:spcAft>
              <a:buClr>
                <a:schemeClr val="lt1"/>
              </a:buClr>
              <a:buSzPts val="1800"/>
              <a:buChar char="•"/>
              <a:defRPr/>
            </a:lvl6pPr>
            <a:lvl7pPr marL="3200400" lvl="6" indent="-342900" algn="l">
              <a:lnSpc>
                <a:spcPct val="90000"/>
              </a:lnSpc>
              <a:spcBef>
                <a:spcPts val="375"/>
              </a:spcBef>
              <a:spcAft>
                <a:spcPct val="0"/>
              </a:spcAft>
              <a:buClr>
                <a:schemeClr val="lt1"/>
              </a:buClr>
              <a:buSzPts val="1800"/>
              <a:buChar char="•"/>
              <a:defRPr/>
            </a:lvl7pPr>
            <a:lvl8pPr marL="3657600" lvl="7" indent="-342900" algn="l">
              <a:lnSpc>
                <a:spcPct val="90000"/>
              </a:lnSpc>
              <a:spcBef>
                <a:spcPts val="375"/>
              </a:spcBef>
              <a:spcAft>
                <a:spcPct val="0"/>
              </a:spcAft>
              <a:buClr>
                <a:schemeClr val="lt1"/>
              </a:buClr>
              <a:buSzPts val="1800"/>
              <a:buChar char="•"/>
              <a:defRPr/>
            </a:lvl8pPr>
            <a:lvl9pPr marL="4114800" lvl="8" indent="-342900" algn="l">
              <a:lnSpc>
                <a:spcPct val="90000"/>
              </a:lnSpc>
              <a:spcBef>
                <a:spcPts val="375"/>
              </a:spcBef>
              <a:spcAft>
                <a:spcPct val="0"/>
              </a:spcAft>
              <a:buClr>
                <a:schemeClr val="lt1"/>
              </a:buClr>
              <a:buSzPts val="1800"/>
              <a:buChar char="•"/>
              <a:defRPr/>
            </a:lvl9pPr>
          </a:lstStyle>
          <a:p>
            <a:endParaRPr/>
          </a:p>
        </p:txBody>
      </p: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32"/>
          <p:cNvSpPr txBox="1">
            <a:spLocks noGrp="1"/>
          </p:cNvSpPr>
          <p:nvPr>
            <p:ph type="body" idx="1"/>
          </p:nvPr>
        </p:nvSpPr>
        <p:spPr>
          <a:xfrm>
            <a:off x="705225" y="1166075"/>
            <a:ext cx="7138500" cy="3078900"/>
          </a:xfrm>
          <a:prstGeom prst="rect">
            <a:avLst/>
          </a:prstGeom>
          <a:noFill/>
          <a:ln>
            <a:noFill/>
          </a:ln>
        </p:spPr>
        <p:txBody>
          <a:bodyPr spcFirstLastPara="1" wrap="square" lIns="91425" tIns="91425" rIns="91425" bIns="91425" anchor="t" anchorCtr="0">
            <a:noAutofit/>
          </a:bodyPr>
          <a:lstStyle>
            <a:lvl1pPr marL="457189" lvl="0" indent="-304793" algn="l">
              <a:lnSpc>
                <a:spcPct val="100000"/>
              </a:lnSpc>
              <a:spcBef>
                <a:spcPct val="0"/>
              </a:spcBef>
              <a:spcAft>
                <a:spcPct val="0"/>
              </a:spcAft>
              <a:buSzPts val="1200"/>
              <a:buChar char="●"/>
              <a:defRPr sz="1200"/>
            </a:lvl1pPr>
            <a:lvl2pPr marL="914378" lvl="1" indent="-304793" algn="l">
              <a:lnSpc>
                <a:spcPct val="100000"/>
              </a:lnSpc>
              <a:spcBef>
                <a:spcPts val="1600"/>
              </a:spcBef>
              <a:spcAft>
                <a:spcPct val="0"/>
              </a:spcAft>
              <a:buSzPts val="1200"/>
              <a:buChar char="○"/>
              <a:defRPr sz="1200"/>
            </a:lvl2pPr>
            <a:lvl3pPr marL="1371566" lvl="2" indent="-304793" algn="l">
              <a:lnSpc>
                <a:spcPct val="100000"/>
              </a:lnSpc>
              <a:spcBef>
                <a:spcPts val="1600"/>
              </a:spcBef>
              <a:spcAft>
                <a:spcPct val="0"/>
              </a:spcAft>
              <a:buSzPts val="1200"/>
              <a:buChar char="■"/>
              <a:defRPr sz="1200"/>
            </a:lvl3pPr>
            <a:lvl4pPr marL="1828754" lvl="3" indent="-304793" algn="l">
              <a:lnSpc>
                <a:spcPct val="100000"/>
              </a:lnSpc>
              <a:spcBef>
                <a:spcPts val="1600"/>
              </a:spcBef>
              <a:spcAft>
                <a:spcPct val="0"/>
              </a:spcAft>
              <a:buSzPts val="1200"/>
              <a:buChar char="●"/>
              <a:defRPr sz="1200"/>
            </a:lvl4pPr>
            <a:lvl5pPr marL="2285943" lvl="4" indent="-304793" algn="l">
              <a:lnSpc>
                <a:spcPct val="100000"/>
              </a:lnSpc>
              <a:spcBef>
                <a:spcPts val="1600"/>
              </a:spcBef>
              <a:spcAft>
                <a:spcPct val="0"/>
              </a:spcAft>
              <a:buSzPts val="1200"/>
              <a:buChar char="○"/>
              <a:defRPr sz="1200"/>
            </a:lvl5pPr>
            <a:lvl6pPr marL="2743132" lvl="5" indent="-304793" algn="l">
              <a:lnSpc>
                <a:spcPct val="100000"/>
              </a:lnSpc>
              <a:spcBef>
                <a:spcPts val="1600"/>
              </a:spcBef>
              <a:spcAft>
                <a:spcPct val="0"/>
              </a:spcAft>
              <a:buSzPts val="1200"/>
              <a:buChar char="■"/>
              <a:defRPr sz="1200"/>
            </a:lvl6pPr>
            <a:lvl7pPr marL="3200320" lvl="6" indent="-304793" algn="l">
              <a:lnSpc>
                <a:spcPct val="100000"/>
              </a:lnSpc>
              <a:spcBef>
                <a:spcPts val="1600"/>
              </a:spcBef>
              <a:spcAft>
                <a:spcPct val="0"/>
              </a:spcAft>
              <a:buSzPts val="1200"/>
              <a:buChar char="●"/>
              <a:defRPr sz="1200"/>
            </a:lvl7pPr>
            <a:lvl8pPr marL="3657509" lvl="7" indent="-304793" algn="l">
              <a:lnSpc>
                <a:spcPct val="100000"/>
              </a:lnSpc>
              <a:spcBef>
                <a:spcPts val="1600"/>
              </a:spcBef>
              <a:spcAft>
                <a:spcPct val="0"/>
              </a:spcAft>
              <a:buSzPts val="1200"/>
              <a:buChar char="○"/>
              <a:defRPr sz="1200"/>
            </a:lvl8pPr>
            <a:lvl9pPr marL="4114697" lvl="8" indent="-304793" algn="l">
              <a:lnSpc>
                <a:spcPct val="100000"/>
              </a:lnSpc>
              <a:spcBef>
                <a:spcPts val="1600"/>
              </a:spcBef>
              <a:spcAft>
                <a:spcPts val="1600"/>
              </a:spcAft>
              <a:buSzPts val="1200"/>
              <a:buChar char="■"/>
              <a:defRPr sz="1200"/>
            </a:lvl9pPr>
          </a:lstStyle>
          <a:p>
            <a:endParaRPr/>
          </a:p>
        </p:txBody>
      </p:sp>
      <p:sp>
        <p:nvSpPr>
          <p:cNvPr id="28" name="Google Shape;28;p32"/>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000"/>
              <a:buNone/>
              <a:defRPr sz="2025"/>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Tree>
    <p:extLst>
      <p:ext uri="{BB962C8B-B14F-4D97-AF65-F5344CB8AC3E}">
        <p14:creationId xmlns:p14="http://schemas.microsoft.com/office/powerpoint/2010/main" val="4002283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Col">
  <p:cSld name="2 Col">
    <p:bg>
      <p:bgPr>
        <a:solidFill>
          <a:schemeClr val="lt1"/>
        </a:solidFill>
        <a:effectLst/>
      </p:bgPr>
    </p:bg>
    <p:spTree>
      <p:nvGrpSpPr>
        <p:cNvPr id="1" name="Shape 132"/>
        <p:cNvGrpSpPr/>
        <p:nvPr/>
      </p:nvGrpSpPr>
      <p:grpSpPr>
        <a:xfrm>
          <a:off x="0" y="0"/>
          <a:ext cx="0" cy="0"/>
          <a:chOff x="0" y="0"/>
          <a:chExt cx="0" cy="0"/>
        </a:xfrm>
      </p:grpSpPr>
      <p:sp>
        <p:nvSpPr>
          <p:cNvPr id="133" name="Google Shape;133;p82"/>
          <p:cNvSpPr txBox="1">
            <a:spLocks noGrp="1"/>
          </p:cNvSpPr>
          <p:nvPr>
            <p:ph type="title"/>
          </p:nvPr>
        </p:nvSpPr>
        <p:spPr>
          <a:xfrm>
            <a:off x="723018" y="384978"/>
            <a:ext cx="7500600" cy="458147"/>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SzPts val="2800"/>
              <a:buNone/>
              <a:defRPr sz="2800" b="1" i="0">
                <a:latin typeface="Montserrat ExtraBold"/>
                <a:ea typeface="Montserrat ExtraBold"/>
                <a:cs typeface="Montserrat ExtraBold"/>
                <a:sym typeface="Montserrat ExtraBold"/>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cxnSp>
        <p:nvCxnSpPr>
          <p:cNvPr id="134" name="Google Shape;134;p82"/>
          <p:cNvCxnSpPr/>
          <p:nvPr/>
        </p:nvCxnSpPr>
        <p:spPr>
          <a:xfrm>
            <a:off x="714375" y="104285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135" name="Google Shape;135;p82"/>
          <p:cNvSpPr txBox="1">
            <a:spLocks noGrp="1"/>
          </p:cNvSpPr>
          <p:nvPr>
            <p:ph type="body" idx="1"/>
          </p:nvPr>
        </p:nvSpPr>
        <p:spPr>
          <a:xfrm>
            <a:off x="723017" y="1411062"/>
            <a:ext cx="3620384" cy="253817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Font typeface="Noto Sans Symbols"/>
              <a:buNone/>
              <a:defRPr sz="1200">
                <a:latin typeface="Montserrat"/>
                <a:ea typeface="Montserrat"/>
                <a:cs typeface="Montserrat"/>
                <a:sym typeface="Montserrat"/>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36" name="Google Shape;136;p82"/>
          <p:cNvSpPr txBox="1">
            <a:spLocks noGrp="1"/>
          </p:cNvSpPr>
          <p:nvPr>
            <p:ph type="body" idx="2"/>
          </p:nvPr>
        </p:nvSpPr>
        <p:spPr>
          <a:xfrm>
            <a:off x="4778466" y="1411062"/>
            <a:ext cx="3567181" cy="253817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Font typeface="Noto Sans Symbols"/>
              <a:buNone/>
              <a:defRPr sz="1200">
                <a:latin typeface="Montserrat"/>
                <a:ea typeface="Montserrat"/>
                <a:cs typeface="Montserrat"/>
                <a:sym typeface="Montserrat"/>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137" name="Google Shape;137;p82"/>
          <p:cNvCxnSpPr/>
          <p:nvPr/>
        </p:nvCxnSpPr>
        <p:spPr>
          <a:xfrm>
            <a:off x="4772025" y="104285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138" name="Google Shape;138;p8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9" name="Google Shape;139;p82"/>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0" name="Google Shape;140;p82"/>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3"/>
        <p:cNvGrpSpPr/>
        <p:nvPr/>
      </p:nvGrpSpPr>
      <p:grpSpPr>
        <a:xfrm>
          <a:off x="0" y="0"/>
          <a:ext cx="0" cy="0"/>
          <a:chOff x="0" y="0"/>
          <a:chExt cx="0" cy="0"/>
        </a:xfrm>
      </p:grpSpPr>
      <p:sp>
        <p:nvSpPr>
          <p:cNvPr id="14" name="Google Shape;14;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15" name="Google Shape;15;p73"/>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 name="Google Shape;16;p73"/>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sp>
        <p:nvSpPr>
          <p:cNvPr id="17" name="Google Shape;17;p73"/>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col">
  <p:cSld name="3 col">
    <p:bg>
      <p:bgPr>
        <a:solidFill>
          <a:schemeClr val="lt1"/>
        </a:solidFill>
        <a:effectLst/>
      </p:bgPr>
    </p:bg>
    <p:spTree>
      <p:nvGrpSpPr>
        <p:cNvPr id="1" name="Shape 141"/>
        <p:cNvGrpSpPr/>
        <p:nvPr/>
      </p:nvGrpSpPr>
      <p:grpSpPr>
        <a:xfrm>
          <a:off x="0" y="0"/>
          <a:ext cx="0" cy="0"/>
          <a:chOff x="0" y="0"/>
          <a:chExt cx="0" cy="0"/>
        </a:xfrm>
      </p:grpSpPr>
      <p:sp>
        <p:nvSpPr>
          <p:cNvPr id="142" name="Google Shape;142;p84"/>
          <p:cNvSpPr txBox="1">
            <a:spLocks noGrp="1"/>
          </p:cNvSpPr>
          <p:nvPr>
            <p:ph type="title"/>
          </p:nvPr>
        </p:nvSpPr>
        <p:spPr>
          <a:xfrm>
            <a:off x="723018" y="659298"/>
            <a:ext cx="3706108" cy="458147"/>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SzPts val="2800"/>
              <a:buNone/>
              <a:defRPr sz="3300" b="1" i="0">
                <a:latin typeface="Arial"/>
                <a:ea typeface="Arial"/>
                <a:cs typeface="Arial"/>
                <a:sym typeface="Arial"/>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cxnSp>
        <p:nvCxnSpPr>
          <p:cNvPr id="143" name="Google Shape;143;p84"/>
          <p:cNvCxnSpPr/>
          <p:nvPr/>
        </p:nvCxnSpPr>
        <p:spPr>
          <a:xfrm>
            <a:off x="714375" y="145433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144" name="Google Shape;144;p84"/>
          <p:cNvSpPr txBox="1">
            <a:spLocks noGrp="1"/>
          </p:cNvSpPr>
          <p:nvPr>
            <p:ph type="body" idx="1"/>
          </p:nvPr>
        </p:nvSpPr>
        <p:spPr>
          <a:xfrm>
            <a:off x="714375"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45" name="Google Shape;145;p84"/>
          <p:cNvSpPr txBox="1">
            <a:spLocks noGrp="1"/>
          </p:cNvSpPr>
          <p:nvPr>
            <p:ph type="body" idx="2"/>
          </p:nvPr>
        </p:nvSpPr>
        <p:spPr>
          <a:xfrm>
            <a:off x="714375" y="2099359"/>
            <a:ext cx="2277358"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46" name="Google Shape;146;p84"/>
          <p:cNvSpPr txBox="1">
            <a:spLocks noGrp="1"/>
          </p:cNvSpPr>
          <p:nvPr>
            <p:ph type="body" idx="3"/>
          </p:nvPr>
        </p:nvSpPr>
        <p:spPr>
          <a:xfrm>
            <a:off x="3427029"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47" name="Google Shape;147;p84"/>
          <p:cNvSpPr txBox="1">
            <a:spLocks noGrp="1"/>
          </p:cNvSpPr>
          <p:nvPr>
            <p:ph type="body" idx="4"/>
          </p:nvPr>
        </p:nvSpPr>
        <p:spPr>
          <a:xfrm>
            <a:off x="3427029" y="2099359"/>
            <a:ext cx="2287971"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48" name="Google Shape;148;p84"/>
          <p:cNvSpPr txBox="1">
            <a:spLocks noGrp="1"/>
          </p:cNvSpPr>
          <p:nvPr>
            <p:ph type="body" idx="5"/>
          </p:nvPr>
        </p:nvSpPr>
        <p:spPr>
          <a:xfrm>
            <a:off x="6140263"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49" name="Google Shape;149;p84"/>
          <p:cNvSpPr txBox="1">
            <a:spLocks noGrp="1"/>
          </p:cNvSpPr>
          <p:nvPr>
            <p:ph type="body" idx="6"/>
          </p:nvPr>
        </p:nvSpPr>
        <p:spPr>
          <a:xfrm>
            <a:off x="6140263" y="2099359"/>
            <a:ext cx="2277358"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150" name="Google Shape;150;p84"/>
          <p:cNvCxnSpPr/>
          <p:nvPr/>
        </p:nvCxnSpPr>
        <p:spPr>
          <a:xfrm>
            <a:off x="3427029" y="1454331"/>
            <a:ext cx="1600200" cy="2994"/>
          </a:xfrm>
          <a:prstGeom prst="straightConnector1">
            <a:avLst/>
          </a:prstGeom>
          <a:noFill/>
          <a:ln w="101600" cap="flat" cmpd="sng">
            <a:solidFill>
              <a:schemeClr val="accent1"/>
            </a:solidFill>
            <a:prstDash val="solid"/>
            <a:round/>
            <a:headEnd type="none" w="sm" len="sm"/>
            <a:tailEnd type="none" w="sm" len="sm"/>
          </a:ln>
        </p:spPr>
      </p:cxnSp>
      <p:cxnSp>
        <p:nvCxnSpPr>
          <p:cNvPr id="151" name="Google Shape;151;p84"/>
          <p:cNvCxnSpPr/>
          <p:nvPr/>
        </p:nvCxnSpPr>
        <p:spPr>
          <a:xfrm>
            <a:off x="6140263" y="1454331"/>
            <a:ext cx="1600200" cy="2994"/>
          </a:xfrm>
          <a:prstGeom prst="straightConnector1">
            <a:avLst/>
          </a:prstGeom>
          <a:noFill/>
          <a:ln w="101600" cap="flat" cmpd="sng">
            <a:solidFill>
              <a:schemeClr val="accent1"/>
            </a:solidFill>
            <a:prstDash val="solid"/>
            <a:round/>
            <a:headEnd type="none" w="sm" len="sm"/>
            <a:tailEnd type="none" w="sm" len="sm"/>
          </a:ln>
        </p:spPr>
      </p:cxn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5" orient="horz" pos="1224">
          <p15:clr>
            <a:srgbClr val="FBAE40"/>
          </p15:clr>
        </p15:guide>
        <p15:guide id="6" orient="horz" pos="1440">
          <p15:clr>
            <a:srgbClr val="FBAE40"/>
          </p15:clr>
        </p15:guide>
        <p15:guide id="7" orient="horz" pos="552">
          <p15:clr>
            <a:srgbClr val="FBAE40"/>
          </p15:clr>
        </p15:guide>
        <p15:guide id="8" pos="4800">
          <p15:clr>
            <a:srgbClr val="FBAE40"/>
          </p15:clr>
        </p15:guide>
        <p15:guide id="9" pos="2880">
          <p15:clr>
            <a:srgbClr val="FBAE40"/>
          </p15:clr>
        </p15:guide>
        <p15:guide id="10" orient="horz" pos="17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TITLE_AND_BODY_1">
    <p:spTree>
      <p:nvGrpSpPr>
        <p:cNvPr id="1" name="Shape 18"/>
        <p:cNvGrpSpPr/>
        <p:nvPr/>
      </p:nvGrpSpPr>
      <p:grpSpPr>
        <a:xfrm>
          <a:off x="0" y="0"/>
          <a:ext cx="0" cy="0"/>
          <a:chOff x="0" y="0"/>
          <a:chExt cx="0" cy="0"/>
        </a:xfrm>
      </p:grpSpPr>
      <p:sp>
        <p:nvSpPr>
          <p:cNvPr id="19" name="Google Shape;19;p74"/>
          <p:cNvSpPr txBox="1">
            <a:spLocks noGrp="1"/>
          </p:cNvSpPr>
          <p:nvPr>
            <p:ph type="title"/>
          </p:nvPr>
        </p:nvSpPr>
        <p:spPr>
          <a:xfrm>
            <a:off x="1355725" y="769934"/>
            <a:ext cx="3957900" cy="3549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1400"/>
              <a:buNone/>
              <a:defRPr sz="1400"/>
            </a:lvl1pPr>
            <a:lvl2pPr lvl="1" algn="l">
              <a:lnSpc>
                <a:spcPct val="100000"/>
              </a:lnSpc>
              <a:spcBef>
                <a:spcPct val="0"/>
              </a:spcBef>
              <a:spcAft>
                <a:spcPct val="0"/>
              </a:spcAft>
              <a:buSzPts val="1400"/>
              <a:buNone/>
              <a:defRPr sz="1400"/>
            </a:lvl2pPr>
            <a:lvl3pPr lvl="2" algn="l">
              <a:lnSpc>
                <a:spcPct val="100000"/>
              </a:lnSpc>
              <a:spcBef>
                <a:spcPct val="0"/>
              </a:spcBef>
              <a:spcAft>
                <a:spcPct val="0"/>
              </a:spcAft>
              <a:buSzPts val="1400"/>
              <a:buNone/>
              <a:defRPr sz="1400"/>
            </a:lvl3pPr>
            <a:lvl4pPr lvl="3" algn="l">
              <a:lnSpc>
                <a:spcPct val="100000"/>
              </a:lnSpc>
              <a:spcBef>
                <a:spcPct val="0"/>
              </a:spcBef>
              <a:spcAft>
                <a:spcPct val="0"/>
              </a:spcAft>
              <a:buSzPts val="1400"/>
              <a:buNone/>
              <a:defRPr sz="1400"/>
            </a:lvl4pPr>
            <a:lvl5pPr lvl="4" algn="l">
              <a:lnSpc>
                <a:spcPct val="100000"/>
              </a:lnSpc>
              <a:spcBef>
                <a:spcPct val="0"/>
              </a:spcBef>
              <a:spcAft>
                <a:spcPct val="0"/>
              </a:spcAft>
              <a:buSzPts val="1400"/>
              <a:buNone/>
              <a:defRPr sz="1400"/>
            </a:lvl5pPr>
            <a:lvl6pPr lvl="5" algn="l">
              <a:lnSpc>
                <a:spcPct val="100000"/>
              </a:lnSpc>
              <a:spcBef>
                <a:spcPct val="0"/>
              </a:spcBef>
              <a:spcAft>
                <a:spcPct val="0"/>
              </a:spcAft>
              <a:buSzPts val="1400"/>
              <a:buNone/>
              <a:defRPr sz="1400"/>
            </a:lvl6pPr>
            <a:lvl7pPr lvl="6" algn="l">
              <a:lnSpc>
                <a:spcPct val="100000"/>
              </a:lnSpc>
              <a:spcBef>
                <a:spcPct val="0"/>
              </a:spcBef>
              <a:spcAft>
                <a:spcPct val="0"/>
              </a:spcAft>
              <a:buSzPts val="1400"/>
              <a:buNone/>
              <a:defRPr sz="1400"/>
            </a:lvl7pPr>
            <a:lvl8pPr lvl="7" algn="l">
              <a:lnSpc>
                <a:spcPct val="100000"/>
              </a:lnSpc>
              <a:spcBef>
                <a:spcPct val="0"/>
              </a:spcBef>
              <a:spcAft>
                <a:spcPct val="0"/>
              </a:spcAft>
              <a:buSzPts val="1400"/>
              <a:buNone/>
              <a:defRPr sz="1400"/>
            </a:lvl8pPr>
            <a:lvl9pPr lvl="8" algn="l">
              <a:lnSpc>
                <a:spcPct val="100000"/>
              </a:lnSpc>
              <a:spcBef>
                <a:spcPct val="0"/>
              </a:spcBef>
              <a:spcAft>
                <a:spcPct val="0"/>
              </a:spcAft>
              <a:buSzPts val="1400"/>
              <a:buNone/>
              <a:defRPr sz="1400"/>
            </a:lvl9pPr>
          </a:lstStyle>
          <a:p>
            <a:endParaRPr/>
          </a:p>
        </p:txBody>
      </p:sp>
      <p:sp>
        <p:nvSpPr>
          <p:cNvPr id="20" name="Google Shape;20;p74"/>
          <p:cNvSpPr txBox="1">
            <a:spLocks noGrp="1"/>
          </p:cNvSpPr>
          <p:nvPr>
            <p:ph type="subTitle" idx="1"/>
          </p:nvPr>
        </p:nvSpPr>
        <p:spPr>
          <a:xfrm>
            <a:off x="1355725" y="991934"/>
            <a:ext cx="3957900" cy="3909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1300"/>
              <a:buNone/>
              <a:defRPr sz="1300"/>
            </a:lvl1pPr>
            <a:lvl2pPr lvl="1" algn="l">
              <a:lnSpc>
                <a:spcPct val="100000"/>
              </a:lnSpc>
              <a:spcBef>
                <a:spcPct val="0"/>
              </a:spcBef>
              <a:spcAft>
                <a:spcPct val="0"/>
              </a:spcAft>
              <a:buSzPts val="2100"/>
              <a:buNone/>
              <a:defRPr sz="2100"/>
            </a:lvl2pPr>
            <a:lvl3pPr lvl="2" algn="l">
              <a:lnSpc>
                <a:spcPct val="100000"/>
              </a:lnSpc>
              <a:spcBef>
                <a:spcPct val="0"/>
              </a:spcBef>
              <a:spcAft>
                <a:spcPct val="0"/>
              </a:spcAft>
              <a:buSzPts val="2100"/>
              <a:buNone/>
              <a:defRPr sz="2100"/>
            </a:lvl3pPr>
            <a:lvl4pPr lvl="3" algn="l">
              <a:lnSpc>
                <a:spcPct val="100000"/>
              </a:lnSpc>
              <a:spcBef>
                <a:spcPct val="0"/>
              </a:spcBef>
              <a:spcAft>
                <a:spcPct val="0"/>
              </a:spcAft>
              <a:buSzPts val="2100"/>
              <a:buNone/>
              <a:defRPr sz="2100"/>
            </a:lvl4pPr>
            <a:lvl5pPr lvl="4" algn="l">
              <a:lnSpc>
                <a:spcPct val="100000"/>
              </a:lnSpc>
              <a:spcBef>
                <a:spcPct val="0"/>
              </a:spcBef>
              <a:spcAft>
                <a:spcPct val="0"/>
              </a:spcAft>
              <a:buSzPts val="2100"/>
              <a:buNone/>
              <a:defRPr sz="2100"/>
            </a:lvl5pPr>
            <a:lvl6pPr lvl="5" algn="l">
              <a:lnSpc>
                <a:spcPct val="100000"/>
              </a:lnSpc>
              <a:spcBef>
                <a:spcPct val="0"/>
              </a:spcBef>
              <a:spcAft>
                <a:spcPct val="0"/>
              </a:spcAft>
              <a:buSzPts val="2100"/>
              <a:buNone/>
              <a:defRPr sz="2100"/>
            </a:lvl6pPr>
            <a:lvl7pPr lvl="6" algn="l">
              <a:lnSpc>
                <a:spcPct val="100000"/>
              </a:lnSpc>
              <a:spcBef>
                <a:spcPct val="0"/>
              </a:spcBef>
              <a:spcAft>
                <a:spcPct val="0"/>
              </a:spcAft>
              <a:buSzPts val="2100"/>
              <a:buNone/>
              <a:defRPr sz="2100"/>
            </a:lvl7pPr>
            <a:lvl8pPr lvl="7" algn="l">
              <a:lnSpc>
                <a:spcPct val="100000"/>
              </a:lnSpc>
              <a:spcBef>
                <a:spcPct val="0"/>
              </a:spcBef>
              <a:spcAft>
                <a:spcPct val="0"/>
              </a:spcAft>
              <a:buSzPts val="2100"/>
              <a:buNone/>
              <a:defRPr sz="2100"/>
            </a:lvl8pPr>
            <a:lvl9pPr lvl="8" algn="l">
              <a:lnSpc>
                <a:spcPct val="100000"/>
              </a:lnSpc>
              <a:spcBef>
                <a:spcPct val="0"/>
              </a:spcBef>
              <a:spcAft>
                <a:spcPct val="0"/>
              </a:spcAft>
              <a:buSzPts val="2100"/>
              <a:buNone/>
              <a:defRPr sz="2100"/>
            </a:lvl9pPr>
          </a:lstStyle>
          <a:p>
            <a:endParaRPr/>
          </a:p>
        </p:txBody>
      </p:sp>
      <p:sp>
        <p:nvSpPr>
          <p:cNvPr id="21" name="Google Shape;21;p74"/>
          <p:cNvSpPr txBox="1">
            <a:spLocks noGrp="1"/>
          </p:cNvSpPr>
          <p:nvPr>
            <p:ph type="title" idx="2"/>
          </p:nvPr>
        </p:nvSpPr>
        <p:spPr>
          <a:xfrm>
            <a:off x="689200" y="619763"/>
            <a:ext cx="770100" cy="5406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accent2"/>
              </a:buClr>
              <a:buSzPts val="2400"/>
              <a:buNone/>
              <a:defRPr sz="2400">
                <a:solidFill>
                  <a:schemeClr val="accent2"/>
                </a:solidFill>
              </a:defRPr>
            </a:lvl1pPr>
            <a:lvl2pPr lvl="1" algn="r">
              <a:lnSpc>
                <a:spcPct val="100000"/>
              </a:lnSpc>
              <a:spcBef>
                <a:spcPct val="0"/>
              </a:spcBef>
              <a:spcAft>
                <a:spcPct val="0"/>
              </a:spcAft>
              <a:buClr>
                <a:schemeClr val="accent2"/>
              </a:buClr>
              <a:buSzPts val="2400"/>
              <a:buNone/>
              <a:defRPr sz="2400">
                <a:solidFill>
                  <a:schemeClr val="accent2"/>
                </a:solidFill>
              </a:defRPr>
            </a:lvl2pPr>
            <a:lvl3pPr lvl="2" algn="r">
              <a:lnSpc>
                <a:spcPct val="100000"/>
              </a:lnSpc>
              <a:spcBef>
                <a:spcPct val="0"/>
              </a:spcBef>
              <a:spcAft>
                <a:spcPct val="0"/>
              </a:spcAft>
              <a:buClr>
                <a:schemeClr val="accent2"/>
              </a:buClr>
              <a:buSzPts val="2400"/>
              <a:buNone/>
              <a:defRPr sz="2400">
                <a:solidFill>
                  <a:schemeClr val="accent2"/>
                </a:solidFill>
              </a:defRPr>
            </a:lvl3pPr>
            <a:lvl4pPr lvl="3" algn="r">
              <a:lnSpc>
                <a:spcPct val="100000"/>
              </a:lnSpc>
              <a:spcBef>
                <a:spcPct val="0"/>
              </a:spcBef>
              <a:spcAft>
                <a:spcPct val="0"/>
              </a:spcAft>
              <a:buClr>
                <a:schemeClr val="accent2"/>
              </a:buClr>
              <a:buSzPts val="2400"/>
              <a:buNone/>
              <a:defRPr sz="2400">
                <a:solidFill>
                  <a:schemeClr val="accent2"/>
                </a:solidFill>
              </a:defRPr>
            </a:lvl4pPr>
            <a:lvl5pPr lvl="4" algn="r">
              <a:lnSpc>
                <a:spcPct val="100000"/>
              </a:lnSpc>
              <a:spcBef>
                <a:spcPct val="0"/>
              </a:spcBef>
              <a:spcAft>
                <a:spcPct val="0"/>
              </a:spcAft>
              <a:buClr>
                <a:schemeClr val="accent2"/>
              </a:buClr>
              <a:buSzPts val="2400"/>
              <a:buNone/>
              <a:defRPr sz="2400">
                <a:solidFill>
                  <a:schemeClr val="accent2"/>
                </a:solidFill>
              </a:defRPr>
            </a:lvl5pPr>
            <a:lvl6pPr lvl="5" algn="r">
              <a:lnSpc>
                <a:spcPct val="100000"/>
              </a:lnSpc>
              <a:spcBef>
                <a:spcPct val="0"/>
              </a:spcBef>
              <a:spcAft>
                <a:spcPct val="0"/>
              </a:spcAft>
              <a:buClr>
                <a:schemeClr val="accent2"/>
              </a:buClr>
              <a:buSzPts val="2400"/>
              <a:buNone/>
              <a:defRPr sz="2400">
                <a:solidFill>
                  <a:schemeClr val="accent2"/>
                </a:solidFill>
              </a:defRPr>
            </a:lvl6pPr>
            <a:lvl7pPr lvl="6" algn="r">
              <a:lnSpc>
                <a:spcPct val="100000"/>
              </a:lnSpc>
              <a:spcBef>
                <a:spcPct val="0"/>
              </a:spcBef>
              <a:spcAft>
                <a:spcPct val="0"/>
              </a:spcAft>
              <a:buClr>
                <a:schemeClr val="accent2"/>
              </a:buClr>
              <a:buSzPts val="2400"/>
              <a:buNone/>
              <a:defRPr sz="2400">
                <a:solidFill>
                  <a:schemeClr val="accent2"/>
                </a:solidFill>
              </a:defRPr>
            </a:lvl7pPr>
            <a:lvl8pPr lvl="7" algn="r">
              <a:lnSpc>
                <a:spcPct val="100000"/>
              </a:lnSpc>
              <a:spcBef>
                <a:spcPct val="0"/>
              </a:spcBef>
              <a:spcAft>
                <a:spcPct val="0"/>
              </a:spcAft>
              <a:buClr>
                <a:schemeClr val="accent2"/>
              </a:buClr>
              <a:buSzPts val="2400"/>
              <a:buNone/>
              <a:defRPr sz="2400">
                <a:solidFill>
                  <a:schemeClr val="accent2"/>
                </a:solidFill>
              </a:defRPr>
            </a:lvl8pPr>
            <a:lvl9pPr lvl="8" algn="r">
              <a:lnSpc>
                <a:spcPct val="100000"/>
              </a:lnSpc>
              <a:spcBef>
                <a:spcPct val="0"/>
              </a:spcBef>
              <a:spcAft>
                <a:spcPct val="0"/>
              </a:spcAft>
              <a:buClr>
                <a:schemeClr val="accent2"/>
              </a:buClr>
              <a:buSzPts val="2400"/>
              <a:buNone/>
              <a:defRPr sz="2400">
                <a:solidFill>
                  <a:schemeClr val="accent2"/>
                </a:solidFill>
              </a:defRPr>
            </a:lvl9pPr>
          </a:lstStyle>
          <a:p>
            <a:endParaRPr/>
          </a:p>
        </p:txBody>
      </p:sp>
      <p:sp>
        <p:nvSpPr>
          <p:cNvPr id="22" name="Google Shape;22;p74"/>
          <p:cNvSpPr txBox="1">
            <a:spLocks noGrp="1"/>
          </p:cNvSpPr>
          <p:nvPr>
            <p:ph type="title" idx="3"/>
          </p:nvPr>
        </p:nvSpPr>
        <p:spPr>
          <a:xfrm>
            <a:off x="1355725" y="1555159"/>
            <a:ext cx="3957900" cy="3549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1400"/>
              <a:buNone/>
              <a:defRPr sz="1400"/>
            </a:lvl1pPr>
            <a:lvl2pPr lvl="1" algn="l">
              <a:lnSpc>
                <a:spcPct val="100000"/>
              </a:lnSpc>
              <a:spcBef>
                <a:spcPct val="0"/>
              </a:spcBef>
              <a:spcAft>
                <a:spcPct val="0"/>
              </a:spcAft>
              <a:buSzPts val="1400"/>
              <a:buNone/>
              <a:defRPr sz="1400"/>
            </a:lvl2pPr>
            <a:lvl3pPr lvl="2" algn="l">
              <a:lnSpc>
                <a:spcPct val="100000"/>
              </a:lnSpc>
              <a:spcBef>
                <a:spcPct val="0"/>
              </a:spcBef>
              <a:spcAft>
                <a:spcPct val="0"/>
              </a:spcAft>
              <a:buSzPts val="1400"/>
              <a:buNone/>
              <a:defRPr sz="1400"/>
            </a:lvl3pPr>
            <a:lvl4pPr lvl="3" algn="l">
              <a:lnSpc>
                <a:spcPct val="100000"/>
              </a:lnSpc>
              <a:spcBef>
                <a:spcPct val="0"/>
              </a:spcBef>
              <a:spcAft>
                <a:spcPct val="0"/>
              </a:spcAft>
              <a:buSzPts val="1400"/>
              <a:buNone/>
              <a:defRPr sz="1400"/>
            </a:lvl4pPr>
            <a:lvl5pPr lvl="4" algn="l">
              <a:lnSpc>
                <a:spcPct val="100000"/>
              </a:lnSpc>
              <a:spcBef>
                <a:spcPct val="0"/>
              </a:spcBef>
              <a:spcAft>
                <a:spcPct val="0"/>
              </a:spcAft>
              <a:buSzPts val="1400"/>
              <a:buNone/>
              <a:defRPr sz="1400"/>
            </a:lvl5pPr>
            <a:lvl6pPr lvl="5" algn="l">
              <a:lnSpc>
                <a:spcPct val="100000"/>
              </a:lnSpc>
              <a:spcBef>
                <a:spcPct val="0"/>
              </a:spcBef>
              <a:spcAft>
                <a:spcPct val="0"/>
              </a:spcAft>
              <a:buSzPts val="1400"/>
              <a:buNone/>
              <a:defRPr sz="1400"/>
            </a:lvl6pPr>
            <a:lvl7pPr lvl="6" algn="l">
              <a:lnSpc>
                <a:spcPct val="100000"/>
              </a:lnSpc>
              <a:spcBef>
                <a:spcPct val="0"/>
              </a:spcBef>
              <a:spcAft>
                <a:spcPct val="0"/>
              </a:spcAft>
              <a:buSzPts val="1400"/>
              <a:buNone/>
              <a:defRPr sz="1400"/>
            </a:lvl7pPr>
            <a:lvl8pPr lvl="7" algn="l">
              <a:lnSpc>
                <a:spcPct val="100000"/>
              </a:lnSpc>
              <a:spcBef>
                <a:spcPct val="0"/>
              </a:spcBef>
              <a:spcAft>
                <a:spcPct val="0"/>
              </a:spcAft>
              <a:buSzPts val="1400"/>
              <a:buNone/>
              <a:defRPr sz="1400"/>
            </a:lvl8pPr>
            <a:lvl9pPr lvl="8" algn="l">
              <a:lnSpc>
                <a:spcPct val="100000"/>
              </a:lnSpc>
              <a:spcBef>
                <a:spcPct val="0"/>
              </a:spcBef>
              <a:spcAft>
                <a:spcPct val="0"/>
              </a:spcAft>
              <a:buSzPts val="1400"/>
              <a:buNone/>
              <a:defRPr sz="1400"/>
            </a:lvl9pPr>
          </a:lstStyle>
          <a:p>
            <a:endParaRPr/>
          </a:p>
        </p:txBody>
      </p:sp>
      <p:sp>
        <p:nvSpPr>
          <p:cNvPr id="23" name="Google Shape;23;p74"/>
          <p:cNvSpPr txBox="1">
            <a:spLocks noGrp="1"/>
          </p:cNvSpPr>
          <p:nvPr>
            <p:ph type="subTitle" idx="4"/>
          </p:nvPr>
        </p:nvSpPr>
        <p:spPr>
          <a:xfrm>
            <a:off x="1355725" y="1777159"/>
            <a:ext cx="3957900" cy="3909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1300"/>
              <a:buNone/>
              <a:defRPr sz="1300"/>
            </a:lvl1pPr>
            <a:lvl2pPr lvl="1" algn="l">
              <a:lnSpc>
                <a:spcPct val="100000"/>
              </a:lnSpc>
              <a:spcBef>
                <a:spcPct val="0"/>
              </a:spcBef>
              <a:spcAft>
                <a:spcPct val="0"/>
              </a:spcAft>
              <a:buSzPts val="2100"/>
              <a:buNone/>
              <a:defRPr sz="2100"/>
            </a:lvl2pPr>
            <a:lvl3pPr lvl="2" algn="l">
              <a:lnSpc>
                <a:spcPct val="100000"/>
              </a:lnSpc>
              <a:spcBef>
                <a:spcPct val="0"/>
              </a:spcBef>
              <a:spcAft>
                <a:spcPct val="0"/>
              </a:spcAft>
              <a:buSzPts val="2100"/>
              <a:buNone/>
              <a:defRPr sz="2100"/>
            </a:lvl3pPr>
            <a:lvl4pPr lvl="3" algn="l">
              <a:lnSpc>
                <a:spcPct val="100000"/>
              </a:lnSpc>
              <a:spcBef>
                <a:spcPct val="0"/>
              </a:spcBef>
              <a:spcAft>
                <a:spcPct val="0"/>
              </a:spcAft>
              <a:buSzPts val="2100"/>
              <a:buNone/>
              <a:defRPr sz="2100"/>
            </a:lvl4pPr>
            <a:lvl5pPr lvl="4" algn="l">
              <a:lnSpc>
                <a:spcPct val="100000"/>
              </a:lnSpc>
              <a:spcBef>
                <a:spcPct val="0"/>
              </a:spcBef>
              <a:spcAft>
                <a:spcPct val="0"/>
              </a:spcAft>
              <a:buSzPts val="2100"/>
              <a:buNone/>
              <a:defRPr sz="2100"/>
            </a:lvl5pPr>
            <a:lvl6pPr lvl="5" algn="l">
              <a:lnSpc>
                <a:spcPct val="100000"/>
              </a:lnSpc>
              <a:spcBef>
                <a:spcPct val="0"/>
              </a:spcBef>
              <a:spcAft>
                <a:spcPct val="0"/>
              </a:spcAft>
              <a:buSzPts val="2100"/>
              <a:buNone/>
              <a:defRPr sz="2100"/>
            </a:lvl6pPr>
            <a:lvl7pPr lvl="6" algn="l">
              <a:lnSpc>
                <a:spcPct val="100000"/>
              </a:lnSpc>
              <a:spcBef>
                <a:spcPct val="0"/>
              </a:spcBef>
              <a:spcAft>
                <a:spcPct val="0"/>
              </a:spcAft>
              <a:buSzPts val="2100"/>
              <a:buNone/>
              <a:defRPr sz="2100"/>
            </a:lvl7pPr>
            <a:lvl8pPr lvl="7" algn="l">
              <a:lnSpc>
                <a:spcPct val="100000"/>
              </a:lnSpc>
              <a:spcBef>
                <a:spcPct val="0"/>
              </a:spcBef>
              <a:spcAft>
                <a:spcPct val="0"/>
              </a:spcAft>
              <a:buSzPts val="2100"/>
              <a:buNone/>
              <a:defRPr sz="2100"/>
            </a:lvl8pPr>
            <a:lvl9pPr lvl="8" algn="l">
              <a:lnSpc>
                <a:spcPct val="100000"/>
              </a:lnSpc>
              <a:spcBef>
                <a:spcPct val="0"/>
              </a:spcBef>
              <a:spcAft>
                <a:spcPct val="0"/>
              </a:spcAft>
              <a:buSzPts val="2100"/>
              <a:buNone/>
              <a:defRPr sz="2100"/>
            </a:lvl9pPr>
          </a:lstStyle>
          <a:p>
            <a:endParaRPr/>
          </a:p>
        </p:txBody>
      </p:sp>
      <p:sp>
        <p:nvSpPr>
          <p:cNvPr id="24" name="Google Shape;24;p74"/>
          <p:cNvSpPr txBox="1">
            <a:spLocks noGrp="1"/>
          </p:cNvSpPr>
          <p:nvPr>
            <p:ph type="title" idx="5"/>
          </p:nvPr>
        </p:nvSpPr>
        <p:spPr>
          <a:xfrm>
            <a:off x="689200" y="1404988"/>
            <a:ext cx="770100" cy="5406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accent2"/>
              </a:buClr>
              <a:buSzPts val="2400"/>
              <a:buNone/>
              <a:defRPr sz="2400">
                <a:solidFill>
                  <a:schemeClr val="accent2"/>
                </a:solidFill>
              </a:defRPr>
            </a:lvl1pPr>
            <a:lvl2pPr lvl="1" algn="r">
              <a:lnSpc>
                <a:spcPct val="100000"/>
              </a:lnSpc>
              <a:spcBef>
                <a:spcPct val="0"/>
              </a:spcBef>
              <a:spcAft>
                <a:spcPct val="0"/>
              </a:spcAft>
              <a:buClr>
                <a:schemeClr val="accent2"/>
              </a:buClr>
              <a:buSzPts val="2400"/>
              <a:buNone/>
              <a:defRPr sz="2400">
                <a:solidFill>
                  <a:schemeClr val="accent2"/>
                </a:solidFill>
              </a:defRPr>
            </a:lvl2pPr>
            <a:lvl3pPr lvl="2" algn="r">
              <a:lnSpc>
                <a:spcPct val="100000"/>
              </a:lnSpc>
              <a:spcBef>
                <a:spcPct val="0"/>
              </a:spcBef>
              <a:spcAft>
                <a:spcPct val="0"/>
              </a:spcAft>
              <a:buClr>
                <a:schemeClr val="accent2"/>
              </a:buClr>
              <a:buSzPts val="2400"/>
              <a:buNone/>
              <a:defRPr sz="2400">
                <a:solidFill>
                  <a:schemeClr val="accent2"/>
                </a:solidFill>
              </a:defRPr>
            </a:lvl3pPr>
            <a:lvl4pPr lvl="3" algn="r">
              <a:lnSpc>
                <a:spcPct val="100000"/>
              </a:lnSpc>
              <a:spcBef>
                <a:spcPct val="0"/>
              </a:spcBef>
              <a:spcAft>
                <a:spcPct val="0"/>
              </a:spcAft>
              <a:buClr>
                <a:schemeClr val="accent2"/>
              </a:buClr>
              <a:buSzPts val="2400"/>
              <a:buNone/>
              <a:defRPr sz="2400">
                <a:solidFill>
                  <a:schemeClr val="accent2"/>
                </a:solidFill>
              </a:defRPr>
            </a:lvl4pPr>
            <a:lvl5pPr lvl="4" algn="r">
              <a:lnSpc>
                <a:spcPct val="100000"/>
              </a:lnSpc>
              <a:spcBef>
                <a:spcPct val="0"/>
              </a:spcBef>
              <a:spcAft>
                <a:spcPct val="0"/>
              </a:spcAft>
              <a:buClr>
                <a:schemeClr val="accent2"/>
              </a:buClr>
              <a:buSzPts val="2400"/>
              <a:buNone/>
              <a:defRPr sz="2400">
                <a:solidFill>
                  <a:schemeClr val="accent2"/>
                </a:solidFill>
              </a:defRPr>
            </a:lvl5pPr>
            <a:lvl6pPr lvl="5" algn="r">
              <a:lnSpc>
                <a:spcPct val="100000"/>
              </a:lnSpc>
              <a:spcBef>
                <a:spcPct val="0"/>
              </a:spcBef>
              <a:spcAft>
                <a:spcPct val="0"/>
              </a:spcAft>
              <a:buClr>
                <a:schemeClr val="accent2"/>
              </a:buClr>
              <a:buSzPts val="2400"/>
              <a:buNone/>
              <a:defRPr sz="2400">
                <a:solidFill>
                  <a:schemeClr val="accent2"/>
                </a:solidFill>
              </a:defRPr>
            </a:lvl6pPr>
            <a:lvl7pPr lvl="6" algn="r">
              <a:lnSpc>
                <a:spcPct val="100000"/>
              </a:lnSpc>
              <a:spcBef>
                <a:spcPct val="0"/>
              </a:spcBef>
              <a:spcAft>
                <a:spcPct val="0"/>
              </a:spcAft>
              <a:buClr>
                <a:schemeClr val="accent2"/>
              </a:buClr>
              <a:buSzPts val="2400"/>
              <a:buNone/>
              <a:defRPr sz="2400">
                <a:solidFill>
                  <a:schemeClr val="accent2"/>
                </a:solidFill>
              </a:defRPr>
            </a:lvl7pPr>
            <a:lvl8pPr lvl="7" algn="r">
              <a:lnSpc>
                <a:spcPct val="100000"/>
              </a:lnSpc>
              <a:spcBef>
                <a:spcPct val="0"/>
              </a:spcBef>
              <a:spcAft>
                <a:spcPct val="0"/>
              </a:spcAft>
              <a:buClr>
                <a:schemeClr val="accent2"/>
              </a:buClr>
              <a:buSzPts val="2400"/>
              <a:buNone/>
              <a:defRPr sz="2400">
                <a:solidFill>
                  <a:schemeClr val="accent2"/>
                </a:solidFill>
              </a:defRPr>
            </a:lvl8pPr>
            <a:lvl9pPr lvl="8" algn="r">
              <a:lnSpc>
                <a:spcPct val="100000"/>
              </a:lnSpc>
              <a:spcBef>
                <a:spcPct val="0"/>
              </a:spcBef>
              <a:spcAft>
                <a:spcPct val="0"/>
              </a:spcAft>
              <a:buClr>
                <a:schemeClr val="accent2"/>
              </a:buClr>
              <a:buSzPts val="2400"/>
              <a:buNone/>
              <a:defRPr sz="2400">
                <a:solidFill>
                  <a:schemeClr val="accent2"/>
                </a:solidFill>
              </a:defRPr>
            </a:lvl9pPr>
          </a:lstStyle>
          <a:p>
            <a:endParaRPr/>
          </a:p>
        </p:txBody>
      </p:sp>
      <p:sp>
        <p:nvSpPr>
          <p:cNvPr id="25" name="Google Shape;25;p74"/>
          <p:cNvSpPr txBox="1">
            <a:spLocks noGrp="1"/>
          </p:cNvSpPr>
          <p:nvPr>
            <p:ph type="title" idx="6"/>
          </p:nvPr>
        </p:nvSpPr>
        <p:spPr>
          <a:xfrm>
            <a:off x="1355725" y="2340384"/>
            <a:ext cx="3957900" cy="3549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1400"/>
              <a:buNone/>
              <a:defRPr sz="1400"/>
            </a:lvl1pPr>
            <a:lvl2pPr lvl="1" algn="l">
              <a:lnSpc>
                <a:spcPct val="100000"/>
              </a:lnSpc>
              <a:spcBef>
                <a:spcPct val="0"/>
              </a:spcBef>
              <a:spcAft>
                <a:spcPct val="0"/>
              </a:spcAft>
              <a:buSzPts val="1400"/>
              <a:buNone/>
              <a:defRPr sz="1400"/>
            </a:lvl2pPr>
            <a:lvl3pPr lvl="2" algn="l">
              <a:lnSpc>
                <a:spcPct val="100000"/>
              </a:lnSpc>
              <a:spcBef>
                <a:spcPct val="0"/>
              </a:spcBef>
              <a:spcAft>
                <a:spcPct val="0"/>
              </a:spcAft>
              <a:buSzPts val="1400"/>
              <a:buNone/>
              <a:defRPr sz="1400"/>
            </a:lvl3pPr>
            <a:lvl4pPr lvl="3" algn="l">
              <a:lnSpc>
                <a:spcPct val="100000"/>
              </a:lnSpc>
              <a:spcBef>
                <a:spcPct val="0"/>
              </a:spcBef>
              <a:spcAft>
                <a:spcPct val="0"/>
              </a:spcAft>
              <a:buSzPts val="1400"/>
              <a:buNone/>
              <a:defRPr sz="1400"/>
            </a:lvl4pPr>
            <a:lvl5pPr lvl="4" algn="l">
              <a:lnSpc>
                <a:spcPct val="100000"/>
              </a:lnSpc>
              <a:spcBef>
                <a:spcPct val="0"/>
              </a:spcBef>
              <a:spcAft>
                <a:spcPct val="0"/>
              </a:spcAft>
              <a:buSzPts val="1400"/>
              <a:buNone/>
              <a:defRPr sz="1400"/>
            </a:lvl5pPr>
            <a:lvl6pPr lvl="5" algn="l">
              <a:lnSpc>
                <a:spcPct val="100000"/>
              </a:lnSpc>
              <a:spcBef>
                <a:spcPct val="0"/>
              </a:spcBef>
              <a:spcAft>
                <a:spcPct val="0"/>
              </a:spcAft>
              <a:buSzPts val="1400"/>
              <a:buNone/>
              <a:defRPr sz="1400"/>
            </a:lvl6pPr>
            <a:lvl7pPr lvl="6" algn="l">
              <a:lnSpc>
                <a:spcPct val="100000"/>
              </a:lnSpc>
              <a:spcBef>
                <a:spcPct val="0"/>
              </a:spcBef>
              <a:spcAft>
                <a:spcPct val="0"/>
              </a:spcAft>
              <a:buSzPts val="1400"/>
              <a:buNone/>
              <a:defRPr sz="1400"/>
            </a:lvl7pPr>
            <a:lvl8pPr lvl="7" algn="l">
              <a:lnSpc>
                <a:spcPct val="100000"/>
              </a:lnSpc>
              <a:spcBef>
                <a:spcPct val="0"/>
              </a:spcBef>
              <a:spcAft>
                <a:spcPct val="0"/>
              </a:spcAft>
              <a:buSzPts val="1400"/>
              <a:buNone/>
              <a:defRPr sz="1400"/>
            </a:lvl8pPr>
            <a:lvl9pPr lvl="8" algn="l">
              <a:lnSpc>
                <a:spcPct val="100000"/>
              </a:lnSpc>
              <a:spcBef>
                <a:spcPct val="0"/>
              </a:spcBef>
              <a:spcAft>
                <a:spcPct val="0"/>
              </a:spcAft>
              <a:buSzPts val="1400"/>
              <a:buNone/>
              <a:defRPr sz="1400"/>
            </a:lvl9pPr>
          </a:lstStyle>
          <a:p>
            <a:endParaRPr/>
          </a:p>
        </p:txBody>
      </p:sp>
      <p:sp>
        <p:nvSpPr>
          <p:cNvPr id="26" name="Google Shape;26;p74"/>
          <p:cNvSpPr txBox="1">
            <a:spLocks noGrp="1"/>
          </p:cNvSpPr>
          <p:nvPr>
            <p:ph type="subTitle" idx="7"/>
          </p:nvPr>
        </p:nvSpPr>
        <p:spPr>
          <a:xfrm>
            <a:off x="1355725" y="2562384"/>
            <a:ext cx="3957900" cy="3909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1300"/>
              <a:buNone/>
              <a:defRPr sz="1300"/>
            </a:lvl1pPr>
            <a:lvl2pPr lvl="1" algn="l">
              <a:lnSpc>
                <a:spcPct val="100000"/>
              </a:lnSpc>
              <a:spcBef>
                <a:spcPct val="0"/>
              </a:spcBef>
              <a:spcAft>
                <a:spcPct val="0"/>
              </a:spcAft>
              <a:buSzPts val="2100"/>
              <a:buNone/>
              <a:defRPr sz="2100"/>
            </a:lvl2pPr>
            <a:lvl3pPr lvl="2" algn="l">
              <a:lnSpc>
                <a:spcPct val="100000"/>
              </a:lnSpc>
              <a:spcBef>
                <a:spcPct val="0"/>
              </a:spcBef>
              <a:spcAft>
                <a:spcPct val="0"/>
              </a:spcAft>
              <a:buSzPts val="2100"/>
              <a:buNone/>
              <a:defRPr sz="2100"/>
            </a:lvl3pPr>
            <a:lvl4pPr lvl="3" algn="l">
              <a:lnSpc>
                <a:spcPct val="100000"/>
              </a:lnSpc>
              <a:spcBef>
                <a:spcPct val="0"/>
              </a:spcBef>
              <a:spcAft>
                <a:spcPct val="0"/>
              </a:spcAft>
              <a:buSzPts val="2100"/>
              <a:buNone/>
              <a:defRPr sz="2100"/>
            </a:lvl4pPr>
            <a:lvl5pPr lvl="4" algn="l">
              <a:lnSpc>
                <a:spcPct val="100000"/>
              </a:lnSpc>
              <a:spcBef>
                <a:spcPct val="0"/>
              </a:spcBef>
              <a:spcAft>
                <a:spcPct val="0"/>
              </a:spcAft>
              <a:buSzPts val="2100"/>
              <a:buNone/>
              <a:defRPr sz="2100"/>
            </a:lvl5pPr>
            <a:lvl6pPr lvl="5" algn="l">
              <a:lnSpc>
                <a:spcPct val="100000"/>
              </a:lnSpc>
              <a:spcBef>
                <a:spcPct val="0"/>
              </a:spcBef>
              <a:spcAft>
                <a:spcPct val="0"/>
              </a:spcAft>
              <a:buSzPts val="2100"/>
              <a:buNone/>
              <a:defRPr sz="2100"/>
            </a:lvl6pPr>
            <a:lvl7pPr lvl="6" algn="l">
              <a:lnSpc>
                <a:spcPct val="100000"/>
              </a:lnSpc>
              <a:spcBef>
                <a:spcPct val="0"/>
              </a:spcBef>
              <a:spcAft>
                <a:spcPct val="0"/>
              </a:spcAft>
              <a:buSzPts val="2100"/>
              <a:buNone/>
              <a:defRPr sz="2100"/>
            </a:lvl7pPr>
            <a:lvl8pPr lvl="7" algn="l">
              <a:lnSpc>
                <a:spcPct val="100000"/>
              </a:lnSpc>
              <a:spcBef>
                <a:spcPct val="0"/>
              </a:spcBef>
              <a:spcAft>
                <a:spcPct val="0"/>
              </a:spcAft>
              <a:buSzPts val="2100"/>
              <a:buNone/>
              <a:defRPr sz="2100"/>
            </a:lvl8pPr>
            <a:lvl9pPr lvl="8" algn="l">
              <a:lnSpc>
                <a:spcPct val="100000"/>
              </a:lnSpc>
              <a:spcBef>
                <a:spcPct val="0"/>
              </a:spcBef>
              <a:spcAft>
                <a:spcPct val="0"/>
              </a:spcAft>
              <a:buSzPts val="2100"/>
              <a:buNone/>
              <a:defRPr sz="2100"/>
            </a:lvl9pPr>
          </a:lstStyle>
          <a:p>
            <a:endParaRPr/>
          </a:p>
        </p:txBody>
      </p:sp>
      <p:sp>
        <p:nvSpPr>
          <p:cNvPr id="27" name="Google Shape;27;p74"/>
          <p:cNvSpPr txBox="1">
            <a:spLocks noGrp="1"/>
          </p:cNvSpPr>
          <p:nvPr>
            <p:ph type="title" idx="8"/>
          </p:nvPr>
        </p:nvSpPr>
        <p:spPr>
          <a:xfrm>
            <a:off x="689200" y="2190213"/>
            <a:ext cx="770100" cy="5406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accent2"/>
              </a:buClr>
              <a:buSzPts val="2400"/>
              <a:buNone/>
              <a:defRPr sz="2400">
                <a:solidFill>
                  <a:schemeClr val="accent2"/>
                </a:solidFill>
              </a:defRPr>
            </a:lvl1pPr>
            <a:lvl2pPr lvl="1" algn="r">
              <a:lnSpc>
                <a:spcPct val="100000"/>
              </a:lnSpc>
              <a:spcBef>
                <a:spcPct val="0"/>
              </a:spcBef>
              <a:spcAft>
                <a:spcPct val="0"/>
              </a:spcAft>
              <a:buClr>
                <a:schemeClr val="accent2"/>
              </a:buClr>
              <a:buSzPts val="2400"/>
              <a:buNone/>
              <a:defRPr sz="2400">
                <a:solidFill>
                  <a:schemeClr val="accent2"/>
                </a:solidFill>
              </a:defRPr>
            </a:lvl2pPr>
            <a:lvl3pPr lvl="2" algn="r">
              <a:lnSpc>
                <a:spcPct val="100000"/>
              </a:lnSpc>
              <a:spcBef>
                <a:spcPct val="0"/>
              </a:spcBef>
              <a:spcAft>
                <a:spcPct val="0"/>
              </a:spcAft>
              <a:buClr>
                <a:schemeClr val="accent2"/>
              </a:buClr>
              <a:buSzPts val="2400"/>
              <a:buNone/>
              <a:defRPr sz="2400">
                <a:solidFill>
                  <a:schemeClr val="accent2"/>
                </a:solidFill>
              </a:defRPr>
            </a:lvl3pPr>
            <a:lvl4pPr lvl="3" algn="r">
              <a:lnSpc>
                <a:spcPct val="100000"/>
              </a:lnSpc>
              <a:spcBef>
                <a:spcPct val="0"/>
              </a:spcBef>
              <a:spcAft>
                <a:spcPct val="0"/>
              </a:spcAft>
              <a:buClr>
                <a:schemeClr val="accent2"/>
              </a:buClr>
              <a:buSzPts val="2400"/>
              <a:buNone/>
              <a:defRPr sz="2400">
                <a:solidFill>
                  <a:schemeClr val="accent2"/>
                </a:solidFill>
              </a:defRPr>
            </a:lvl4pPr>
            <a:lvl5pPr lvl="4" algn="r">
              <a:lnSpc>
                <a:spcPct val="100000"/>
              </a:lnSpc>
              <a:spcBef>
                <a:spcPct val="0"/>
              </a:spcBef>
              <a:spcAft>
                <a:spcPct val="0"/>
              </a:spcAft>
              <a:buClr>
                <a:schemeClr val="accent2"/>
              </a:buClr>
              <a:buSzPts val="2400"/>
              <a:buNone/>
              <a:defRPr sz="2400">
                <a:solidFill>
                  <a:schemeClr val="accent2"/>
                </a:solidFill>
              </a:defRPr>
            </a:lvl5pPr>
            <a:lvl6pPr lvl="5" algn="r">
              <a:lnSpc>
                <a:spcPct val="100000"/>
              </a:lnSpc>
              <a:spcBef>
                <a:spcPct val="0"/>
              </a:spcBef>
              <a:spcAft>
                <a:spcPct val="0"/>
              </a:spcAft>
              <a:buClr>
                <a:schemeClr val="accent2"/>
              </a:buClr>
              <a:buSzPts val="2400"/>
              <a:buNone/>
              <a:defRPr sz="2400">
                <a:solidFill>
                  <a:schemeClr val="accent2"/>
                </a:solidFill>
              </a:defRPr>
            </a:lvl6pPr>
            <a:lvl7pPr lvl="6" algn="r">
              <a:lnSpc>
                <a:spcPct val="100000"/>
              </a:lnSpc>
              <a:spcBef>
                <a:spcPct val="0"/>
              </a:spcBef>
              <a:spcAft>
                <a:spcPct val="0"/>
              </a:spcAft>
              <a:buClr>
                <a:schemeClr val="accent2"/>
              </a:buClr>
              <a:buSzPts val="2400"/>
              <a:buNone/>
              <a:defRPr sz="2400">
                <a:solidFill>
                  <a:schemeClr val="accent2"/>
                </a:solidFill>
              </a:defRPr>
            </a:lvl7pPr>
            <a:lvl8pPr lvl="7" algn="r">
              <a:lnSpc>
                <a:spcPct val="100000"/>
              </a:lnSpc>
              <a:spcBef>
                <a:spcPct val="0"/>
              </a:spcBef>
              <a:spcAft>
                <a:spcPct val="0"/>
              </a:spcAft>
              <a:buClr>
                <a:schemeClr val="accent2"/>
              </a:buClr>
              <a:buSzPts val="2400"/>
              <a:buNone/>
              <a:defRPr sz="2400">
                <a:solidFill>
                  <a:schemeClr val="accent2"/>
                </a:solidFill>
              </a:defRPr>
            </a:lvl8pPr>
            <a:lvl9pPr lvl="8" algn="r">
              <a:lnSpc>
                <a:spcPct val="100000"/>
              </a:lnSpc>
              <a:spcBef>
                <a:spcPct val="0"/>
              </a:spcBef>
              <a:spcAft>
                <a:spcPct val="0"/>
              </a:spcAft>
              <a:buClr>
                <a:schemeClr val="accent2"/>
              </a:buClr>
              <a:buSzPts val="2400"/>
              <a:buNone/>
              <a:defRPr sz="2400">
                <a:solidFill>
                  <a:schemeClr val="accent2"/>
                </a:solidFill>
              </a:defRPr>
            </a:lvl9pPr>
          </a:lstStyle>
          <a:p>
            <a:endParaRPr/>
          </a:p>
        </p:txBody>
      </p:sp>
      <p:sp>
        <p:nvSpPr>
          <p:cNvPr id="28" name="Google Shape;28;p74"/>
          <p:cNvSpPr txBox="1">
            <a:spLocks noGrp="1"/>
          </p:cNvSpPr>
          <p:nvPr>
            <p:ph type="title" idx="9"/>
          </p:nvPr>
        </p:nvSpPr>
        <p:spPr>
          <a:xfrm>
            <a:off x="1355725" y="3125609"/>
            <a:ext cx="3957900" cy="3549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1400"/>
              <a:buNone/>
              <a:defRPr sz="1400"/>
            </a:lvl1pPr>
            <a:lvl2pPr lvl="1" algn="l">
              <a:lnSpc>
                <a:spcPct val="100000"/>
              </a:lnSpc>
              <a:spcBef>
                <a:spcPct val="0"/>
              </a:spcBef>
              <a:spcAft>
                <a:spcPct val="0"/>
              </a:spcAft>
              <a:buSzPts val="1400"/>
              <a:buNone/>
              <a:defRPr sz="1400"/>
            </a:lvl2pPr>
            <a:lvl3pPr lvl="2" algn="l">
              <a:lnSpc>
                <a:spcPct val="100000"/>
              </a:lnSpc>
              <a:spcBef>
                <a:spcPct val="0"/>
              </a:spcBef>
              <a:spcAft>
                <a:spcPct val="0"/>
              </a:spcAft>
              <a:buSzPts val="1400"/>
              <a:buNone/>
              <a:defRPr sz="1400"/>
            </a:lvl3pPr>
            <a:lvl4pPr lvl="3" algn="l">
              <a:lnSpc>
                <a:spcPct val="100000"/>
              </a:lnSpc>
              <a:spcBef>
                <a:spcPct val="0"/>
              </a:spcBef>
              <a:spcAft>
                <a:spcPct val="0"/>
              </a:spcAft>
              <a:buSzPts val="1400"/>
              <a:buNone/>
              <a:defRPr sz="1400"/>
            </a:lvl4pPr>
            <a:lvl5pPr lvl="4" algn="l">
              <a:lnSpc>
                <a:spcPct val="100000"/>
              </a:lnSpc>
              <a:spcBef>
                <a:spcPct val="0"/>
              </a:spcBef>
              <a:spcAft>
                <a:spcPct val="0"/>
              </a:spcAft>
              <a:buSzPts val="1400"/>
              <a:buNone/>
              <a:defRPr sz="1400"/>
            </a:lvl5pPr>
            <a:lvl6pPr lvl="5" algn="l">
              <a:lnSpc>
                <a:spcPct val="100000"/>
              </a:lnSpc>
              <a:spcBef>
                <a:spcPct val="0"/>
              </a:spcBef>
              <a:spcAft>
                <a:spcPct val="0"/>
              </a:spcAft>
              <a:buSzPts val="1400"/>
              <a:buNone/>
              <a:defRPr sz="1400"/>
            </a:lvl6pPr>
            <a:lvl7pPr lvl="6" algn="l">
              <a:lnSpc>
                <a:spcPct val="100000"/>
              </a:lnSpc>
              <a:spcBef>
                <a:spcPct val="0"/>
              </a:spcBef>
              <a:spcAft>
                <a:spcPct val="0"/>
              </a:spcAft>
              <a:buSzPts val="1400"/>
              <a:buNone/>
              <a:defRPr sz="1400"/>
            </a:lvl7pPr>
            <a:lvl8pPr lvl="7" algn="l">
              <a:lnSpc>
                <a:spcPct val="100000"/>
              </a:lnSpc>
              <a:spcBef>
                <a:spcPct val="0"/>
              </a:spcBef>
              <a:spcAft>
                <a:spcPct val="0"/>
              </a:spcAft>
              <a:buSzPts val="1400"/>
              <a:buNone/>
              <a:defRPr sz="1400"/>
            </a:lvl8pPr>
            <a:lvl9pPr lvl="8" algn="l">
              <a:lnSpc>
                <a:spcPct val="100000"/>
              </a:lnSpc>
              <a:spcBef>
                <a:spcPct val="0"/>
              </a:spcBef>
              <a:spcAft>
                <a:spcPct val="0"/>
              </a:spcAft>
              <a:buSzPts val="1400"/>
              <a:buNone/>
              <a:defRPr sz="1400"/>
            </a:lvl9pPr>
          </a:lstStyle>
          <a:p>
            <a:endParaRPr/>
          </a:p>
        </p:txBody>
      </p:sp>
      <p:sp>
        <p:nvSpPr>
          <p:cNvPr id="29" name="Google Shape;29;p74"/>
          <p:cNvSpPr txBox="1">
            <a:spLocks noGrp="1"/>
          </p:cNvSpPr>
          <p:nvPr>
            <p:ph type="subTitle" idx="13"/>
          </p:nvPr>
        </p:nvSpPr>
        <p:spPr>
          <a:xfrm>
            <a:off x="1355725" y="3347609"/>
            <a:ext cx="3957900" cy="3909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1300"/>
              <a:buNone/>
              <a:defRPr sz="1300"/>
            </a:lvl1pPr>
            <a:lvl2pPr lvl="1" algn="l">
              <a:lnSpc>
                <a:spcPct val="100000"/>
              </a:lnSpc>
              <a:spcBef>
                <a:spcPct val="0"/>
              </a:spcBef>
              <a:spcAft>
                <a:spcPct val="0"/>
              </a:spcAft>
              <a:buSzPts val="2100"/>
              <a:buNone/>
              <a:defRPr sz="2100"/>
            </a:lvl2pPr>
            <a:lvl3pPr lvl="2" algn="l">
              <a:lnSpc>
                <a:spcPct val="100000"/>
              </a:lnSpc>
              <a:spcBef>
                <a:spcPct val="0"/>
              </a:spcBef>
              <a:spcAft>
                <a:spcPct val="0"/>
              </a:spcAft>
              <a:buSzPts val="2100"/>
              <a:buNone/>
              <a:defRPr sz="2100"/>
            </a:lvl3pPr>
            <a:lvl4pPr lvl="3" algn="l">
              <a:lnSpc>
                <a:spcPct val="100000"/>
              </a:lnSpc>
              <a:spcBef>
                <a:spcPct val="0"/>
              </a:spcBef>
              <a:spcAft>
                <a:spcPct val="0"/>
              </a:spcAft>
              <a:buSzPts val="2100"/>
              <a:buNone/>
              <a:defRPr sz="2100"/>
            </a:lvl4pPr>
            <a:lvl5pPr lvl="4" algn="l">
              <a:lnSpc>
                <a:spcPct val="100000"/>
              </a:lnSpc>
              <a:spcBef>
                <a:spcPct val="0"/>
              </a:spcBef>
              <a:spcAft>
                <a:spcPct val="0"/>
              </a:spcAft>
              <a:buSzPts val="2100"/>
              <a:buNone/>
              <a:defRPr sz="2100"/>
            </a:lvl5pPr>
            <a:lvl6pPr lvl="5" algn="l">
              <a:lnSpc>
                <a:spcPct val="100000"/>
              </a:lnSpc>
              <a:spcBef>
                <a:spcPct val="0"/>
              </a:spcBef>
              <a:spcAft>
                <a:spcPct val="0"/>
              </a:spcAft>
              <a:buSzPts val="2100"/>
              <a:buNone/>
              <a:defRPr sz="2100"/>
            </a:lvl6pPr>
            <a:lvl7pPr lvl="6" algn="l">
              <a:lnSpc>
                <a:spcPct val="100000"/>
              </a:lnSpc>
              <a:spcBef>
                <a:spcPct val="0"/>
              </a:spcBef>
              <a:spcAft>
                <a:spcPct val="0"/>
              </a:spcAft>
              <a:buSzPts val="2100"/>
              <a:buNone/>
              <a:defRPr sz="2100"/>
            </a:lvl7pPr>
            <a:lvl8pPr lvl="7" algn="l">
              <a:lnSpc>
                <a:spcPct val="100000"/>
              </a:lnSpc>
              <a:spcBef>
                <a:spcPct val="0"/>
              </a:spcBef>
              <a:spcAft>
                <a:spcPct val="0"/>
              </a:spcAft>
              <a:buSzPts val="2100"/>
              <a:buNone/>
              <a:defRPr sz="2100"/>
            </a:lvl8pPr>
            <a:lvl9pPr lvl="8" algn="l">
              <a:lnSpc>
                <a:spcPct val="100000"/>
              </a:lnSpc>
              <a:spcBef>
                <a:spcPct val="0"/>
              </a:spcBef>
              <a:spcAft>
                <a:spcPct val="0"/>
              </a:spcAft>
              <a:buSzPts val="2100"/>
              <a:buNone/>
              <a:defRPr sz="2100"/>
            </a:lvl9pPr>
          </a:lstStyle>
          <a:p>
            <a:endParaRPr/>
          </a:p>
        </p:txBody>
      </p:sp>
      <p:sp>
        <p:nvSpPr>
          <p:cNvPr id="30" name="Google Shape;30;p74"/>
          <p:cNvSpPr txBox="1">
            <a:spLocks noGrp="1"/>
          </p:cNvSpPr>
          <p:nvPr>
            <p:ph type="title" idx="14"/>
          </p:nvPr>
        </p:nvSpPr>
        <p:spPr>
          <a:xfrm>
            <a:off x="689200" y="2975438"/>
            <a:ext cx="770100" cy="5406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accent2"/>
              </a:buClr>
              <a:buSzPts val="2400"/>
              <a:buNone/>
              <a:defRPr sz="2400">
                <a:solidFill>
                  <a:schemeClr val="accent2"/>
                </a:solidFill>
              </a:defRPr>
            </a:lvl1pPr>
            <a:lvl2pPr lvl="1" algn="r">
              <a:lnSpc>
                <a:spcPct val="100000"/>
              </a:lnSpc>
              <a:spcBef>
                <a:spcPct val="0"/>
              </a:spcBef>
              <a:spcAft>
                <a:spcPct val="0"/>
              </a:spcAft>
              <a:buClr>
                <a:schemeClr val="accent2"/>
              </a:buClr>
              <a:buSzPts val="2400"/>
              <a:buNone/>
              <a:defRPr sz="2400">
                <a:solidFill>
                  <a:schemeClr val="accent2"/>
                </a:solidFill>
              </a:defRPr>
            </a:lvl2pPr>
            <a:lvl3pPr lvl="2" algn="r">
              <a:lnSpc>
                <a:spcPct val="100000"/>
              </a:lnSpc>
              <a:spcBef>
                <a:spcPct val="0"/>
              </a:spcBef>
              <a:spcAft>
                <a:spcPct val="0"/>
              </a:spcAft>
              <a:buClr>
                <a:schemeClr val="accent2"/>
              </a:buClr>
              <a:buSzPts val="2400"/>
              <a:buNone/>
              <a:defRPr sz="2400">
                <a:solidFill>
                  <a:schemeClr val="accent2"/>
                </a:solidFill>
              </a:defRPr>
            </a:lvl3pPr>
            <a:lvl4pPr lvl="3" algn="r">
              <a:lnSpc>
                <a:spcPct val="100000"/>
              </a:lnSpc>
              <a:spcBef>
                <a:spcPct val="0"/>
              </a:spcBef>
              <a:spcAft>
                <a:spcPct val="0"/>
              </a:spcAft>
              <a:buClr>
                <a:schemeClr val="accent2"/>
              </a:buClr>
              <a:buSzPts val="2400"/>
              <a:buNone/>
              <a:defRPr sz="2400">
                <a:solidFill>
                  <a:schemeClr val="accent2"/>
                </a:solidFill>
              </a:defRPr>
            </a:lvl4pPr>
            <a:lvl5pPr lvl="4" algn="r">
              <a:lnSpc>
                <a:spcPct val="100000"/>
              </a:lnSpc>
              <a:spcBef>
                <a:spcPct val="0"/>
              </a:spcBef>
              <a:spcAft>
                <a:spcPct val="0"/>
              </a:spcAft>
              <a:buClr>
                <a:schemeClr val="accent2"/>
              </a:buClr>
              <a:buSzPts val="2400"/>
              <a:buNone/>
              <a:defRPr sz="2400">
                <a:solidFill>
                  <a:schemeClr val="accent2"/>
                </a:solidFill>
              </a:defRPr>
            </a:lvl5pPr>
            <a:lvl6pPr lvl="5" algn="r">
              <a:lnSpc>
                <a:spcPct val="100000"/>
              </a:lnSpc>
              <a:spcBef>
                <a:spcPct val="0"/>
              </a:spcBef>
              <a:spcAft>
                <a:spcPct val="0"/>
              </a:spcAft>
              <a:buClr>
                <a:schemeClr val="accent2"/>
              </a:buClr>
              <a:buSzPts val="2400"/>
              <a:buNone/>
              <a:defRPr sz="2400">
                <a:solidFill>
                  <a:schemeClr val="accent2"/>
                </a:solidFill>
              </a:defRPr>
            </a:lvl6pPr>
            <a:lvl7pPr lvl="6" algn="r">
              <a:lnSpc>
                <a:spcPct val="100000"/>
              </a:lnSpc>
              <a:spcBef>
                <a:spcPct val="0"/>
              </a:spcBef>
              <a:spcAft>
                <a:spcPct val="0"/>
              </a:spcAft>
              <a:buClr>
                <a:schemeClr val="accent2"/>
              </a:buClr>
              <a:buSzPts val="2400"/>
              <a:buNone/>
              <a:defRPr sz="2400">
                <a:solidFill>
                  <a:schemeClr val="accent2"/>
                </a:solidFill>
              </a:defRPr>
            </a:lvl7pPr>
            <a:lvl8pPr lvl="7" algn="r">
              <a:lnSpc>
                <a:spcPct val="100000"/>
              </a:lnSpc>
              <a:spcBef>
                <a:spcPct val="0"/>
              </a:spcBef>
              <a:spcAft>
                <a:spcPct val="0"/>
              </a:spcAft>
              <a:buClr>
                <a:schemeClr val="accent2"/>
              </a:buClr>
              <a:buSzPts val="2400"/>
              <a:buNone/>
              <a:defRPr sz="2400">
                <a:solidFill>
                  <a:schemeClr val="accent2"/>
                </a:solidFill>
              </a:defRPr>
            </a:lvl8pPr>
            <a:lvl9pPr lvl="8" algn="r">
              <a:lnSpc>
                <a:spcPct val="100000"/>
              </a:lnSpc>
              <a:spcBef>
                <a:spcPct val="0"/>
              </a:spcBef>
              <a:spcAft>
                <a:spcPct val="0"/>
              </a:spcAft>
              <a:buClr>
                <a:schemeClr val="accent2"/>
              </a:buClr>
              <a:buSzPts val="2400"/>
              <a:buNone/>
              <a:defRPr sz="2400">
                <a:solidFill>
                  <a:schemeClr val="accent2"/>
                </a:solidFill>
              </a:defRPr>
            </a:lvl9pPr>
          </a:lstStyle>
          <a:p>
            <a:endParaRPr/>
          </a:p>
        </p:txBody>
      </p:sp>
      <p:sp>
        <p:nvSpPr>
          <p:cNvPr id="31" name="Google Shape;31;p74"/>
          <p:cNvSpPr txBox="1">
            <a:spLocks noGrp="1"/>
          </p:cNvSpPr>
          <p:nvPr>
            <p:ph type="title" idx="15"/>
          </p:nvPr>
        </p:nvSpPr>
        <p:spPr>
          <a:xfrm>
            <a:off x="1355725" y="3910834"/>
            <a:ext cx="3957900" cy="3549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1400"/>
              <a:buNone/>
              <a:defRPr sz="1400"/>
            </a:lvl1pPr>
            <a:lvl2pPr lvl="1" algn="l">
              <a:lnSpc>
                <a:spcPct val="100000"/>
              </a:lnSpc>
              <a:spcBef>
                <a:spcPct val="0"/>
              </a:spcBef>
              <a:spcAft>
                <a:spcPct val="0"/>
              </a:spcAft>
              <a:buSzPts val="1400"/>
              <a:buNone/>
              <a:defRPr sz="1400"/>
            </a:lvl2pPr>
            <a:lvl3pPr lvl="2" algn="l">
              <a:lnSpc>
                <a:spcPct val="100000"/>
              </a:lnSpc>
              <a:spcBef>
                <a:spcPct val="0"/>
              </a:spcBef>
              <a:spcAft>
                <a:spcPct val="0"/>
              </a:spcAft>
              <a:buSzPts val="1400"/>
              <a:buNone/>
              <a:defRPr sz="1400"/>
            </a:lvl3pPr>
            <a:lvl4pPr lvl="3" algn="l">
              <a:lnSpc>
                <a:spcPct val="100000"/>
              </a:lnSpc>
              <a:spcBef>
                <a:spcPct val="0"/>
              </a:spcBef>
              <a:spcAft>
                <a:spcPct val="0"/>
              </a:spcAft>
              <a:buSzPts val="1400"/>
              <a:buNone/>
              <a:defRPr sz="1400"/>
            </a:lvl4pPr>
            <a:lvl5pPr lvl="4" algn="l">
              <a:lnSpc>
                <a:spcPct val="100000"/>
              </a:lnSpc>
              <a:spcBef>
                <a:spcPct val="0"/>
              </a:spcBef>
              <a:spcAft>
                <a:spcPct val="0"/>
              </a:spcAft>
              <a:buSzPts val="1400"/>
              <a:buNone/>
              <a:defRPr sz="1400"/>
            </a:lvl5pPr>
            <a:lvl6pPr lvl="5" algn="l">
              <a:lnSpc>
                <a:spcPct val="100000"/>
              </a:lnSpc>
              <a:spcBef>
                <a:spcPct val="0"/>
              </a:spcBef>
              <a:spcAft>
                <a:spcPct val="0"/>
              </a:spcAft>
              <a:buSzPts val="1400"/>
              <a:buNone/>
              <a:defRPr sz="1400"/>
            </a:lvl6pPr>
            <a:lvl7pPr lvl="6" algn="l">
              <a:lnSpc>
                <a:spcPct val="100000"/>
              </a:lnSpc>
              <a:spcBef>
                <a:spcPct val="0"/>
              </a:spcBef>
              <a:spcAft>
                <a:spcPct val="0"/>
              </a:spcAft>
              <a:buSzPts val="1400"/>
              <a:buNone/>
              <a:defRPr sz="1400"/>
            </a:lvl7pPr>
            <a:lvl8pPr lvl="7" algn="l">
              <a:lnSpc>
                <a:spcPct val="100000"/>
              </a:lnSpc>
              <a:spcBef>
                <a:spcPct val="0"/>
              </a:spcBef>
              <a:spcAft>
                <a:spcPct val="0"/>
              </a:spcAft>
              <a:buSzPts val="1400"/>
              <a:buNone/>
              <a:defRPr sz="1400"/>
            </a:lvl8pPr>
            <a:lvl9pPr lvl="8" algn="l">
              <a:lnSpc>
                <a:spcPct val="100000"/>
              </a:lnSpc>
              <a:spcBef>
                <a:spcPct val="0"/>
              </a:spcBef>
              <a:spcAft>
                <a:spcPct val="0"/>
              </a:spcAft>
              <a:buSzPts val="1400"/>
              <a:buNone/>
              <a:defRPr sz="1400"/>
            </a:lvl9pPr>
          </a:lstStyle>
          <a:p>
            <a:endParaRPr/>
          </a:p>
        </p:txBody>
      </p:sp>
      <p:sp>
        <p:nvSpPr>
          <p:cNvPr id="32" name="Google Shape;32;p74"/>
          <p:cNvSpPr txBox="1">
            <a:spLocks noGrp="1"/>
          </p:cNvSpPr>
          <p:nvPr>
            <p:ph type="subTitle" idx="16"/>
          </p:nvPr>
        </p:nvSpPr>
        <p:spPr>
          <a:xfrm>
            <a:off x="1355725" y="4132834"/>
            <a:ext cx="3957900" cy="3909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1300"/>
              <a:buNone/>
              <a:defRPr sz="1300"/>
            </a:lvl1pPr>
            <a:lvl2pPr lvl="1" algn="l">
              <a:lnSpc>
                <a:spcPct val="100000"/>
              </a:lnSpc>
              <a:spcBef>
                <a:spcPct val="0"/>
              </a:spcBef>
              <a:spcAft>
                <a:spcPct val="0"/>
              </a:spcAft>
              <a:buSzPts val="2100"/>
              <a:buNone/>
              <a:defRPr sz="2100"/>
            </a:lvl2pPr>
            <a:lvl3pPr lvl="2" algn="l">
              <a:lnSpc>
                <a:spcPct val="100000"/>
              </a:lnSpc>
              <a:spcBef>
                <a:spcPct val="0"/>
              </a:spcBef>
              <a:spcAft>
                <a:spcPct val="0"/>
              </a:spcAft>
              <a:buSzPts val="2100"/>
              <a:buNone/>
              <a:defRPr sz="2100"/>
            </a:lvl3pPr>
            <a:lvl4pPr lvl="3" algn="l">
              <a:lnSpc>
                <a:spcPct val="100000"/>
              </a:lnSpc>
              <a:spcBef>
                <a:spcPct val="0"/>
              </a:spcBef>
              <a:spcAft>
                <a:spcPct val="0"/>
              </a:spcAft>
              <a:buSzPts val="2100"/>
              <a:buNone/>
              <a:defRPr sz="2100"/>
            </a:lvl4pPr>
            <a:lvl5pPr lvl="4" algn="l">
              <a:lnSpc>
                <a:spcPct val="100000"/>
              </a:lnSpc>
              <a:spcBef>
                <a:spcPct val="0"/>
              </a:spcBef>
              <a:spcAft>
                <a:spcPct val="0"/>
              </a:spcAft>
              <a:buSzPts val="2100"/>
              <a:buNone/>
              <a:defRPr sz="2100"/>
            </a:lvl5pPr>
            <a:lvl6pPr lvl="5" algn="l">
              <a:lnSpc>
                <a:spcPct val="100000"/>
              </a:lnSpc>
              <a:spcBef>
                <a:spcPct val="0"/>
              </a:spcBef>
              <a:spcAft>
                <a:spcPct val="0"/>
              </a:spcAft>
              <a:buSzPts val="2100"/>
              <a:buNone/>
              <a:defRPr sz="2100"/>
            </a:lvl6pPr>
            <a:lvl7pPr lvl="6" algn="l">
              <a:lnSpc>
                <a:spcPct val="100000"/>
              </a:lnSpc>
              <a:spcBef>
                <a:spcPct val="0"/>
              </a:spcBef>
              <a:spcAft>
                <a:spcPct val="0"/>
              </a:spcAft>
              <a:buSzPts val="2100"/>
              <a:buNone/>
              <a:defRPr sz="2100"/>
            </a:lvl7pPr>
            <a:lvl8pPr lvl="7" algn="l">
              <a:lnSpc>
                <a:spcPct val="100000"/>
              </a:lnSpc>
              <a:spcBef>
                <a:spcPct val="0"/>
              </a:spcBef>
              <a:spcAft>
                <a:spcPct val="0"/>
              </a:spcAft>
              <a:buSzPts val="2100"/>
              <a:buNone/>
              <a:defRPr sz="2100"/>
            </a:lvl8pPr>
            <a:lvl9pPr lvl="8" algn="l">
              <a:lnSpc>
                <a:spcPct val="100000"/>
              </a:lnSpc>
              <a:spcBef>
                <a:spcPct val="0"/>
              </a:spcBef>
              <a:spcAft>
                <a:spcPct val="0"/>
              </a:spcAft>
              <a:buSzPts val="2100"/>
              <a:buNone/>
              <a:defRPr sz="2100"/>
            </a:lvl9pPr>
          </a:lstStyle>
          <a:p>
            <a:endParaRPr/>
          </a:p>
        </p:txBody>
      </p:sp>
      <p:sp>
        <p:nvSpPr>
          <p:cNvPr id="33" name="Google Shape;33;p74"/>
          <p:cNvSpPr txBox="1">
            <a:spLocks noGrp="1"/>
          </p:cNvSpPr>
          <p:nvPr>
            <p:ph type="title" idx="17"/>
          </p:nvPr>
        </p:nvSpPr>
        <p:spPr>
          <a:xfrm>
            <a:off x="689200" y="3760663"/>
            <a:ext cx="770100" cy="5406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accent2"/>
              </a:buClr>
              <a:buSzPts val="2400"/>
              <a:buNone/>
              <a:defRPr sz="2400">
                <a:solidFill>
                  <a:schemeClr val="accent2"/>
                </a:solidFill>
              </a:defRPr>
            </a:lvl1pPr>
            <a:lvl2pPr lvl="1" algn="r">
              <a:lnSpc>
                <a:spcPct val="100000"/>
              </a:lnSpc>
              <a:spcBef>
                <a:spcPct val="0"/>
              </a:spcBef>
              <a:spcAft>
                <a:spcPct val="0"/>
              </a:spcAft>
              <a:buClr>
                <a:schemeClr val="accent2"/>
              </a:buClr>
              <a:buSzPts val="2400"/>
              <a:buNone/>
              <a:defRPr sz="2400">
                <a:solidFill>
                  <a:schemeClr val="accent2"/>
                </a:solidFill>
              </a:defRPr>
            </a:lvl2pPr>
            <a:lvl3pPr lvl="2" algn="r">
              <a:lnSpc>
                <a:spcPct val="100000"/>
              </a:lnSpc>
              <a:spcBef>
                <a:spcPct val="0"/>
              </a:spcBef>
              <a:spcAft>
                <a:spcPct val="0"/>
              </a:spcAft>
              <a:buClr>
                <a:schemeClr val="accent2"/>
              </a:buClr>
              <a:buSzPts val="2400"/>
              <a:buNone/>
              <a:defRPr sz="2400">
                <a:solidFill>
                  <a:schemeClr val="accent2"/>
                </a:solidFill>
              </a:defRPr>
            </a:lvl3pPr>
            <a:lvl4pPr lvl="3" algn="r">
              <a:lnSpc>
                <a:spcPct val="100000"/>
              </a:lnSpc>
              <a:spcBef>
                <a:spcPct val="0"/>
              </a:spcBef>
              <a:spcAft>
                <a:spcPct val="0"/>
              </a:spcAft>
              <a:buClr>
                <a:schemeClr val="accent2"/>
              </a:buClr>
              <a:buSzPts val="2400"/>
              <a:buNone/>
              <a:defRPr sz="2400">
                <a:solidFill>
                  <a:schemeClr val="accent2"/>
                </a:solidFill>
              </a:defRPr>
            </a:lvl4pPr>
            <a:lvl5pPr lvl="4" algn="r">
              <a:lnSpc>
                <a:spcPct val="100000"/>
              </a:lnSpc>
              <a:spcBef>
                <a:spcPct val="0"/>
              </a:spcBef>
              <a:spcAft>
                <a:spcPct val="0"/>
              </a:spcAft>
              <a:buClr>
                <a:schemeClr val="accent2"/>
              </a:buClr>
              <a:buSzPts val="2400"/>
              <a:buNone/>
              <a:defRPr sz="2400">
                <a:solidFill>
                  <a:schemeClr val="accent2"/>
                </a:solidFill>
              </a:defRPr>
            </a:lvl5pPr>
            <a:lvl6pPr lvl="5" algn="r">
              <a:lnSpc>
                <a:spcPct val="100000"/>
              </a:lnSpc>
              <a:spcBef>
                <a:spcPct val="0"/>
              </a:spcBef>
              <a:spcAft>
                <a:spcPct val="0"/>
              </a:spcAft>
              <a:buClr>
                <a:schemeClr val="accent2"/>
              </a:buClr>
              <a:buSzPts val="2400"/>
              <a:buNone/>
              <a:defRPr sz="2400">
                <a:solidFill>
                  <a:schemeClr val="accent2"/>
                </a:solidFill>
              </a:defRPr>
            </a:lvl6pPr>
            <a:lvl7pPr lvl="6" algn="r">
              <a:lnSpc>
                <a:spcPct val="100000"/>
              </a:lnSpc>
              <a:spcBef>
                <a:spcPct val="0"/>
              </a:spcBef>
              <a:spcAft>
                <a:spcPct val="0"/>
              </a:spcAft>
              <a:buClr>
                <a:schemeClr val="accent2"/>
              </a:buClr>
              <a:buSzPts val="2400"/>
              <a:buNone/>
              <a:defRPr sz="2400">
                <a:solidFill>
                  <a:schemeClr val="accent2"/>
                </a:solidFill>
              </a:defRPr>
            </a:lvl7pPr>
            <a:lvl8pPr lvl="7" algn="r">
              <a:lnSpc>
                <a:spcPct val="100000"/>
              </a:lnSpc>
              <a:spcBef>
                <a:spcPct val="0"/>
              </a:spcBef>
              <a:spcAft>
                <a:spcPct val="0"/>
              </a:spcAft>
              <a:buClr>
                <a:schemeClr val="accent2"/>
              </a:buClr>
              <a:buSzPts val="2400"/>
              <a:buNone/>
              <a:defRPr sz="2400">
                <a:solidFill>
                  <a:schemeClr val="accent2"/>
                </a:solidFill>
              </a:defRPr>
            </a:lvl8pPr>
            <a:lvl9pPr lvl="8" algn="r">
              <a:lnSpc>
                <a:spcPct val="100000"/>
              </a:lnSpc>
              <a:spcBef>
                <a:spcPct val="0"/>
              </a:spcBef>
              <a:spcAft>
                <a:spcPct val="0"/>
              </a:spcAft>
              <a:buClr>
                <a:schemeClr val="accent2"/>
              </a:buClr>
              <a:buSzPts val="2400"/>
              <a:buNone/>
              <a:defRPr sz="2400">
                <a:solidFill>
                  <a:schemeClr val="accent2"/>
                </a:solidFill>
              </a:defRPr>
            </a:lvl9pPr>
          </a:lstStyle>
          <a:p>
            <a:endParaRPr/>
          </a:p>
        </p:txBody>
      </p:sp>
      <p:sp>
        <p:nvSpPr>
          <p:cNvPr id="34" name="Google Shape;34;p74"/>
          <p:cNvSpPr/>
          <p:nvPr/>
        </p:nvSpPr>
        <p:spPr>
          <a:xfrm>
            <a:off x="6864925" y="0"/>
            <a:ext cx="2279100" cy="5164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5" name="Google Shape;35;p74"/>
          <p:cNvCxnSpPr/>
          <p:nvPr/>
        </p:nvCxnSpPr>
        <p:spPr>
          <a:xfrm rot="10800000">
            <a:off x="781100" y="4940300"/>
            <a:ext cx="8358300" cy="0"/>
          </a:xfrm>
          <a:prstGeom prst="straightConnector1">
            <a:avLst/>
          </a:prstGeom>
          <a:noFill/>
          <a:ln w="19050" cap="flat" cmpd="sng">
            <a:solidFill>
              <a:schemeClr val="accent1"/>
            </a:solidFill>
            <a:prstDash val="solid"/>
            <a:round/>
            <a:headEnd type="none" w="sm" len="sm"/>
            <a:tailEnd type="none" w="sm" len="sm"/>
          </a:ln>
        </p:spPr>
      </p:cxnSp>
      <p:cxnSp>
        <p:nvCxnSpPr>
          <p:cNvPr id="36" name="Google Shape;36;p74"/>
          <p:cNvCxnSpPr/>
          <p:nvPr/>
        </p:nvCxnSpPr>
        <p:spPr>
          <a:xfrm rot="10800000">
            <a:off x="6860625" y="4940300"/>
            <a:ext cx="17316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7"/>
        <p:cNvGrpSpPr/>
        <p:nvPr/>
      </p:nvGrpSpPr>
      <p:grpSpPr>
        <a:xfrm>
          <a:off x="0" y="0"/>
          <a:ext cx="0" cy="0"/>
          <a:chOff x="0" y="0"/>
          <a:chExt cx="0" cy="0"/>
        </a:xfrm>
      </p:grpSpPr>
      <p:sp>
        <p:nvSpPr>
          <p:cNvPr id="38" name="Google Shape;38;p75"/>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39" name="Google Shape;39;p75"/>
          <p:cNvSpPr>
            <a:spLocks noGrp="1"/>
          </p:cNvSpPr>
          <p:nvPr>
            <p:ph type="pic" idx="2"/>
          </p:nvPr>
        </p:nvSpPr>
        <p:spPr>
          <a:xfrm>
            <a:off x="5221288" y="1208088"/>
            <a:ext cx="3800475" cy="334327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40" name="Google Shape;40;p75"/>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 name="Google Shape;41;p75"/>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75"/>
          <p:cNvSpPr txBox="1">
            <a:spLocks noGrp="1"/>
          </p:cNvSpPr>
          <p:nvPr>
            <p:ph type="body" idx="1"/>
          </p:nvPr>
        </p:nvSpPr>
        <p:spPr>
          <a:xfrm>
            <a:off x="311150" y="1208088"/>
            <a:ext cx="4675188" cy="3343275"/>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43" name="Google Shape;43;p75"/>
          <p:cNvCxnSpPr/>
          <p:nvPr/>
        </p:nvCxnSpPr>
        <p:spPr>
          <a:xfrm>
            <a:off x="311150" y="1117777"/>
            <a:ext cx="1600200" cy="2994"/>
          </a:xfrm>
          <a:prstGeom prst="straightConnector1">
            <a:avLst/>
          </a:prstGeom>
          <a:noFill/>
          <a:ln w="101600" cap="flat" cmpd="sng">
            <a:solidFill>
              <a:schemeClr val="accent1"/>
            </a:solidFill>
            <a:prstDash val="solid"/>
            <a:round/>
            <a:headEnd type="none" w="sm" len="sm"/>
            <a:tailEnd type="none" w="sm" len="sm"/>
          </a:ln>
        </p:spPr>
      </p:cxn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Section Slide">
    <p:bg>
      <p:bgPr>
        <a:solidFill>
          <a:schemeClr val="accent1"/>
        </a:solidFill>
        <a:effectLst/>
      </p:bgPr>
    </p:bg>
    <p:spTree>
      <p:nvGrpSpPr>
        <p:cNvPr id="1" name="Shape 44"/>
        <p:cNvGrpSpPr/>
        <p:nvPr/>
      </p:nvGrpSpPr>
      <p:grpSpPr>
        <a:xfrm>
          <a:off x="0" y="0"/>
          <a:ext cx="0" cy="0"/>
          <a:chOff x="0" y="0"/>
          <a:chExt cx="0" cy="0"/>
        </a:xfrm>
      </p:grpSpPr>
      <p:grpSp>
        <p:nvGrpSpPr>
          <p:cNvPr id="45" name="Google Shape;45;p76"/>
          <p:cNvGrpSpPr/>
          <p:nvPr/>
        </p:nvGrpSpPr>
        <p:grpSpPr>
          <a:xfrm>
            <a:off x="0" y="0"/>
            <a:ext cx="9144000" cy="5143475"/>
            <a:chOff x="0" y="0"/>
            <a:chExt cx="9144000" cy="5143475"/>
          </a:xfrm>
        </p:grpSpPr>
        <p:grpSp>
          <p:nvGrpSpPr>
            <p:cNvPr id="46" name="Google Shape;46;p76"/>
            <p:cNvGrpSpPr/>
            <p:nvPr/>
          </p:nvGrpSpPr>
          <p:grpSpPr>
            <a:xfrm>
              <a:off x="0" y="0"/>
              <a:ext cx="9144000" cy="5143475"/>
              <a:chOff x="0" y="0"/>
              <a:chExt cx="9144000" cy="5143475"/>
            </a:xfrm>
          </p:grpSpPr>
          <p:sp>
            <p:nvSpPr>
              <p:cNvPr id="47" name="Google Shape;47;p76"/>
              <p:cNvSpPr/>
              <p:nvPr/>
            </p:nvSpPr>
            <p:spPr>
              <a:xfrm>
                <a:off x="0" y="4748000"/>
                <a:ext cx="9144000" cy="39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6"/>
              <p:cNvSpPr/>
              <p:nvPr/>
            </p:nvSpPr>
            <p:spPr>
              <a:xfrm>
                <a:off x="0" y="0"/>
                <a:ext cx="9144000" cy="39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76"/>
              <p:cNvSpPr/>
              <p:nvPr/>
            </p:nvSpPr>
            <p:spPr>
              <a:xfrm rot="5400000">
                <a:off x="-2215050" y="2533025"/>
                <a:ext cx="4825500" cy="39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76"/>
              <p:cNvSpPr/>
              <p:nvPr/>
            </p:nvSpPr>
            <p:spPr>
              <a:xfrm rot="5400000">
                <a:off x="6533550" y="2533025"/>
                <a:ext cx="4825500" cy="39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 name="Google Shape;51;p76"/>
            <p:cNvSpPr/>
            <p:nvPr/>
          </p:nvSpPr>
          <p:spPr>
            <a:xfrm>
              <a:off x="1490850" y="3577150"/>
              <a:ext cx="6162300" cy="128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 name="Google Shape;52;p76"/>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ct val="0"/>
              </a:spcBef>
              <a:spcAft>
                <a:spcPct val="0"/>
              </a:spcAft>
              <a:buSzPts val="1800"/>
              <a:buNone/>
              <a:defRPr sz="2800" b="1">
                <a:solidFill>
                  <a:schemeClr val="dk1"/>
                </a:solidFill>
              </a:defRPr>
            </a:lvl1pPr>
            <a:lvl2pPr lvl="1" algn="l">
              <a:lnSpc>
                <a:spcPct val="100000"/>
              </a:lnSpc>
              <a:spcBef>
                <a:spcPct val="0"/>
              </a:spcBef>
              <a:spcAft>
                <a:spcPct val="0"/>
              </a:spcAft>
              <a:buSzPts val="1800"/>
              <a:buNone/>
              <a:defRPr sz="1800"/>
            </a:lvl2pPr>
            <a:lvl3pPr lvl="2" algn="l">
              <a:lnSpc>
                <a:spcPct val="100000"/>
              </a:lnSpc>
              <a:spcBef>
                <a:spcPct val="0"/>
              </a:spcBef>
              <a:spcAft>
                <a:spcPct val="0"/>
              </a:spcAft>
              <a:buSzPts val="1800"/>
              <a:buNone/>
              <a:defRPr sz="1800"/>
            </a:lvl3pPr>
            <a:lvl4pPr lvl="3" algn="l">
              <a:lnSpc>
                <a:spcPct val="100000"/>
              </a:lnSpc>
              <a:spcBef>
                <a:spcPct val="0"/>
              </a:spcBef>
              <a:spcAft>
                <a:spcPct val="0"/>
              </a:spcAft>
              <a:buSzPts val="1800"/>
              <a:buNone/>
              <a:defRPr sz="1800"/>
            </a:lvl4pPr>
            <a:lvl5pPr lvl="4" algn="l">
              <a:lnSpc>
                <a:spcPct val="100000"/>
              </a:lnSpc>
              <a:spcBef>
                <a:spcPct val="0"/>
              </a:spcBef>
              <a:spcAft>
                <a:spcPct val="0"/>
              </a:spcAft>
              <a:buSzPts val="1800"/>
              <a:buNone/>
              <a:defRPr sz="1800"/>
            </a:lvl5pPr>
            <a:lvl6pPr lvl="5" algn="l">
              <a:lnSpc>
                <a:spcPct val="100000"/>
              </a:lnSpc>
              <a:spcBef>
                <a:spcPct val="0"/>
              </a:spcBef>
              <a:spcAft>
                <a:spcPct val="0"/>
              </a:spcAft>
              <a:buSzPts val="1800"/>
              <a:buNone/>
              <a:defRPr sz="1800"/>
            </a:lvl6pPr>
            <a:lvl7pPr lvl="6" algn="l">
              <a:lnSpc>
                <a:spcPct val="100000"/>
              </a:lnSpc>
              <a:spcBef>
                <a:spcPct val="0"/>
              </a:spcBef>
              <a:spcAft>
                <a:spcPct val="0"/>
              </a:spcAft>
              <a:buSzPts val="1800"/>
              <a:buNone/>
              <a:defRPr sz="1800"/>
            </a:lvl7pPr>
            <a:lvl8pPr lvl="7" algn="l">
              <a:lnSpc>
                <a:spcPct val="100000"/>
              </a:lnSpc>
              <a:spcBef>
                <a:spcPct val="0"/>
              </a:spcBef>
              <a:spcAft>
                <a:spcPct val="0"/>
              </a:spcAft>
              <a:buSzPts val="1800"/>
              <a:buNone/>
              <a:defRPr sz="1800"/>
            </a:lvl8pPr>
            <a:lvl9pPr lvl="8" algn="l">
              <a:lnSpc>
                <a:spcPct val="100000"/>
              </a:lnSpc>
              <a:spcBef>
                <a:spcPct val="0"/>
              </a:spcBef>
              <a:spcAft>
                <a:spcPct val="0"/>
              </a:spcAft>
              <a:buSzPts val="1800"/>
              <a:buNone/>
              <a:defRPr sz="1800"/>
            </a:lvl9pPr>
          </a:lstStyle>
          <a:p>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3"/>
        <p:cNvGrpSpPr/>
        <p:nvPr/>
      </p:nvGrpSpPr>
      <p:grpSpPr>
        <a:xfrm>
          <a:off x="0" y="0"/>
          <a:ext cx="0" cy="0"/>
          <a:chOff x="0" y="0"/>
          <a:chExt cx="0" cy="0"/>
        </a:xfrm>
      </p:grpSpPr>
      <p:sp>
        <p:nvSpPr>
          <p:cNvPr id="54" name="Google Shape;54;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55" name="Google Shape;55;p77"/>
          <p:cNvSpPr txBox="1">
            <a:spLocks noGrp="1"/>
          </p:cNvSpPr>
          <p:nvPr>
            <p:ph type="body" idx="1"/>
          </p:nvPr>
        </p:nvSpPr>
        <p:spPr>
          <a:xfrm>
            <a:off x="311150" y="1477963"/>
            <a:ext cx="3832225" cy="573087"/>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56" name="Google Shape;56;p77"/>
          <p:cNvSpPr>
            <a:spLocks noGrp="1"/>
          </p:cNvSpPr>
          <p:nvPr>
            <p:ph type="pic" idx="2"/>
          </p:nvPr>
        </p:nvSpPr>
        <p:spPr>
          <a:xfrm>
            <a:off x="4572000" y="1477963"/>
            <a:ext cx="4437063" cy="34734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78"/>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000"/>
              <a:buNone/>
              <a:defRPr sz="2000"/>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59" name="Google Shape;59;p78"/>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0" name="Google Shape;60;p78"/>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cxnSp>
        <p:nvCxnSpPr>
          <p:cNvPr id="61" name="Google Shape;61;p78"/>
          <p:cNvCxnSpPr/>
          <p:nvPr/>
        </p:nvCxnSpPr>
        <p:spPr>
          <a:xfrm rot="10800000">
            <a:off x="7496925" y="4940300"/>
            <a:ext cx="10953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2"/>
        <p:cNvGrpSpPr/>
        <p:nvPr/>
      </p:nvGrpSpPr>
      <p:grpSpPr>
        <a:xfrm>
          <a:off x="0" y="0"/>
          <a:ext cx="0" cy="0"/>
          <a:chOff x="0" y="0"/>
          <a:chExt cx="0" cy="0"/>
        </a:xfrm>
      </p:grpSpPr>
      <p:sp>
        <p:nvSpPr>
          <p:cNvPr id="63" name="Google Shape;63;p79"/>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64" name="Google Shape;64;p79"/>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 name="Google Shape;65;p79"/>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sp>
        <p:nvSpPr>
          <p:cNvPr id="66" name="Google Shape;66;p79"/>
          <p:cNvSpPr txBox="1">
            <a:spLocks noGrp="1"/>
          </p:cNvSpPr>
          <p:nvPr>
            <p:ph type="body" idx="1"/>
          </p:nvPr>
        </p:nvSpPr>
        <p:spPr>
          <a:xfrm>
            <a:off x="141780" y="976663"/>
            <a:ext cx="2488298" cy="322421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ct val="0"/>
              </a:spcBef>
              <a:spcAft>
                <a:spcPct val="0"/>
              </a:spcAft>
              <a:buSzPts val="1800"/>
              <a:buNone/>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67" name="Google Shape;67;p79"/>
          <p:cNvSpPr txBox="1">
            <a:spLocks noGrp="1"/>
          </p:cNvSpPr>
          <p:nvPr>
            <p:ph type="body" idx="2"/>
          </p:nvPr>
        </p:nvSpPr>
        <p:spPr>
          <a:xfrm>
            <a:off x="2875176" y="966787"/>
            <a:ext cx="2774348" cy="3224213"/>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68" name="Google Shape;68;p79"/>
          <p:cNvSpPr txBox="1">
            <a:spLocks noGrp="1"/>
          </p:cNvSpPr>
          <p:nvPr>
            <p:ph type="body" idx="3"/>
          </p:nvPr>
        </p:nvSpPr>
        <p:spPr>
          <a:xfrm>
            <a:off x="5964027" y="976663"/>
            <a:ext cx="2686262" cy="3224213"/>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69" name="Google Shape;69;p79"/>
          <p:cNvCxnSpPr/>
          <p:nvPr/>
        </p:nvCxnSpPr>
        <p:spPr>
          <a:xfrm>
            <a:off x="311700" y="879016"/>
            <a:ext cx="1600200" cy="2994"/>
          </a:xfrm>
          <a:prstGeom prst="straightConnector1">
            <a:avLst/>
          </a:prstGeom>
          <a:noFill/>
          <a:ln w="101600" cap="flat" cmpd="sng">
            <a:solidFill>
              <a:schemeClr val="accent1"/>
            </a:solidFill>
            <a:prstDash val="solid"/>
            <a:round/>
            <a:headEnd type="none" w="sm" len="sm"/>
            <a:tailEnd type="none" w="sm" len="sm"/>
          </a:ln>
        </p:spPr>
      </p:cxnSp>
      <p:cxnSp>
        <p:nvCxnSpPr>
          <p:cNvPr id="70" name="Google Shape;70;p79"/>
          <p:cNvCxnSpPr/>
          <p:nvPr/>
        </p:nvCxnSpPr>
        <p:spPr>
          <a:xfrm>
            <a:off x="2875176" y="847093"/>
            <a:ext cx="1600200" cy="2994"/>
          </a:xfrm>
          <a:prstGeom prst="straightConnector1">
            <a:avLst/>
          </a:prstGeom>
          <a:noFill/>
          <a:ln w="101600" cap="flat" cmpd="sng">
            <a:solidFill>
              <a:schemeClr val="accent1"/>
            </a:solidFill>
            <a:prstDash val="solid"/>
            <a:round/>
            <a:headEnd type="none" w="sm" len="sm"/>
            <a:tailEnd type="none" w="sm" len="sm"/>
          </a:ln>
        </p:spPr>
      </p:cxnSp>
      <p:cxnSp>
        <p:nvCxnSpPr>
          <p:cNvPr id="71" name="Google Shape;71;p79"/>
          <p:cNvCxnSpPr/>
          <p:nvPr/>
        </p:nvCxnSpPr>
        <p:spPr>
          <a:xfrm>
            <a:off x="5955925" y="844099"/>
            <a:ext cx="1600200" cy="2994"/>
          </a:xfrm>
          <a:prstGeom prst="straightConnector1">
            <a:avLst/>
          </a:prstGeom>
          <a:noFill/>
          <a:ln w="101600" cap="flat" cmpd="sng">
            <a:solidFill>
              <a:schemeClr val="accent1"/>
            </a:solidFill>
            <a:prstDash val="solid"/>
            <a:round/>
            <a:headEnd type="none" w="sm" len="sm"/>
            <a:tailEnd type="none" w="sm" len="sm"/>
          </a:ln>
        </p:spPr>
      </p:cxn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72"/>
        <p:cNvGrpSpPr/>
        <p:nvPr/>
      </p:nvGrpSpPr>
      <p:grpSpPr>
        <a:xfrm>
          <a:off x="0" y="0"/>
          <a:ext cx="0" cy="0"/>
          <a:chOff x="0" y="0"/>
          <a:chExt cx="0" cy="0"/>
        </a:xfrm>
      </p:grpSpPr>
      <p:sp>
        <p:nvSpPr>
          <p:cNvPr id="73" name="Google Shape;73;p85"/>
          <p:cNvSpPr>
            <a:spLocks noGrp="1"/>
          </p:cNvSpPr>
          <p:nvPr>
            <p:ph type="pic" idx="2"/>
          </p:nvPr>
        </p:nvSpPr>
        <p:spPr>
          <a:xfrm>
            <a:off x="4572000" y="-16908"/>
            <a:ext cx="4572000" cy="517731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74" name="Google Shape;74;p85"/>
          <p:cNvSpPr txBox="1">
            <a:spLocks noGrp="1"/>
          </p:cNvSpPr>
          <p:nvPr>
            <p:ph type="title"/>
          </p:nvPr>
        </p:nvSpPr>
        <p:spPr>
          <a:xfrm>
            <a:off x="723018" y="659298"/>
            <a:ext cx="3706108" cy="458147"/>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SzPts val="2800"/>
              <a:buNone/>
              <a:defRPr sz="3300" b="1" i="0">
                <a:latin typeface="Arial"/>
                <a:ea typeface="Arial"/>
                <a:cs typeface="Arial"/>
                <a:sym typeface="Arial"/>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cxnSp>
        <p:nvCxnSpPr>
          <p:cNvPr id="75" name="Google Shape;75;p85"/>
          <p:cNvCxnSpPr/>
          <p:nvPr/>
        </p:nvCxnSpPr>
        <p:spPr>
          <a:xfrm>
            <a:off x="714375" y="145433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76" name="Google Shape;76;p85"/>
          <p:cNvSpPr txBox="1">
            <a:spLocks noGrp="1"/>
          </p:cNvSpPr>
          <p:nvPr>
            <p:ph type="body" idx="1"/>
          </p:nvPr>
        </p:nvSpPr>
        <p:spPr>
          <a:xfrm>
            <a:off x="714375" y="1717022"/>
            <a:ext cx="3429001" cy="20964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ct val="0"/>
              </a:spcBef>
              <a:spcAft>
                <a:spcPct val="0"/>
              </a:spcAft>
              <a:buSzPts val="1800"/>
              <a:buNone/>
              <a:defRPr sz="1200" b="0" i="0">
                <a:solidFill>
                  <a:schemeClr val="lt1"/>
                </a:solidFill>
                <a:latin typeface="Arial"/>
                <a:ea typeface="Arial"/>
                <a:cs typeface="Arial"/>
                <a:sym typeface="Arial"/>
              </a:defRPr>
            </a:lvl1pPr>
            <a:lvl2pPr marL="914400" lvl="1" indent="-317500" algn="l">
              <a:lnSpc>
                <a:spcPct val="100000"/>
              </a:lnSpc>
              <a:spcBef>
                <a:spcPts val="1600"/>
              </a:spcBef>
              <a:spcAft>
                <a:spcPct val="0"/>
              </a:spcAft>
              <a:buSzPts val="1400"/>
              <a:buChar char="○"/>
              <a:defRPr sz="3000"/>
            </a:lvl2pPr>
            <a:lvl3pPr marL="1371600" lvl="2" indent="-317500" algn="l">
              <a:lnSpc>
                <a:spcPct val="100000"/>
              </a:lnSpc>
              <a:spcBef>
                <a:spcPts val="1600"/>
              </a:spcBef>
              <a:spcAft>
                <a:spcPct val="0"/>
              </a:spcAft>
              <a:buSzPts val="1400"/>
              <a:buChar char="■"/>
              <a:defRPr sz="3000"/>
            </a:lvl3pPr>
            <a:lvl4pPr marL="1828800" lvl="3" indent="-317500" algn="l">
              <a:lnSpc>
                <a:spcPct val="100000"/>
              </a:lnSpc>
              <a:spcBef>
                <a:spcPts val="1600"/>
              </a:spcBef>
              <a:spcAft>
                <a:spcPct val="0"/>
              </a:spcAft>
              <a:buSzPts val="1400"/>
              <a:buChar char="●"/>
              <a:defRPr sz="3000"/>
            </a:lvl4pPr>
            <a:lvl5pPr marL="2286000" lvl="4" indent="-317500" algn="l">
              <a:lnSpc>
                <a:spcPct val="100000"/>
              </a:lnSpc>
              <a:spcBef>
                <a:spcPts val="1600"/>
              </a:spcBef>
              <a:spcAft>
                <a:spcPct val="0"/>
              </a:spcAft>
              <a:buSzPts val="1400"/>
              <a:buChar char="○"/>
              <a:defRPr sz="30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transition/>
  <p:extLst>
    <p:ext uri="{DCECCB84-F9BA-43D5-87BE-67443E8EF086}">
      <p15:sldGuideLst xmlns:p15="http://schemas.microsoft.com/office/powerpoint/2012/main">
        <p15:guide id="1" pos="600">
          <p15:clr>
            <a:srgbClr val="FBAE40"/>
          </p15:clr>
        </p15:guide>
        <p15:guide id="2" pos="3480">
          <p15:clr>
            <a:srgbClr val="FBAE40"/>
          </p15:clr>
        </p15:guide>
        <p15:guide id="3" orient="horz" pos="1440">
          <p15:clr>
            <a:srgbClr val="FBAE40"/>
          </p15:clr>
        </p15:guide>
        <p15:guide id="4" orient="horz" pos="1224">
          <p15:clr>
            <a:srgbClr val="FBAE40"/>
          </p15:clr>
        </p15:guide>
        <p15:guide id="5"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accent1"/>
              </a:buClr>
              <a:buSzPts val="2800"/>
              <a:buFont typeface="Montserrat ExtraBold"/>
              <a:buNone/>
              <a:defRPr sz="28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endParaRPr/>
          </a:p>
        </p:txBody>
      </p:sp>
      <p:sp>
        <p:nvSpPr>
          <p:cNvPr id="7" name="Google Shape;7;p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8" name="Google Shape;8;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9" r:id="rId18"/>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accent1"/>
              </a:buClr>
              <a:buSzPts val="2800"/>
              <a:buFont typeface="Montserrat ExtraBold"/>
              <a:buNone/>
              <a:defRPr sz="28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endParaRPr/>
          </a:p>
        </p:txBody>
      </p:sp>
      <p:sp>
        <p:nvSpPr>
          <p:cNvPr id="130" name="Google Shape;130;p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131" name="Google Shape;131;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ydR2I5S2v3c"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www.stoptb.org/assets/documents/resources/publications/sd/Truenat_Implementation_Guide.pdf"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ydR2I5S2v3c"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hyperlink" Target="http://www.stoptb.org/assets/documents/resources/publications/sd/Truenat_Implementation_Guide.pdf" TargetMode="Externa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
          <p:cNvSpPr/>
          <p:nvPr/>
        </p:nvSpPr>
        <p:spPr>
          <a:xfrm>
            <a:off x="-55300" y="1913575"/>
            <a:ext cx="5290030" cy="168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r" rtl="0">
              <a:lnSpc>
                <a:spcPct val="100000"/>
              </a:lnSpc>
              <a:spcBef>
                <a:spcPct val="0"/>
              </a:spcBef>
              <a:spcAft>
                <a:spcPct val="0"/>
              </a:spcAft>
              <a:buClr>
                <a:srgbClr val="000000"/>
              </a:buClr>
              <a:buSzPts val="2000"/>
              <a:buFont typeface="Arial"/>
              <a:buNone/>
            </a:pPr>
            <a:endParaRPr sz="2000" b="0" i="0" u="none" strike="noStrike" cap="none">
              <a:solidFill>
                <a:schemeClr val="accent1"/>
              </a:solidFill>
              <a:latin typeface="Gill Sans"/>
              <a:ea typeface="Gill Sans"/>
              <a:cs typeface="Gill Sans"/>
              <a:sym typeface="Gill Sans"/>
            </a:endParaRPr>
          </a:p>
          <a:p>
            <a:pPr marL="0" marR="0" lvl="0" indent="0" algn="r" rtl="0">
              <a:lnSpc>
                <a:spcPct val="100000"/>
              </a:lnSpc>
              <a:spcBef>
                <a:spcPct val="0"/>
              </a:spcBef>
              <a:spcAft>
                <a:spcPct val="0"/>
              </a:spcAft>
              <a:buClr>
                <a:srgbClr val="000000"/>
              </a:buClr>
              <a:buSzPts val="2000"/>
              <a:buFont typeface="Arial"/>
              <a:buNone/>
            </a:pPr>
            <a:endParaRPr sz="2000" b="0" i="0" u="none" strike="noStrike" cap="none">
              <a:solidFill>
                <a:schemeClr val="accent1"/>
              </a:solidFill>
              <a:latin typeface="Gill Sans"/>
              <a:ea typeface="Gill Sans"/>
              <a:cs typeface="Gill Sans"/>
              <a:sym typeface="Gill Sans"/>
            </a:endParaRPr>
          </a:p>
          <a:p>
            <a:pPr marL="0" marR="0" lvl="0" indent="0" algn="r" rtl="0">
              <a:lnSpc>
                <a:spcPct val="100000"/>
              </a:lnSpc>
              <a:spcBef>
                <a:spcPct val="0"/>
              </a:spcBef>
              <a:spcAft>
                <a:spcPct val="0"/>
              </a:spcAft>
              <a:buClr>
                <a:srgbClr val="000000"/>
              </a:buClr>
              <a:buSzPts val="2000"/>
              <a:buFont typeface="Arial"/>
              <a:buNone/>
            </a:pPr>
            <a:endParaRPr sz="2000" b="0" i="0" u="none" strike="noStrike" cap="none">
              <a:solidFill>
                <a:schemeClr val="accent1"/>
              </a:solidFill>
              <a:latin typeface="Gill Sans"/>
              <a:ea typeface="Gill Sans"/>
              <a:cs typeface="Gill Sans"/>
              <a:sym typeface="Gill Sans"/>
            </a:endParaRPr>
          </a:p>
          <a:p>
            <a:pPr marL="0" marR="0" lvl="0" indent="0" algn="r" rtl="0">
              <a:lnSpc>
                <a:spcPct val="100000"/>
              </a:lnSpc>
              <a:spcBef>
                <a:spcPct val="0"/>
              </a:spcBef>
              <a:spcAft>
                <a:spcPct val="0"/>
              </a:spcAft>
              <a:buClr>
                <a:srgbClr val="000000"/>
              </a:buClr>
              <a:buSzPts val="2000"/>
              <a:buFont typeface="Arial"/>
              <a:buNone/>
            </a:pPr>
            <a:endParaRPr sz="2000" b="0" i="0" u="none" strike="noStrike" cap="none">
              <a:solidFill>
                <a:srgbClr val="000000"/>
              </a:solidFill>
              <a:latin typeface="Gill Sans"/>
              <a:ea typeface="Gill Sans"/>
              <a:cs typeface="Gill Sans"/>
              <a:sym typeface="Gill Sans"/>
            </a:endParaRPr>
          </a:p>
        </p:txBody>
      </p:sp>
      <p:sp>
        <p:nvSpPr>
          <p:cNvPr id="157" name="Google Shape;157;p1"/>
          <p:cNvSpPr txBox="1">
            <a:spLocks noGrp="1"/>
          </p:cNvSpPr>
          <p:nvPr>
            <p:ph type="ctrTitle"/>
          </p:nvPr>
        </p:nvSpPr>
        <p:spPr>
          <a:xfrm>
            <a:off x="253602" y="2238475"/>
            <a:ext cx="4878000" cy="1030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ct val="0"/>
              </a:spcBef>
              <a:spcAft>
                <a:spcPct val="0"/>
              </a:spcAft>
              <a:buSzPts val="3600"/>
              <a:buNone/>
            </a:pPr>
            <a:r>
              <a:rPr lang="fr-FR" sz="3600" b="0" i="0" strike="noStrike" cap="none" spc="0" baseline="0" dirty="0">
                <a:solidFill>
                  <a:srgbClr val="FF6E68"/>
                </a:solidFill>
                <a:effectLst/>
                <a:latin typeface="Montserrat ExtraBold"/>
                <a:ea typeface="Montserrat ExtraBold"/>
                <a:cs typeface="Montserrat ExtraBold"/>
              </a:rPr>
              <a:t>MODULE 3 : ASPECTS OPÉRATIONNELS</a:t>
            </a:r>
            <a:endParaRPr dirty="0"/>
          </a:p>
        </p:txBody>
      </p:sp>
      <p:sp>
        <p:nvSpPr>
          <p:cNvPr id="158" name="Google Shape;158;p1"/>
          <p:cNvSpPr txBox="1">
            <a:spLocks noGrp="1"/>
          </p:cNvSpPr>
          <p:nvPr>
            <p:ph type="subTitle" idx="1"/>
          </p:nvPr>
        </p:nvSpPr>
        <p:spPr>
          <a:xfrm>
            <a:off x="888999" y="4332194"/>
            <a:ext cx="6309323" cy="374650"/>
          </a:xfrm>
          <a:prstGeom prst="rect">
            <a:avLst/>
          </a:prstGeom>
          <a:noFill/>
          <a:ln>
            <a:noFill/>
          </a:ln>
        </p:spPr>
        <p:txBody>
          <a:bodyPr spcFirstLastPara="1" wrap="square" lIns="91425" tIns="91425" rIns="91425" bIns="91425" anchor="t" anchorCtr="0">
            <a:noAutofit/>
          </a:bodyPr>
          <a:lstStyle/>
          <a:p>
            <a:pPr marL="117475" lvl="0" indent="-3175" algn="l" rtl="0">
              <a:lnSpc>
                <a:spcPct val="100000"/>
              </a:lnSpc>
              <a:spcBef>
                <a:spcPct val="0"/>
              </a:spcBef>
              <a:spcAft>
                <a:spcPct val="0"/>
              </a:spcAft>
              <a:buSzPts val="1400"/>
              <a:buNone/>
            </a:pPr>
            <a:r>
              <a:rPr lang="fr-FR" sz="1400" b="0" i="0" strike="noStrike" cap="none" spc="0" baseline="0">
                <a:solidFill>
                  <a:srgbClr val="FFFFFF"/>
                </a:solidFill>
                <a:effectLst/>
                <a:latin typeface="Montserrat"/>
                <a:ea typeface="Montserrat"/>
                <a:cs typeface="Montserrat"/>
              </a:rPr>
              <a:t>Formation au niveau central concernant les tests Truenat</a:t>
            </a:r>
            <a:r>
              <a:rPr lang="fr-FR" sz="1400" b="0" i="0" strike="noStrike" cap="none" spc="0" baseline="30000">
                <a:solidFill>
                  <a:srgbClr val="FFFFFF"/>
                </a:solidFill>
                <a:effectLst/>
                <a:latin typeface="Montserrat"/>
                <a:ea typeface="Montserrat"/>
                <a:cs typeface="Montserrat"/>
              </a:rPr>
              <a:t>®</a:t>
            </a:r>
            <a:r>
              <a:rPr lang="fr-FR" sz="1400" b="0" i="0" strike="noStrike" cap="none" spc="0" baseline="0">
                <a:solidFill>
                  <a:srgbClr val="FFFFFF"/>
                </a:solidFill>
                <a:effectLst/>
                <a:latin typeface="Montserrat"/>
                <a:ea typeface="Montserrat"/>
                <a:cs typeface="Montserrat"/>
              </a:rPr>
              <a:t> pour la détection de la TB et de la résistance à la rifampicine</a:t>
            </a:r>
            <a:endParaRPr/>
          </a:p>
        </p:txBody>
      </p:sp>
      <p:cxnSp>
        <p:nvCxnSpPr>
          <p:cNvPr id="159" name="Google Shape;159;p1"/>
          <p:cNvCxnSpPr/>
          <p:nvPr/>
        </p:nvCxnSpPr>
        <p:spPr>
          <a:xfrm rot="10800000">
            <a:off x="981700" y="4940300"/>
            <a:ext cx="5530800" cy="0"/>
          </a:xfrm>
          <a:prstGeom prst="straightConnector1">
            <a:avLst/>
          </a:prstGeom>
          <a:noFill/>
          <a:ln w="19050" cap="flat" cmpd="sng">
            <a:solidFill>
              <a:schemeClr val="lt1"/>
            </a:solidFill>
            <a:prstDash val="solid"/>
            <a:round/>
            <a:headEnd type="none" w="sm" len="sm"/>
            <a:tailEnd type="none" w="sm" len="sm"/>
          </a:ln>
        </p:spPr>
      </p:cxnSp>
      <p:cxnSp>
        <p:nvCxnSpPr>
          <p:cNvPr id="160" name="Google Shape;160;p1"/>
          <p:cNvCxnSpPr/>
          <p:nvPr/>
        </p:nvCxnSpPr>
        <p:spPr>
          <a:xfrm rot="10800000">
            <a:off x="4348475" y="203200"/>
            <a:ext cx="4203300" cy="0"/>
          </a:xfrm>
          <a:prstGeom prst="straightConnector1">
            <a:avLst/>
          </a:prstGeom>
          <a:noFill/>
          <a:ln w="19050" cap="flat" cmpd="sng">
            <a:solidFill>
              <a:schemeClr val="accent1"/>
            </a:solidFill>
            <a:prstDash val="solid"/>
            <a:round/>
            <a:headEnd type="none" w="sm" len="sm"/>
            <a:tailEnd type="none" w="sm" len="sm"/>
          </a:ln>
        </p:spPr>
      </p:cxnSp>
      <p:cxnSp>
        <p:nvCxnSpPr>
          <p:cNvPr id="161" name="Google Shape;161;p1"/>
          <p:cNvCxnSpPr/>
          <p:nvPr/>
        </p:nvCxnSpPr>
        <p:spPr>
          <a:xfrm rot="10800000">
            <a:off x="4355425" y="203200"/>
            <a:ext cx="29796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9"/>
          <p:cNvSpPr txBox="1">
            <a:spLocks noGrp="1"/>
          </p:cNvSpPr>
          <p:nvPr>
            <p:ph type="title"/>
          </p:nvPr>
        </p:nvSpPr>
        <p:spPr>
          <a:xfrm>
            <a:off x="311700" y="263132"/>
            <a:ext cx="8520600" cy="101772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Différents modèles d’analyseurs Truelab pour s’adapter au rendement prévu</a:t>
            </a:r>
            <a:endParaRPr/>
          </a:p>
        </p:txBody>
      </p:sp>
      <p:graphicFrame>
        <p:nvGraphicFramePr>
          <p:cNvPr id="238" name="Google Shape;238;p9"/>
          <p:cNvGraphicFramePr>
            <a:graphicFrameLocks noGrp="1"/>
          </p:cNvGraphicFramePr>
          <p:nvPr>
            <p:extLst>
              <p:ext uri="{D42A27DB-BD31-4B8C-83A1-F6EECF244321}">
                <p14:modId xmlns:p14="http://schemas.microsoft.com/office/powerpoint/2010/main" val="1105488829"/>
              </p:ext>
            </p:extLst>
          </p:nvPr>
        </p:nvGraphicFramePr>
        <p:xfrm>
          <a:off x="360567" y="1378811"/>
          <a:ext cx="8415050" cy="3644425"/>
        </p:xfrm>
        <a:graphic>
          <a:graphicData uri="http://schemas.openxmlformats.org/drawingml/2006/table">
            <a:tbl>
              <a:tblPr firstRow="1" bandRow="1">
                <a:gradFill>
                  <a:gsLst>
                    <a:gs pos="0">
                      <a:srgbClr val="FFBDBA"/>
                    </a:gs>
                    <a:gs pos="35000">
                      <a:srgbClr val="FFD0CD"/>
                    </a:gs>
                    <a:gs pos="100000">
                      <a:srgbClr val="FFECE8"/>
                    </a:gs>
                  </a:gsLst>
                  <a:lin ang="16200000" scaled="0"/>
                </a:gradFill>
                <a:tableStyleId>{1D838B46-2C17-4564-A384-8A7E7AA1B770}</a:tableStyleId>
              </a:tblPr>
              <a:tblGrid>
                <a:gridCol w="2915475">
                  <a:extLst>
                    <a:ext uri="{9D8B030D-6E8A-4147-A177-3AD203B41FA5}">
                      <a16:colId xmlns:a16="http://schemas.microsoft.com/office/drawing/2014/main" val="20000"/>
                    </a:ext>
                  </a:extLst>
                </a:gridCol>
                <a:gridCol w="2694550">
                  <a:extLst>
                    <a:ext uri="{9D8B030D-6E8A-4147-A177-3AD203B41FA5}">
                      <a16:colId xmlns:a16="http://schemas.microsoft.com/office/drawing/2014/main" val="20001"/>
                    </a:ext>
                  </a:extLst>
                </a:gridCol>
                <a:gridCol w="2805025">
                  <a:extLst>
                    <a:ext uri="{9D8B030D-6E8A-4147-A177-3AD203B41FA5}">
                      <a16:colId xmlns:a16="http://schemas.microsoft.com/office/drawing/2014/main" val="20002"/>
                    </a:ext>
                  </a:extLst>
                </a:gridCol>
              </a:tblGrid>
              <a:tr h="607200">
                <a:tc>
                  <a:txBody>
                    <a:bodyPr/>
                    <a:lstStyle/>
                    <a:p>
                      <a:pPr marL="0" marR="0" lvl="0" indent="0" algn="l" rtl="0">
                        <a:lnSpc>
                          <a:spcPct val="100000"/>
                        </a:lnSpc>
                        <a:spcBef>
                          <a:spcPct val="0"/>
                        </a:spcBef>
                        <a:spcAft>
                          <a:spcPct val="0"/>
                        </a:spcAft>
                        <a:buClr>
                          <a:srgbClr val="000000"/>
                        </a:buClr>
                        <a:buSzPts val="1400"/>
                        <a:buFont typeface="Arial"/>
                        <a:buNone/>
                      </a:pPr>
                      <a:endParaRPr sz="1400" u="none" strike="noStrike" cap="none"/>
                    </a:p>
                  </a:txBody>
                  <a:tcPr marL="91450" marR="91450" marT="45725" marB="45725"/>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Rendement par période de travail de 8 heures (1 jour de travail) avec flux de travail optimisé</a:t>
                      </a:r>
                      <a:endParaRPr sz="1400" u="none" strike="noStrike" cap="none"/>
                    </a:p>
                  </a:txBody>
                  <a:tcPr marL="91450" marR="91450" marT="45725" marB="45725"/>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Rendement estimé par période de travail de 8 heures (1 jour de travail) dans des conditions « réelles »</a:t>
                      </a:r>
                      <a:endParaRPr sz="1400" u="none" strike="noStrike" cap="none"/>
                    </a:p>
                  </a:txBody>
                  <a:tcPr marL="91450" marR="91450" marT="45725" marB="45725"/>
                </a:tc>
                <a:extLst>
                  <a:ext uri="{0D108BD9-81ED-4DB2-BD59-A6C34878D82A}">
                    <a16:rowId xmlns:a16="http://schemas.microsoft.com/office/drawing/2014/main" val="10000"/>
                  </a:ext>
                </a:extLst>
              </a:tr>
              <a:tr h="866850">
                <a:tc>
                  <a:txBody>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1 Analyseur Truelab</a:t>
                      </a:r>
                      <a:r>
                        <a:rPr lang="fr-FR" sz="1400" b="1" i="0" strike="noStrike" cap="none" spc="0" baseline="30000">
                          <a:solidFill>
                            <a:srgbClr val="000000"/>
                          </a:solidFill>
                          <a:effectLst/>
                          <a:latin typeface="Montserrat"/>
                          <a:ea typeface="Montserrat"/>
                          <a:cs typeface="Montserrat"/>
                        </a:rPr>
                        <a:t>®</a:t>
                      </a:r>
                      <a:r>
                        <a:rPr lang="fr-FR" sz="1400" b="1" i="0" strike="noStrike" cap="none" spc="0" baseline="0">
                          <a:solidFill>
                            <a:srgbClr val="000000"/>
                          </a:solidFill>
                          <a:effectLst/>
                          <a:latin typeface="Montserrat"/>
                          <a:ea typeface="Montserrat"/>
                          <a:cs typeface="Montserrat"/>
                        </a:rPr>
                        <a:t> Uno Dx</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en-US" sz="1400" b="1" u="none" strike="noStrike" cap="none">
                          <a:latin typeface="Montserrat"/>
                          <a:ea typeface="Montserrat"/>
                          <a:cs typeface="Montserrat"/>
                          <a:sym typeface="Montserrat"/>
                        </a:rPr>
                        <a:t>                 +</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1 extracteur Trueprep</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10 à 12 échantillons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7 à 9 échantillons</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769675">
                <a:tc>
                  <a:txBody>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1 analyseur Truelab</a:t>
                      </a:r>
                      <a:r>
                        <a:rPr lang="fr-FR" sz="1400" b="1" i="0" strike="noStrike" cap="none" spc="0" baseline="30000">
                          <a:solidFill>
                            <a:srgbClr val="000000"/>
                          </a:solidFill>
                          <a:effectLst/>
                          <a:latin typeface="Montserrat"/>
                          <a:ea typeface="Montserrat"/>
                          <a:cs typeface="Montserrat"/>
                        </a:rPr>
                        <a:t>®</a:t>
                      </a:r>
                      <a:r>
                        <a:rPr lang="fr-FR" sz="1400" b="1" i="0" strike="noStrike" cap="none" spc="0" baseline="0">
                          <a:solidFill>
                            <a:srgbClr val="000000"/>
                          </a:solidFill>
                          <a:effectLst/>
                          <a:latin typeface="Montserrat"/>
                          <a:ea typeface="Montserrat"/>
                          <a:cs typeface="Montserrat"/>
                        </a:rPr>
                        <a:t> Duo</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en-US" sz="1400" b="1" u="none" strike="noStrike" cap="none">
                          <a:latin typeface="Montserrat"/>
                          <a:ea typeface="Montserrat"/>
                          <a:cs typeface="Montserrat"/>
                          <a:sym typeface="Montserrat"/>
                        </a:rPr>
                        <a:t>                 +</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1 extracteur Trueprep</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20 à 24 échantillons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15 à 18 échantillons</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849650">
                <a:tc>
                  <a:txBody>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1 analyseur Truelab</a:t>
                      </a:r>
                      <a:r>
                        <a:rPr lang="fr-FR" sz="1400" b="1" i="0" strike="noStrike" cap="none" spc="0" baseline="30000">
                          <a:solidFill>
                            <a:srgbClr val="000000"/>
                          </a:solidFill>
                          <a:effectLst/>
                          <a:latin typeface="Montserrat"/>
                          <a:ea typeface="Montserrat"/>
                          <a:cs typeface="Montserrat"/>
                        </a:rPr>
                        <a:t>®</a:t>
                      </a:r>
                      <a:r>
                        <a:rPr lang="fr-FR" sz="1400" b="1" i="0" strike="noStrike" cap="none" spc="0" baseline="0">
                          <a:solidFill>
                            <a:srgbClr val="000000"/>
                          </a:solidFill>
                          <a:effectLst/>
                          <a:latin typeface="Montserrat"/>
                          <a:ea typeface="Montserrat"/>
                          <a:cs typeface="Montserrat"/>
                        </a:rPr>
                        <a:t> Quattro</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en-US" sz="1400" b="1" u="none" strike="noStrike" cap="none">
                          <a:latin typeface="Montserrat"/>
                          <a:ea typeface="Montserrat"/>
                          <a:cs typeface="Montserrat"/>
                          <a:sym typeface="Montserrat"/>
                        </a:rPr>
                        <a:t>                 +</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2 extracteurs Trueprep</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40 à 48 échantillons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dirty="0">
                          <a:solidFill>
                            <a:srgbClr val="000000"/>
                          </a:solidFill>
                          <a:effectLst/>
                          <a:latin typeface="Montserrat"/>
                          <a:ea typeface="Montserrat"/>
                          <a:cs typeface="Montserrat"/>
                        </a:rPr>
                        <a:t>30 à 36 échantillons</a:t>
                      </a:r>
                      <a:endParaRPr sz="1400" u="none" strike="noStrike" cap="none" dirty="0"/>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Équipement</a:t>
            </a:r>
            <a:endParaRPr/>
          </a:p>
        </p:txBody>
      </p:sp>
      <p:sp>
        <p:nvSpPr>
          <p:cNvPr id="244" name="Google Shape;244;p10"/>
          <p:cNvSpPr txBox="1">
            <a:spLocks noGrp="1"/>
          </p:cNvSpPr>
          <p:nvPr>
            <p:ph type="body" idx="1"/>
          </p:nvPr>
        </p:nvSpPr>
        <p:spPr>
          <a:xfrm>
            <a:off x="311150" y="1721594"/>
            <a:ext cx="5131107" cy="2804369"/>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Imprimante Bluetooth, imprime sans fil les résultats des tests PCR effectués avec Truelab</a:t>
            </a:r>
            <a:r>
              <a:rPr lang="fr-FR" sz="1800" b="0" i="0" strike="noStrike" cap="none" spc="0" baseline="30000">
                <a:solidFill>
                  <a:srgbClr val="000000"/>
                </a:solidFill>
                <a:effectLst/>
                <a:latin typeface="Montserrat"/>
                <a:ea typeface="Montserrat"/>
                <a:cs typeface="Montserrat"/>
              </a:rPr>
              <a:t>®</a:t>
            </a:r>
            <a:r>
              <a:rPr lang="fr-FR" sz="1800" b="0" i="0" strike="noStrike" cap="none" spc="0" baseline="0">
                <a:solidFill>
                  <a:srgbClr val="000000"/>
                </a:solidFill>
                <a:effectLst/>
                <a:latin typeface="Montserrat"/>
                <a:ea typeface="Montserrat"/>
                <a:cs typeface="Montserrat"/>
              </a:rPr>
              <a:t> Uno Dx/Duo/Quattro</a:t>
            </a:r>
            <a:endParaRPr/>
          </a:p>
        </p:txBody>
      </p:sp>
      <p:sp>
        <p:nvSpPr>
          <p:cNvPr id="245" name="Google Shape;245;p10"/>
          <p:cNvSpPr txBox="1"/>
          <p:nvPr/>
        </p:nvSpPr>
        <p:spPr>
          <a:xfrm>
            <a:off x="311700" y="1208089"/>
            <a:ext cx="4712787" cy="3657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1800"/>
              <a:buFont typeface="Arial"/>
              <a:buNone/>
            </a:pPr>
            <a:r>
              <a:rPr lang="fr-FR" sz="1800" b="1" i="0" strike="noStrike" cap="none" spc="0" baseline="0">
                <a:solidFill>
                  <a:srgbClr val="FF6E68"/>
                </a:solidFill>
                <a:effectLst/>
                <a:latin typeface="Montserrat"/>
                <a:ea typeface="Montserrat"/>
                <a:cs typeface="Montserrat"/>
              </a:rPr>
              <a:t>Imprimante pour micro-PCR Truelab</a:t>
            </a:r>
            <a:endParaRPr sz="1400" b="0" i="0" u="none" strike="noStrike" cap="none">
              <a:solidFill>
                <a:srgbClr val="000000"/>
              </a:solidFill>
              <a:latin typeface="Arial"/>
              <a:ea typeface="Arial"/>
              <a:cs typeface="Arial"/>
              <a:sym typeface="Arial"/>
            </a:endParaRPr>
          </a:p>
        </p:txBody>
      </p:sp>
      <p:pic>
        <p:nvPicPr>
          <p:cNvPr id="246" name="Google Shape;246;p10" descr="A picture containing case, accessory, different, computer&#10;&#10;Description automatically generated"/>
          <p:cNvPicPr preferRelativeResize="0"/>
          <p:nvPr/>
        </p:nvPicPr>
        <p:blipFill>
          <a:blip r:embed="rId3">
            <a:alphaModFix/>
          </a:blip>
          <a:srcRect l="63073" t="71382" r="11925" b="14074"/>
          <a:stretch>
            <a:fillRect/>
          </a:stretch>
        </p:blipFill>
        <p:spPr>
          <a:xfrm rot="-5400000">
            <a:off x="5280477" y="1475690"/>
            <a:ext cx="3475716" cy="2526201"/>
          </a:xfrm>
          <a:prstGeom prst="rect">
            <a:avLst/>
          </a:prstGeom>
          <a:noFill/>
          <a:ln>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txBox="1">
            <a:spLocks noGrp="1"/>
          </p:cNvSpPr>
          <p:nvPr>
            <p:ph type="title"/>
          </p:nvPr>
        </p:nvSpPr>
        <p:spPr>
          <a:xfrm>
            <a:off x="516450" y="520699"/>
            <a:ext cx="8111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000"/>
              <a:buNone/>
            </a:pPr>
            <a:r>
              <a:rPr lang="fr-FR" sz="2800" b="1" i="0" strike="noStrike" cap="none" spc="0" baseline="0">
                <a:solidFill>
                  <a:srgbClr val="FF6E68"/>
                </a:solidFill>
                <a:effectLst/>
                <a:latin typeface="Montserrat ExtraBold"/>
                <a:ea typeface="Montserrat ExtraBold"/>
                <a:cs typeface="Montserrat ExtraBold"/>
              </a:rPr>
              <a:t>Réactifs et consommables</a:t>
            </a:r>
            <a:endParaRPr/>
          </a:p>
        </p:txBody>
      </p:sp>
      <p:sp>
        <p:nvSpPr>
          <p:cNvPr id="252" name="Google Shape;252;p11"/>
          <p:cNvSpPr/>
          <p:nvPr/>
        </p:nvSpPr>
        <p:spPr>
          <a:xfrm>
            <a:off x="3017520" y="1354600"/>
            <a:ext cx="3108960" cy="3108960"/>
          </a:xfrm>
          <a:prstGeom prst="ellipse">
            <a:avLst/>
          </a:prstGeom>
          <a:solidFill>
            <a:schemeClr val="accen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r>
              <a:rPr lang="fr-FR" sz="1800" b="0" i="0" strike="noStrike" cap="none" spc="0" baseline="0">
                <a:solidFill>
                  <a:srgbClr val="FFFFFF"/>
                </a:solidFill>
                <a:effectLst/>
                <a:latin typeface="Montserrat"/>
                <a:ea typeface="Montserrat"/>
                <a:cs typeface="Montserrat"/>
              </a:rPr>
              <a:t>Il existe </a:t>
            </a:r>
            <a:r>
              <a:rPr lang="fr-FR" sz="1800" b="1" i="0" strike="noStrike" cap="none" spc="0" baseline="0">
                <a:solidFill>
                  <a:srgbClr val="FFFFFF"/>
                </a:solidFill>
                <a:effectLst/>
                <a:latin typeface="Montserrat"/>
                <a:ea typeface="Montserrat"/>
                <a:cs typeface="Montserrat"/>
              </a:rPr>
              <a:t>trois</a:t>
            </a:r>
            <a:r>
              <a:rPr lang="fr-FR" sz="1800" b="0" i="0" strike="noStrike" cap="none" spc="0" baseline="0">
                <a:solidFill>
                  <a:srgbClr val="FFFFFF"/>
                </a:solidFill>
                <a:effectLst/>
                <a:latin typeface="Montserrat"/>
                <a:ea typeface="Montserrat"/>
                <a:cs typeface="Montserrat"/>
              </a:rPr>
              <a:t> conditionnements qui comprennent les réactifs et les consommables nécessaires pour réaliser un test Truenat</a:t>
            </a:r>
            <a:endParaRPr sz="1800" b="0" i="0" u="none" strike="noStrike" cap="none">
              <a:solidFill>
                <a:schemeClr val="lt1"/>
              </a:solidFill>
              <a:latin typeface="Montserrat"/>
              <a:ea typeface="Montserrat"/>
              <a:cs typeface="Montserrat"/>
              <a:sym typeface="Montserrat"/>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2"/>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ct val="0"/>
              </a:spcBef>
              <a:spcAft>
                <a:spcPct val="0"/>
              </a:spcAft>
              <a:buSzPct val="111111"/>
              <a:buNone/>
            </a:pPr>
            <a:r>
              <a:rPr lang="fr-FR" sz="2800" b="1" i="0" strike="noStrike" cap="none" spc="0" baseline="0">
                <a:solidFill>
                  <a:srgbClr val="FF6E68"/>
                </a:solidFill>
                <a:effectLst/>
                <a:latin typeface="Montserrat ExtraBold"/>
                <a:ea typeface="Montserrat ExtraBold"/>
                <a:cs typeface="Montserrat ExtraBold"/>
              </a:rPr>
              <a:t>Coffret pour le prétraitement des échantillons Trueprep</a:t>
            </a:r>
            <a:r>
              <a:rPr lang="fr-FR" sz="2800" b="1" i="0" strike="noStrike" cap="none" spc="0" baseline="30000">
                <a:solidFill>
                  <a:srgbClr val="FF6E68"/>
                </a:solidFill>
                <a:effectLst/>
                <a:latin typeface="Montserrat ExtraBold"/>
                <a:ea typeface="Montserrat ExtraBold"/>
                <a:cs typeface="Montserrat ExtraBold"/>
              </a:rPr>
              <a:t>®</a:t>
            </a:r>
            <a:r>
              <a:rPr lang="fr-FR" sz="2800" b="1" i="0" strike="noStrike" cap="none" spc="0" baseline="0">
                <a:solidFill>
                  <a:srgbClr val="FF6E68"/>
                </a:solidFill>
                <a:effectLst/>
                <a:latin typeface="Montserrat ExtraBold"/>
                <a:ea typeface="Montserrat ExtraBold"/>
                <a:cs typeface="Montserrat ExtraBold"/>
              </a:rPr>
              <a:t> AUTO MTB</a:t>
            </a:r>
            <a:endParaRPr/>
          </a:p>
        </p:txBody>
      </p:sp>
      <p:sp>
        <p:nvSpPr>
          <p:cNvPr id="258" name="Google Shape;258;p12"/>
          <p:cNvSpPr txBox="1">
            <a:spLocks noGrp="1"/>
          </p:cNvSpPr>
          <p:nvPr>
            <p:ph type="body" idx="1"/>
          </p:nvPr>
        </p:nvSpPr>
        <p:spPr>
          <a:xfrm>
            <a:off x="311150" y="1418898"/>
            <a:ext cx="4675188" cy="3198454"/>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Contenu :</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Pipettes de transfert graduées (1 ml)</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Flacon de tampon de lyse (2,5 ml de tampon)</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Flacon de tampon de fluidification</a:t>
            </a:r>
            <a:endParaRPr/>
          </a:p>
        </p:txBody>
      </p:sp>
      <p:pic>
        <p:nvPicPr>
          <p:cNvPr id="5" name="Picture 4" descr="Text&#10;&#10;Description automatically generated">
            <a:extLst>
              <a:ext uri="{FF2B5EF4-FFF2-40B4-BE49-F238E27FC236}">
                <a16:creationId xmlns:a16="http://schemas.microsoft.com/office/drawing/2014/main" id="{48D91B99-3F0A-4406-AC5A-2260C14FD832}"/>
              </a:ext>
            </a:extLst>
          </p:cNvPr>
          <p:cNvPicPr/>
          <p:nvPr/>
        </p:nvPicPr>
        <p:blipFill>
          <a:blip r:embed="rId3">
            <a:extLst>
              <a:ext uri="{28A0092B-C50C-407E-A947-70E740481C1C}">
                <a14:useLocalDpi xmlns:a14="http://schemas.microsoft.com/office/drawing/2010/main"/>
              </a:ext>
            </a:extLst>
          </a:blip>
          <a:stretch>
            <a:fillRect/>
          </a:stretch>
        </p:blipFill>
        <p:spPr>
          <a:xfrm>
            <a:off x="4986338" y="1245235"/>
            <a:ext cx="3451949" cy="2528479"/>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3"/>
          <p:cNvSpPr txBox="1">
            <a:spLocks noGrp="1"/>
          </p:cNvSpPr>
          <p:nvPr>
            <p:ph type="title"/>
          </p:nvPr>
        </p:nvSpPr>
        <p:spPr>
          <a:xfrm>
            <a:off x="311700" y="151021"/>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ct val="0"/>
              </a:spcBef>
              <a:spcAft>
                <a:spcPct val="0"/>
              </a:spcAft>
              <a:buSzPct val="111111"/>
              <a:buNone/>
            </a:pPr>
            <a:r>
              <a:rPr lang="fr-FR" sz="2800" b="1" i="0" strike="noStrike" cap="none" spc="0" baseline="0">
                <a:solidFill>
                  <a:srgbClr val="FF6E68"/>
                </a:solidFill>
                <a:effectLst/>
                <a:latin typeface="Montserrat ExtraBold"/>
                <a:ea typeface="Montserrat ExtraBold"/>
                <a:cs typeface="Montserrat ExtraBold"/>
              </a:rPr>
              <a:t>Kit de préparation des échantillons à cartouche universelle Trueprep® AUTO v2 (pour 25 ou 50 tests)</a:t>
            </a:r>
            <a:endParaRPr b="1"/>
          </a:p>
        </p:txBody>
      </p:sp>
      <p:sp>
        <p:nvSpPr>
          <p:cNvPr id="265" name="Google Shape;265;p13"/>
          <p:cNvSpPr txBox="1">
            <a:spLocks noGrp="1"/>
          </p:cNvSpPr>
          <p:nvPr>
            <p:ph type="body" idx="1"/>
          </p:nvPr>
        </p:nvSpPr>
        <p:spPr>
          <a:xfrm>
            <a:off x="0" y="1329180"/>
            <a:ext cx="4015753" cy="2807404"/>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dirty="0">
                <a:solidFill>
                  <a:srgbClr val="000000"/>
                </a:solidFill>
                <a:effectLst/>
                <a:latin typeface="Montserrat"/>
                <a:ea typeface="Montserrat"/>
                <a:cs typeface="Montserrat"/>
              </a:rPr>
              <a:t>Contenu :</a:t>
            </a:r>
            <a:endParaRPr dirty="0"/>
          </a:p>
          <a:p>
            <a:pPr marL="457200" lvl="0" indent="-342900" algn="l" rtl="0">
              <a:lnSpc>
                <a:spcPct val="100000"/>
              </a:lnSpc>
              <a:spcBef>
                <a:spcPct val="0"/>
              </a:spcBef>
              <a:spcAft>
                <a:spcPct val="0"/>
              </a:spcAft>
              <a:buSzPts val="1800"/>
              <a:buChar char="●"/>
            </a:pPr>
            <a:r>
              <a:rPr lang="fr-FR" sz="1800" b="0" i="0" strike="noStrike" cap="none" spc="0" baseline="0" dirty="0">
                <a:solidFill>
                  <a:srgbClr val="000000"/>
                </a:solidFill>
                <a:effectLst/>
                <a:latin typeface="Montserrat"/>
                <a:ea typeface="Montserrat"/>
                <a:cs typeface="Montserrat"/>
              </a:rPr>
              <a:t>Coffret de réactifs</a:t>
            </a:r>
            <a:endParaRPr dirty="0"/>
          </a:p>
          <a:p>
            <a:pPr marL="457200" lvl="0" indent="-342900" algn="l" rtl="0">
              <a:lnSpc>
                <a:spcPct val="100000"/>
              </a:lnSpc>
              <a:spcBef>
                <a:spcPct val="0"/>
              </a:spcBef>
              <a:spcAft>
                <a:spcPct val="0"/>
              </a:spcAft>
              <a:buSzPts val="1800"/>
              <a:buChar char="●"/>
            </a:pPr>
            <a:r>
              <a:rPr lang="fr-FR" sz="1800" b="0" i="0" strike="noStrike" cap="none" spc="0" baseline="0" dirty="0">
                <a:solidFill>
                  <a:srgbClr val="000000"/>
                </a:solidFill>
                <a:effectLst/>
                <a:latin typeface="Montserrat"/>
                <a:ea typeface="Montserrat"/>
                <a:cs typeface="Montserrat"/>
              </a:rPr>
              <a:t>Pipettes de transfert (3 ml)</a:t>
            </a:r>
            <a:endParaRPr dirty="0"/>
          </a:p>
          <a:p>
            <a:pPr marL="457200" lvl="0" indent="-342900" algn="l" rtl="0">
              <a:lnSpc>
                <a:spcPct val="100000"/>
              </a:lnSpc>
              <a:spcBef>
                <a:spcPct val="0"/>
              </a:spcBef>
              <a:spcAft>
                <a:spcPct val="0"/>
              </a:spcAft>
              <a:buSzPts val="1800"/>
              <a:buChar char="●"/>
            </a:pPr>
            <a:r>
              <a:rPr lang="fr-FR" sz="1800" b="0" i="0" strike="noStrike" cap="none" spc="0" baseline="0" dirty="0">
                <a:solidFill>
                  <a:srgbClr val="000000"/>
                </a:solidFill>
                <a:effectLst/>
                <a:latin typeface="Montserrat"/>
                <a:ea typeface="Montserrat"/>
                <a:cs typeface="Montserrat"/>
              </a:rPr>
              <a:t>Sachet de cartouches</a:t>
            </a:r>
            <a:endParaRPr dirty="0"/>
          </a:p>
          <a:p>
            <a:pPr marL="914400" lvl="1" indent="-317500" algn="l" rtl="0">
              <a:lnSpc>
                <a:spcPct val="100000"/>
              </a:lnSpc>
              <a:spcBef>
                <a:spcPct val="0"/>
              </a:spcBef>
              <a:spcAft>
                <a:spcPct val="0"/>
              </a:spcAft>
              <a:buSzPts val="1400"/>
              <a:buChar char="○"/>
            </a:pPr>
            <a:r>
              <a:rPr lang="fr-FR" sz="1400" b="0" i="0" strike="noStrike" cap="none" spc="0" baseline="0" dirty="0">
                <a:solidFill>
                  <a:srgbClr val="000000"/>
                </a:solidFill>
                <a:effectLst/>
                <a:latin typeface="Montserrat"/>
                <a:ea typeface="Montserrat"/>
                <a:cs typeface="Montserrat"/>
              </a:rPr>
              <a:t>Cartouche</a:t>
            </a:r>
            <a:endParaRPr dirty="0"/>
          </a:p>
          <a:p>
            <a:pPr marL="914400" lvl="1" indent="-317500" algn="l" rtl="0">
              <a:lnSpc>
                <a:spcPct val="100000"/>
              </a:lnSpc>
              <a:spcBef>
                <a:spcPct val="0"/>
              </a:spcBef>
              <a:spcAft>
                <a:spcPct val="0"/>
              </a:spcAft>
              <a:buSzPts val="1400"/>
              <a:buChar char="○"/>
            </a:pPr>
            <a:r>
              <a:rPr lang="fr-FR" sz="1400" b="0" i="0" strike="noStrike" cap="none" spc="0" baseline="0" dirty="0">
                <a:solidFill>
                  <a:srgbClr val="000000"/>
                </a:solidFill>
                <a:effectLst/>
                <a:latin typeface="Montserrat"/>
                <a:ea typeface="Montserrat"/>
                <a:cs typeface="Montserrat"/>
              </a:rPr>
              <a:t>Tube de prélèvement de l’</a:t>
            </a:r>
            <a:r>
              <a:rPr lang="fr-FR" sz="1400" b="0" i="0" strike="noStrike" cap="none" spc="0" baseline="0" dirty="0" err="1">
                <a:solidFill>
                  <a:srgbClr val="000000"/>
                </a:solidFill>
                <a:effectLst/>
                <a:latin typeface="Montserrat"/>
                <a:ea typeface="Montserrat"/>
                <a:cs typeface="Montserrat"/>
              </a:rPr>
              <a:t>éluat</a:t>
            </a:r>
            <a:r>
              <a:rPr lang="fr-FR" sz="1400" b="0" i="0" strike="noStrike" cap="none" spc="0" baseline="0" dirty="0">
                <a:solidFill>
                  <a:srgbClr val="000000"/>
                </a:solidFill>
                <a:effectLst/>
                <a:latin typeface="Montserrat"/>
                <a:ea typeface="Montserrat"/>
                <a:cs typeface="Montserrat"/>
              </a:rPr>
              <a:t> (</a:t>
            </a:r>
            <a:r>
              <a:rPr lang="fr-FR" sz="1400" b="0" i="0" strike="noStrike" cap="none" spc="0" baseline="0" dirty="0" err="1">
                <a:solidFill>
                  <a:srgbClr val="000000"/>
                </a:solidFill>
                <a:effectLst/>
                <a:latin typeface="Montserrat"/>
                <a:ea typeface="Montserrat"/>
                <a:cs typeface="Montserrat"/>
              </a:rPr>
              <a:t>Elute</a:t>
            </a:r>
            <a:r>
              <a:rPr lang="fr-FR" sz="1400" b="0" i="0" strike="noStrike" cap="none" spc="0" baseline="0" dirty="0">
                <a:solidFill>
                  <a:srgbClr val="000000"/>
                </a:solidFill>
                <a:effectLst/>
                <a:latin typeface="Montserrat"/>
                <a:ea typeface="Montserrat"/>
                <a:cs typeface="Montserrat"/>
              </a:rPr>
              <a:t> collection tube, </a:t>
            </a:r>
            <a:r>
              <a:rPr lang="fr-FR" sz="1400" b="0" i="0" strike="noStrike" cap="none" spc="0" baseline="0" dirty="0" err="1">
                <a:solidFill>
                  <a:srgbClr val="000000"/>
                </a:solidFill>
                <a:effectLst/>
                <a:latin typeface="Montserrat"/>
                <a:ea typeface="Montserrat"/>
                <a:cs typeface="Montserrat"/>
              </a:rPr>
              <a:t>ECT</a:t>
            </a:r>
            <a:r>
              <a:rPr lang="fr-FR" sz="1400" b="0" i="0" strike="noStrike" cap="none" spc="0" baseline="0" dirty="0">
                <a:solidFill>
                  <a:srgbClr val="000000"/>
                </a:solidFill>
                <a:effectLst/>
                <a:latin typeface="Montserrat"/>
                <a:ea typeface="Montserrat"/>
                <a:cs typeface="Montserrat"/>
              </a:rPr>
              <a:t>)</a:t>
            </a:r>
            <a:endParaRPr dirty="0"/>
          </a:p>
          <a:p>
            <a:pPr marL="914400" lvl="1" indent="-317500" algn="l" rtl="0">
              <a:lnSpc>
                <a:spcPct val="100000"/>
              </a:lnSpc>
              <a:spcBef>
                <a:spcPct val="0"/>
              </a:spcBef>
              <a:spcAft>
                <a:spcPct val="0"/>
              </a:spcAft>
              <a:buSzPts val="1400"/>
              <a:buChar char="○"/>
            </a:pPr>
            <a:r>
              <a:rPr lang="fr-FR" sz="1400" b="0" i="0" strike="noStrike" cap="none" spc="0" baseline="0" dirty="0">
                <a:solidFill>
                  <a:srgbClr val="000000"/>
                </a:solidFill>
                <a:effectLst/>
                <a:latin typeface="Montserrat"/>
                <a:ea typeface="Montserrat"/>
                <a:cs typeface="Montserrat"/>
              </a:rPr>
              <a:t>Pipette de transfert</a:t>
            </a:r>
          </a:p>
          <a:p>
            <a:pPr marL="914400" lvl="1" indent="-317500" algn="l" rtl="0">
              <a:lnSpc>
                <a:spcPct val="100000"/>
              </a:lnSpc>
              <a:spcBef>
                <a:spcPct val="0"/>
              </a:spcBef>
              <a:spcAft>
                <a:spcPct val="0"/>
              </a:spcAft>
              <a:buSzPts val="1400"/>
              <a:buChar char="○"/>
            </a:pPr>
            <a:r>
              <a:rPr lang="fr-FR" sz="1400" b="0" i="0" strike="noStrike" cap="none" spc="0" baseline="0" dirty="0">
                <a:solidFill>
                  <a:srgbClr val="000000"/>
                </a:solidFill>
                <a:effectLst/>
                <a:latin typeface="Montserrat"/>
                <a:ea typeface="Montserrat"/>
                <a:cs typeface="Montserrat"/>
              </a:rPr>
              <a:t>Étiquette pour tube </a:t>
            </a:r>
            <a:r>
              <a:rPr lang="fr-FR" sz="1400" b="0" i="0" strike="noStrike" cap="none" spc="0" baseline="0" dirty="0" err="1">
                <a:solidFill>
                  <a:srgbClr val="000000"/>
                </a:solidFill>
                <a:effectLst/>
                <a:latin typeface="Montserrat"/>
                <a:ea typeface="Montserrat"/>
                <a:cs typeface="Montserrat"/>
              </a:rPr>
              <a:t>ECT</a:t>
            </a:r>
            <a:endParaRPr dirty="0"/>
          </a:p>
        </p:txBody>
      </p:sp>
      <p:pic>
        <p:nvPicPr>
          <p:cNvPr id="5" name="Picture 4" descr="Text, letter&#10;&#10;Description automatically generated">
            <a:extLst>
              <a:ext uri="{FF2B5EF4-FFF2-40B4-BE49-F238E27FC236}">
                <a16:creationId xmlns:a16="http://schemas.microsoft.com/office/drawing/2014/main" id="{2DBE46BF-3663-4C1F-9F52-0C63A0DF9787}"/>
              </a:ext>
            </a:extLst>
          </p:cNvPr>
          <p:cNvPicPr/>
          <p:nvPr/>
        </p:nvPicPr>
        <p:blipFill>
          <a:blip r:embed="rId3">
            <a:extLst>
              <a:ext uri="{28A0092B-C50C-407E-A947-70E740481C1C}">
                <a14:useLocalDpi xmlns:a14="http://schemas.microsoft.com/office/drawing/2010/main"/>
              </a:ext>
            </a:extLst>
          </a:blip>
          <a:stretch>
            <a:fillRect/>
          </a:stretch>
        </p:blipFill>
        <p:spPr>
          <a:xfrm>
            <a:off x="3929091" y="1096646"/>
            <a:ext cx="4903209" cy="3272473"/>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Coffret de puces Truenat (pour 5, 20 ou 50 tests)</a:t>
            </a:r>
            <a:endParaRPr/>
          </a:p>
        </p:txBody>
      </p:sp>
      <p:sp>
        <p:nvSpPr>
          <p:cNvPr id="273" name="Google Shape;273;p14"/>
          <p:cNvSpPr txBox="1">
            <a:spLocks noGrp="1"/>
          </p:cNvSpPr>
          <p:nvPr>
            <p:ph type="body" idx="1"/>
          </p:nvPr>
        </p:nvSpPr>
        <p:spPr>
          <a:xfrm>
            <a:off x="311150" y="1208088"/>
            <a:ext cx="4675188" cy="3343275"/>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Contenu :</a:t>
            </a:r>
            <a:endParaRPr/>
          </a:p>
          <a:p>
            <a:pPr marL="457200" lvl="0" indent="-342900" algn="l" rtl="0">
              <a:lnSpc>
                <a:spcPct val="100000"/>
              </a:lnSpc>
              <a:spcBef>
                <a:spcPct val="0"/>
              </a:spcBef>
              <a:spcAft>
                <a:spcPct val="0"/>
              </a:spcAft>
              <a:buSzPts val="1800"/>
              <a:buChar char="●"/>
            </a:pPr>
            <a:r>
              <a:rPr lang="fr-FR" sz="1400" b="0" i="0" strike="noStrike" cap="none" spc="0" baseline="0">
                <a:solidFill>
                  <a:srgbClr val="000000"/>
                </a:solidFill>
                <a:effectLst/>
                <a:latin typeface="Montserrat"/>
                <a:ea typeface="Montserrat"/>
                <a:cs typeface="Montserrat"/>
              </a:rPr>
              <a:t>Sachets de puces Truenat</a:t>
            </a:r>
            <a:endParaRPr/>
          </a:p>
          <a:p>
            <a:pPr marL="457200" lvl="0" indent="-342900" algn="l" rtl="0">
              <a:lnSpc>
                <a:spcPct val="100000"/>
              </a:lnSpc>
              <a:spcBef>
                <a:spcPct val="0"/>
              </a:spcBef>
              <a:spcAft>
                <a:spcPct val="0"/>
              </a:spcAft>
              <a:buSzPts val="1800"/>
              <a:buChar char="●"/>
            </a:pPr>
            <a:r>
              <a:rPr lang="fr-FR" sz="1400" b="0" i="0" strike="noStrike" cap="none" spc="0" baseline="0">
                <a:solidFill>
                  <a:srgbClr val="000000"/>
                </a:solidFill>
                <a:effectLst/>
                <a:latin typeface="Montserrat"/>
                <a:ea typeface="Montserrat"/>
                <a:cs typeface="Montserrat"/>
              </a:rPr>
              <a:t>Microtube contenant des réactifs lyophilisés pour la PCR</a:t>
            </a:r>
            <a:endParaRPr/>
          </a:p>
          <a:p>
            <a:pPr marL="457200" lvl="0" indent="-342900" algn="l" rtl="0">
              <a:lnSpc>
                <a:spcPct val="100000"/>
              </a:lnSpc>
              <a:spcBef>
                <a:spcPct val="0"/>
              </a:spcBef>
              <a:spcAft>
                <a:spcPct val="0"/>
              </a:spcAft>
              <a:buSzPts val="1800"/>
              <a:buChar char="●"/>
            </a:pPr>
            <a:r>
              <a:rPr lang="fr-FR" sz="1400" b="0" i="0" strike="noStrike" cap="none" spc="0" baseline="0">
                <a:solidFill>
                  <a:srgbClr val="000000"/>
                </a:solidFill>
                <a:effectLst/>
                <a:latin typeface="Montserrat"/>
                <a:ea typeface="Montserrat"/>
                <a:cs typeface="Montserrat"/>
              </a:rPr>
              <a:t>Embout de pipette avec filtre barrière</a:t>
            </a:r>
            <a:endParaRPr/>
          </a:p>
          <a:p>
            <a:pPr marL="457200" lvl="0" indent="-342900" algn="l" rtl="0">
              <a:lnSpc>
                <a:spcPct val="100000"/>
              </a:lnSpc>
              <a:spcBef>
                <a:spcPct val="0"/>
              </a:spcBef>
              <a:spcAft>
                <a:spcPct val="0"/>
              </a:spcAft>
              <a:buSzPts val="1800"/>
              <a:buChar char="●"/>
            </a:pPr>
            <a:r>
              <a:rPr lang="fr-FR" sz="1400" b="0" i="0" strike="noStrike" cap="none" spc="0" baseline="0">
                <a:solidFill>
                  <a:srgbClr val="000000"/>
                </a:solidFill>
                <a:effectLst/>
                <a:latin typeface="Montserrat"/>
                <a:ea typeface="Montserrat"/>
                <a:cs typeface="Montserrat"/>
              </a:rPr>
              <a:t>Sachet contenant un déshydratant</a:t>
            </a:r>
            <a:endParaRPr/>
          </a:p>
        </p:txBody>
      </p:sp>
      <p:sp>
        <p:nvSpPr>
          <p:cNvPr id="274" name="Google Shape;274;p14"/>
          <p:cNvSpPr txBox="1">
            <a:spLocks noGrp="1"/>
          </p:cNvSpPr>
          <p:nvPr>
            <p:ph type="body" idx="4294967295"/>
          </p:nvPr>
        </p:nvSpPr>
        <p:spPr>
          <a:xfrm>
            <a:off x="122237" y="3098366"/>
            <a:ext cx="1864014" cy="1290754"/>
          </a:xfrm>
          <a:prstGeom prst="rect">
            <a:avLst/>
          </a:prstGeom>
          <a:noFill/>
          <a:ln>
            <a:noFill/>
          </a:ln>
        </p:spPr>
        <p:txBody>
          <a:bodyPr spcFirstLastPara="1" wrap="square" lIns="91425" tIns="91425" rIns="91425" bIns="91425" anchor="t" anchorCtr="0">
            <a:noAutofit/>
          </a:bodyPr>
          <a:lstStyle/>
          <a:p>
            <a:pPr marL="114300" lvl="0" indent="0" algn="ctr"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Rappel : Il existe trois types de puces pour le test Truenat, donc trois types différents de coffrets de puces</a:t>
            </a:r>
            <a:endParaRPr/>
          </a:p>
          <a:p>
            <a:pPr marL="114300" lvl="0" indent="0" algn="l" rtl="0">
              <a:lnSpc>
                <a:spcPct val="100000"/>
              </a:lnSpc>
              <a:spcBef>
                <a:spcPct val="0"/>
              </a:spcBef>
              <a:spcAft>
                <a:spcPct val="0"/>
              </a:spcAft>
              <a:buSzPts val="1800"/>
              <a:buNone/>
            </a:pPr>
            <a:endParaRPr sz="1400"/>
          </a:p>
          <a:p>
            <a:pPr marL="114300" lvl="0" indent="0" algn="l" rtl="0">
              <a:lnSpc>
                <a:spcPct val="100000"/>
              </a:lnSpc>
              <a:spcBef>
                <a:spcPct val="0"/>
              </a:spcBef>
              <a:spcAft>
                <a:spcPct val="0"/>
              </a:spcAft>
              <a:buSzPts val="1800"/>
              <a:buNone/>
            </a:pPr>
            <a:endParaRPr/>
          </a:p>
        </p:txBody>
      </p:sp>
      <p:grpSp>
        <p:nvGrpSpPr>
          <p:cNvPr id="275" name="Google Shape;275;p14"/>
          <p:cNvGrpSpPr/>
          <p:nvPr/>
        </p:nvGrpSpPr>
        <p:grpSpPr>
          <a:xfrm>
            <a:off x="1947452" y="3050144"/>
            <a:ext cx="3038886" cy="1601610"/>
            <a:chOff x="757732" y="2933059"/>
            <a:chExt cx="4058488" cy="2066758"/>
          </a:xfrm>
        </p:grpSpPr>
        <p:sp>
          <p:nvSpPr>
            <p:cNvPr id="276" name="Google Shape;276;p14"/>
            <p:cNvSpPr txBox="1"/>
            <p:nvPr/>
          </p:nvSpPr>
          <p:spPr>
            <a:xfrm>
              <a:off x="757732" y="4176946"/>
              <a:ext cx="1360512" cy="55908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ct val="0"/>
                </a:spcBef>
                <a:spcAft>
                  <a:spcPct val="0"/>
                </a:spcAft>
                <a:buClr>
                  <a:srgbClr val="000000"/>
                </a:buClr>
                <a:buSzPts val="1200"/>
                <a:buFont typeface="Arial"/>
                <a:buNone/>
              </a:pPr>
              <a:r>
                <a:rPr lang="fr-FR" sz="1200" b="0" i="0" strike="noStrike" cap="none" spc="0" baseline="0">
                  <a:solidFill>
                    <a:srgbClr val="000000"/>
                  </a:solidFill>
                  <a:effectLst/>
                  <a:latin typeface="Montserrat"/>
                  <a:ea typeface="Montserrat"/>
                  <a:cs typeface="Montserrat"/>
                </a:rPr>
                <a:t>Pour la détection de la TB</a:t>
              </a:r>
              <a:endParaRPr sz="1400" b="0" i="0" u="none" strike="noStrike" cap="none">
                <a:solidFill>
                  <a:srgbClr val="000000"/>
                </a:solidFill>
                <a:latin typeface="Arial"/>
                <a:ea typeface="Arial"/>
                <a:cs typeface="Arial"/>
                <a:sym typeface="Arial"/>
              </a:endParaRPr>
            </a:p>
          </p:txBody>
        </p:sp>
        <p:sp>
          <p:nvSpPr>
            <p:cNvPr id="277" name="Google Shape;277;p14"/>
            <p:cNvSpPr/>
            <p:nvPr/>
          </p:nvSpPr>
          <p:spPr>
            <a:xfrm>
              <a:off x="2193841" y="2933059"/>
              <a:ext cx="1213227" cy="1130675"/>
            </a:xfrm>
            <a:prstGeom prst="roundRect">
              <a:avLst>
                <a:gd name="adj" fmla="val 16667"/>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000"/>
                <a:buFont typeface="Arial"/>
                <a:buNone/>
              </a:pPr>
              <a:r>
                <a:rPr lang="fr-FR" sz="2000" b="0" i="0" strike="noStrike" cap="none" spc="0" baseline="0">
                  <a:solidFill>
                    <a:srgbClr val="FFFFFF"/>
                  </a:solidFill>
                  <a:effectLst/>
                  <a:latin typeface="Montserrat"/>
                  <a:ea typeface="Montserrat"/>
                  <a:cs typeface="Montserrat"/>
                </a:rPr>
                <a:t>MTB Plus</a:t>
              </a:r>
              <a:endParaRPr sz="1400" b="0" i="0" u="none" strike="noStrike" cap="none">
                <a:solidFill>
                  <a:srgbClr val="000000"/>
                </a:solidFill>
                <a:latin typeface="Arial"/>
                <a:ea typeface="Arial"/>
                <a:cs typeface="Arial"/>
                <a:sym typeface="Arial"/>
              </a:endParaRPr>
            </a:p>
          </p:txBody>
        </p:sp>
        <p:sp>
          <p:nvSpPr>
            <p:cNvPr id="278" name="Google Shape;278;p14"/>
            <p:cNvSpPr/>
            <p:nvPr/>
          </p:nvSpPr>
          <p:spPr>
            <a:xfrm>
              <a:off x="831375" y="2933060"/>
              <a:ext cx="1213227" cy="1130675"/>
            </a:xfrm>
            <a:prstGeom prst="roundRect">
              <a:avLst>
                <a:gd name="adj" fmla="val 16667"/>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000"/>
                <a:buFont typeface="Arial"/>
                <a:buNone/>
              </a:pPr>
              <a:r>
                <a:rPr lang="fr-FR" sz="2000" b="0" i="0" strike="noStrike" cap="none" spc="0" baseline="0">
                  <a:solidFill>
                    <a:srgbClr val="FFFFFF"/>
                  </a:solidFill>
                  <a:effectLst/>
                  <a:latin typeface="Montserrat"/>
                  <a:ea typeface="Montserrat"/>
                  <a:cs typeface="Montserrat"/>
                </a:rPr>
                <a:t>MTB</a:t>
              </a:r>
              <a:endParaRPr sz="1400" b="0" i="0" u="none" strike="noStrike" cap="none">
                <a:solidFill>
                  <a:srgbClr val="000000"/>
                </a:solidFill>
                <a:latin typeface="Arial"/>
                <a:ea typeface="Arial"/>
                <a:cs typeface="Arial"/>
                <a:sym typeface="Arial"/>
              </a:endParaRPr>
            </a:p>
          </p:txBody>
        </p:sp>
        <p:sp>
          <p:nvSpPr>
            <p:cNvPr id="279" name="Google Shape;279;p14"/>
            <p:cNvSpPr/>
            <p:nvPr/>
          </p:nvSpPr>
          <p:spPr>
            <a:xfrm>
              <a:off x="3546603" y="2933059"/>
              <a:ext cx="1213227" cy="1130675"/>
            </a:xfrm>
            <a:prstGeom prst="roundRect">
              <a:avLst>
                <a:gd name="adj" fmla="val 16667"/>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000"/>
                <a:buFont typeface="Arial"/>
                <a:buNone/>
              </a:pPr>
              <a:r>
                <a:rPr lang="fr-FR" sz="2000" b="0" i="0" strike="noStrike" cap="none" spc="0" baseline="0">
                  <a:solidFill>
                    <a:srgbClr val="FFFFFF"/>
                  </a:solidFill>
                  <a:effectLst/>
                  <a:latin typeface="Montserrat"/>
                  <a:ea typeface="Montserrat"/>
                  <a:cs typeface="Montserrat"/>
                </a:rPr>
                <a:t>MTB-RIF Dx</a:t>
              </a:r>
              <a:endParaRPr sz="1400" b="0" i="0" u="none" strike="noStrike" cap="none">
                <a:solidFill>
                  <a:srgbClr val="000000"/>
                </a:solidFill>
                <a:latin typeface="Arial"/>
                <a:ea typeface="Arial"/>
                <a:cs typeface="Arial"/>
                <a:sym typeface="Arial"/>
              </a:endParaRPr>
            </a:p>
          </p:txBody>
        </p:sp>
        <p:sp>
          <p:nvSpPr>
            <p:cNvPr id="280" name="Google Shape;280;p14"/>
            <p:cNvSpPr txBox="1"/>
            <p:nvPr/>
          </p:nvSpPr>
          <p:spPr>
            <a:xfrm>
              <a:off x="2193840" y="4122025"/>
              <a:ext cx="1296370" cy="8489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ct val="0"/>
                </a:spcBef>
                <a:spcAft>
                  <a:spcPct val="0"/>
                </a:spcAft>
                <a:buClr>
                  <a:srgbClr val="000000"/>
                </a:buClr>
                <a:buSzPts val="1200"/>
                <a:buFont typeface="Arial"/>
                <a:buNone/>
              </a:pPr>
              <a:r>
                <a:rPr lang="fr-FR" sz="1000" b="0" i="0" strike="noStrike" cap="none" spc="0" baseline="0" dirty="0">
                  <a:solidFill>
                    <a:srgbClr val="000000"/>
                  </a:solidFill>
                  <a:effectLst/>
                  <a:latin typeface="Montserrat"/>
                  <a:ea typeface="Montserrat"/>
                  <a:cs typeface="Montserrat"/>
                </a:rPr>
                <a:t>Un test plus sensible pour la détection de la TB</a:t>
              </a:r>
              <a:endParaRPr sz="1050" b="0" i="0" u="none" strike="noStrike" cap="none" dirty="0">
                <a:solidFill>
                  <a:srgbClr val="000000"/>
                </a:solidFill>
                <a:latin typeface="Arial"/>
                <a:ea typeface="Arial"/>
                <a:cs typeface="Arial"/>
                <a:sym typeface="Arial"/>
              </a:endParaRPr>
            </a:p>
          </p:txBody>
        </p:sp>
        <p:sp>
          <p:nvSpPr>
            <p:cNvPr id="281" name="Google Shape;281;p14"/>
            <p:cNvSpPr txBox="1"/>
            <p:nvPr/>
          </p:nvSpPr>
          <p:spPr>
            <a:xfrm>
              <a:off x="3490212" y="4150834"/>
              <a:ext cx="1326008" cy="84898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ct val="0"/>
                </a:spcBef>
                <a:spcAft>
                  <a:spcPct val="0"/>
                </a:spcAft>
                <a:buClr>
                  <a:srgbClr val="000000"/>
                </a:buClr>
                <a:buSzPts val="1200"/>
                <a:buFont typeface="Arial"/>
                <a:buNone/>
              </a:pPr>
              <a:r>
                <a:rPr lang="fr-FR" sz="1050" b="0" i="0" strike="noStrike" cap="none" spc="0" baseline="0" dirty="0">
                  <a:solidFill>
                    <a:srgbClr val="000000"/>
                  </a:solidFill>
                  <a:effectLst/>
                  <a:latin typeface="Montserrat"/>
                  <a:ea typeface="Montserrat"/>
                  <a:cs typeface="Montserrat"/>
                </a:rPr>
                <a:t>Pour la détection des résistances à la RIF</a:t>
              </a:r>
              <a:endParaRPr sz="1100" b="0" i="0" u="none" strike="noStrike" cap="none" dirty="0">
                <a:solidFill>
                  <a:srgbClr val="000000"/>
                </a:solidFill>
                <a:latin typeface="Arial"/>
                <a:ea typeface="Arial"/>
                <a:cs typeface="Arial"/>
                <a:sym typeface="Arial"/>
              </a:endParaRPr>
            </a:p>
          </p:txBody>
        </p:sp>
      </p:grpSp>
      <p:pic>
        <p:nvPicPr>
          <p:cNvPr id="15" name="Picture 14" descr="A picture containing text, businesscard&#10;&#10;Description automatically generated">
            <a:extLst>
              <a:ext uri="{FF2B5EF4-FFF2-40B4-BE49-F238E27FC236}">
                <a16:creationId xmlns:a16="http://schemas.microsoft.com/office/drawing/2014/main" id="{F7AA91A9-38B9-4704-811B-81FFBC4DDA0E}"/>
              </a:ext>
            </a:extLst>
          </p:cNvPr>
          <p:cNvPicPr/>
          <p:nvPr/>
        </p:nvPicPr>
        <p:blipFill>
          <a:blip r:embed="rId3">
            <a:extLst>
              <a:ext uri="{28A0092B-C50C-407E-A947-70E740481C1C}">
                <a14:useLocalDpi xmlns:a14="http://schemas.microsoft.com/office/drawing/2010/main"/>
              </a:ext>
            </a:extLst>
          </a:blip>
          <a:stretch>
            <a:fillRect/>
          </a:stretch>
        </p:blipFill>
        <p:spPr>
          <a:xfrm>
            <a:off x="5090817" y="1208088"/>
            <a:ext cx="3905818" cy="260680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5"/>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2400" b="1" i="0" strike="noStrike" cap="none" spc="0" baseline="0" dirty="0">
                <a:solidFill>
                  <a:srgbClr val="000000"/>
                </a:solidFill>
                <a:effectLst/>
                <a:latin typeface="Montserrat ExtraBold"/>
                <a:ea typeface="Montserrat ExtraBold"/>
                <a:cs typeface="Montserrat ExtraBold"/>
              </a:rPr>
              <a:t>PROCÉDURES DE TEST </a:t>
            </a:r>
            <a:r>
              <a:rPr lang="fr-FR" sz="2400" b="1" i="0" strike="noStrike" cap="none" spc="0" baseline="0" dirty="0" err="1">
                <a:solidFill>
                  <a:srgbClr val="000000"/>
                </a:solidFill>
                <a:effectLst/>
                <a:latin typeface="Montserrat ExtraBold"/>
                <a:ea typeface="Montserrat ExtraBold"/>
                <a:cs typeface="Montserrat ExtraBold"/>
              </a:rPr>
              <a:t>TRUENAT</a:t>
            </a:r>
            <a:r>
              <a:rPr lang="fr-FR" sz="2400" b="1" i="0" strike="noStrike" cap="none" spc="0" baseline="0" dirty="0">
                <a:solidFill>
                  <a:srgbClr val="000000"/>
                </a:solidFill>
                <a:effectLst/>
                <a:latin typeface="Montserrat ExtraBold"/>
                <a:ea typeface="Montserrat ExtraBold"/>
                <a:cs typeface="Montserrat ExtraBold"/>
              </a:rPr>
              <a:t> – Préparation des échantillons et extraction de l’ADN</a:t>
            </a:r>
            <a:endParaRPr sz="2400"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6"/>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000"/>
              <a:buNone/>
            </a:pPr>
            <a:r>
              <a:rPr lang="fr-FR" sz="2000" b="1" i="0" strike="noStrike" cap="none" spc="0" baseline="0">
                <a:solidFill>
                  <a:srgbClr val="FF6E68"/>
                </a:solidFill>
                <a:effectLst/>
                <a:latin typeface="Montserrat"/>
                <a:ea typeface="Montserrat"/>
                <a:cs typeface="Montserrat"/>
              </a:rPr>
              <a:t>Vidéo : Préparation des échantillons et extraction de l’ADN</a:t>
            </a:r>
            <a:endParaRPr/>
          </a:p>
        </p:txBody>
      </p:sp>
      <p:pic>
        <p:nvPicPr>
          <p:cNvPr id="292" name="Google Shape;292;p16" descr="A picture containing website&#10;&#10;Description automatically generated">
            <a:hlinkClick r:id="rId3"/>
          </p:cNvPr>
          <p:cNvPicPr preferRelativeResize="0"/>
          <p:nvPr/>
        </p:nvPicPr>
        <p:blipFill>
          <a:blip r:embed="rId4">
            <a:alphaModFix/>
          </a:blip>
          <a:stretch>
            <a:fillRect/>
          </a:stretch>
        </p:blipFill>
        <p:spPr>
          <a:xfrm>
            <a:off x="259894" y="919508"/>
            <a:ext cx="8556428" cy="3806809"/>
          </a:xfrm>
          <a:prstGeom prst="rect">
            <a:avLst/>
          </a:prstGeom>
          <a:noFill/>
          <a:ln>
            <a:noFill/>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7"/>
          <p:cNvSpPr txBox="1">
            <a:spLocks noGrp="1"/>
          </p:cNvSpPr>
          <p:nvPr>
            <p:ph type="body" idx="1"/>
          </p:nvPr>
        </p:nvSpPr>
        <p:spPr>
          <a:xfrm>
            <a:off x="141780" y="976663"/>
            <a:ext cx="2488298" cy="322421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800"/>
              <a:buNone/>
            </a:pPr>
            <a:r>
              <a:rPr lang="fr-FR" sz="2000" b="0" i="0" strike="noStrike" cap="none" spc="0" baseline="0">
                <a:solidFill>
                  <a:srgbClr val="FFFFFF"/>
                </a:solidFill>
                <a:effectLst/>
                <a:latin typeface="Montserrat"/>
                <a:ea typeface="Montserrat"/>
                <a:cs typeface="Montserrat"/>
              </a:rPr>
              <a:t>Équipement</a:t>
            </a:r>
            <a:endParaRPr/>
          </a:p>
        </p:txBody>
      </p:sp>
      <p:sp>
        <p:nvSpPr>
          <p:cNvPr id="298" name="Google Shape;298;p17"/>
          <p:cNvSpPr txBox="1">
            <a:spLocks noGrp="1"/>
          </p:cNvSpPr>
          <p:nvPr>
            <p:ph type="body" idx="2"/>
          </p:nvPr>
        </p:nvSpPr>
        <p:spPr>
          <a:xfrm>
            <a:off x="2771319" y="685559"/>
            <a:ext cx="2774348" cy="3224213"/>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ct val="0"/>
              </a:spcBef>
              <a:spcAft>
                <a:spcPct val="0"/>
              </a:spcAft>
              <a:buSzPts val="1800"/>
              <a:buNone/>
            </a:pPr>
            <a:endParaRPr sz="1400" dirty="0">
              <a:solidFill>
                <a:schemeClr val="dk1"/>
              </a:solidFill>
            </a:endParaRPr>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rPr>
              <a:t>Coffret pour le prétraitement des échantillons </a:t>
            </a:r>
            <a:r>
              <a:rPr lang="fr-FR" sz="1400" b="0" i="0" strike="noStrike" cap="none" spc="0" baseline="0" dirty="0" err="1">
                <a:solidFill>
                  <a:srgbClr val="000000"/>
                </a:solidFill>
                <a:effectLst/>
              </a:rPr>
              <a:t>Trueprep</a:t>
            </a:r>
            <a:r>
              <a:rPr lang="fr-FR" sz="1400" b="0" i="0" strike="noStrike" cap="none" spc="0" baseline="30000" dirty="0">
                <a:solidFill>
                  <a:srgbClr val="000000"/>
                </a:solidFill>
                <a:effectLst/>
              </a:rPr>
              <a:t>®</a:t>
            </a:r>
            <a:r>
              <a:rPr lang="fr-FR" sz="1400" b="0" i="0" strike="noStrike" cap="none" spc="0" baseline="0" dirty="0">
                <a:solidFill>
                  <a:srgbClr val="000000"/>
                </a:solidFill>
                <a:effectLst/>
              </a:rPr>
              <a:t> AUTO </a:t>
            </a:r>
            <a:r>
              <a:rPr lang="fr-FR" sz="1400" b="0" i="0" strike="noStrike" cap="none" spc="0" baseline="0" dirty="0" err="1">
                <a:solidFill>
                  <a:srgbClr val="000000"/>
                </a:solidFill>
                <a:effectLst/>
              </a:rPr>
              <a:t>MTB</a:t>
            </a:r>
            <a:endParaRPr sz="1600" dirty="0"/>
          </a:p>
          <a:p>
            <a:pPr marL="649288" lvl="0" indent="-285750" algn="l" rtl="0">
              <a:lnSpc>
                <a:spcPct val="100000"/>
              </a:lnSpc>
              <a:spcBef>
                <a:spcPct val="0"/>
              </a:spcBef>
              <a:spcAft>
                <a:spcPct val="0"/>
              </a:spcAft>
              <a:buSzPts val="1800"/>
              <a:buFont typeface="Arial"/>
              <a:buChar char="•"/>
            </a:pPr>
            <a:r>
              <a:rPr lang="fr-FR" sz="1100" b="0" i="0" strike="noStrike" cap="none" spc="0" baseline="0" dirty="0">
                <a:solidFill>
                  <a:srgbClr val="000000"/>
                </a:solidFill>
                <a:effectLst/>
                <a:latin typeface="Montserrat"/>
                <a:ea typeface="Montserrat"/>
                <a:cs typeface="Montserrat"/>
              </a:rPr>
              <a:t>Tampon de fluidification</a:t>
            </a:r>
            <a:endParaRPr sz="1600" dirty="0"/>
          </a:p>
          <a:p>
            <a:pPr marL="649288" lvl="0" indent="-285750" algn="l" rtl="0">
              <a:lnSpc>
                <a:spcPct val="100000"/>
              </a:lnSpc>
              <a:spcBef>
                <a:spcPct val="0"/>
              </a:spcBef>
              <a:spcAft>
                <a:spcPct val="0"/>
              </a:spcAft>
              <a:buSzPts val="1800"/>
              <a:buFont typeface="Arial"/>
              <a:buChar char="•"/>
            </a:pPr>
            <a:r>
              <a:rPr lang="fr-FR" sz="1100" b="0" i="0" strike="noStrike" cap="none" spc="0" baseline="0" dirty="0">
                <a:solidFill>
                  <a:srgbClr val="000000"/>
                </a:solidFill>
                <a:effectLst/>
                <a:latin typeface="Montserrat"/>
                <a:ea typeface="Montserrat"/>
                <a:cs typeface="Montserrat"/>
              </a:rPr>
              <a:t>Tampon de lyse</a:t>
            </a:r>
            <a:endParaRPr sz="1600" dirty="0"/>
          </a:p>
          <a:p>
            <a:pPr marL="649288" lvl="0" indent="-285750" algn="l" rtl="0">
              <a:lnSpc>
                <a:spcPct val="100000"/>
              </a:lnSpc>
              <a:spcBef>
                <a:spcPct val="0"/>
              </a:spcBef>
              <a:spcAft>
                <a:spcPct val="0"/>
              </a:spcAft>
              <a:buSzPts val="1800"/>
              <a:buFont typeface="Arial"/>
              <a:buChar char="•"/>
            </a:pPr>
            <a:r>
              <a:rPr lang="fr-FR" sz="1100" b="0" i="0" strike="noStrike" cap="none" spc="0" baseline="0" dirty="0">
                <a:solidFill>
                  <a:srgbClr val="000000"/>
                </a:solidFill>
                <a:effectLst/>
                <a:latin typeface="Montserrat"/>
                <a:ea typeface="Montserrat"/>
                <a:cs typeface="Montserrat"/>
              </a:rPr>
              <a:t>Pipette de transfert graduée à usage unique - 1 ml</a:t>
            </a:r>
            <a:endParaRPr sz="1600" dirty="0"/>
          </a:p>
          <a:p>
            <a:pPr marL="649288" lvl="0" indent="-285750" algn="l" rtl="0">
              <a:lnSpc>
                <a:spcPct val="100000"/>
              </a:lnSpc>
              <a:spcBef>
                <a:spcPct val="0"/>
              </a:spcBef>
              <a:spcAft>
                <a:spcPct val="0"/>
              </a:spcAft>
              <a:buSzPts val="1800"/>
              <a:buFont typeface="Arial"/>
              <a:buChar char="•"/>
            </a:pPr>
            <a:r>
              <a:rPr lang="fr-FR" sz="1100" b="0" i="0" strike="noStrike" cap="none" spc="0" baseline="0" dirty="0">
                <a:solidFill>
                  <a:srgbClr val="000000"/>
                </a:solidFill>
                <a:effectLst/>
                <a:latin typeface="Montserrat"/>
                <a:ea typeface="Montserrat"/>
                <a:cs typeface="Montserrat"/>
              </a:rPr>
              <a:t>Notice.</a:t>
            </a:r>
            <a:endParaRPr sz="1600" dirty="0"/>
          </a:p>
          <a:p>
            <a:pPr marL="114300" lvl="0" indent="0" algn="l" rtl="0">
              <a:lnSpc>
                <a:spcPct val="100000"/>
              </a:lnSpc>
              <a:spcBef>
                <a:spcPct val="0"/>
              </a:spcBef>
              <a:spcAft>
                <a:spcPct val="0"/>
              </a:spcAft>
              <a:buSzPts val="1800"/>
              <a:buNone/>
            </a:pPr>
            <a:r>
              <a:rPr lang="en-US" sz="1400" dirty="0">
                <a:solidFill>
                  <a:schemeClr val="dk1"/>
                </a:solidFill>
              </a:rPr>
              <a:t>      </a:t>
            </a:r>
            <a:endParaRPr sz="1600" dirty="0"/>
          </a:p>
        </p:txBody>
      </p:sp>
      <p:sp>
        <p:nvSpPr>
          <p:cNvPr id="299" name="Google Shape;299;p17"/>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0" name="Google Shape;300;p17"/>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pic>
        <p:nvPicPr>
          <p:cNvPr id="301" name="Google Shape;301;p17" descr="Diagram&#10;&#10;Description automatically generated"/>
          <p:cNvPicPr preferRelativeResize="0"/>
          <p:nvPr/>
        </p:nvPicPr>
        <p:blipFill>
          <a:blip r:embed="rId3">
            <a:alphaModFix/>
          </a:blip>
          <a:srcRect l="8661" t="41999" r="57224" b="10210"/>
          <a:stretch>
            <a:fillRect/>
          </a:stretch>
        </p:blipFill>
        <p:spPr>
          <a:xfrm>
            <a:off x="54704" y="2160000"/>
            <a:ext cx="2597449" cy="2019356"/>
          </a:xfrm>
          <a:prstGeom prst="rect">
            <a:avLst/>
          </a:prstGeom>
          <a:noFill/>
          <a:ln>
            <a:noFill/>
          </a:ln>
        </p:spPr>
      </p:pic>
      <p:sp>
        <p:nvSpPr>
          <p:cNvPr id="304" name="Google Shape;304;p17"/>
          <p:cNvSpPr txBox="1"/>
          <p:nvPr/>
        </p:nvSpPr>
        <p:spPr>
          <a:xfrm>
            <a:off x="5570378" y="592991"/>
            <a:ext cx="3573622" cy="2342981"/>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ct val="0"/>
              </a:spcBef>
              <a:spcAft>
                <a:spcPct val="0"/>
              </a:spcAft>
              <a:buClr>
                <a:schemeClr val="dk1"/>
              </a:buClr>
              <a:buSzPts val="1800"/>
              <a:buFont typeface="Montserrat"/>
              <a:buNone/>
            </a:pPr>
            <a:endParaRPr sz="1600" b="0" i="0" u="none" strike="noStrike" cap="none" dirty="0">
              <a:solidFill>
                <a:schemeClr val="dk1"/>
              </a:solidFill>
              <a:latin typeface="Montserrat"/>
              <a:ea typeface="Montserrat"/>
              <a:cs typeface="Montserrat"/>
              <a:sym typeface="Montserrat"/>
            </a:endParaRPr>
          </a:p>
          <a:p>
            <a:pPr marL="457200" marR="0" lvl="0" indent="-342900" algn="l" rtl="0">
              <a:lnSpc>
                <a:spcPct val="100000"/>
              </a:lnSpc>
              <a:spcBef>
                <a:spcPct val="0"/>
              </a:spcBef>
              <a:spcAft>
                <a:spcPct val="0"/>
              </a:spcAft>
              <a:buClr>
                <a:schemeClr val="dk1"/>
              </a:buClr>
              <a:buSzPts val="1800"/>
              <a:buFont typeface="Montserrat"/>
              <a:buChar char="●"/>
            </a:pPr>
            <a:r>
              <a:rPr lang="fr-FR" sz="1600" b="0" i="0" strike="noStrike" cap="none" spc="0" baseline="0" dirty="0">
                <a:solidFill>
                  <a:srgbClr val="000000"/>
                </a:solidFill>
                <a:effectLst/>
                <a:latin typeface="Montserrat"/>
                <a:ea typeface="Montserrat"/>
                <a:cs typeface="Montserrat"/>
              </a:rPr>
              <a:t>Fournitures (kit de préparation des échantillons)</a:t>
            </a:r>
            <a:endParaRPr sz="1400" b="0" i="0" u="none" strike="noStrike" cap="none" dirty="0">
              <a:solidFill>
                <a:srgbClr val="000000"/>
              </a:solidFill>
              <a:latin typeface="Arial"/>
              <a:ea typeface="Arial"/>
              <a:cs typeface="Arial"/>
              <a:sym typeface="Arial"/>
            </a:endParaRPr>
          </a:p>
          <a:p>
            <a:pPr marL="457200" marR="0" lvl="0" indent="-228600" algn="l" rtl="0">
              <a:lnSpc>
                <a:spcPct val="100000"/>
              </a:lnSpc>
              <a:spcBef>
                <a:spcPct val="0"/>
              </a:spcBef>
              <a:spcAft>
                <a:spcPct val="0"/>
              </a:spcAft>
              <a:buClr>
                <a:schemeClr val="dk1"/>
              </a:buClr>
              <a:buSzPts val="1800"/>
              <a:buFont typeface="Montserrat"/>
              <a:buNone/>
            </a:pPr>
            <a:endParaRPr sz="1600" b="0" i="0" u="none" strike="noStrike" cap="none" dirty="0">
              <a:solidFill>
                <a:schemeClr val="dk1"/>
              </a:solidFill>
              <a:latin typeface="Montserrat"/>
              <a:ea typeface="Montserrat"/>
              <a:cs typeface="Montserrat"/>
              <a:sym typeface="Montserrat"/>
            </a:endParaRPr>
          </a:p>
          <a:p>
            <a:pPr marL="285750" marR="0" lvl="0" indent="-285750" algn="l" rtl="0">
              <a:lnSpc>
                <a:spcPct val="100000"/>
              </a:lnSpc>
              <a:spcBef>
                <a:spcPct val="0"/>
              </a:spcBef>
              <a:spcAft>
                <a:spcPct val="0"/>
              </a:spcAft>
              <a:buClr>
                <a:schemeClr val="dk1"/>
              </a:buClr>
              <a:buSzPts val="1800"/>
              <a:buFont typeface="Arial"/>
              <a:buChar char="•"/>
            </a:pPr>
            <a:r>
              <a:rPr lang="fr-FR" sz="1200" b="0" i="0" strike="noStrike" cap="none" spc="0" baseline="0" dirty="0">
                <a:solidFill>
                  <a:srgbClr val="000000"/>
                </a:solidFill>
                <a:effectLst/>
                <a:latin typeface="Montserrat"/>
                <a:ea typeface="Montserrat"/>
                <a:cs typeface="Montserrat"/>
              </a:rPr>
              <a:t>Coffret de réactifs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ct val="0"/>
              </a:spcBef>
              <a:spcAft>
                <a:spcPct val="0"/>
              </a:spcAft>
              <a:buClr>
                <a:schemeClr val="dk1"/>
              </a:buClr>
              <a:buSzPts val="1800"/>
              <a:buFont typeface="Arial"/>
              <a:buChar char="•"/>
            </a:pPr>
            <a:r>
              <a:rPr lang="fr-FR" sz="1200" b="0" i="0" strike="noStrike" cap="none" spc="0" baseline="0" dirty="0">
                <a:solidFill>
                  <a:srgbClr val="000000"/>
                </a:solidFill>
                <a:effectLst/>
                <a:latin typeface="Montserrat"/>
                <a:ea typeface="Montserrat"/>
                <a:cs typeface="Montserrat"/>
              </a:rPr>
              <a:t>Pipettes de transfert (3 ml)</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ct val="0"/>
              </a:spcBef>
              <a:spcAft>
                <a:spcPct val="0"/>
              </a:spcAft>
              <a:buClr>
                <a:schemeClr val="dk1"/>
              </a:buClr>
              <a:buSzPts val="1800"/>
              <a:buFont typeface="Arial"/>
              <a:buChar char="•"/>
            </a:pPr>
            <a:r>
              <a:rPr lang="fr-FR" sz="1200" b="0" i="0" strike="noStrike" cap="none" spc="0" baseline="0" dirty="0">
                <a:solidFill>
                  <a:srgbClr val="000000"/>
                </a:solidFill>
                <a:effectLst/>
                <a:latin typeface="Montserrat"/>
                <a:ea typeface="Montserrat"/>
                <a:cs typeface="Montserrat"/>
              </a:rPr>
              <a:t>Sachets de cartouches, contenant chacun :</a:t>
            </a:r>
            <a:endParaRPr sz="1400" b="0" i="0" u="none" strike="noStrike" cap="none" dirty="0">
              <a:solidFill>
                <a:srgbClr val="000000"/>
              </a:solidFill>
              <a:latin typeface="Arial"/>
              <a:ea typeface="Arial"/>
              <a:cs typeface="Arial"/>
              <a:sym typeface="Arial"/>
            </a:endParaRPr>
          </a:p>
          <a:p>
            <a:pPr marL="628650" marR="0" lvl="1" indent="-285750" algn="l" rtl="0">
              <a:lnSpc>
                <a:spcPct val="100000"/>
              </a:lnSpc>
              <a:spcBef>
                <a:spcPct val="0"/>
              </a:spcBef>
              <a:spcAft>
                <a:spcPct val="0"/>
              </a:spcAft>
              <a:buClr>
                <a:schemeClr val="dk1"/>
              </a:buClr>
              <a:buSzPts val="1400"/>
              <a:buFont typeface="Arial"/>
              <a:buChar char="•"/>
            </a:pPr>
            <a:r>
              <a:rPr lang="fr-FR" sz="1100" b="0" i="0" strike="noStrike" cap="none" spc="0" baseline="0" dirty="0">
                <a:solidFill>
                  <a:srgbClr val="000000"/>
                </a:solidFill>
                <a:effectLst/>
                <a:latin typeface="Montserrat"/>
                <a:ea typeface="Montserrat"/>
                <a:cs typeface="Montserrat"/>
              </a:rPr>
              <a:t>Cartouche</a:t>
            </a:r>
            <a:endParaRPr sz="1400" b="0" i="0" u="none" strike="noStrike" cap="none" dirty="0">
              <a:solidFill>
                <a:srgbClr val="000000"/>
              </a:solidFill>
              <a:latin typeface="Arial"/>
              <a:ea typeface="Arial"/>
              <a:cs typeface="Arial"/>
              <a:sym typeface="Arial"/>
            </a:endParaRPr>
          </a:p>
          <a:p>
            <a:pPr marL="628650" marR="0" lvl="1" indent="-285750" algn="l" rtl="0">
              <a:lnSpc>
                <a:spcPct val="100000"/>
              </a:lnSpc>
              <a:spcBef>
                <a:spcPct val="0"/>
              </a:spcBef>
              <a:spcAft>
                <a:spcPct val="0"/>
              </a:spcAft>
              <a:buClr>
                <a:schemeClr val="dk1"/>
              </a:buClr>
              <a:buSzPts val="1400"/>
              <a:buFont typeface="Arial"/>
              <a:buChar char="•"/>
            </a:pPr>
            <a:r>
              <a:rPr lang="fr-FR" sz="1100" b="0" i="0" strike="noStrike" cap="none" spc="0" baseline="0" dirty="0">
                <a:solidFill>
                  <a:srgbClr val="000000"/>
                </a:solidFill>
                <a:effectLst/>
                <a:latin typeface="Montserrat"/>
                <a:ea typeface="Montserrat"/>
                <a:cs typeface="Montserrat"/>
              </a:rPr>
              <a:t>Tube de prélèvement de l’</a:t>
            </a:r>
            <a:r>
              <a:rPr lang="fr-FR" sz="1100" b="0" i="0" strike="noStrike" cap="none" spc="0" baseline="0" dirty="0" err="1">
                <a:solidFill>
                  <a:srgbClr val="000000"/>
                </a:solidFill>
                <a:effectLst/>
                <a:latin typeface="Montserrat"/>
                <a:ea typeface="Montserrat"/>
                <a:cs typeface="Montserrat"/>
              </a:rPr>
              <a:t>éluat</a:t>
            </a:r>
            <a:r>
              <a:rPr lang="fr-FR" sz="1100" b="0" i="0" strike="noStrike" cap="none" spc="0" baseline="0" dirty="0">
                <a:solidFill>
                  <a:srgbClr val="000000"/>
                </a:solidFill>
                <a:effectLst/>
                <a:latin typeface="Montserrat"/>
                <a:ea typeface="Montserrat"/>
                <a:cs typeface="Montserrat"/>
              </a:rPr>
              <a:t> (</a:t>
            </a:r>
            <a:r>
              <a:rPr lang="fr-FR" sz="1100" b="0" i="0" strike="noStrike" cap="none" spc="0" baseline="0" dirty="0" err="1">
                <a:solidFill>
                  <a:srgbClr val="000000"/>
                </a:solidFill>
                <a:effectLst/>
                <a:latin typeface="Montserrat"/>
                <a:ea typeface="Montserrat"/>
                <a:cs typeface="Montserrat"/>
              </a:rPr>
              <a:t>Elute</a:t>
            </a:r>
            <a:r>
              <a:rPr lang="fr-FR" sz="1100" b="0" i="0" strike="noStrike" cap="none" spc="0" baseline="0" dirty="0">
                <a:solidFill>
                  <a:srgbClr val="000000"/>
                </a:solidFill>
                <a:effectLst/>
                <a:latin typeface="Montserrat"/>
                <a:ea typeface="Montserrat"/>
                <a:cs typeface="Montserrat"/>
              </a:rPr>
              <a:t> collection tube, </a:t>
            </a:r>
            <a:r>
              <a:rPr lang="fr-FR" sz="1100" b="0" i="0" strike="noStrike" cap="none" spc="0" baseline="0" dirty="0" err="1">
                <a:solidFill>
                  <a:srgbClr val="000000"/>
                </a:solidFill>
                <a:effectLst/>
                <a:latin typeface="Montserrat"/>
                <a:ea typeface="Montserrat"/>
                <a:cs typeface="Montserrat"/>
              </a:rPr>
              <a:t>ECT</a:t>
            </a:r>
            <a:r>
              <a:rPr lang="fr-FR" sz="1100" b="0" i="0" strike="noStrike" cap="none" spc="0" baseline="0" dirty="0">
                <a:solidFill>
                  <a:srgbClr val="000000"/>
                </a:solidFill>
                <a:effectLst/>
                <a:latin typeface="Montserrat"/>
                <a:ea typeface="Montserrat"/>
                <a:cs typeface="Montserrat"/>
              </a:rPr>
              <a:t>)</a:t>
            </a:r>
            <a:endParaRPr sz="1400" b="0" i="0" u="none" strike="noStrike" cap="none" dirty="0">
              <a:solidFill>
                <a:srgbClr val="000000"/>
              </a:solidFill>
              <a:latin typeface="Arial"/>
              <a:ea typeface="Arial"/>
              <a:cs typeface="Arial"/>
              <a:sym typeface="Arial"/>
            </a:endParaRPr>
          </a:p>
          <a:p>
            <a:pPr marL="628650" marR="0" lvl="1" indent="-285750" algn="l" rtl="0">
              <a:lnSpc>
                <a:spcPct val="100000"/>
              </a:lnSpc>
              <a:spcBef>
                <a:spcPct val="0"/>
              </a:spcBef>
              <a:spcAft>
                <a:spcPct val="0"/>
              </a:spcAft>
              <a:buClr>
                <a:schemeClr val="dk1"/>
              </a:buClr>
              <a:buSzPts val="1400"/>
              <a:buFont typeface="Arial"/>
              <a:buChar char="•"/>
            </a:pPr>
            <a:r>
              <a:rPr lang="fr-FR" sz="1100" b="0" i="0" strike="noStrike" cap="none" spc="0" baseline="0" dirty="0">
                <a:solidFill>
                  <a:srgbClr val="000000"/>
                </a:solidFill>
                <a:effectLst/>
                <a:latin typeface="Montserrat"/>
                <a:ea typeface="Montserrat"/>
                <a:cs typeface="Montserrat"/>
              </a:rPr>
              <a:t>Pipette de transfert</a:t>
            </a:r>
            <a:endParaRPr sz="1400" b="0" i="0" u="none" strike="noStrike" cap="none" dirty="0">
              <a:solidFill>
                <a:srgbClr val="000000"/>
              </a:solidFill>
              <a:latin typeface="Arial"/>
              <a:ea typeface="Arial"/>
              <a:cs typeface="Arial"/>
              <a:sym typeface="Arial"/>
            </a:endParaRPr>
          </a:p>
        </p:txBody>
      </p:sp>
      <p:sp>
        <p:nvSpPr>
          <p:cNvPr id="305" name="Google Shape;305;p17"/>
          <p:cNvSpPr txBox="1"/>
          <p:nvPr/>
        </p:nvSpPr>
        <p:spPr>
          <a:xfrm>
            <a:off x="458704" y="1612876"/>
            <a:ext cx="2019300" cy="3032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ct val="0"/>
              </a:spcBef>
              <a:spcAft>
                <a:spcPct val="0"/>
              </a:spcAft>
              <a:buClr>
                <a:schemeClr val="dk1"/>
              </a:buClr>
              <a:buSzPts val="1800"/>
              <a:buFont typeface="Montserrat"/>
              <a:buNone/>
            </a:pPr>
            <a:r>
              <a:rPr lang="fr-FR" sz="2000" b="0" i="0" strike="noStrike" cap="none" spc="0" baseline="0">
                <a:solidFill>
                  <a:srgbClr val="000000"/>
                </a:solidFill>
                <a:effectLst/>
                <a:latin typeface="Montserrat"/>
                <a:ea typeface="Montserrat"/>
                <a:cs typeface="Montserrat"/>
              </a:rPr>
              <a:t>Équipement</a:t>
            </a:r>
            <a:endParaRPr sz="1400" b="0" i="0" u="none" strike="noStrike" cap="none">
              <a:solidFill>
                <a:srgbClr val="000000"/>
              </a:solidFill>
              <a:latin typeface="Arial"/>
              <a:ea typeface="Arial"/>
              <a:cs typeface="Arial"/>
              <a:sym typeface="Arial"/>
            </a:endParaRPr>
          </a:p>
        </p:txBody>
      </p:sp>
      <p:sp>
        <p:nvSpPr>
          <p:cNvPr id="306" name="Google Shape;306;p17"/>
          <p:cNvSpPr txBox="1"/>
          <p:nvPr/>
        </p:nvSpPr>
        <p:spPr>
          <a:xfrm>
            <a:off x="311700" y="179262"/>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ct val="0"/>
              </a:spcBef>
              <a:spcAft>
                <a:spcPct val="0"/>
              </a:spcAft>
              <a:buClr>
                <a:schemeClr val="accent1"/>
              </a:buClr>
              <a:buSzPts val="2800"/>
              <a:buFont typeface="Montserrat ExtraBold"/>
              <a:buNone/>
            </a:pPr>
            <a:r>
              <a:rPr lang="fr-FR" sz="2400" b="1" i="0" strike="noStrike" cap="none" spc="0" baseline="0" dirty="0">
                <a:solidFill>
                  <a:srgbClr val="FF6E68"/>
                </a:solidFill>
                <a:effectLst/>
                <a:latin typeface="Montserrat ExtraBold"/>
                <a:ea typeface="Montserrat ExtraBold"/>
                <a:cs typeface="Montserrat ExtraBold"/>
              </a:rPr>
              <a:t>Préparation de l’échantillon et extraction de l’ADN</a:t>
            </a:r>
            <a:endParaRPr sz="1200" b="0" i="0" u="none" strike="noStrike" cap="none" dirty="0">
              <a:solidFill>
                <a:srgbClr val="000000"/>
              </a:solidFill>
              <a:latin typeface="Arial"/>
              <a:ea typeface="Arial"/>
              <a:cs typeface="Arial"/>
              <a:sym typeface="Arial"/>
            </a:endParaRPr>
          </a:p>
        </p:txBody>
      </p:sp>
      <p:pic>
        <p:nvPicPr>
          <p:cNvPr id="12" name="Picture 11" descr="Text&#10;&#10;Description automatically generated">
            <a:extLst>
              <a:ext uri="{FF2B5EF4-FFF2-40B4-BE49-F238E27FC236}">
                <a16:creationId xmlns:a16="http://schemas.microsoft.com/office/drawing/2014/main" id="{063988D5-5107-4D6E-A339-59C00EC5C8BC}"/>
              </a:ext>
            </a:extLst>
          </p:cNvPr>
          <p:cNvPicPr/>
          <p:nvPr/>
        </p:nvPicPr>
        <p:blipFill>
          <a:blip r:embed="rId4">
            <a:extLst>
              <a:ext uri="{28A0092B-C50C-407E-A947-70E740481C1C}">
                <a14:useLocalDpi xmlns:a14="http://schemas.microsoft.com/office/drawing/2010/main"/>
              </a:ext>
            </a:extLst>
          </a:blip>
          <a:stretch>
            <a:fillRect/>
          </a:stretch>
        </p:blipFill>
        <p:spPr>
          <a:xfrm>
            <a:off x="3525305" y="3227909"/>
            <a:ext cx="1861797" cy="1363726"/>
          </a:xfrm>
          <a:prstGeom prst="rect">
            <a:avLst/>
          </a:prstGeom>
        </p:spPr>
      </p:pic>
      <p:pic>
        <p:nvPicPr>
          <p:cNvPr id="13" name="Picture 12" descr="Text, letter&#10;&#10;Description automatically generated">
            <a:extLst>
              <a:ext uri="{FF2B5EF4-FFF2-40B4-BE49-F238E27FC236}">
                <a16:creationId xmlns:a16="http://schemas.microsoft.com/office/drawing/2014/main" id="{6065B5AF-18E2-4BDF-BC50-9CF9B5D0793D}"/>
              </a:ext>
            </a:extLst>
          </p:cNvPr>
          <p:cNvPicPr/>
          <p:nvPr/>
        </p:nvPicPr>
        <p:blipFill>
          <a:blip r:embed="rId5">
            <a:extLst>
              <a:ext uri="{28A0092B-C50C-407E-A947-70E740481C1C}">
                <a14:useLocalDpi xmlns:a14="http://schemas.microsoft.com/office/drawing/2010/main"/>
              </a:ext>
            </a:extLst>
          </a:blip>
          <a:stretch>
            <a:fillRect/>
          </a:stretch>
        </p:blipFill>
        <p:spPr>
          <a:xfrm>
            <a:off x="6130907" y="3373475"/>
            <a:ext cx="2043297" cy="1363726"/>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400" b="1" i="0" strike="noStrike" cap="none" spc="0" baseline="0" dirty="0">
                <a:solidFill>
                  <a:srgbClr val="FF6E68"/>
                </a:solidFill>
                <a:effectLst/>
                <a:latin typeface="Montserrat ExtraBold"/>
                <a:ea typeface="Montserrat ExtraBold"/>
                <a:cs typeface="Montserrat ExtraBold"/>
              </a:rPr>
              <a:t>Préparation de l’échantillon et extraction de l’ADN</a:t>
            </a:r>
            <a:endParaRPr sz="2400" dirty="0"/>
          </a:p>
        </p:txBody>
      </p:sp>
      <p:sp>
        <p:nvSpPr>
          <p:cNvPr id="312" name="Google Shape;312;p18"/>
          <p:cNvSpPr txBox="1">
            <a:spLocks noGrp="1"/>
          </p:cNvSpPr>
          <p:nvPr>
            <p:ph type="body" idx="1"/>
          </p:nvPr>
        </p:nvSpPr>
        <p:spPr>
          <a:xfrm>
            <a:off x="141288" y="976313"/>
            <a:ext cx="248920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a:t>
            </a:r>
            <a:endParaRPr>
              <a:solidFill>
                <a:schemeClr val="accent1"/>
              </a:solidFill>
              <a:latin typeface="Montserrat"/>
              <a:ea typeface="Montserrat"/>
              <a:cs typeface="Montserrat"/>
              <a:sym typeface="Montserrat"/>
            </a:endParaRPr>
          </a:p>
        </p:txBody>
      </p:sp>
      <p:sp>
        <p:nvSpPr>
          <p:cNvPr id="313" name="Google Shape;313;p18"/>
          <p:cNvSpPr txBox="1"/>
          <p:nvPr/>
        </p:nvSpPr>
        <p:spPr>
          <a:xfrm>
            <a:off x="603709" y="1138601"/>
            <a:ext cx="2026780" cy="127580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Mettez les gants appropriés pour manipuler les échantillons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314" name="Google Shape;314;p18"/>
          <p:cNvSpPr txBox="1"/>
          <p:nvPr/>
        </p:nvSpPr>
        <p:spPr>
          <a:xfrm>
            <a:off x="222064" y="2571750"/>
            <a:ext cx="543294" cy="70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000"/>
              <a:buFont typeface="Arial"/>
              <a:buNone/>
            </a:pPr>
            <a:r>
              <a:rPr lang="fr-FR" sz="4000" b="0" i="0" strike="noStrike" cap="none" spc="0" baseline="0">
                <a:solidFill>
                  <a:srgbClr val="FF6E68"/>
                </a:solidFill>
                <a:effectLst/>
                <a:latin typeface="Montserrat"/>
                <a:ea typeface="Montserrat"/>
                <a:cs typeface="Montserrat"/>
              </a:rPr>
              <a:t>2</a:t>
            </a:r>
            <a:endParaRPr sz="1400" b="0" i="0" u="none" strike="noStrike" cap="none">
              <a:solidFill>
                <a:srgbClr val="000000"/>
              </a:solidFill>
              <a:latin typeface="Arial"/>
              <a:ea typeface="Arial"/>
              <a:cs typeface="Arial"/>
              <a:sym typeface="Arial"/>
            </a:endParaRPr>
          </a:p>
        </p:txBody>
      </p:sp>
      <p:sp>
        <p:nvSpPr>
          <p:cNvPr id="315" name="Google Shape;315;p18"/>
          <p:cNvSpPr txBox="1"/>
          <p:nvPr/>
        </p:nvSpPr>
        <p:spPr>
          <a:xfrm>
            <a:off x="516104" y="2598503"/>
            <a:ext cx="2236728" cy="1602373"/>
          </a:xfrm>
          <a:prstGeom prst="rect">
            <a:avLst/>
          </a:prstGeom>
          <a:noFill/>
          <a:ln>
            <a:noFill/>
          </a:ln>
        </p:spPr>
        <p:txBody>
          <a:bodyPr spcFirstLastPara="1" wrap="square" lIns="91425" tIns="91425" rIns="91425" bIns="91425" anchor="t" anchorCtr="0">
            <a:normAutofit fontScale="87500" lnSpcReduction="20000"/>
          </a:bodyPr>
          <a:lstStyle/>
          <a:p>
            <a:pPr marL="114300" marR="0" lvl="0" indent="0" algn="l" rtl="0">
              <a:lnSpc>
                <a:spcPct val="100000"/>
              </a:lnSpc>
              <a:spcBef>
                <a:spcPct val="0"/>
              </a:spcBef>
              <a:spcAft>
                <a:spcPct val="0"/>
              </a:spcAft>
              <a:buClr>
                <a:schemeClr val="dk1"/>
              </a:buClr>
              <a:buSzPts val="1800"/>
              <a:buFont typeface="Montserrat"/>
              <a:buNone/>
            </a:pPr>
            <a:r>
              <a:rPr lang="fr-FR" sz="1400" b="0" i="0" strike="noStrike" cap="none" spc="0" baseline="0">
                <a:solidFill>
                  <a:srgbClr val="000000"/>
                </a:solidFill>
                <a:effectLst/>
                <a:latin typeface="Montserrat"/>
                <a:ea typeface="Montserrat"/>
                <a:cs typeface="Montserrat"/>
              </a:rPr>
              <a:t>Prélevez un échantillon de 2 à 5 ml d’expectoration pulmonaire chez un adulte dans un récipient de recueil des expectorations et notez les informations du patient sur l’étiquette </a:t>
            </a:r>
            <a:endParaRPr sz="1400" b="0" i="0" u="none" strike="noStrike" cap="none">
              <a:solidFill>
                <a:srgbClr val="000000"/>
              </a:solidFill>
              <a:latin typeface="Arial"/>
              <a:ea typeface="Arial"/>
              <a:cs typeface="Arial"/>
              <a:sym typeface="Arial"/>
            </a:endParaRPr>
          </a:p>
        </p:txBody>
      </p:sp>
      <p:sp>
        <p:nvSpPr>
          <p:cNvPr id="316" name="Google Shape;316;p18"/>
          <p:cNvSpPr txBox="1">
            <a:spLocks noGrp="1"/>
          </p:cNvSpPr>
          <p:nvPr>
            <p:ph type="body" idx="2"/>
          </p:nvPr>
        </p:nvSpPr>
        <p:spPr>
          <a:xfrm>
            <a:off x="2630488" y="937876"/>
            <a:ext cx="27749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3   </a:t>
            </a:r>
            <a:endParaRPr>
              <a:solidFill>
                <a:schemeClr val="accent1"/>
              </a:solidFill>
              <a:latin typeface="Montserrat"/>
              <a:ea typeface="Montserrat"/>
              <a:cs typeface="Montserrat"/>
              <a:sym typeface="Montserrat"/>
            </a:endParaRPr>
          </a:p>
        </p:txBody>
      </p:sp>
      <p:sp>
        <p:nvSpPr>
          <p:cNvPr id="317" name="Google Shape;317;p18"/>
          <p:cNvSpPr txBox="1"/>
          <p:nvPr/>
        </p:nvSpPr>
        <p:spPr>
          <a:xfrm>
            <a:off x="3102181" y="976313"/>
            <a:ext cx="1692100" cy="957395"/>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ct val="0"/>
              </a:spcBef>
              <a:spcAft>
                <a:spcPct val="0"/>
              </a:spcAft>
              <a:buClr>
                <a:schemeClr val="dk1"/>
              </a:buClr>
              <a:buSzPts val="1800"/>
              <a:buFont typeface="Montserrat"/>
              <a:buNone/>
            </a:pPr>
            <a:r>
              <a:rPr lang="fr-FR" sz="1200" b="0" i="0" strike="noStrike" cap="none" spc="0" baseline="0" dirty="0">
                <a:solidFill>
                  <a:srgbClr val="000000"/>
                </a:solidFill>
                <a:effectLst/>
                <a:latin typeface="Montserrat"/>
                <a:ea typeface="Montserrat"/>
                <a:cs typeface="Montserrat"/>
              </a:rPr>
              <a:t>Ajoutez 2 gouttes de tampon de fluidification dans le récipient de recueil des expectorations (Figure 1) </a:t>
            </a:r>
            <a:endParaRPr sz="1200" b="0" i="0" u="none" strike="noStrike" cap="none" dirty="0">
              <a:solidFill>
                <a:srgbClr val="000000"/>
              </a:solidFill>
              <a:sym typeface="Arial"/>
            </a:endParaRPr>
          </a:p>
        </p:txBody>
      </p:sp>
      <p:pic>
        <p:nvPicPr>
          <p:cNvPr id="318" name="Google Shape;318;p18"/>
          <p:cNvPicPr preferRelativeResize="0"/>
          <p:nvPr/>
        </p:nvPicPr>
        <p:blipFill>
          <a:blip r:embed="rId3">
            <a:alphaModFix/>
          </a:blip>
          <a:srcRect t="559" b="49752"/>
          <a:stretch>
            <a:fillRect/>
          </a:stretch>
        </p:blipFill>
        <p:spPr>
          <a:xfrm>
            <a:off x="3125295" y="2414402"/>
            <a:ext cx="1702516" cy="2001549"/>
          </a:xfrm>
          <a:prstGeom prst="rect">
            <a:avLst/>
          </a:prstGeom>
          <a:noFill/>
          <a:ln>
            <a:noFill/>
          </a:ln>
        </p:spPr>
      </p:pic>
      <p:sp>
        <p:nvSpPr>
          <p:cNvPr id="319" name="Google Shape;319;p18"/>
          <p:cNvSpPr txBox="1">
            <a:spLocks noGrp="1"/>
          </p:cNvSpPr>
          <p:nvPr>
            <p:ph type="body" idx="3"/>
          </p:nvPr>
        </p:nvSpPr>
        <p:spPr>
          <a:xfrm>
            <a:off x="5662177" y="961535"/>
            <a:ext cx="26860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4</a:t>
            </a:r>
            <a:endParaRPr>
              <a:solidFill>
                <a:schemeClr val="accent1"/>
              </a:solidFill>
              <a:latin typeface="Montserrat"/>
              <a:ea typeface="Montserrat"/>
              <a:cs typeface="Montserrat"/>
              <a:sym typeface="Montserrat"/>
            </a:endParaRPr>
          </a:p>
        </p:txBody>
      </p:sp>
      <p:sp>
        <p:nvSpPr>
          <p:cNvPr id="320" name="Google Shape;320;p18"/>
          <p:cNvSpPr txBox="1"/>
          <p:nvPr/>
        </p:nvSpPr>
        <p:spPr>
          <a:xfrm>
            <a:off x="6364478" y="1132441"/>
            <a:ext cx="1692100" cy="1022708"/>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ct val="0"/>
              </a:spcBef>
              <a:spcAft>
                <a:spcPct val="0"/>
              </a:spcAft>
              <a:buClr>
                <a:srgbClr val="000000"/>
              </a:buClr>
              <a:buSzPts val="1400"/>
              <a:buFont typeface="Arial"/>
              <a:buNone/>
            </a:pPr>
            <a:r>
              <a:rPr lang="fr-FR" sz="1200" b="0" i="0" strike="noStrike" cap="none" spc="0" baseline="0" dirty="0">
                <a:solidFill>
                  <a:srgbClr val="000000"/>
                </a:solidFill>
                <a:effectLst/>
                <a:latin typeface="Montserrat"/>
                <a:ea typeface="Montserrat"/>
                <a:cs typeface="Montserrat"/>
              </a:rPr>
              <a:t>Fermez le couvercle et agitez doucement pour mélanger (Figure 2)</a:t>
            </a:r>
            <a:endParaRPr sz="1200" b="0" i="0" u="none" strike="noStrike" cap="none" dirty="0">
              <a:solidFill>
                <a:srgbClr val="000000"/>
              </a:solidFill>
              <a:sym typeface="Arial"/>
            </a:endParaRPr>
          </a:p>
        </p:txBody>
      </p:sp>
      <p:pic>
        <p:nvPicPr>
          <p:cNvPr id="321" name="Google Shape;321;p18"/>
          <p:cNvPicPr preferRelativeResize="0"/>
          <p:nvPr/>
        </p:nvPicPr>
        <p:blipFill>
          <a:blip r:embed="rId3">
            <a:alphaModFix/>
          </a:blip>
          <a:srcRect t="54830"/>
          <a:stretch>
            <a:fillRect/>
          </a:stretch>
        </p:blipFill>
        <p:spPr>
          <a:xfrm>
            <a:off x="6364478" y="1783620"/>
            <a:ext cx="1239661" cy="1324907"/>
          </a:xfrm>
          <a:prstGeom prst="rect">
            <a:avLst/>
          </a:prstGeom>
          <a:noFill/>
          <a:ln>
            <a:noFill/>
          </a:ln>
        </p:spPr>
      </p:pic>
      <p:sp>
        <p:nvSpPr>
          <p:cNvPr id="322" name="Google Shape;322;p18"/>
          <p:cNvSpPr txBox="1"/>
          <p:nvPr/>
        </p:nvSpPr>
        <p:spPr>
          <a:xfrm>
            <a:off x="5753466" y="3415176"/>
            <a:ext cx="543294" cy="70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000"/>
              <a:buFont typeface="Arial"/>
              <a:buNone/>
            </a:pPr>
            <a:r>
              <a:rPr lang="fr-FR" sz="4000" b="0" i="0" strike="noStrike" cap="none" spc="0" baseline="0">
                <a:solidFill>
                  <a:srgbClr val="FF6E68"/>
                </a:solidFill>
                <a:effectLst/>
                <a:latin typeface="Montserrat"/>
                <a:ea typeface="Montserrat"/>
                <a:cs typeface="Montserrat"/>
              </a:rPr>
              <a:t>5</a:t>
            </a:r>
            <a:endParaRPr sz="1400" b="0" i="0" u="none" strike="noStrike" cap="none">
              <a:solidFill>
                <a:srgbClr val="000000"/>
              </a:solidFill>
              <a:latin typeface="Arial"/>
              <a:ea typeface="Arial"/>
              <a:cs typeface="Arial"/>
              <a:sym typeface="Arial"/>
            </a:endParaRPr>
          </a:p>
        </p:txBody>
      </p:sp>
      <p:sp>
        <p:nvSpPr>
          <p:cNvPr id="323" name="Google Shape;323;p18"/>
          <p:cNvSpPr txBox="1"/>
          <p:nvPr/>
        </p:nvSpPr>
        <p:spPr>
          <a:xfrm>
            <a:off x="6261114" y="3499705"/>
            <a:ext cx="2686050" cy="1022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ct val="0"/>
              </a:spcBef>
              <a:spcAft>
                <a:spcPct val="0"/>
              </a:spcAft>
              <a:buClr>
                <a:srgbClr val="000000"/>
              </a:buClr>
              <a:buSzPts val="1400"/>
              <a:buFont typeface="Arial"/>
              <a:buNone/>
            </a:pPr>
            <a:r>
              <a:rPr lang="fr-FR" sz="1200" b="0" i="0" strike="noStrike" cap="none" spc="0" baseline="0" dirty="0">
                <a:solidFill>
                  <a:srgbClr val="000000"/>
                </a:solidFill>
                <a:effectLst/>
                <a:latin typeface="Montserrat"/>
                <a:ea typeface="Montserrat"/>
                <a:cs typeface="Montserrat"/>
              </a:rPr>
              <a:t>Incubez pendant 10 minutes à température ambiante. Si l’échantillon ne peut pas être prélevé avec une pipette après 10 minutes, incubez de nouveau pendant 5 minutes en l’agitant toutes les 2 minutes</a:t>
            </a:r>
            <a:endParaRPr sz="1200" b="0" i="0" u="none" strike="noStrike" cap="none" dirty="0">
              <a:solidFill>
                <a:srgbClr val="000000"/>
              </a:solidFill>
              <a:sym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after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9">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after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a:spLocks noGrp="1"/>
          </p:cNvSpPr>
          <p:nvPr>
            <p:ph type="body" idx="1"/>
          </p:nvPr>
        </p:nvSpPr>
        <p:spPr>
          <a:xfrm>
            <a:off x="0" y="1166074"/>
            <a:ext cx="9143999" cy="3357006"/>
          </a:xfrm>
          <a:prstGeom prst="rect">
            <a:avLst/>
          </a:prstGeom>
          <a:noFill/>
          <a:ln>
            <a:noFill/>
          </a:ln>
        </p:spPr>
        <p:txBody>
          <a:bodyPr spcFirstLastPara="1" wrap="square" lIns="91425" tIns="91425" rIns="91425" bIns="91425" anchor="t" anchorCtr="0">
            <a:noAutofit/>
          </a:bodyPr>
          <a:lstStyle/>
          <a:p>
            <a:pPr>
              <a:lnSpc>
                <a:spcPct val="104000"/>
              </a:lnSpc>
              <a:spcAft>
                <a:spcPts val="800"/>
              </a:spcAft>
            </a:pPr>
            <a:r>
              <a:rPr lang="fr-FR" sz="1100" dirty="0">
                <a:effectLst/>
                <a:latin typeface="Montserrat" pitchFamily="2" charset="77"/>
                <a:ea typeface="Calibri" panose="020F0502020204030204" pitchFamily="34" charset="0"/>
                <a:cs typeface="Calibri" panose="020F0502020204030204" pitchFamily="34" charset="0"/>
              </a:rPr>
              <a:t>Ces modules de formation ont été élaborés en collaboration entre l'Agence des États-Unis pour le développement international (USAID) et son projet de détection et de surveillance des maladies infectieuses (IDDS) et le Partenariat</a:t>
            </a:r>
            <a:r>
              <a:rPr lang="fr-FR" sz="1100" dirty="0">
                <a:effectLst/>
                <a:latin typeface="Montserrat" pitchFamily="2" charset="77"/>
                <a:ea typeface="Calibri" panose="020F0502020204030204" pitchFamily="34" charset="0"/>
                <a:cs typeface="Arial" panose="020B0604020202020204" pitchFamily="34" charset="0"/>
              </a:rPr>
              <a:t> </a:t>
            </a:r>
            <a:r>
              <a:rPr lang="fr-CH" sz="1100" dirty="0">
                <a:effectLst/>
                <a:latin typeface="Montserrat" pitchFamily="2" charset="77"/>
                <a:ea typeface="Calibri" panose="020F0502020204030204" pitchFamily="34" charset="0"/>
                <a:cs typeface="Arial" panose="020B0604020202020204" pitchFamily="34" charset="0"/>
              </a:rPr>
              <a:t>Halte à la tuberculose</a:t>
            </a:r>
            <a:r>
              <a:rPr lang="fr-FR" sz="1100" dirty="0">
                <a:effectLst/>
                <a:latin typeface="Montserrat" pitchFamily="2" charset="77"/>
                <a:ea typeface="Calibri" panose="020F0502020204030204" pitchFamily="34" charset="0"/>
                <a:cs typeface="Calibri" panose="020F0502020204030204" pitchFamily="34" charset="0"/>
              </a:rPr>
              <a:t> (</a:t>
            </a:r>
            <a:r>
              <a:rPr lang="fr-CH" sz="1100" dirty="0">
                <a:effectLst/>
                <a:latin typeface="Montserrat" pitchFamily="2" charset="77"/>
                <a:ea typeface="Calibri" panose="020F0502020204030204" pitchFamily="34" charset="0"/>
                <a:cs typeface="Arial" panose="020B0604020202020204" pitchFamily="34" charset="0"/>
              </a:rPr>
              <a:t>en anglais Stop TB)</a:t>
            </a:r>
            <a:r>
              <a:rPr lang="fr-FR" sz="1100" dirty="0">
                <a:effectLst/>
                <a:latin typeface="Montserrat" pitchFamily="2" charset="77"/>
                <a:ea typeface="Calibri" panose="020F0502020204030204" pitchFamily="34" charset="0"/>
                <a:cs typeface="Calibri" panose="020F0502020204030204" pitchFamily="34" charset="0"/>
              </a:rPr>
              <a:t>, dans le cadre du </a:t>
            </a:r>
            <a:r>
              <a:rPr lang="fr-FR" sz="1100" i="1" dirty="0">
                <a:effectLst/>
                <a:latin typeface="Montserrat" pitchFamily="2" charset="77"/>
                <a:ea typeface="Calibri" panose="020F0502020204030204" pitchFamily="34" charset="0"/>
                <a:cs typeface="Calibri" panose="020F0502020204030204" pitchFamily="34" charset="0"/>
              </a:rPr>
              <a:t>Projet</a:t>
            </a:r>
            <a:r>
              <a:rPr lang="fr-FR" sz="1100" dirty="0">
                <a:effectLst/>
                <a:latin typeface="Montserrat" pitchFamily="2" charset="77"/>
                <a:ea typeface="Calibri" panose="020F0502020204030204" pitchFamily="34" charset="0"/>
                <a:cs typeface="Calibri" panose="020F0502020204030204" pitchFamily="34" charset="0"/>
              </a:rPr>
              <a:t> </a:t>
            </a:r>
            <a:r>
              <a:rPr lang="fr-FR" sz="1100" i="1" dirty="0">
                <a:effectLst/>
                <a:latin typeface="Montserrat" pitchFamily="2" charset="77"/>
                <a:ea typeface="Calibri" panose="020F0502020204030204" pitchFamily="34" charset="0"/>
                <a:cs typeface="Calibri" panose="020F0502020204030204" pitchFamily="34" charset="0"/>
              </a:rPr>
              <a:t>d'introduction de nouveaux outils</a:t>
            </a:r>
            <a:r>
              <a:rPr lang="fr-FR" sz="1100" dirty="0">
                <a:effectLst/>
                <a:latin typeface="Montserrat" pitchFamily="2" charset="77"/>
                <a:ea typeface="Calibri" panose="020F0502020204030204" pitchFamily="34" charset="0"/>
                <a:cs typeface="Calibri" panose="020F0502020204030204" pitchFamily="34" charset="0"/>
              </a:rPr>
              <a:t> </a:t>
            </a:r>
            <a:r>
              <a:rPr lang="fr-CH" sz="1100" dirty="0">
                <a:effectLst/>
                <a:latin typeface="Montserrat" pitchFamily="2" charset="77"/>
                <a:ea typeface="Calibri" panose="020F0502020204030204" pitchFamily="34" charset="0"/>
                <a:cs typeface="Calibri" panose="020F0502020204030204" pitchFamily="34" charset="0"/>
              </a:rPr>
              <a:t>(</a:t>
            </a:r>
            <a:r>
              <a:rPr lang="fr-CH" sz="1100" dirty="0" err="1">
                <a:effectLst/>
                <a:latin typeface="Montserrat" pitchFamily="2" charset="77"/>
                <a:ea typeface="Calibri" panose="020F0502020204030204" pitchFamily="34" charset="0"/>
                <a:cs typeface="Calibri" panose="020F0502020204030204" pitchFamily="34" charset="0"/>
              </a:rPr>
              <a:t>iNTP</a:t>
            </a:r>
            <a:r>
              <a:rPr lang="fr-CH" sz="1100" dirty="0">
                <a:effectLst/>
                <a:latin typeface="Montserrat" pitchFamily="2" charset="77"/>
                <a:ea typeface="Calibri" panose="020F0502020204030204" pitchFamily="34" charset="0"/>
                <a:cs typeface="Calibri" panose="020F0502020204030204" pitchFamily="34" charset="0"/>
              </a:rPr>
              <a:t>). </a:t>
            </a:r>
            <a:r>
              <a:rPr lang="fr-FR" sz="1100" dirty="0">
                <a:effectLst/>
                <a:latin typeface="Montserrat" pitchFamily="2" charset="77"/>
                <a:ea typeface="Calibri" panose="020F0502020204030204" pitchFamily="34" charset="0"/>
                <a:cs typeface="Calibri" panose="020F0502020204030204" pitchFamily="34" charset="0"/>
              </a:rPr>
              <a:t>Le contenu est basé sur le </a:t>
            </a:r>
            <a:r>
              <a:rPr lang="fr-FR" sz="1100" i="1" u="sng" dirty="0">
                <a:solidFill>
                  <a:srgbClr val="000000"/>
                </a:solidFill>
                <a:effectLst/>
                <a:uFill>
                  <a:solidFill>
                    <a:srgbClr val="000000"/>
                  </a:solidFill>
                </a:uFill>
                <a:latin typeface="Montserrat" pitchFamily="2" charset="77"/>
                <a:ea typeface="Calibri" panose="020F0502020204030204" pitchFamily="34" charset="0"/>
                <a:cs typeface="Arial" panose="020B0604020202020204" pitchFamily="34" charset="0"/>
                <a:hlinkClick r:id="rId3"/>
              </a:rPr>
              <a:t>Guide pratique de mise en œuvre des tests Truenat</a:t>
            </a:r>
            <a:r>
              <a:rPr lang="fr-FR" sz="1100" i="1" u="sng" baseline="30000" dirty="0">
                <a:solidFill>
                  <a:srgbClr val="000000"/>
                </a:solidFill>
                <a:effectLst/>
                <a:uFill>
                  <a:solidFill>
                    <a:srgbClr val="000000"/>
                  </a:solidFill>
                </a:uFill>
                <a:latin typeface="Montserrat" pitchFamily="2" charset="77"/>
                <a:ea typeface="Calibri" panose="020F0502020204030204" pitchFamily="34" charset="0"/>
                <a:cs typeface="Arial" panose="020B0604020202020204" pitchFamily="34" charset="0"/>
                <a:hlinkClick r:id="rId3"/>
              </a:rPr>
              <a:t>TM</a:t>
            </a:r>
            <a:r>
              <a:rPr lang="fr-FR" sz="1100" i="1" u="sng" dirty="0">
                <a:solidFill>
                  <a:srgbClr val="000000"/>
                </a:solidFill>
                <a:effectLst/>
                <a:uFill>
                  <a:solidFill>
                    <a:srgbClr val="000000"/>
                  </a:solidFill>
                </a:uFill>
                <a:latin typeface="Montserrat" pitchFamily="2" charset="77"/>
                <a:ea typeface="Calibri" panose="020F0502020204030204" pitchFamily="34" charset="0"/>
                <a:cs typeface="Arial" panose="020B0604020202020204" pitchFamily="34" charset="0"/>
                <a:hlinkClick r:id="rId3"/>
              </a:rPr>
              <a:t> pour le dépistage de la tuberculose et la détection de la résistance à la rifampicine</a:t>
            </a:r>
            <a:r>
              <a:rPr lang="fr-FR" sz="1100" dirty="0">
                <a:solidFill>
                  <a:srgbClr val="000000"/>
                </a:solidFill>
                <a:effectLst/>
                <a:latin typeface="Montserrat" pitchFamily="2" charset="77"/>
                <a:ea typeface="Calibri" panose="020F0502020204030204" pitchFamily="34" charset="0"/>
                <a:cs typeface="Arial" panose="020B0604020202020204" pitchFamily="34" charset="0"/>
              </a:rPr>
              <a:t> (préparé par Stop TB/USAID/GLI), ainsi que sur le contenu fourni par </a:t>
            </a:r>
            <a:r>
              <a:rPr lang="fr-FR" sz="1100" dirty="0" err="1">
                <a:solidFill>
                  <a:srgbClr val="000000"/>
                </a:solidFill>
                <a:effectLst/>
                <a:latin typeface="Montserrat" pitchFamily="2" charset="77"/>
                <a:ea typeface="Calibri" panose="020F0502020204030204" pitchFamily="34" charset="0"/>
                <a:cs typeface="Arial" panose="020B0604020202020204" pitchFamily="34" charset="0"/>
              </a:rPr>
              <a:t>Molbio</a:t>
            </a:r>
            <a:r>
              <a:rPr lang="fr-FR" sz="1100" dirty="0">
                <a:solidFill>
                  <a:srgbClr val="000000"/>
                </a:solidFill>
                <a:effectLst/>
                <a:latin typeface="Montserrat" pitchFamily="2" charset="77"/>
                <a:ea typeface="Calibri" panose="020F0502020204030204" pitchFamily="34" charset="0"/>
                <a:cs typeface="Arial" panose="020B0604020202020204" pitchFamily="34" charset="0"/>
              </a:rPr>
              <a:t> Diagnostics (module 3). Le matériel a été </a:t>
            </a:r>
            <a:r>
              <a:rPr lang="fr-FR" sz="1100" dirty="0">
                <a:effectLst/>
                <a:latin typeface="Montserrat" pitchFamily="2" charset="77"/>
                <a:ea typeface="Calibri" panose="020F0502020204030204" pitchFamily="34" charset="0"/>
                <a:cs typeface="Arial" panose="020B0604020202020204" pitchFamily="34" charset="0"/>
              </a:rPr>
              <a:t>examiné techniquement et approuvé par </a:t>
            </a:r>
            <a:r>
              <a:rPr lang="fr-FR" sz="1100" dirty="0">
                <a:solidFill>
                  <a:srgbClr val="000000"/>
                </a:solidFill>
                <a:effectLst/>
                <a:latin typeface="Montserrat" pitchFamily="2" charset="77"/>
                <a:ea typeface="Calibri" panose="020F0502020204030204" pitchFamily="34" charset="0"/>
                <a:cs typeface="Arial" panose="020B0604020202020204" pitchFamily="34" charset="0"/>
              </a:rPr>
              <a:t>l’initiative mondiale des laboratoires (GLI). </a:t>
            </a:r>
          </a:p>
          <a:p>
            <a:pPr>
              <a:lnSpc>
                <a:spcPct val="104000"/>
              </a:lnSpc>
              <a:spcAft>
                <a:spcPts val="800"/>
              </a:spcAft>
            </a:pPr>
            <a:endParaRPr lang="en-BW" sz="1100" dirty="0">
              <a:effectLst/>
              <a:latin typeface="Montserrat" pitchFamily="2" charset="77"/>
              <a:ea typeface="Calibri" panose="020F0502020204030204" pitchFamily="34" charset="0"/>
              <a:cs typeface="Arial" panose="020B0604020202020204" pitchFamily="34" charset="0"/>
            </a:endParaRPr>
          </a:p>
          <a:p>
            <a:pPr>
              <a:lnSpc>
                <a:spcPct val="104000"/>
              </a:lnSpc>
              <a:spcAft>
                <a:spcPts val="800"/>
              </a:spcAft>
            </a:pPr>
            <a:r>
              <a:rPr lang="fr-FR" sz="1100" dirty="0">
                <a:effectLst/>
                <a:latin typeface="Montserrat" pitchFamily="2" charset="77"/>
                <a:ea typeface="Calibri" panose="020F0502020204030204" pitchFamily="34" charset="0"/>
                <a:cs typeface="Arial" panose="020B0604020202020204" pitchFamily="34" charset="0"/>
              </a:rPr>
              <a:t>Toutes les précautions raisonnables ont été prises par les auteurs pour vérifier les informations contenues dans cette publication. Toutefois, le matériel publié est distribué sans garantie de quelque nature que ce soit, exprimé ou implicite. La responsabilité de l'interprétation et l'utilisation du matériel incombe au lecteur.</a:t>
            </a:r>
          </a:p>
          <a:p>
            <a:pPr>
              <a:lnSpc>
                <a:spcPct val="104000"/>
              </a:lnSpc>
              <a:spcAft>
                <a:spcPts val="800"/>
              </a:spcAft>
            </a:pPr>
            <a:endParaRPr lang="en-BW" sz="1100" dirty="0">
              <a:effectLst/>
              <a:latin typeface="Montserrat" pitchFamily="2" charset="77"/>
              <a:ea typeface="Calibri" panose="020F0502020204030204" pitchFamily="34" charset="0"/>
              <a:cs typeface="Arial" panose="020B0604020202020204" pitchFamily="34" charset="0"/>
            </a:endParaRPr>
          </a:p>
          <a:p>
            <a:pPr>
              <a:lnSpc>
                <a:spcPct val="104000"/>
              </a:lnSpc>
              <a:spcAft>
                <a:spcPts val="800"/>
              </a:spcAft>
            </a:pPr>
            <a:r>
              <a:rPr lang="fr-FR" sz="1100" dirty="0">
                <a:effectLst/>
                <a:latin typeface="Montserrat" pitchFamily="2" charset="77"/>
                <a:ea typeface="Calibri" panose="020F0502020204030204" pitchFamily="34" charset="0"/>
                <a:cs typeface="Arial" panose="020B0604020202020204" pitchFamily="34" charset="0"/>
              </a:rPr>
              <a:t>Les auteurs ne sont pas tenus responsables des dommages résultant de l'utilisation de cette ressource. L'aide financière de l'Agence des États-Unis pour le développement international a permis la réalisation de ce document. Les points de vue exprimés ici sont ceux des auteurs et ne reflètent pas nécessairement les opinions </a:t>
            </a:r>
            <a:r>
              <a:rPr lang="fr-CH" sz="1100" dirty="0">
                <a:effectLst/>
                <a:latin typeface="Montserrat" pitchFamily="2" charset="77"/>
                <a:ea typeface="Calibri" panose="020F0502020204030204" pitchFamily="34" charset="0"/>
                <a:cs typeface="Arial" panose="020B0604020202020204" pitchFamily="34" charset="0"/>
              </a:rPr>
              <a:t>de l’Agence des États-Unis pour le développement international ou du gouvernement américain.</a:t>
            </a:r>
            <a:endParaRPr lang="en-BW" sz="1100" dirty="0">
              <a:effectLst/>
              <a:latin typeface="Montserrat" pitchFamily="2" charset="77"/>
              <a:ea typeface="Calibri" panose="020F0502020204030204" pitchFamily="34" charset="0"/>
              <a:cs typeface="Arial" panose="020B0604020202020204" pitchFamily="34" charset="0"/>
            </a:endParaRPr>
          </a:p>
          <a:p>
            <a:pPr marL="457189" lvl="0" indent="-228594" algn="l" rtl="0">
              <a:lnSpc>
                <a:spcPct val="100000"/>
              </a:lnSpc>
              <a:spcBef>
                <a:spcPts val="1200"/>
              </a:spcBef>
              <a:spcAft>
                <a:spcPts val="0"/>
              </a:spcAft>
              <a:buSzPts val="1200"/>
              <a:buNone/>
            </a:pPr>
            <a:endParaRPr sz="1100" dirty="0"/>
          </a:p>
        </p:txBody>
      </p:sp>
      <p:sp>
        <p:nvSpPr>
          <p:cNvPr id="327" name="Google Shape;327;p44"/>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b="1" dirty="0"/>
              <a:t>RECONNAISSANCES</a:t>
            </a:r>
            <a:endParaRPr dirty="0"/>
          </a:p>
        </p:txBody>
      </p:sp>
      <p:pic>
        <p:nvPicPr>
          <p:cNvPr id="328" name="Google Shape;328;p44" descr="Logo&#10;&#10;Description automatically generated"/>
          <p:cNvPicPr preferRelativeResize="0"/>
          <p:nvPr/>
        </p:nvPicPr>
        <p:blipFill rotWithShape="1">
          <a:blip r:embed="rId4">
            <a:alphaModFix/>
          </a:blip>
          <a:srcRect/>
          <a:stretch/>
        </p:blipFill>
        <p:spPr>
          <a:xfrm>
            <a:off x="1288548" y="4523080"/>
            <a:ext cx="1934150" cy="576975"/>
          </a:xfrm>
          <a:prstGeom prst="rect">
            <a:avLst/>
          </a:prstGeom>
          <a:noFill/>
          <a:ln>
            <a:noFill/>
          </a:ln>
        </p:spPr>
      </p:pic>
      <p:pic>
        <p:nvPicPr>
          <p:cNvPr id="329" name="Google Shape;329;p44"/>
          <p:cNvPicPr preferRelativeResize="0"/>
          <p:nvPr/>
        </p:nvPicPr>
        <p:blipFill rotWithShape="1">
          <a:blip r:embed="rId5">
            <a:alphaModFix/>
          </a:blip>
          <a:srcRect/>
          <a:stretch/>
        </p:blipFill>
        <p:spPr>
          <a:xfrm>
            <a:off x="4014589" y="4623620"/>
            <a:ext cx="2029220" cy="375895"/>
          </a:xfrm>
          <a:prstGeom prst="rect">
            <a:avLst/>
          </a:prstGeom>
          <a:noFill/>
          <a:ln>
            <a:noFill/>
          </a:ln>
        </p:spPr>
      </p:pic>
      <p:pic>
        <p:nvPicPr>
          <p:cNvPr id="330" name="Google Shape;330;p44"/>
          <p:cNvPicPr preferRelativeResize="0"/>
          <p:nvPr/>
        </p:nvPicPr>
        <p:blipFill>
          <a:blip r:embed="rId6">
            <a:alphaModFix/>
          </a:blip>
          <a:stretch>
            <a:fillRect/>
          </a:stretch>
        </p:blipFill>
        <p:spPr>
          <a:xfrm>
            <a:off x="6835700" y="4437128"/>
            <a:ext cx="896125" cy="664850"/>
          </a:xfrm>
          <a:prstGeom prst="rect">
            <a:avLst/>
          </a:prstGeom>
          <a:noFill/>
          <a:ln>
            <a:noFill/>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9"/>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400" b="1" i="0" strike="noStrike" cap="none" spc="0" baseline="0" dirty="0">
                <a:solidFill>
                  <a:srgbClr val="FF6E68"/>
                </a:solidFill>
                <a:effectLst/>
                <a:latin typeface="Montserrat ExtraBold"/>
                <a:ea typeface="Montserrat ExtraBold"/>
                <a:cs typeface="Montserrat ExtraBold"/>
              </a:rPr>
              <a:t>Préparation de l’échantillon et extraction de l’ADN</a:t>
            </a:r>
            <a:endParaRPr sz="2400" dirty="0"/>
          </a:p>
        </p:txBody>
      </p:sp>
      <p:sp>
        <p:nvSpPr>
          <p:cNvPr id="329" name="Google Shape;329;p19"/>
          <p:cNvSpPr txBox="1">
            <a:spLocks noGrp="1"/>
          </p:cNvSpPr>
          <p:nvPr>
            <p:ph type="body" idx="1"/>
          </p:nvPr>
        </p:nvSpPr>
        <p:spPr>
          <a:xfrm>
            <a:off x="141288" y="976313"/>
            <a:ext cx="248920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6</a:t>
            </a:r>
            <a:endParaRPr>
              <a:solidFill>
                <a:schemeClr val="accent1"/>
              </a:solidFill>
              <a:latin typeface="Montserrat"/>
              <a:ea typeface="Montserrat"/>
              <a:cs typeface="Montserrat"/>
              <a:sym typeface="Montserrat"/>
            </a:endParaRPr>
          </a:p>
        </p:txBody>
      </p:sp>
      <p:sp>
        <p:nvSpPr>
          <p:cNvPr id="330" name="Google Shape;330;p19"/>
          <p:cNvSpPr txBox="1"/>
          <p:nvPr/>
        </p:nvSpPr>
        <p:spPr>
          <a:xfrm>
            <a:off x="603709" y="1138601"/>
            <a:ext cx="2026780" cy="1275801"/>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00000"/>
              </a:lnSpc>
              <a:spcBef>
                <a:spcPct val="0"/>
              </a:spcBef>
              <a:spcAft>
                <a:spcPct val="0"/>
              </a:spcAft>
              <a:buClr>
                <a:srgbClr val="000000"/>
              </a:buClr>
              <a:buSzPts val="1400"/>
              <a:buFont typeface="Arial"/>
              <a:buNone/>
            </a:pPr>
            <a:r>
              <a:rPr lang="fr-FR" sz="1400" b="0" i="0" strike="noStrike" cap="none" spc="0" baseline="0" dirty="0">
                <a:solidFill>
                  <a:srgbClr val="000000"/>
                </a:solidFill>
                <a:effectLst/>
                <a:latin typeface="Montserrat"/>
                <a:ea typeface="Montserrat"/>
                <a:cs typeface="Montserrat"/>
              </a:rPr>
              <a:t>Transférez 0,5 ml d’échantillon d’expectoration fluidifié dans le flacon de tampon de lyse à l’aide d’une pipette de transfert de 1 ml (Figure 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ct val="0"/>
              </a:spcBef>
              <a:spcAft>
                <a:spcPct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331" name="Google Shape;331;p19"/>
          <p:cNvSpPr txBox="1">
            <a:spLocks noGrp="1"/>
          </p:cNvSpPr>
          <p:nvPr>
            <p:ph type="body" idx="2"/>
          </p:nvPr>
        </p:nvSpPr>
        <p:spPr>
          <a:xfrm>
            <a:off x="2630488" y="937876"/>
            <a:ext cx="27749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7   </a:t>
            </a:r>
            <a:endParaRPr>
              <a:solidFill>
                <a:schemeClr val="accent1"/>
              </a:solidFill>
              <a:latin typeface="Montserrat"/>
              <a:ea typeface="Montserrat"/>
              <a:cs typeface="Montserrat"/>
              <a:sym typeface="Montserrat"/>
            </a:endParaRPr>
          </a:p>
        </p:txBody>
      </p:sp>
      <p:sp>
        <p:nvSpPr>
          <p:cNvPr id="332" name="Google Shape;332;p19"/>
          <p:cNvSpPr txBox="1"/>
          <p:nvPr/>
        </p:nvSpPr>
        <p:spPr>
          <a:xfrm>
            <a:off x="3102180" y="976313"/>
            <a:ext cx="2268348" cy="957395"/>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ct val="0"/>
              </a:spcBef>
              <a:spcAft>
                <a:spcPct val="0"/>
              </a:spcAft>
              <a:buClr>
                <a:schemeClr val="dk1"/>
              </a:buClr>
              <a:buSzPts val="1800"/>
              <a:buFont typeface="Montserrat"/>
              <a:buNone/>
            </a:pPr>
            <a:r>
              <a:rPr lang="fr-FR" sz="1100" b="0" i="0" strike="noStrike" cap="none" spc="0" baseline="0" dirty="0">
                <a:solidFill>
                  <a:srgbClr val="000000"/>
                </a:solidFill>
                <a:effectLst/>
                <a:latin typeface="Montserrat"/>
                <a:ea typeface="Montserrat"/>
                <a:cs typeface="Montserrat"/>
              </a:rPr>
              <a:t>Ajoutez 2 gouttes de tampon de fluidification dans le flacon de tampon de lyse, agitez doucement pour mélanger et incubez pendant 3 à 5 minutes (Figure 4)</a:t>
            </a:r>
            <a:endParaRPr sz="1100" b="0" i="0" u="none" strike="noStrike" cap="none" dirty="0">
              <a:solidFill>
                <a:srgbClr val="000000"/>
              </a:solidFill>
              <a:sym typeface="Arial"/>
            </a:endParaRPr>
          </a:p>
        </p:txBody>
      </p:sp>
      <p:sp>
        <p:nvSpPr>
          <p:cNvPr id="333" name="Google Shape;333;p19"/>
          <p:cNvSpPr txBox="1">
            <a:spLocks noGrp="1"/>
          </p:cNvSpPr>
          <p:nvPr>
            <p:ph type="body" idx="3"/>
          </p:nvPr>
        </p:nvSpPr>
        <p:spPr>
          <a:xfrm>
            <a:off x="5633896" y="937876"/>
            <a:ext cx="26860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8</a:t>
            </a:r>
            <a:endParaRPr>
              <a:solidFill>
                <a:schemeClr val="accent1"/>
              </a:solidFill>
              <a:latin typeface="Montserrat"/>
              <a:ea typeface="Montserrat"/>
              <a:cs typeface="Montserrat"/>
              <a:sym typeface="Montserrat"/>
            </a:endParaRPr>
          </a:p>
        </p:txBody>
      </p:sp>
      <p:sp>
        <p:nvSpPr>
          <p:cNvPr id="334" name="Google Shape;334;p19"/>
          <p:cNvSpPr txBox="1"/>
          <p:nvPr/>
        </p:nvSpPr>
        <p:spPr>
          <a:xfrm>
            <a:off x="6364478" y="1132441"/>
            <a:ext cx="1692100" cy="1022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ct val="0"/>
              </a:spcBef>
              <a:spcAft>
                <a:spcPct val="0"/>
              </a:spcAft>
              <a:buClr>
                <a:srgbClr val="000000"/>
              </a:buClr>
              <a:buSzPts val="1400"/>
              <a:buFont typeface="Arial"/>
              <a:buNone/>
            </a:pPr>
            <a:r>
              <a:rPr lang="fr-FR" sz="1200" b="0" i="0" strike="noStrike" cap="none" spc="0" baseline="0" dirty="0">
                <a:solidFill>
                  <a:srgbClr val="000000"/>
                </a:solidFill>
                <a:effectLst/>
                <a:latin typeface="Montserrat"/>
                <a:ea typeface="Montserrat"/>
                <a:cs typeface="Montserrat"/>
              </a:rPr>
              <a:t>Retirez la cartouche du sachet, étiquetez-la et placez-la sur le support de cartouche. Sortez le tube de prélèvement de l’</a:t>
            </a:r>
            <a:r>
              <a:rPr lang="fr-FR" sz="1200" b="0" i="0" strike="noStrike" cap="none" spc="0" baseline="0" dirty="0" err="1">
                <a:solidFill>
                  <a:srgbClr val="000000"/>
                </a:solidFill>
                <a:effectLst/>
                <a:latin typeface="Montserrat"/>
                <a:ea typeface="Montserrat"/>
                <a:cs typeface="Montserrat"/>
              </a:rPr>
              <a:t>éluat</a:t>
            </a:r>
            <a:r>
              <a:rPr lang="fr-FR" sz="1200" b="0" i="0" strike="noStrike" cap="none" spc="0" baseline="0" dirty="0">
                <a:solidFill>
                  <a:srgbClr val="000000"/>
                </a:solidFill>
                <a:effectLst/>
                <a:latin typeface="Montserrat"/>
                <a:ea typeface="Montserrat"/>
                <a:cs typeface="Montserrat"/>
              </a:rPr>
              <a:t> (</a:t>
            </a:r>
            <a:r>
              <a:rPr lang="fr-FR" sz="1200" b="0" i="0" strike="noStrike" cap="none" spc="0" baseline="0" dirty="0" err="1">
                <a:solidFill>
                  <a:srgbClr val="000000"/>
                </a:solidFill>
                <a:effectLst/>
                <a:latin typeface="Montserrat"/>
                <a:ea typeface="Montserrat"/>
                <a:cs typeface="Montserrat"/>
              </a:rPr>
              <a:t>ECT</a:t>
            </a:r>
            <a:r>
              <a:rPr lang="fr-FR" sz="1200" b="0" i="0" strike="noStrike" cap="none" spc="0" baseline="0" dirty="0">
                <a:solidFill>
                  <a:srgbClr val="000000"/>
                </a:solidFill>
                <a:effectLst/>
                <a:latin typeface="Montserrat"/>
                <a:ea typeface="Montserrat"/>
                <a:cs typeface="Montserrat"/>
              </a:rPr>
              <a:t>) et étiquetez-le de manière appropriée. Mettez-le de côté pour une utilisation ultérieure. Conservez la pipette de transfert de l’</a:t>
            </a:r>
            <a:r>
              <a:rPr lang="fr-FR" sz="1200" b="0" i="0" strike="noStrike" cap="none" spc="0" baseline="0" dirty="0" err="1">
                <a:solidFill>
                  <a:srgbClr val="000000"/>
                </a:solidFill>
                <a:effectLst/>
                <a:latin typeface="Montserrat"/>
                <a:ea typeface="Montserrat"/>
                <a:cs typeface="Montserrat"/>
              </a:rPr>
              <a:t>éluat</a:t>
            </a:r>
            <a:r>
              <a:rPr lang="fr-FR" sz="1200" b="0" i="0" strike="noStrike" cap="none" spc="0" baseline="0" dirty="0">
                <a:solidFill>
                  <a:srgbClr val="000000"/>
                </a:solidFill>
                <a:effectLst/>
                <a:latin typeface="Montserrat"/>
                <a:ea typeface="Montserrat"/>
                <a:cs typeface="Montserrat"/>
              </a:rPr>
              <a:t> dans le sachet pour une utilisation ultérieure.</a:t>
            </a:r>
            <a:endParaRPr sz="1200" b="0" i="0" u="none" strike="noStrike" cap="none" dirty="0">
              <a:solidFill>
                <a:srgbClr val="000000"/>
              </a:solidFill>
              <a:sym typeface="Arial"/>
            </a:endParaRPr>
          </a:p>
        </p:txBody>
      </p:sp>
      <p:pic>
        <p:nvPicPr>
          <p:cNvPr id="335" name="Google Shape;335;p19"/>
          <p:cNvPicPr preferRelativeResize="0"/>
          <p:nvPr/>
        </p:nvPicPr>
        <p:blipFill>
          <a:blip r:embed="rId3">
            <a:alphaModFix/>
          </a:blip>
          <a:stretch>
            <a:fillRect/>
          </a:stretch>
        </p:blipFill>
        <p:spPr>
          <a:xfrm>
            <a:off x="311700" y="2573380"/>
            <a:ext cx="2275290" cy="1389772"/>
          </a:xfrm>
          <a:prstGeom prst="rect">
            <a:avLst/>
          </a:prstGeom>
          <a:noFill/>
          <a:ln>
            <a:noFill/>
          </a:ln>
        </p:spPr>
      </p:pic>
      <p:pic>
        <p:nvPicPr>
          <p:cNvPr id="336" name="Google Shape;336;p19"/>
          <p:cNvPicPr preferRelativeResize="0"/>
          <p:nvPr/>
        </p:nvPicPr>
        <p:blipFill>
          <a:blip r:embed="rId4">
            <a:alphaModFix/>
          </a:blip>
          <a:stretch>
            <a:fillRect/>
          </a:stretch>
        </p:blipFill>
        <p:spPr>
          <a:xfrm>
            <a:off x="3713233" y="2414402"/>
            <a:ext cx="1203537" cy="2106189"/>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0"/>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400" b="1" i="0" strike="noStrike" cap="none" spc="0" baseline="0" dirty="0">
                <a:solidFill>
                  <a:srgbClr val="FF6E68"/>
                </a:solidFill>
                <a:effectLst/>
                <a:latin typeface="Montserrat ExtraBold"/>
                <a:ea typeface="Montserrat ExtraBold"/>
                <a:cs typeface="Montserrat ExtraBold"/>
              </a:rPr>
              <a:t>Préparation de l’échantillon et extraction de l’ADN</a:t>
            </a:r>
            <a:endParaRPr sz="2400" dirty="0"/>
          </a:p>
        </p:txBody>
      </p:sp>
      <p:sp>
        <p:nvSpPr>
          <p:cNvPr id="342" name="Google Shape;342;p20"/>
          <p:cNvSpPr txBox="1">
            <a:spLocks noGrp="1"/>
          </p:cNvSpPr>
          <p:nvPr>
            <p:ph type="body" idx="1"/>
          </p:nvPr>
        </p:nvSpPr>
        <p:spPr>
          <a:xfrm>
            <a:off x="141288" y="976313"/>
            <a:ext cx="248920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9</a:t>
            </a:r>
            <a:endParaRPr>
              <a:solidFill>
                <a:schemeClr val="accent1"/>
              </a:solidFill>
              <a:latin typeface="Montserrat"/>
              <a:ea typeface="Montserrat"/>
              <a:cs typeface="Montserrat"/>
              <a:sym typeface="Montserrat"/>
            </a:endParaRPr>
          </a:p>
        </p:txBody>
      </p:sp>
      <p:sp>
        <p:nvSpPr>
          <p:cNvPr id="343" name="Google Shape;343;p20"/>
          <p:cNvSpPr txBox="1"/>
          <p:nvPr/>
        </p:nvSpPr>
        <p:spPr>
          <a:xfrm>
            <a:off x="603709" y="1138601"/>
            <a:ext cx="2026780" cy="1651733"/>
          </a:xfrm>
          <a:prstGeom prst="rect">
            <a:avLst/>
          </a:prstGeom>
          <a:noFill/>
          <a:ln>
            <a:noFill/>
          </a:ln>
        </p:spPr>
        <p:txBody>
          <a:bodyPr spcFirstLastPara="1" wrap="square" lIns="91425" tIns="45700" rIns="91425" bIns="45700" anchor="t" anchorCtr="0">
            <a:normAutofit fontScale="65000" lnSpcReduction="20000"/>
          </a:bodyPr>
          <a:lstStyle/>
          <a:p>
            <a:pPr marL="0" marR="0" lvl="0" indent="0" algn="l" rtl="0">
              <a:lnSpc>
                <a:spcPct val="100000"/>
              </a:lnSpc>
              <a:spcBef>
                <a:spcPct val="0"/>
              </a:spcBef>
              <a:spcAft>
                <a:spcPct val="0"/>
              </a:spcAft>
              <a:buClr>
                <a:srgbClr val="000000"/>
              </a:buClr>
              <a:buSzTx/>
              <a:buFont typeface="Arial"/>
              <a:buNone/>
            </a:pPr>
            <a:r>
              <a:rPr lang="fr-FR" sz="2000" b="0" i="0" strike="noStrike" cap="none" spc="0" baseline="0">
                <a:solidFill>
                  <a:srgbClr val="000000"/>
                </a:solidFill>
                <a:effectLst/>
                <a:latin typeface="Montserrat"/>
                <a:ea typeface="Montserrat"/>
                <a:cs typeface="Montserrat"/>
              </a:rPr>
              <a:t>Transférez la totalité du contenu du tube de tampon de lyse dans la chambre échantillon (bouchon noir) de la cartouche à l’aide d’une pipette de transfert de 3 ml (Figure 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ct val="0"/>
              </a:spcBef>
              <a:spcAft>
                <a:spcPct val="0"/>
              </a:spcAft>
              <a:buClr>
                <a:srgbClr val="000000"/>
              </a:buClr>
              <a:buSzTx/>
              <a:buFont typeface="Arial"/>
              <a:buNone/>
            </a:pPr>
            <a:endParaRPr sz="1400" b="0" i="0" u="none" strike="noStrike" cap="none">
              <a:solidFill>
                <a:srgbClr val="000000"/>
              </a:solidFill>
              <a:latin typeface="Montserrat"/>
              <a:ea typeface="Montserrat"/>
              <a:cs typeface="Montserrat"/>
              <a:sym typeface="Montserrat"/>
            </a:endParaRPr>
          </a:p>
        </p:txBody>
      </p:sp>
      <p:sp>
        <p:nvSpPr>
          <p:cNvPr id="344" name="Google Shape;344;p20"/>
          <p:cNvSpPr txBox="1">
            <a:spLocks noGrp="1"/>
          </p:cNvSpPr>
          <p:nvPr>
            <p:ph type="body" idx="2"/>
          </p:nvPr>
        </p:nvSpPr>
        <p:spPr>
          <a:xfrm>
            <a:off x="2504059" y="937876"/>
            <a:ext cx="27749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10   </a:t>
            </a:r>
            <a:endParaRPr>
              <a:solidFill>
                <a:schemeClr val="accent1"/>
              </a:solidFill>
              <a:latin typeface="Montserrat"/>
              <a:ea typeface="Montserrat"/>
              <a:cs typeface="Montserrat"/>
              <a:sym typeface="Montserrat"/>
            </a:endParaRPr>
          </a:p>
        </p:txBody>
      </p:sp>
      <p:sp>
        <p:nvSpPr>
          <p:cNvPr id="345" name="Google Shape;345;p20"/>
          <p:cNvSpPr txBox="1"/>
          <p:nvPr/>
        </p:nvSpPr>
        <p:spPr>
          <a:xfrm>
            <a:off x="3102180" y="976313"/>
            <a:ext cx="2176829" cy="957395"/>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ct val="0"/>
              </a:spcBef>
              <a:spcAft>
                <a:spcPct val="0"/>
              </a:spcAft>
              <a:buClr>
                <a:schemeClr val="dk1"/>
              </a:buClr>
              <a:buSzPts val="1800"/>
              <a:buFont typeface="Montserrat"/>
              <a:buNone/>
            </a:pPr>
            <a:r>
              <a:rPr lang="fr-FR" sz="1200" b="0" i="0" strike="noStrike" cap="none" spc="0" baseline="0" dirty="0">
                <a:solidFill>
                  <a:srgbClr val="000000"/>
                </a:solidFill>
                <a:effectLst/>
                <a:latin typeface="Montserrat"/>
                <a:ea typeface="Montserrat"/>
                <a:cs typeface="Montserrat"/>
              </a:rPr>
              <a:t>Allumez le dispositif </a:t>
            </a:r>
            <a:r>
              <a:rPr lang="fr-FR" sz="1200" b="0" i="0" strike="noStrike" cap="none" spc="0" baseline="0" dirty="0" err="1">
                <a:solidFill>
                  <a:srgbClr val="000000"/>
                </a:solidFill>
                <a:effectLst/>
                <a:latin typeface="Montserrat"/>
                <a:ea typeface="Montserrat"/>
                <a:cs typeface="Montserrat"/>
              </a:rPr>
              <a:t>Trueprep</a:t>
            </a:r>
            <a:r>
              <a:rPr lang="fr-FR" sz="1200" b="0" i="0" strike="noStrike" cap="none" spc="0" baseline="30000" dirty="0">
                <a:solidFill>
                  <a:srgbClr val="000000"/>
                </a:solidFill>
                <a:effectLst/>
                <a:latin typeface="Montserrat"/>
                <a:ea typeface="Montserrat"/>
                <a:cs typeface="Montserrat"/>
              </a:rPr>
              <a:t>®</a:t>
            </a:r>
            <a:r>
              <a:rPr lang="fr-FR" sz="1200" b="0" i="0" strike="noStrike" cap="none" spc="0" baseline="0" dirty="0">
                <a:solidFill>
                  <a:srgbClr val="000000"/>
                </a:solidFill>
                <a:effectLst/>
                <a:latin typeface="Montserrat"/>
                <a:ea typeface="Montserrat"/>
                <a:cs typeface="Montserrat"/>
              </a:rPr>
              <a:t> AUTO v2. Appuyez sur le bouton « </a:t>
            </a:r>
            <a:r>
              <a:rPr lang="fr-FR" sz="1200" b="0" i="0" strike="noStrike" cap="none" spc="0" baseline="0" dirty="0" err="1">
                <a:solidFill>
                  <a:srgbClr val="000000"/>
                </a:solidFill>
                <a:effectLst/>
                <a:latin typeface="Montserrat"/>
                <a:ea typeface="Montserrat"/>
                <a:cs typeface="Montserrat"/>
              </a:rPr>
              <a:t>eject</a:t>
            </a:r>
            <a:r>
              <a:rPr lang="fr-FR" sz="1200" b="0" i="0" strike="noStrike" cap="none" spc="0" baseline="0" dirty="0">
                <a:solidFill>
                  <a:srgbClr val="000000"/>
                </a:solidFill>
                <a:effectLst/>
                <a:latin typeface="Montserrat"/>
                <a:ea typeface="Montserrat"/>
                <a:cs typeface="Montserrat"/>
              </a:rPr>
              <a:t> » (éjecter) pour ouvrir et sortez doucement le porte-cartouche (Figure 6).</a:t>
            </a:r>
            <a:endParaRPr sz="1200" b="0" i="0" u="none" strike="noStrike" cap="none" dirty="0">
              <a:solidFill>
                <a:srgbClr val="000000"/>
              </a:solidFill>
              <a:sym typeface="Arial"/>
            </a:endParaRPr>
          </a:p>
        </p:txBody>
      </p:sp>
      <p:sp>
        <p:nvSpPr>
          <p:cNvPr id="346" name="Google Shape;346;p20"/>
          <p:cNvSpPr txBox="1">
            <a:spLocks noGrp="1"/>
          </p:cNvSpPr>
          <p:nvPr>
            <p:ph type="body" idx="3"/>
          </p:nvPr>
        </p:nvSpPr>
        <p:spPr>
          <a:xfrm>
            <a:off x="5633896" y="937876"/>
            <a:ext cx="26860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11</a:t>
            </a:r>
            <a:endParaRPr>
              <a:solidFill>
                <a:schemeClr val="accent1"/>
              </a:solidFill>
              <a:latin typeface="Montserrat"/>
              <a:ea typeface="Montserrat"/>
              <a:cs typeface="Montserrat"/>
              <a:sym typeface="Montserrat"/>
            </a:endParaRPr>
          </a:p>
        </p:txBody>
      </p:sp>
      <p:sp>
        <p:nvSpPr>
          <p:cNvPr id="347" name="Google Shape;347;p20"/>
          <p:cNvSpPr txBox="1"/>
          <p:nvPr/>
        </p:nvSpPr>
        <p:spPr>
          <a:xfrm>
            <a:off x="6364477" y="1132441"/>
            <a:ext cx="2077427" cy="1022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ct val="0"/>
              </a:spcBef>
              <a:spcAft>
                <a:spcPct val="0"/>
              </a:spcAft>
              <a:buClr>
                <a:srgbClr val="000000"/>
              </a:buClr>
              <a:buSzPts val="1400"/>
              <a:buFont typeface="Arial"/>
              <a:buNone/>
            </a:pPr>
            <a:r>
              <a:rPr lang="fr-FR" sz="1400" b="0" i="0" strike="noStrike" cap="none" spc="0" baseline="0" dirty="0">
                <a:solidFill>
                  <a:srgbClr val="000000"/>
                </a:solidFill>
                <a:effectLst/>
                <a:latin typeface="Montserrat"/>
                <a:ea typeface="Montserrat"/>
                <a:cs typeface="Montserrat"/>
              </a:rPr>
              <a:t>Placez la cartouche dans le plateau dans la position indiquée (Figure 7) et poussez doucement pour fermer le porte-cartouche. Appuyer sur « </a:t>
            </a:r>
            <a:r>
              <a:rPr lang="fr-FR" sz="1400" b="0" i="0" strike="noStrike" cap="none" spc="0" baseline="0" dirty="0" err="1">
                <a:solidFill>
                  <a:srgbClr val="000000"/>
                </a:solidFill>
                <a:effectLst/>
                <a:latin typeface="Montserrat"/>
                <a:ea typeface="Montserrat"/>
                <a:cs typeface="Montserrat"/>
              </a:rPr>
              <a:t>start</a:t>
            </a:r>
            <a:r>
              <a:rPr lang="fr-FR" sz="1400" b="0" i="0" strike="noStrike" cap="none" spc="0" baseline="0" dirty="0">
                <a:solidFill>
                  <a:srgbClr val="000000"/>
                </a:solidFill>
                <a:effectLst/>
                <a:latin typeface="Montserrat"/>
                <a:ea typeface="Montserrat"/>
                <a:cs typeface="Montserrat"/>
              </a:rPr>
              <a:t> » (démarrer)</a:t>
            </a:r>
            <a:endParaRPr sz="1400" b="0" i="0" u="none" strike="noStrike" cap="none" dirty="0">
              <a:solidFill>
                <a:srgbClr val="000000"/>
              </a:solidFill>
              <a:latin typeface="Arial"/>
              <a:ea typeface="Arial"/>
              <a:cs typeface="Arial"/>
              <a:sym typeface="Arial"/>
            </a:endParaRPr>
          </a:p>
        </p:txBody>
      </p:sp>
      <p:pic>
        <p:nvPicPr>
          <p:cNvPr id="348" name="Google Shape;348;p20"/>
          <p:cNvPicPr preferRelativeResize="0"/>
          <p:nvPr/>
        </p:nvPicPr>
        <p:blipFill>
          <a:blip r:embed="rId3">
            <a:alphaModFix/>
          </a:blip>
          <a:stretch>
            <a:fillRect/>
          </a:stretch>
        </p:blipFill>
        <p:spPr>
          <a:xfrm>
            <a:off x="311700" y="2790334"/>
            <a:ext cx="2387622" cy="1633874"/>
          </a:xfrm>
          <a:prstGeom prst="rect">
            <a:avLst/>
          </a:prstGeom>
          <a:noFill/>
          <a:ln>
            <a:noFill/>
          </a:ln>
        </p:spPr>
      </p:pic>
      <p:pic>
        <p:nvPicPr>
          <p:cNvPr id="349" name="Google Shape;349;p20"/>
          <p:cNvPicPr preferRelativeResize="0"/>
          <p:nvPr/>
        </p:nvPicPr>
        <p:blipFill>
          <a:blip r:embed="rId4">
            <a:alphaModFix/>
          </a:blip>
          <a:stretch>
            <a:fillRect/>
          </a:stretch>
        </p:blipFill>
        <p:spPr>
          <a:xfrm>
            <a:off x="3102180" y="2822047"/>
            <a:ext cx="2387622" cy="1602161"/>
          </a:xfrm>
          <a:prstGeom prst="rect">
            <a:avLst/>
          </a:prstGeom>
          <a:noFill/>
          <a:ln>
            <a:noFill/>
          </a:ln>
        </p:spPr>
      </p:pic>
      <p:pic>
        <p:nvPicPr>
          <p:cNvPr id="350" name="Google Shape;350;p20"/>
          <p:cNvPicPr preferRelativeResize="0"/>
          <p:nvPr/>
        </p:nvPicPr>
        <p:blipFill>
          <a:blip r:embed="rId5">
            <a:alphaModFix/>
          </a:blip>
          <a:stretch>
            <a:fillRect/>
          </a:stretch>
        </p:blipFill>
        <p:spPr>
          <a:xfrm>
            <a:off x="5979152" y="2822047"/>
            <a:ext cx="2462752" cy="1602162"/>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1"/>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400" b="1" i="0" strike="noStrike" cap="none" spc="0" baseline="0" dirty="0">
                <a:solidFill>
                  <a:srgbClr val="FF6E68"/>
                </a:solidFill>
                <a:effectLst/>
                <a:latin typeface="Montserrat ExtraBold"/>
                <a:ea typeface="Montserrat ExtraBold"/>
                <a:cs typeface="Montserrat ExtraBold"/>
              </a:rPr>
              <a:t>Préparation de l’échantillon et extraction de l’ADN</a:t>
            </a:r>
            <a:endParaRPr sz="2400" dirty="0"/>
          </a:p>
        </p:txBody>
      </p:sp>
      <p:sp>
        <p:nvSpPr>
          <p:cNvPr id="356" name="Google Shape;356;p21"/>
          <p:cNvSpPr txBox="1">
            <a:spLocks noGrp="1"/>
          </p:cNvSpPr>
          <p:nvPr>
            <p:ph type="body" idx="1"/>
          </p:nvPr>
        </p:nvSpPr>
        <p:spPr>
          <a:xfrm>
            <a:off x="-162585" y="987721"/>
            <a:ext cx="248920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12</a:t>
            </a:r>
            <a:endParaRPr>
              <a:solidFill>
                <a:schemeClr val="accent1"/>
              </a:solidFill>
              <a:latin typeface="Montserrat"/>
              <a:ea typeface="Montserrat"/>
              <a:cs typeface="Montserrat"/>
              <a:sym typeface="Montserrat"/>
            </a:endParaRPr>
          </a:p>
        </p:txBody>
      </p:sp>
      <p:sp>
        <p:nvSpPr>
          <p:cNvPr id="357" name="Google Shape;357;p21"/>
          <p:cNvSpPr txBox="1"/>
          <p:nvPr/>
        </p:nvSpPr>
        <p:spPr>
          <a:xfrm>
            <a:off x="603709" y="1138601"/>
            <a:ext cx="2026780" cy="1651733"/>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100000"/>
              </a:lnSpc>
              <a:spcBef>
                <a:spcPct val="0"/>
              </a:spcBef>
              <a:spcAft>
                <a:spcPct val="0"/>
              </a:spcAft>
              <a:buClr>
                <a:srgbClr val="000000"/>
              </a:buClr>
              <a:buSzTx/>
              <a:buFont typeface="Arial"/>
              <a:buNone/>
            </a:pPr>
            <a:r>
              <a:rPr lang="fr-FR" sz="2500" b="0" i="0" strike="noStrike" cap="none" spc="0" baseline="0">
                <a:solidFill>
                  <a:srgbClr val="000000"/>
                </a:solidFill>
                <a:effectLst/>
                <a:latin typeface="Montserrat"/>
                <a:ea typeface="Montserrat"/>
                <a:cs typeface="Montserrat"/>
              </a:rPr>
              <a:t>Le dispositif émettra un bip à la fin du processus d’extraction de l’ADN (20 minutes) et le porte-cartouche sera éjecté automatiquement.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ct val="0"/>
              </a:spcBef>
              <a:spcAft>
                <a:spcPct val="0"/>
              </a:spcAft>
              <a:buClr>
                <a:srgbClr val="000000"/>
              </a:buClr>
              <a:buSzTx/>
              <a:buFont typeface="Arial"/>
              <a:buNone/>
            </a:pPr>
            <a:endParaRPr sz="1400" b="0" i="0" u="none" strike="noStrike" cap="none">
              <a:solidFill>
                <a:srgbClr val="000000"/>
              </a:solidFill>
              <a:latin typeface="Montserrat"/>
              <a:ea typeface="Montserrat"/>
              <a:cs typeface="Montserrat"/>
              <a:sym typeface="Montserrat"/>
            </a:endParaRPr>
          </a:p>
        </p:txBody>
      </p:sp>
      <p:sp>
        <p:nvSpPr>
          <p:cNvPr id="358" name="Google Shape;358;p21"/>
          <p:cNvSpPr txBox="1">
            <a:spLocks noGrp="1"/>
          </p:cNvSpPr>
          <p:nvPr>
            <p:ph type="body" idx="2"/>
          </p:nvPr>
        </p:nvSpPr>
        <p:spPr>
          <a:xfrm>
            <a:off x="2504059" y="937876"/>
            <a:ext cx="27749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13   </a:t>
            </a:r>
            <a:endParaRPr>
              <a:solidFill>
                <a:schemeClr val="accent1"/>
              </a:solidFill>
              <a:latin typeface="Montserrat"/>
              <a:ea typeface="Montserrat"/>
              <a:cs typeface="Montserrat"/>
              <a:sym typeface="Montserrat"/>
            </a:endParaRPr>
          </a:p>
        </p:txBody>
      </p:sp>
      <p:sp>
        <p:nvSpPr>
          <p:cNvPr id="359" name="Google Shape;359;p21"/>
          <p:cNvSpPr txBox="1"/>
          <p:nvPr/>
        </p:nvSpPr>
        <p:spPr>
          <a:xfrm>
            <a:off x="3102180" y="976313"/>
            <a:ext cx="2176829" cy="957395"/>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ct val="0"/>
              </a:spcBef>
              <a:spcAft>
                <a:spcPct val="0"/>
              </a:spcAft>
              <a:buClr>
                <a:schemeClr val="dk1"/>
              </a:buClr>
              <a:buSzPts val="1800"/>
              <a:buFont typeface="Montserrat"/>
              <a:buNone/>
            </a:pPr>
            <a:r>
              <a:rPr lang="fr-FR" sz="1400" b="0" i="0" strike="noStrike" cap="none" spc="0" baseline="0">
                <a:solidFill>
                  <a:srgbClr val="000000"/>
                </a:solidFill>
                <a:effectLst/>
                <a:latin typeface="Montserrat"/>
                <a:ea typeface="Montserrat"/>
                <a:cs typeface="Montserrat"/>
              </a:rPr>
              <a:t>Sortez doucement le porte-cartouche, retirez la cartouche et placez-la sur le support de cartouche.</a:t>
            </a:r>
            <a:endParaRPr sz="1400" b="0" i="0" u="none" strike="noStrike" cap="none">
              <a:solidFill>
                <a:srgbClr val="000000"/>
              </a:solidFill>
              <a:latin typeface="Arial"/>
              <a:ea typeface="Arial"/>
              <a:cs typeface="Arial"/>
              <a:sym typeface="Arial"/>
            </a:endParaRPr>
          </a:p>
        </p:txBody>
      </p:sp>
      <p:sp>
        <p:nvSpPr>
          <p:cNvPr id="360" name="Google Shape;360;p21"/>
          <p:cNvSpPr txBox="1">
            <a:spLocks noGrp="1"/>
          </p:cNvSpPr>
          <p:nvPr>
            <p:ph type="body" idx="3"/>
          </p:nvPr>
        </p:nvSpPr>
        <p:spPr>
          <a:xfrm>
            <a:off x="5489803" y="937876"/>
            <a:ext cx="26860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14</a:t>
            </a:r>
            <a:endParaRPr>
              <a:solidFill>
                <a:schemeClr val="accent1"/>
              </a:solidFill>
              <a:latin typeface="Montserrat"/>
              <a:ea typeface="Montserrat"/>
              <a:cs typeface="Montserrat"/>
              <a:sym typeface="Montserrat"/>
            </a:endParaRPr>
          </a:p>
        </p:txBody>
      </p:sp>
      <p:sp>
        <p:nvSpPr>
          <p:cNvPr id="361" name="Google Shape;361;p21"/>
          <p:cNvSpPr txBox="1"/>
          <p:nvPr/>
        </p:nvSpPr>
        <p:spPr>
          <a:xfrm>
            <a:off x="6364477" y="1132441"/>
            <a:ext cx="2387057" cy="1022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Percez délicatement la chambre d’élution avec la pipette de transfert de l’éluat fournie (Figure 8) et transférez la totalité de l’éluat dans le tube ECT. Jetez la pipette de transfert et la cartouche.</a:t>
            </a:r>
            <a:endParaRPr sz="1400" b="0" i="0" u="none" strike="noStrike" cap="none">
              <a:solidFill>
                <a:srgbClr val="000000"/>
              </a:solidFill>
              <a:latin typeface="Arial"/>
              <a:ea typeface="Arial"/>
              <a:cs typeface="Arial"/>
              <a:sym typeface="Arial"/>
            </a:endParaRPr>
          </a:p>
        </p:txBody>
      </p:sp>
      <p:pic>
        <p:nvPicPr>
          <p:cNvPr id="362" name="Google Shape;362;p21"/>
          <p:cNvPicPr preferRelativeResize="0"/>
          <p:nvPr/>
        </p:nvPicPr>
        <p:blipFill>
          <a:blip r:embed="rId3">
            <a:alphaModFix/>
          </a:blip>
          <a:stretch>
            <a:fillRect/>
          </a:stretch>
        </p:blipFill>
        <p:spPr>
          <a:xfrm>
            <a:off x="6285358" y="2730511"/>
            <a:ext cx="2387057" cy="1925768"/>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2"/>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2800" b="1" i="0" strike="noStrike" cap="none" spc="0" baseline="0">
                <a:solidFill>
                  <a:srgbClr val="000000"/>
                </a:solidFill>
                <a:effectLst/>
                <a:latin typeface="Montserrat ExtraBold"/>
                <a:ea typeface="Montserrat ExtraBold"/>
                <a:cs typeface="Montserrat ExtraBold"/>
              </a:rPr>
              <a:t>PROCÉDURES DU TEST TRUENAT – Réalisation d’un test PCR TB</a:t>
            </a:r>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3"/>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000"/>
              <a:buNone/>
            </a:pPr>
            <a:r>
              <a:rPr lang="fr-FR" sz="2800" b="1" i="0" strike="noStrike" cap="none" spc="0" baseline="0">
                <a:solidFill>
                  <a:srgbClr val="FF6E68"/>
                </a:solidFill>
                <a:effectLst/>
                <a:latin typeface="Montserrat ExtraBold"/>
                <a:ea typeface="Montserrat ExtraBold"/>
                <a:cs typeface="Montserrat ExtraBold"/>
              </a:rPr>
              <a:t>Vidéo : Réalisation d’un test PCR TB</a:t>
            </a:r>
            <a:endParaRPr/>
          </a:p>
        </p:txBody>
      </p:sp>
      <p:pic>
        <p:nvPicPr>
          <p:cNvPr id="373" name="Google Shape;373;p23">
            <a:hlinkClick r:id="rId3"/>
          </p:cNvPr>
          <p:cNvPicPr preferRelativeResize="0"/>
          <p:nvPr/>
        </p:nvPicPr>
        <p:blipFill>
          <a:blip r:embed="rId4">
            <a:alphaModFix/>
          </a:blip>
          <a:stretch>
            <a:fillRect/>
          </a:stretch>
        </p:blipFill>
        <p:spPr>
          <a:xfrm>
            <a:off x="1051088" y="1017725"/>
            <a:ext cx="7041823" cy="3497513"/>
          </a:xfrm>
          <a:prstGeom prst="rect">
            <a:avLst/>
          </a:prstGeom>
          <a:noFill/>
          <a:ln>
            <a:noFill/>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4"/>
          <p:cNvSpPr txBox="1">
            <a:spLocks noGrp="1"/>
          </p:cNvSpPr>
          <p:nvPr>
            <p:ph type="title"/>
          </p:nvPr>
        </p:nvSpPr>
        <p:spPr>
          <a:xfrm>
            <a:off x="220579" y="183471"/>
            <a:ext cx="8702842" cy="685054"/>
          </a:xfrm>
          <a:prstGeom prst="rect">
            <a:avLst/>
          </a:prstGeom>
          <a:noFill/>
          <a:ln>
            <a:noFill/>
          </a:ln>
        </p:spPr>
        <p:txBody>
          <a:bodyPr spcFirstLastPara="1" wrap="square" lIns="0" tIns="0" rIns="0" bIns="0" anchor="b"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Équipement et fournitures pour l’exécution d’un test PCR TB</a:t>
            </a:r>
            <a:endParaRPr/>
          </a:p>
        </p:txBody>
      </p:sp>
      <p:sp>
        <p:nvSpPr>
          <p:cNvPr id="379" name="Google Shape;379;p24"/>
          <p:cNvSpPr txBox="1">
            <a:spLocks noGrp="1"/>
          </p:cNvSpPr>
          <p:nvPr>
            <p:ph type="body" idx="4294967295"/>
          </p:nvPr>
        </p:nvSpPr>
        <p:spPr>
          <a:xfrm>
            <a:off x="723017" y="1725738"/>
            <a:ext cx="3620384" cy="303162"/>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0" i="0" strike="noStrike" cap="none" spc="0" baseline="0">
                <a:solidFill>
                  <a:srgbClr val="000000"/>
                </a:solidFill>
                <a:effectLst/>
                <a:latin typeface="Montserrat"/>
                <a:ea typeface="Montserrat"/>
                <a:cs typeface="Montserrat"/>
              </a:rPr>
              <a:t>Équipement</a:t>
            </a:r>
            <a:endParaRPr/>
          </a:p>
          <a:p>
            <a:pPr marL="114300" lvl="0" indent="0" algn="l" rtl="0">
              <a:lnSpc>
                <a:spcPct val="100000"/>
              </a:lnSpc>
              <a:spcBef>
                <a:spcPct val="0"/>
              </a:spcBef>
              <a:spcAft>
                <a:spcPct val="0"/>
              </a:spcAft>
              <a:buSzPts val="1800"/>
              <a:buNone/>
            </a:pPr>
            <a:endParaRPr sz="1800">
              <a:solidFill>
                <a:schemeClr val="dk1"/>
              </a:solidFill>
            </a:endParaRPr>
          </a:p>
          <a:p>
            <a:pPr marL="171450" lvl="0" indent="-171450" algn="l" rtl="0">
              <a:lnSpc>
                <a:spcPct val="100000"/>
              </a:lnSpc>
              <a:spcBef>
                <a:spcPct val="0"/>
              </a:spcBef>
              <a:spcAft>
                <a:spcPct val="0"/>
              </a:spcAft>
              <a:buSzPts val="1800"/>
              <a:buFont typeface="Arial"/>
              <a:buChar char="•"/>
            </a:pPr>
            <a:r>
              <a:rPr lang="fr-FR" sz="1400" b="0" i="0" strike="noStrike" cap="none" spc="0" baseline="0">
                <a:solidFill>
                  <a:srgbClr val="000000"/>
                </a:solidFill>
                <a:effectLst/>
                <a:latin typeface="Montserrat"/>
                <a:ea typeface="Montserrat"/>
                <a:cs typeface="Montserrat"/>
              </a:rPr>
              <a:t>Analyseur micro PCR Truelab (Uno, Duo ou Quattro)</a:t>
            </a:r>
            <a:endParaRPr/>
          </a:p>
        </p:txBody>
      </p:sp>
      <p:sp>
        <p:nvSpPr>
          <p:cNvPr id="380" name="Google Shape;380;p24"/>
          <p:cNvSpPr txBox="1">
            <a:spLocks noGrp="1"/>
          </p:cNvSpPr>
          <p:nvPr>
            <p:ph type="body" idx="4294967295"/>
          </p:nvPr>
        </p:nvSpPr>
        <p:spPr>
          <a:xfrm>
            <a:off x="4772025" y="1725738"/>
            <a:ext cx="3573622" cy="303162"/>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Clr>
                <a:schemeClr val="dk1"/>
              </a:buClr>
              <a:buSzPts val="1800"/>
              <a:buFont typeface="Montserrat"/>
              <a:buChar char="●"/>
            </a:pPr>
            <a:r>
              <a:rPr lang="fr-FR" sz="1800" b="0" i="0" strike="noStrike" cap="none" spc="0" baseline="0">
                <a:solidFill>
                  <a:srgbClr val="000000"/>
                </a:solidFill>
                <a:effectLst/>
                <a:latin typeface="Montserrat"/>
                <a:ea typeface="Montserrat"/>
                <a:cs typeface="Montserrat"/>
              </a:rPr>
              <a:t>Fournitures (coffret de puces)</a:t>
            </a:r>
            <a:endParaRPr/>
          </a:p>
        </p:txBody>
      </p:sp>
      <p:sp>
        <p:nvSpPr>
          <p:cNvPr id="381" name="Google Shape;381;p24"/>
          <p:cNvSpPr txBox="1">
            <a:spLocks noGrp="1"/>
          </p:cNvSpPr>
          <p:nvPr>
            <p:ph type="body" idx="2"/>
          </p:nvPr>
        </p:nvSpPr>
        <p:spPr>
          <a:xfrm>
            <a:off x="4772025" y="2329603"/>
            <a:ext cx="3567181" cy="1456604"/>
          </a:xfrm>
          <a:prstGeom prst="rect">
            <a:avLst/>
          </a:prstGeom>
          <a:noFill/>
          <a:ln>
            <a:noFill/>
          </a:ln>
        </p:spPr>
        <p:txBody>
          <a:bodyPr spcFirstLastPara="1" wrap="square" lIns="0" tIns="0" rIns="0" bIns="0" anchor="t" anchorCtr="0">
            <a:normAutofit/>
          </a:bodyPr>
          <a:lstStyle/>
          <a:p>
            <a:pPr marL="171450" lvl="0" indent="-171450" algn="l" rtl="0">
              <a:lnSpc>
                <a:spcPct val="100000"/>
              </a:lnSpc>
              <a:spcBef>
                <a:spcPct val="0"/>
              </a:spcBef>
              <a:spcAft>
                <a:spcPct val="0"/>
              </a:spcAft>
              <a:buSzPts val="1800"/>
              <a:buFont typeface="Arial"/>
              <a:buChar char="•"/>
            </a:pPr>
            <a:r>
              <a:rPr lang="fr-FR" sz="1400" b="0" i="0" strike="noStrike" cap="none" spc="0" baseline="0">
                <a:solidFill>
                  <a:srgbClr val="000000"/>
                </a:solidFill>
                <a:effectLst/>
                <a:latin typeface="Montserrat"/>
                <a:ea typeface="Montserrat"/>
                <a:cs typeface="Montserrat"/>
              </a:rPr>
              <a:t>Puce Truenat MTB ou MTB Plus</a:t>
            </a:r>
            <a:endParaRPr/>
          </a:p>
          <a:p>
            <a:pPr marL="171450" lvl="0" indent="-171450" algn="l" rtl="0">
              <a:lnSpc>
                <a:spcPct val="100000"/>
              </a:lnSpc>
              <a:spcBef>
                <a:spcPct val="0"/>
              </a:spcBef>
              <a:spcAft>
                <a:spcPct val="0"/>
              </a:spcAft>
              <a:buSzPts val="1800"/>
              <a:buFont typeface="Arial"/>
              <a:buChar char="•"/>
            </a:pPr>
            <a:r>
              <a:rPr lang="fr-FR" sz="1400" b="0" i="0" strike="noStrike" cap="none" spc="0" baseline="0">
                <a:solidFill>
                  <a:srgbClr val="000000"/>
                </a:solidFill>
                <a:effectLst/>
                <a:latin typeface="Montserrat"/>
                <a:ea typeface="Montserrat"/>
                <a:cs typeface="Montserrat"/>
              </a:rPr>
              <a:t>Micropipette de précision Truepet de 6 µl</a:t>
            </a:r>
            <a:endParaRPr/>
          </a:p>
        </p:txBody>
      </p:sp>
      <p:pic>
        <p:nvPicPr>
          <p:cNvPr id="382" name="Google Shape;382;p24" descr="Diagram&#10;&#10;Description automatically generated"/>
          <p:cNvPicPr preferRelativeResize="0"/>
          <p:nvPr/>
        </p:nvPicPr>
        <p:blipFill>
          <a:blip r:embed="rId3">
            <a:alphaModFix/>
          </a:blip>
          <a:srcRect l="49452" t="38683"/>
          <a:stretch>
            <a:fillRect/>
          </a:stretch>
        </p:blipFill>
        <p:spPr>
          <a:xfrm>
            <a:off x="935321" y="2886113"/>
            <a:ext cx="2749914" cy="1851363"/>
          </a:xfrm>
          <a:prstGeom prst="rect">
            <a:avLst/>
          </a:prstGeom>
          <a:noFill/>
          <a:ln>
            <a:noFill/>
          </a:ln>
        </p:spPr>
      </p:pic>
      <p:pic>
        <p:nvPicPr>
          <p:cNvPr id="8" name="Picture 7" descr="A picture containing text, businesscard&#10;&#10;Description automatically generated">
            <a:extLst>
              <a:ext uri="{FF2B5EF4-FFF2-40B4-BE49-F238E27FC236}">
                <a16:creationId xmlns:a16="http://schemas.microsoft.com/office/drawing/2014/main" id="{F1DFFC01-A5E5-4CC2-8DF1-95CFEEF2FC36}"/>
              </a:ext>
            </a:extLst>
          </p:cNvPr>
          <p:cNvPicPr/>
          <p:nvPr/>
        </p:nvPicPr>
        <p:blipFill>
          <a:blip r:embed="rId4">
            <a:extLst>
              <a:ext uri="{28A0092B-C50C-407E-A947-70E740481C1C}">
                <a14:useLocalDpi xmlns:a14="http://schemas.microsoft.com/office/drawing/2010/main"/>
              </a:ext>
            </a:extLst>
          </a:blip>
          <a:stretch>
            <a:fillRect/>
          </a:stretch>
        </p:blipFill>
        <p:spPr>
          <a:xfrm>
            <a:off x="5170717" y="3057905"/>
            <a:ext cx="2182458" cy="1456604"/>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5"/>
          <p:cNvSpPr txBox="1">
            <a:spLocks noGrp="1"/>
          </p:cNvSpPr>
          <p:nvPr>
            <p:ph type="body" idx="1"/>
          </p:nvPr>
        </p:nvSpPr>
        <p:spPr>
          <a:xfrm>
            <a:off x="537098" y="1725117"/>
            <a:ext cx="2264136" cy="1870340"/>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200" b="0" i="0" strike="noStrike" cap="none" spc="0" baseline="0" dirty="0">
                <a:solidFill>
                  <a:srgbClr val="000000"/>
                </a:solidFill>
                <a:effectLst/>
                <a:latin typeface="Montserrat"/>
                <a:ea typeface="Montserrat"/>
                <a:cs typeface="Montserrat"/>
              </a:rPr>
              <a:t>Allumez l’analyseur </a:t>
            </a:r>
            <a:r>
              <a:rPr lang="fr-FR" sz="1200" b="0" i="0" strike="noStrike" cap="none" spc="0" baseline="0" dirty="0" err="1">
                <a:solidFill>
                  <a:srgbClr val="000000"/>
                </a:solidFill>
                <a:effectLst/>
                <a:latin typeface="Montserrat"/>
                <a:ea typeface="Montserrat"/>
                <a:cs typeface="Montserrat"/>
              </a:rPr>
              <a:t>microPCR</a:t>
            </a:r>
            <a:r>
              <a:rPr lang="fr-FR" sz="1200" b="0" i="0" strike="noStrike" cap="none" spc="0" baseline="0" dirty="0">
                <a:solidFill>
                  <a:srgbClr val="000000"/>
                </a:solidFill>
                <a:effectLst/>
                <a:latin typeface="Montserrat"/>
                <a:ea typeface="Montserrat"/>
                <a:cs typeface="Montserrat"/>
              </a:rPr>
              <a:t> </a:t>
            </a:r>
            <a:r>
              <a:rPr lang="fr-FR" sz="1200" b="0" i="0" strike="noStrike" cap="none" spc="0" baseline="0" dirty="0" err="1">
                <a:solidFill>
                  <a:srgbClr val="000000"/>
                </a:solidFill>
                <a:effectLst/>
                <a:latin typeface="Montserrat"/>
                <a:ea typeface="Montserrat"/>
                <a:cs typeface="Montserrat"/>
              </a:rPr>
              <a:t>Truelab</a:t>
            </a:r>
            <a:r>
              <a:rPr lang="fr-FR" sz="1200" b="0" i="0" strike="noStrike" cap="none" spc="0" baseline="0" dirty="0">
                <a:solidFill>
                  <a:srgbClr val="000000"/>
                </a:solidFill>
                <a:effectLst/>
                <a:latin typeface="Montserrat"/>
                <a:ea typeface="Montserrat"/>
                <a:cs typeface="Montserrat"/>
              </a:rPr>
              <a:t> en appuyant sur le bouton rouge situé dans le coin arrière droit pendant 2 secondes. Le voyant LED devient vert (Figure 9). Attendez 30 à 50 secondes que l’« écran de démarrage » apparaisse suivi de l’« écran d’accueil ».</a:t>
            </a:r>
            <a:endParaRPr sz="1200" dirty="0"/>
          </a:p>
        </p:txBody>
      </p:sp>
      <p:sp>
        <p:nvSpPr>
          <p:cNvPr id="389" name="Google Shape;389;p25"/>
          <p:cNvSpPr txBox="1">
            <a:spLocks noGrp="1"/>
          </p:cNvSpPr>
          <p:nvPr>
            <p:ph type="body" idx="3"/>
          </p:nvPr>
        </p:nvSpPr>
        <p:spPr>
          <a:xfrm>
            <a:off x="3427030" y="1725117"/>
            <a:ext cx="2102303" cy="1201780"/>
          </a:xfrm>
          <a:prstGeom prst="rect">
            <a:avLst/>
          </a:prstGeom>
          <a:noFill/>
          <a:ln>
            <a:noFill/>
          </a:ln>
        </p:spPr>
        <p:txBody>
          <a:bodyPr spcFirstLastPara="1" wrap="square" lIns="0" tIns="0" rIns="0" bIns="0" anchor="t" anchorCtr="0">
            <a:normAutofit fontScale="95000"/>
          </a:bodyPr>
          <a:lstStyle/>
          <a:p>
            <a:pPr marL="0" lvl="0" indent="0" algn="l" rtl="0">
              <a:lnSpc>
                <a:spcPct val="100000"/>
              </a:lnSpc>
              <a:spcBef>
                <a:spcPct val="0"/>
              </a:spcBef>
              <a:spcAft>
                <a:spcPct val="0"/>
              </a:spcAft>
              <a:buSzPts val="1800"/>
              <a:buNone/>
            </a:pPr>
            <a:r>
              <a:rPr lang="fr-FR" sz="1200" b="0" i="0" strike="noStrike" cap="none" spc="0" baseline="0" dirty="0">
                <a:solidFill>
                  <a:srgbClr val="000000"/>
                </a:solidFill>
                <a:effectLst/>
                <a:latin typeface="Montserrat"/>
                <a:ea typeface="Montserrat"/>
                <a:cs typeface="Montserrat"/>
              </a:rPr>
              <a:t>Sélectionnez USER ID (ID UTILISATEUR), saisissez le mot de passe. Appuyez sur « </a:t>
            </a:r>
            <a:r>
              <a:rPr lang="fr-FR" sz="1200" b="0" i="0" strike="noStrike" cap="none" spc="0" baseline="0" dirty="0" err="1">
                <a:solidFill>
                  <a:srgbClr val="000000"/>
                </a:solidFill>
                <a:effectLst/>
                <a:latin typeface="Montserrat"/>
                <a:ea typeface="Montserrat"/>
                <a:cs typeface="Montserrat"/>
              </a:rPr>
              <a:t>Sign</a:t>
            </a:r>
            <a:r>
              <a:rPr lang="fr-FR" sz="1200" b="0" i="0" strike="noStrike" cap="none" spc="0" baseline="0" dirty="0">
                <a:solidFill>
                  <a:srgbClr val="000000"/>
                </a:solidFill>
                <a:effectLst/>
                <a:latin typeface="Montserrat"/>
                <a:ea typeface="Montserrat"/>
                <a:cs typeface="Montserrat"/>
              </a:rPr>
              <a:t> in » (Connexion) pour vous connectez (Figure 10).</a:t>
            </a:r>
            <a:endParaRPr sz="1200" dirty="0"/>
          </a:p>
        </p:txBody>
      </p:sp>
      <p:sp>
        <p:nvSpPr>
          <p:cNvPr id="390" name="Google Shape;390;p25"/>
          <p:cNvSpPr txBox="1">
            <a:spLocks noGrp="1"/>
          </p:cNvSpPr>
          <p:nvPr>
            <p:ph type="body" idx="5"/>
          </p:nvPr>
        </p:nvSpPr>
        <p:spPr>
          <a:xfrm>
            <a:off x="6140263" y="1725117"/>
            <a:ext cx="2466639" cy="1318121"/>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100" b="0" i="0" strike="noStrike" cap="none" spc="0" baseline="0" dirty="0">
                <a:solidFill>
                  <a:srgbClr val="000000"/>
                </a:solidFill>
                <a:effectLst/>
                <a:latin typeface="Montserrat"/>
                <a:ea typeface="Montserrat"/>
                <a:cs typeface="Montserrat"/>
              </a:rPr>
              <a:t>Sélectionnez le profil de test « </a:t>
            </a:r>
            <a:r>
              <a:rPr lang="fr-FR" sz="1100" b="0" i="0" strike="noStrike" cap="none" spc="0" baseline="0" dirty="0" err="1">
                <a:solidFill>
                  <a:srgbClr val="000000"/>
                </a:solidFill>
                <a:effectLst/>
                <a:latin typeface="Montserrat"/>
                <a:ea typeface="Montserrat"/>
                <a:cs typeface="Montserrat"/>
              </a:rPr>
              <a:t>MTB</a:t>
            </a:r>
            <a:r>
              <a:rPr lang="fr-FR" sz="1100" b="0" i="0" strike="noStrike" cap="none" spc="0" baseline="0" dirty="0">
                <a:solidFill>
                  <a:srgbClr val="000000"/>
                </a:solidFill>
                <a:effectLst/>
                <a:latin typeface="Montserrat"/>
                <a:ea typeface="Montserrat"/>
                <a:cs typeface="Montserrat"/>
              </a:rPr>
              <a:t> » ou « </a:t>
            </a:r>
            <a:r>
              <a:rPr lang="fr-FR" sz="1100" b="0" i="0" strike="noStrike" cap="none" spc="0" baseline="0" dirty="0" err="1">
                <a:solidFill>
                  <a:srgbClr val="000000"/>
                </a:solidFill>
                <a:effectLst/>
                <a:latin typeface="Montserrat"/>
                <a:ea typeface="Montserrat"/>
                <a:cs typeface="Montserrat"/>
              </a:rPr>
              <a:t>MTB</a:t>
            </a:r>
            <a:r>
              <a:rPr lang="fr-FR" sz="1100" b="0" i="0" strike="noStrike" cap="none" spc="0" baseline="0" dirty="0">
                <a:solidFill>
                  <a:srgbClr val="000000"/>
                </a:solidFill>
                <a:effectLst/>
                <a:latin typeface="Montserrat"/>
                <a:ea typeface="Montserrat"/>
                <a:cs typeface="Montserrat"/>
              </a:rPr>
              <a:t> Plus » (Figure 11). Pour confirmer la sélection, appuyez sur « </a:t>
            </a:r>
            <a:r>
              <a:rPr lang="fr-FR" sz="1100" b="0" i="0" strike="noStrike" cap="none" spc="0" baseline="0" dirty="0" err="1">
                <a:solidFill>
                  <a:srgbClr val="000000"/>
                </a:solidFill>
                <a:effectLst/>
                <a:latin typeface="Montserrat"/>
                <a:ea typeface="Montserrat"/>
                <a:cs typeface="Montserrat"/>
              </a:rPr>
              <a:t>PROCEED</a:t>
            </a:r>
            <a:r>
              <a:rPr lang="fr-FR" sz="1100" b="0" i="0" strike="noStrike" cap="none" spc="0" baseline="0" dirty="0">
                <a:solidFill>
                  <a:srgbClr val="000000"/>
                </a:solidFill>
                <a:effectLst/>
                <a:latin typeface="Montserrat"/>
                <a:ea typeface="Montserrat"/>
                <a:cs typeface="Montserrat"/>
              </a:rPr>
              <a:t> » (Procéder) et saisissez les informations du patient (adressé par, ID du patient, sexe, nom et âge du patient) (Figure 12).</a:t>
            </a:r>
            <a:endParaRPr sz="1100" dirty="0"/>
          </a:p>
        </p:txBody>
      </p:sp>
      <p:sp>
        <p:nvSpPr>
          <p:cNvPr id="391" name="Google Shape;391;p25"/>
          <p:cNvSpPr txBox="1"/>
          <p:nvPr/>
        </p:nvSpPr>
        <p:spPr>
          <a:xfrm>
            <a:off x="-70019" y="1591968"/>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a:t>
            </a:r>
            <a:endParaRPr sz="1050" b="0" i="0" u="none" strike="noStrike" cap="none">
              <a:solidFill>
                <a:schemeClr val="accent1"/>
              </a:solidFill>
              <a:latin typeface="Arial"/>
              <a:ea typeface="Arial"/>
              <a:cs typeface="Arial"/>
              <a:sym typeface="Arial"/>
            </a:endParaRPr>
          </a:p>
        </p:txBody>
      </p:sp>
      <p:sp>
        <p:nvSpPr>
          <p:cNvPr id="392" name="Google Shape;392;p25"/>
          <p:cNvSpPr txBox="1"/>
          <p:nvPr/>
        </p:nvSpPr>
        <p:spPr>
          <a:xfrm>
            <a:off x="2828754" y="1591968"/>
            <a:ext cx="598275"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2</a:t>
            </a:r>
            <a:endParaRPr sz="1050" b="0" i="0" u="none" strike="noStrike" cap="none">
              <a:solidFill>
                <a:schemeClr val="accent1"/>
              </a:solidFill>
              <a:latin typeface="Arial"/>
              <a:ea typeface="Arial"/>
              <a:cs typeface="Arial"/>
              <a:sym typeface="Arial"/>
            </a:endParaRPr>
          </a:p>
        </p:txBody>
      </p:sp>
      <p:sp>
        <p:nvSpPr>
          <p:cNvPr id="393" name="Google Shape;393;p25"/>
          <p:cNvSpPr txBox="1"/>
          <p:nvPr/>
        </p:nvSpPr>
        <p:spPr>
          <a:xfrm>
            <a:off x="5541407" y="1591968"/>
            <a:ext cx="598275"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3</a:t>
            </a:r>
            <a:endParaRPr sz="1050" b="0" i="0" u="none" strike="noStrike" cap="none">
              <a:solidFill>
                <a:schemeClr val="accent1"/>
              </a:solidFill>
              <a:latin typeface="Arial"/>
              <a:ea typeface="Arial"/>
              <a:cs typeface="Arial"/>
              <a:sym typeface="Arial"/>
            </a:endParaRPr>
          </a:p>
        </p:txBody>
      </p:sp>
      <p:sp>
        <p:nvSpPr>
          <p:cNvPr id="394" name="Google Shape;394;p25"/>
          <p:cNvSpPr txBox="1">
            <a:spLocks noGrp="1"/>
          </p:cNvSpPr>
          <p:nvPr>
            <p:ph type="title"/>
          </p:nvPr>
        </p:nvSpPr>
        <p:spPr>
          <a:xfrm>
            <a:off x="714375" y="392746"/>
            <a:ext cx="7096328"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395" name="Google Shape;395;p25"/>
          <p:cNvSpPr txBox="1"/>
          <p:nvPr/>
        </p:nvSpPr>
        <p:spPr>
          <a:xfrm>
            <a:off x="714375" y="781855"/>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PCR TB</a:t>
            </a:r>
            <a:endParaRPr sz="1400" b="0" i="0" u="none" strike="noStrike" cap="none">
              <a:solidFill>
                <a:srgbClr val="000000"/>
              </a:solidFill>
              <a:latin typeface="Arial"/>
              <a:ea typeface="Arial"/>
              <a:cs typeface="Arial"/>
              <a:sym typeface="Arial"/>
            </a:endParaRPr>
          </a:p>
        </p:txBody>
      </p:sp>
      <p:pic>
        <p:nvPicPr>
          <p:cNvPr id="396" name="Google Shape;396;p25"/>
          <p:cNvPicPr preferRelativeResize="0"/>
          <p:nvPr/>
        </p:nvPicPr>
        <p:blipFill>
          <a:blip r:embed="rId3">
            <a:alphaModFix/>
          </a:blip>
          <a:stretch>
            <a:fillRect/>
          </a:stretch>
        </p:blipFill>
        <p:spPr>
          <a:xfrm>
            <a:off x="700109" y="3847697"/>
            <a:ext cx="1753334" cy="1243967"/>
          </a:xfrm>
          <a:prstGeom prst="rect">
            <a:avLst/>
          </a:prstGeom>
          <a:noFill/>
          <a:ln>
            <a:noFill/>
          </a:ln>
        </p:spPr>
      </p:pic>
      <p:pic>
        <p:nvPicPr>
          <p:cNvPr id="397" name="Google Shape;397;p25"/>
          <p:cNvPicPr preferRelativeResize="0"/>
          <p:nvPr/>
        </p:nvPicPr>
        <p:blipFill>
          <a:blip r:embed="rId4">
            <a:alphaModFix/>
          </a:blip>
          <a:stretch>
            <a:fillRect/>
          </a:stretch>
        </p:blipFill>
        <p:spPr>
          <a:xfrm>
            <a:off x="3303455" y="2779802"/>
            <a:ext cx="2086859" cy="1501570"/>
          </a:xfrm>
          <a:prstGeom prst="rect">
            <a:avLst/>
          </a:prstGeom>
          <a:noFill/>
          <a:ln>
            <a:noFill/>
          </a:ln>
        </p:spPr>
      </p:pic>
      <p:pic>
        <p:nvPicPr>
          <p:cNvPr id="398" name="Google Shape;398;p25"/>
          <p:cNvPicPr preferRelativeResize="0"/>
          <p:nvPr/>
        </p:nvPicPr>
        <p:blipFill>
          <a:blip r:embed="rId5">
            <a:alphaModFix/>
          </a:blip>
          <a:stretch>
            <a:fillRect/>
          </a:stretch>
        </p:blipFill>
        <p:spPr>
          <a:xfrm>
            <a:off x="5632350" y="3229521"/>
            <a:ext cx="1882784" cy="1375881"/>
          </a:xfrm>
          <a:prstGeom prst="rect">
            <a:avLst/>
          </a:prstGeom>
          <a:noFill/>
          <a:ln>
            <a:noFill/>
          </a:ln>
        </p:spPr>
      </p:pic>
      <p:pic>
        <p:nvPicPr>
          <p:cNvPr id="399" name="Google Shape;399;p25"/>
          <p:cNvPicPr preferRelativeResize="0"/>
          <p:nvPr/>
        </p:nvPicPr>
        <p:blipFill>
          <a:blip r:embed="rId6">
            <a:alphaModFix/>
          </a:blip>
          <a:stretch>
            <a:fillRect/>
          </a:stretch>
        </p:blipFill>
        <p:spPr>
          <a:xfrm>
            <a:off x="7167343" y="3771667"/>
            <a:ext cx="1959230" cy="1371833"/>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9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6"/>
          <p:cNvSpPr txBox="1">
            <a:spLocks noGrp="1"/>
          </p:cNvSpPr>
          <p:nvPr>
            <p:ph type="body" idx="1"/>
          </p:nvPr>
        </p:nvSpPr>
        <p:spPr>
          <a:xfrm>
            <a:off x="537098" y="1725117"/>
            <a:ext cx="2264136" cy="553998"/>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Sélectionnez le type d’échantillon (expectoration).</a:t>
            </a:r>
            <a:endParaRPr/>
          </a:p>
        </p:txBody>
      </p:sp>
      <p:sp>
        <p:nvSpPr>
          <p:cNvPr id="405" name="Google Shape;405;p26"/>
          <p:cNvSpPr txBox="1">
            <a:spLocks noGrp="1"/>
          </p:cNvSpPr>
          <p:nvPr>
            <p:ph type="body" idx="3"/>
          </p:nvPr>
        </p:nvSpPr>
        <p:spPr>
          <a:xfrm>
            <a:off x="3427030" y="1725117"/>
            <a:ext cx="2102303" cy="1201780"/>
          </a:xfrm>
          <a:prstGeom prst="rect">
            <a:avLst/>
          </a:prstGeom>
          <a:noFill/>
          <a:ln>
            <a:noFill/>
          </a:ln>
        </p:spPr>
        <p:txBody>
          <a:bodyPr spcFirstLastPara="1" wrap="square" lIns="0" tIns="0" rIns="0" bIns="0" anchor="t" anchorCtr="0">
            <a:normAutofit fontScale="87500" lnSpcReduction="10000"/>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Ouvrez un sachet de puces TRUENAT™ MTB Plus</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*Sortez la poche de déshydratant orange et confirmez qu’elle est orange.</a:t>
            </a:r>
            <a:endParaRPr/>
          </a:p>
        </p:txBody>
      </p:sp>
      <p:sp>
        <p:nvSpPr>
          <p:cNvPr id="406" name="Google Shape;406;p26"/>
          <p:cNvSpPr txBox="1">
            <a:spLocks noGrp="1"/>
          </p:cNvSpPr>
          <p:nvPr>
            <p:ph type="body" idx="5"/>
          </p:nvPr>
        </p:nvSpPr>
        <p:spPr>
          <a:xfrm>
            <a:off x="6140263" y="1725117"/>
            <a:ext cx="2746562" cy="1318121"/>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Retirez délicatement la puce (Figure 13) sans toucher la partie blanche du puits et placez-la sur le plateau porte-puce en l’alignant dans la fente prévue à cet effet (Figure 14)</a:t>
            </a:r>
            <a:endParaRPr/>
          </a:p>
        </p:txBody>
      </p:sp>
      <p:sp>
        <p:nvSpPr>
          <p:cNvPr id="407" name="Google Shape;407;p26"/>
          <p:cNvSpPr txBox="1"/>
          <p:nvPr/>
        </p:nvSpPr>
        <p:spPr>
          <a:xfrm>
            <a:off x="-70019" y="1591968"/>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Montserrat"/>
                <a:ea typeface="Montserrat"/>
                <a:cs typeface="Montserrat"/>
              </a:rPr>
              <a:t>4</a:t>
            </a:r>
            <a:endParaRPr sz="1050" b="0" i="0" u="none" strike="noStrike" cap="none">
              <a:solidFill>
                <a:schemeClr val="accent1"/>
              </a:solidFill>
              <a:latin typeface="Montserrat"/>
              <a:ea typeface="Montserrat"/>
              <a:cs typeface="Montserrat"/>
              <a:sym typeface="Montserrat"/>
            </a:endParaRPr>
          </a:p>
        </p:txBody>
      </p:sp>
      <p:sp>
        <p:nvSpPr>
          <p:cNvPr id="408" name="Google Shape;408;p26"/>
          <p:cNvSpPr txBox="1"/>
          <p:nvPr/>
        </p:nvSpPr>
        <p:spPr>
          <a:xfrm>
            <a:off x="2828754" y="1591968"/>
            <a:ext cx="598275"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Montserrat"/>
                <a:ea typeface="Montserrat"/>
                <a:cs typeface="Montserrat"/>
              </a:rPr>
              <a:t>6</a:t>
            </a:r>
            <a:endParaRPr sz="1050" b="0" i="0" u="none" strike="noStrike" cap="none">
              <a:solidFill>
                <a:schemeClr val="accent1"/>
              </a:solidFill>
              <a:latin typeface="Montserrat"/>
              <a:ea typeface="Montserrat"/>
              <a:cs typeface="Montserrat"/>
              <a:sym typeface="Montserrat"/>
            </a:endParaRPr>
          </a:p>
        </p:txBody>
      </p:sp>
      <p:sp>
        <p:nvSpPr>
          <p:cNvPr id="409" name="Google Shape;409;p26"/>
          <p:cNvSpPr txBox="1"/>
          <p:nvPr/>
        </p:nvSpPr>
        <p:spPr>
          <a:xfrm>
            <a:off x="5541407" y="1591968"/>
            <a:ext cx="598275"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Montserrat"/>
                <a:ea typeface="Montserrat"/>
                <a:cs typeface="Montserrat"/>
              </a:rPr>
              <a:t>7</a:t>
            </a:r>
            <a:endParaRPr sz="1050" b="0" i="0" u="none" strike="noStrike" cap="none">
              <a:solidFill>
                <a:schemeClr val="accent1"/>
              </a:solidFill>
              <a:latin typeface="Montserrat"/>
              <a:ea typeface="Montserrat"/>
              <a:cs typeface="Montserrat"/>
              <a:sym typeface="Montserrat"/>
            </a:endParaRPr>
          </a:p>
        </p:txBody>
      </p:sp>
      <p:sp>
        <p:nvSpPr>
          <p:cNvPr id="410" name="Google Shape;410;p26"/>
          <p:cNvSpPr txBox="1">
            <a:spLocks noGrp="1"/>
          </p:cNvSpPr>
          <p:nvPr>
            <p:ph type="title"/>
          </p:nvPr>
        </p:nvSpPr>
        <p:spPr>
          <a:xfrm>
            <a:off x="714375" y="392746"/>
            <a:ext cx="7096328"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411" name="Google Shape;411;p26"/>
          <p:cNvSpPr txBox="1"/>
          <p:nvPr/>
        </p:nvSpPr>
        <p:spPr>
          <a:xfrm>
            <a:off x="714375" y="781855"/>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PCR TB</a:t>
            </a:r>
            <a:endParaRPr sz="1400" b="0" i="0" u="none" strike="noStrike" cap="none">
              <a:solidFill>
                <a:srgbClr val="000000"/>
              </a:solidFill>
              <a:latin typeface="Arial"/>
              <a:ea typeface="Arial"/>
              <a:cs typeface="Arial"/>
              <a:sym typeface="Arial"/>
            </a:endParaRPr>
          </a:p>
        </p:txBody>
      </p:sp>
      <p:sp>
        <p:nvSpPr>
          <p:cNvPr id="412" name="Google Shape;412;p26"/>
          <p:cNvSpPr txBox="1"/>
          <p:nvPr/>
        </p:nvSpPr>
        <p:spPr>
          <a:xfrm>
            <a:off x="-67371" y="2926897"/>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Montserrat"/>
                <a:ea typeface="Montserrat"/>
                <a:cs typeface="Montserrat"/>
              </a:rPr>
              <a:t>5</a:t>
            </a:r>
            <a:endParaRPr sz="1050" b="0" i="0" u="none" strike="noStrike" cap="none">
              <a:solidFill>
                <a:schemeClr val="accent1"/>
              </a:solidFill>
              <a:latin typeface="Montserrat"/>
              <a:ea typeface="Montserrat"/>
              <a:cs typeface="Montserrat"/>
              <a:sym typeface="Montserrat"/>
            </a:endParaRPr>
          </a:p>
        </p:txBody>
      </p:sp>
      <p:sp>
        <p:nvSpPr>
          <p:cNvPr id="413" name="Google Shape;413;p26"/>
          <p:cNvSpPr txBox="1"/>
          <p:nvPr/>
        </p:nvSpPr>
        <p:spPr>
          <a:xfrm>
            <a:off x="653389" y="3043238"/>
            <a:ext cx="2264136"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chemeClr val="dk1"/>
              </a:buClr>
              <a:buSzPts val="1800"/>
              <a:buFont typeface="Montserrat"/>
              <a:buNone/>
            </a:pPr>
            <a:r>
              <a:rPr lang="fr-FR" sz="1200" b="0" i="0" strike="noStrike" cap="none" spc="0" baseline="0" dirty="0">
                <a:solidFill>
                  <a:srgbClr val="000000"/>
                </a:solidFill>
                <a:effectLst/>
                <a:latin typeface="Montserrat"/>
                <a:ea typeface="Montserrat"/>
                <a:cs typeface="Montserrat"/>
              </a:rPr>
              <a:t>Appuyez sur « START TEST » (démarrer le test) sur l’écran. Le plateau porte-puce s’ouvre. Le message « </a:t>
            </a:r>
            <a:r>
              <a:rPr lang="fr-FR" sz="1200" b="0" i="0" strike="noStrike" cap="none" spc="0" baseline="0" dirty="0" err="1">
                <a:solidFill>
                  <a:srgbClr val="000000"/>
                </a:solidFill>
                <a:effectLst/>
                <a:latin typeface="Montserrat"/>
                <a:ea typeface="Montserrat"/>
                <a:cs typeface="Montserrat"/>
              </a:rPr>
              <a:t>Please</a:t>
            </a:r>
            <a:r>
              <a:rPr lang="fr-FR" sz="1200" b="0" i="0" strike="noStrike" cap="none" spc="0" baseline="0" dirty="0">
                <a:solidFill>
                  <a:srgbClr val="000000"/>
                </a:solidFill>
                <a:effectLst/>
                <a:latin typeface="Montserrat"/>
                <a:ea typeface="Montserrat"/>
                <a:cs typeface="Montserrat"/>
              </a:rPr>
              <a:t> </a:t>
            </a:r>
            <a:r>
              <a:rPr lang="fr-FR" sz="1200" b="0" i="0" strike="noStrike" cap="none" spc="0" baseline="0" dirty="0" err="1">
                <a:solidFill>
                  <a:srgbClr val="000000"/>
                </a:solidFill>
                <a:effectLst/>
                <a:latin typeface="Montserrat"/>
                <a:ea typeface="Montserrat"/>
                <a:cs typeface="Montserrat"/>
              </a:rPr>
              <a:t>Load</a:t>
            </a:r>
            <a:r>
              <a:rPr lang="fr-FR" sz="1200" b="0" i="0" strike="noStrike" cap="none" spc="0" baseline="0" dirty="0">
                <a:solidFill>
                  <a:srgbClr val="000000"/>
                </a:solidFill>
                <a:effectLst/>
                <a:latin typeface="Montserrat"/>
                <a:ea typeface="Montserrat"/>
                <a:cs typeface="Montserrat"/>
              </a:rPr>
              <a:t> </a:t>
            </a:r>
            <a:r>
              <a:rPr lang="fr-FR" sz="1200" b="0" i="0" strike="noStrike" cap="none" spc="0" baseline="0" dirty="0" err="1">
                <a:solidFill>
                  <a:srgbClr val="000000"/>
                </a:solidFill>
                <a:effectLst/>
                <a:latin typeface="Montserrat"/>
                <a:ea typeface="Montserrat"/>
                <a:cs typeface="Montserrat"/>
              </a:rPr>
              <a:t>Sample</a:t>
            </a:r>
            <a:r>
              <a:rPr lang="fr-FR" sz="1200" b="0" i="0" strike="noStrike" cap="none" spc="0" baseline="0" dirty="0">
                <a:solidFill>
                  <a:srgbClr val="000000"/>
                </a:solidFill>
                <a:effectLst/>
                <a:latin typeface="Montserrat"/>
                <a:ea typeface="Montserrat"/>
                <a:cs typeface="Montserrat"/>
              </a:rPr>
              <a:t> » (veuillez charger l’échantillon) s’affiche. </a:t>
            </a:r>
            <a:endParaRPr sz="1200" b="0" i="0" u="none" strike="noStrike" cap="none" dirty="0">
              <a:solidFill>
                <a:srgbClr val="000000"/>
              </a:solidFill>
              <a:sym typeface="Arial"/>
            </a:endParaRPr>
          </a:p>
          <a:p>
            <a:pPr marL="0" marR="0" lvl="0" indent="0" algn="l" rtl="0">
              <a:lnSpc>
                <a:spcPct val="100000"/>
              </a:lnSpc>
              <a:spcBef>
                <a:spcPct val="0"/>
              </a:spcBef>
              <a:spcAft>
                <a:spcPct val="0"/>
              </a:spcAft>
              <a:buClr>
                <a:schemeClr val="dk1"/>
              </a:buClr>
              <a:buSzPts val="1800"/>
              <a:buFont typeface="Montserrat"/>
              <a:buNone/>
            </a:pPr>
            <a:r>
              <a:rPr lang="fr-FR" sz="1200" b="0" i="0" strike="noStrike" cap="none" spc="0" baseline="0" dirty="0">
                <a:solidFill>
                  <a:srgbClr val="000000"/>
                </a:solidFill>
                <a:effectLst/>
                <a:latin typeface="Montserrat"/>
                <a:ea typeface="Montserrat"/>
                <a:cs typeface="Montserrat"/>
              </a:rPr>
              <a:t>(N’appuyez pas sur « </a:t>
            </a:r>
            <a:r>
              <a:rPr lang="fr-FR" sz="1200" b="0" i="0" strike="noStrike" cap="none" spc="0" baseline="0" dirty="0" err="1">
                <a:solidFill>
                  <a:srgbClr val="000000"/>
                </a:solidFill>
                <a:effectLst/>
                <a:latin typeface="Montserrat"/>
                <a:ea typeface="Montserrat"/>
                <a:cs typeface="Montserrat"/>
              </a:rPr>
              <a:t>YES</a:t>
            </a:r>
            <a:r>
              <a:rPr lang="fr-FR" sz="1200" b="0" i="0" strike="noStrike" cap="none" spc="0" baseline="0" dirty="0">
                <a:solidFill>
                  <a:srgbClr val="000000"/>
                </a:solidFill>
                <a:effectLst/>
                <a:latin typeface="Montserrat"/>
                <a:ea typeface="Montserrat"/>
                <a:cs typeface="Montserrat"/>
              </a:rPr>
              <a:t> » (Oui) avant que le chargement de la puce ne soit terminé.} </a:t>
            </a:r>
            <a:endParaRPr sz="1200" b="0" i="0" u="none" strike="noStrike" cap="none" dirty="0">
              <a:solidFill>
                <a:srgbClr val="000000"/>
              </a:solidFill>
              <a:sym typeface="Arial"/>
            </a:endParaRPr>
          </a:p>
        </p:txBody>
      </p:sp>
      <p:pic>
        <p:nvPicPr>
          <p:cNvPr id="414" name="Google Shape;414;p26"/>
          <p:cNvPicPr preferRelativeResize="0"/>
          <p:nvPr/>
        </p:nvPicPr>
        <p:blipFill>
          <a:blip r:embed="rId3">
            <a:alphaModFix/>
          </a:blip>
          <a:stretch>
            <a:fillRect/>
          </a:stretch>
        </p:blipFill>
        <p:spPr>
          <a:xfrm>
            <a:off x="4572000" y="3320237"/>
            <a:ext cx="2140685" cy="1678359"/>
          </a:xfrm>
          <a:prstGeom prst="rect">
            <a:avLst/>
          </a:prstGeom>
          <a:noFill/>
          <a:ln>
            <a:noFill/>
          </a:ln>
        </p:spPr>
      </p:pic>
      <p:pic>
        <p:nvPicPr>
          <p:cNvPr id="415" name="Google Shape;415;p26"/>
          <p:cNvPicPr preferRelativeResize="0"/>
          <p:nvPr/>
        </p:nvPicPr>
        <p:blipFill>
          <a:blip r:embed="rId4">
            <a:alphaModFix/>
          </a:blip>
          <a:stretch>
            <a:fillRect/>
          </a:stretch>
        </p:blipFill>
        <p:spPr>
          <a:xfrm>
            <a:off x="7268867" y="3295453"/>
            <a:ext cx="1765598" cy="1690751"/>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after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6">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7"/>
          <p:cNvSpPr txBox="1">
            <a:spLocks noGrp="1"/>
          </p:cNvSpPr>
          <p:nvPr>
            <p:ph type="body" idx="1"/>
          </p:nvPr>
        </p:nvSpPr>
        <p:spPr>
          <a:xfrm>
            <a:off x="537098" y="1725117"/>
            <a:ext cx="2264136" cy="1870340"/>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Ouvrez le tube pour préparation du Mastermix, jetez le bouchon et placez le tube dans le support pour microtube. </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*Vérifiez la présence d’un agglomérat (« galette ») blanc au fond du microtube.</a:t>
            </a:r>
            <a:endParaRPr/>
          </a:p>
        </p:txBody>
      </p:sp>
      <p:sp>
        <p:nvSpPr>
          <p:cNvPr id="421" name="Google Shape;421;p27"/>
          <p:cNvSpPr txBox="1">
            <a:spLocks noGrp="1"/>
          </p:cNvSpPr>
          <p:nvPr>
            <p:ph type="body" idx="3"/>
          </p:nvPr>
        </p:nvSpPr>
        <p:spPr>
          <a:xfrm>
            <a:off x="3427030" y="1725117"/>
            <a:ext cx="2102303" cy="1201780"/>
          </a:xfrm>
          <a:prstGeom prst="rect">
            <a:avLst/>
          </a:prstGeom>
          <a:noFill/>
          <a:ln>
            <a:noFill/>
          </a:ln>
        </p:spPr>
        <p:txBody>
          <a:bodyPr spcFirstLastPara="1" wrap="square" lIns="0" tIns="0" rIns="0" bIns="0" anchor="t" anchorCtr="0">
            <a:norm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Fixez l’embout de micropipette de 6 µl fourni dans le sachet à la pipette simple pression.</a:t>
            </a:r>
            <a:endParaRPr/>
          </a:p>
        </p:txBody>
      </p:sp>
      <p:sp>
        <p:nvSpPr>
          <p:cNvPr id="422" name="Google Shape;422;p27"/>
          <p:cNvSpPr txBox="1">
            <a:spLocks noGrp="1"/>
          </p:cNvSpPr>
          <p:nvPr>
            <p:ph type="body" idx="5"/>
          </p:nvPr>
        </p:nvSpPr>
        <p:spPr>
          <a:xfrm>
            <a:off x="6140263" y="1725117"/>
            <a:ext cx="2466639" cy="1318121"/>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200" b="0" i="0" strike="noStrike" cap="none" spc="0" baseline="0" dirty="0">
                <a:solidFill>
                  <a:srgbClr val="000000"/>
                </a:solidFill>
                <a:effectLst/>
                <a:latin typeface="Montserrat"/>
                <a:ea typeface="Montserrat"/>
                <a:cs typeface="Montserrat"/>
              </a:rPr>
              <a:t>Prélevez 6 µl de l’</a:t>
            </a:r>
            <a:r>
              <a:rPr lang="fr-FR" sz="1200" b="0" i="0" strike="noStrike" cap="none" spc="0" baseline="0" dirty="0" err="1">
                <a:solidFill>
                  <a:srgbClr val="000000"/>
                </a:solidFill>
                <a:effectLst/>
                <a:latin typeface="Montserrat"/>
                <a:ea typeface="Montserrat"/>
                <a:cs typeface="Montserrat"/>
              </a:rPr>
              <a:t>éluat</a:t>
            </a:r>
            <a:r>
              <a:rPr lang="fr-FR" sz="1200" b="0" i="0" strike="noStrike" cap="none" spc="0" baseline="0" dirty="0">
                <a:solidFill>
                  <a:srgbClr val="000000"/>
                </a:solidFill>
                <a:effectLst/>
                <a:latin typeface="Montserrat"/>
                <a:ea typeface="Montserrat"/>
                <a:cs typeface="Montserrat"/>
              </a:rPr>
              <a:t> dans le tube </a:t>
            </a:r>
            <a:r>
              <a:rPr lang="fr-FR" sz="1200" b="0" i="0" strike="noStrike" cap="none" spc="0" baseline="0" dirty="0" err="1">
                <a:solidFill>
                  <a:srgbClr val="000000"/>
                </a:solidFill>
                <a:effectLst/>
                <a:latin typeface="Montserrat"/>
                <a:ea typeface="Montserrat"/>
                <a:cs typeface="Montserrat"/>
              </a:rPr>
              <a:t>ECT</a:t>
            </a:r>
            <a:r>
              <a:rPr lang="fr-FR" sz="1200" b="0" i="0" strike="noStrike" cap="none" spc="0" baseline="0" dirty="0">
                <a:solidFill>
                  <a:srgbClr val="000000"/>
                </a:solidFill>
                <a:effectLst/>
                <a:latin typeface="Montserrat"/>
                <a:ea typeface="Montserrat"/>
                <a:cs typeface="Montserrat"/>
              </a:rPr>
              <a:t> et transférez-les dans le tube pour préparation du </a:t>
            </a:r>
            <a:r>
              <a:rPr lang="fr-FR" sz="1200" b="0" i="0" strike="noStrike" cap="none" spc="0" baseline="0" dirty="0" err="1">
                <a:solidFill>
                  <a:srgbClr val="000000"/>
                </a:solidFill>
                <a:effectLst/>
                <a:latin typeface="Montserrat"/>
                <a:ea typeface="Montserrat"/>
                <a:cs typeface="Montserrat"/>
              </a:rPr>
              <a:t>Mastermix</a:t>
            </a:r>
            <a:r>
              <a:rPr lang="fr-FR" sz="1200" b="0" i="0" strike="noStrike" cap="none" spc="0" baseline="0" dirty="0">
                <a:solidFill>
                  <a:srgbClr val="000000"/>
                </a:solidFill>
                <a:effectLst/>
                <a:latin typeface="Montserrat"/>
                <a:ea typeface="Montserrat"/>
                <a:cs typeface="Montserrat"/>
              </a:rPr>
              <a:t> (Figure 15).</a:t>
            </a:r>
            <a:endParaRPr sz="1200" dirty="0"/>
          </a:p>
        </p:txBody>
      </p:sp>
      <p:sp>
        <p:nvSpPr>
          <p:cNvPr id="423" name="Google Shape;423;p27"/>
          <p:cNvSpPr txBox="1"/>
          <p:nvPr/>
        </p:nvSpPr>
        <p:spPr>
          <a:xfrm>
            <a:off x="-70019" y="1591968"/>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8</a:t>
            </a:r>
            <a:endParaRPr sz="1050" b="0" i="0" u="none" strike="noStrike" cap="none">
              <a:solidFill>
                <a:schemeClr val="accent1"/>
              </a:solidFill>
              <a:latin typeface="Arial"/>
              <a:ea typeface="Arial"/>
              <a:cs typeface="Arial"/>
              <a:sym typeface="Arial"/>
            </a:endParaRPr>
          </a:p>
        </p:txBody>
      </p:sp>
      <p:sp>
        <p:nvSpPr>
          <p:cNvPr id="424" name="Google Shape;424;p27"/>
          <p:cNvSpPr txBox="1"/>
          <p:nvPr/>
        </p:nvSpPr>
        <p:spPr>
          <a:xfrm>
            <a:off x="2828754" y="1591968"/>
            <a:ext cx="598275"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9</a:t>
            </a:r>
            <a:endParaRPr sz="1050" b="0" i="0" u="none" strike="noStrike" cap="none">
              <a:solidFill>
                <a:schemeClr val="accent1"/>
              </a:solidFill>
              <a:latin typeface="Arial"/>
              <a:ea typeface="Arial"/>
              <a:cs typeface="Arial"/>
              <a:sym typeface="Arial"/>
            </a:endParaRPr>
          </a:p>
        </p:txBody>
      </p:sp>
      <p:sp>
        <p:nvSpPr>
          <p:cNvPr id="425" name="Google Shape;425;p27"/>
          <p:cNvSpPr txBox="1"/>
          <p:nvPr/>
        </p:nvSpPr>
        <p:spPr>
          <a:xfrm>
            <a:off x="5390314" y="1591968"/>
            <a:ext cx="749369"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10</a:t>
            </a:r>
            <a:endParaRPr sz="1050" b="0" i="0" u="none" strike="noStrike" cap="none">
              <a:solidFill>
                <a:schemeClr val="accent1"/>
              </a:solidFill>
              <a:latin typeface="Arial"/>
              <a:ea typeface="Arial"/>
              <a:cs typeface="Arial"/>
              <a:sym typeface="Arial"/>
            </a:endParaRPr>
          </a:p>
        </p:txBody>
      </p:sp>
      <p:sp>
        <p:nvSpPr>
          <p:cNvPr id="426" name="Google Shape;426;p27"/>
          <p:cNvSpPr txBox="1">
            <a:spLocks noGrp="1"/>
          </p:cNvSpPr>
          <p:nvPr>
            <p:ph type="title"/>
          </p:nvPr>
        </p:nvSpPr>
        <p:spPr>
          <a:xfrm>
            <a:off x="714375" y="392746"/>
            <a:ext cx="7096328"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427" name="Google Shape;427;p27"/>
          <p:cNvSpPr txBox="1"/>
          <p:nvPr/>
        </p:nvSpPr>
        <p:spPr>
          <a:xfrm>
            <a:off x="714375" y="781855"/>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PCR TB</a:t>
            </a:r>
            <a:endParaRPr sz="1400" b="0" i="0" u="none" strike="noStrike" cap="none">
              <a:solidFill>
                <a:srgbClr val="000000"/>
              </a:solidFill>
              <a:latin typeface="Arial"/>
              <a:ea typeface="Arial"/>
              <a:cs typeface="Arial"/>
              <a:sym typeface="Arial"/>
            </a:endParaRPr>
          </a:p>
        </p:txBody>
      </p:sp>
      <p:pic>
        <p:nvPicPr>
          <p:cNvPr id="428" name="Google Shape;428;p27"/>
          <p:cNvPicPr preferRelativeResize="0"/>
          <p:nvPr/>
        </p:nvPicPr>
        <p:blipFill>
          <a:blip r:embed="rId3">
            <a:alphaModFix/>
          </a:blip>
          <a:stretch>
            <a:fillRect/>
          </a:stretch>
        </p:blipFill>
        <p:spPr>
          <a:xfrm>
            <a:off x="5921559" y="2631081"/>
            <a:ext cx="2685343" cy="2430046"/>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after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2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8"/>
          <p:cNvSpPr txBox="1">
            <a:spLocks noGrp="1"/>
          </p:cNvSpPr>
          <p:nvPr>
            <p:ph type="body" idx="1"/>
          </p:nvPr>
        </p:nvSpPr>
        <p:spPr>
          <a:xfrm>
            <a:off x="537098" y="1725117"/>
            <a:ext cx="2264136" cy="1870340"/>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Laissez le Mastermix reposer pendant 30 SECONDES pour obtenir une solution limpide.</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*Ne pas mélanger en tapotant, en secouant ou en inversant la pipette.</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*Ne pas jeter l’embout de la pipette. </a:t>
            </a:r>
            <a:endParaRPr/>
          </a:p>
        </p:txBody>
      </p:sp>
      <p:sp>
        <p:nvSpPr>
          <p:cNvPr id="434" name="Google Shape;434;p28"/>
          <p:cNvSpPr txBox="1">
            <a:spLocks noGrp="1"/>
          </p:cNvSpPr>
          <p:nvPr>
            <p:ph type="body" idx="3"/>
          </p:nvPr>
        </p:nvSpPr>
        <p:spPr>
          <a:xfrm>
            <a:off x="3427030" y="1725116"/>
            <a:ext cx="2102303" cy="3025637"/>
          </a:xfrm>
          <a:prstGeom prst="rect">
            <a:avLst/>
          </a:prstGeom>
          <a:noFill/>
          <a:ln>
            <a:noFill/>
          </a:ln>
        </p:spPr>
        <p:txBody>
          <a:bodyPr spcFirstLastPara="1" wrap="square" lIns="0" tIns="0" rIns="0" bIns="0" anchor="t" anchorCtr="0">
            <a:normAutofit fontScale="92500"/>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Transférez l’éluat du tube pour préparation du Mastermix dans le puits de réaction blanc de la puce (Figure 16). </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*Évitez l’écoulement accidentel de la solution limpide à l’extérieur du puits de réaction blanc. </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*Jetez l’embout de pipette et le tube de préparation du Mastermix. </a:t>
            </a:r>
            <a:endParaRPr/>
          </a:p>
        </p:txBody>
      </p:sp>
      <p:sp>
        <p:nvSpPr>
          <p:cNvPr id="435" name="Google Shape;435;p28"/>
          <p:cNvSpPr txBox="1">
            <a:spLocks noGrp="1"/>
          </p:cNvSpPr>
          <p:nvPr>
            <p:ph type="body" idx="5"/>
          </p:nvPr>
        </p:nvSpPr>
        <p:spPr>
          <a:xfrm>
            <a:off x="6140263" y="1725117"/>
            <a:ext cx="2466639" cy="1318121"/>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Cliquer sur « YES » (Oui) sur l’écran de l’appareil pour démarrer le test.</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La PCR sera effectuée en 35 minutes.  </a:t>
            </a:r>
            <a:endParaRPr/>
          </a:p>
        </p:txBody>
      </p:sp>
      <p:sp>
        <p:nvSpPr>
          <p:cNvPr id="436" name="Google Shape;436;p28"/>
          <p:cNvSpPr txBox="1"/>
          <p:nvPr/>
        </p:nvSpPr>
        <p:spPr>
          <a:xfrm>
            <a:off x="-70019" y="1591968"/>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11</a:t>
            </a:r>
            <a:endParaRPr sz="1050" b="0" i="0" u="none" strike="noStrike" cap="none">
              <a:solidFill>
                <a:schemeClr val="accent1"/>
              </a:solidFill>
              <a:latin typeface="Arial"/>
              <a:ea typeface="Arial"/>
              <a:cs typeface="Arial"/>
              <a:sym typeface="Arial"/>
            </a:endParaRPr>
          </a:p>
        </p:txBody>
      </p:sp>
      <p:sp>
        <p:nvSpPr>
          <p:cNvPr id="437" name="Google Shape;437;p28"/>
          <p:cNvSpPr txBox="1"/>
          <p:nvPr/>
        </p:nvSpPr>
        <p:spPr>
          <a:xfrm>
            <a:off x="2661257" y="1556087"/>
            <a:ext cx="76519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12</a:t>
            </a:r>
            <a:endParaRPr sz="1050" b="0" i="0" u="none" strike="noStrike" cap="none">
              <a:solidFill>
                <a:schemeClr val="accent1"/>
              </a:solidFill>
              <a:latin typeface="Arial"/>
              <a:ea typeface="Arial"/>
              <a:cs typeface="Arial"/>
              <a:sym typeface="Arial"/>
            </a:endParaRPr>
          </a:p>
        </p:txBody>
      </p:sp>
      <p:sp>
        <p:nvSpPr>
          <p:cNvPr id="438" name="Google Shape;438;p28"/>
          <p:cNvSpPr txBox="1"/>
          <p:nvPr/>
        </p:nvSpPr>
        <p:spPr>
          <a:xfrm>
            <a:off x="5390314" y="1591968"/>
            <a:ext cx="749369"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13</a:t>
            </a:r>
            <a:endParaRPr sz="1050" b="0" i="0" u="none" strike="noStrike" cap="none">
              <a:solidFill>
                <a:schemeClr val="accent1"/>
              </a:solidFill>
              <a:latin typeface="Arial"/>
              <a:ea typeface="Arial"/>
              <a:cs typeface="Arial"/>
              <a:sym typeface="Arial"/>
            </a:endParaRPr>
          </a:p>
        </p:txBody>
      </p:sp>
      <p:sp>
        <p:nvSpPr>
          <p:cNvPr id="439" name="Google Shape;439;p28"/>
          <p:cNvSpPr txBox="1">
            <a:spLocks noGrp="1"/>
          </p:cNvSpPr>
          <p:nvPr>
            <p:ph type="title"/>
          </p:nvPr>
        </p:nvSpPr>
        <p:spPr>
          <a:xfrm>
            <a:off x="714375" y="392746"/>
            <a:ext cx="7096328"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440" name="Google Shape;440;p28"/>
          <p:cNvSpPr txBox="1"/>
          <p:nvPr/>
        </p:nvSpPr>
        <p:spPr>
          <a:xfrm>
            <a:off x="714375" y="781855"/>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PCR TB</a:t>
            </a:r>
            <a:endParaRPr sz="1400" b="0" i="0" u="none" strike="noStrike" cap="none">
              <a:solidFill>
                <a:srgbClr val="000000"/>
              </a:solidFill>
              <a:latin typeface="Arial"/>
              <a:ea typeface="Arial"/>
              <a:cs typeface="Arial"/>
              <a:sym typeface="Arial"/>
            </a:endParaRPr>
          </a:p>
        </p:txBody>
      </p:sp>
      <p:pic>
        <p:nvPicPr>
          <p:cNvPr id="441" name="Google Shape;441;p28"/>
          <p:cNvPicPr preferRelativeResize="0"/>
          <p:nvPr/>
        </p:nvPicPr>
        <p:blipFill>
          <a:blip r:embed="rId3">
            <a:alphaModFix/>
          </a:blip>
          <a:stretch>
            <a:fillRect/>
          </a:stretch>
        </p:blipFill>
        <p:spPr>
          <a:xfrm>
            <a:off x="5906107" y="3237934"/>
            <a:ext cx="2466639" cy="166937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after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4">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after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after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5">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5">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5">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
          <p:cNvSpPr txBox="1">
            <a:spLocks noGrp="1"/>
          </p:cNvSpPr>
          <p:nvPr>
            <p:ph type="title"/>
          </p:nvPr>
        </p:nvSpPr>
        <p:spPr>
          <a:xfrm>
            <a:off x="780548" y="445025"/>
            <a:ext cx="8051751"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Introduction</a:t>
            </a:r>
            <a:endParaRPr b="1"/>
          </a:p>
        </p:txBody>
      </p:sp>
      <p:sp>
        <p:nvSpPr>
          <p:cNvPr id="167" name="Google Shape;167;p2"/>
          <p:cNvSpPr txBox="1">
            <a:spLocks noGrp="1"/>
          </p:cNvSpPr>
          <p:nvPr>
            <p:ph type="body" idx="1"/>
          </p:nvPr>
        </p:nvSpPr>
        <p:spPr>
          <a:xfrm>
            <a:off x="781100" y="1206500"/>
            <a:ext cx="7524174" cy="33194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ts val="1600"/>
              </a:spcAft>
              <a:buSzPts val="1800"/>
              <a:buNone/>
            </a:pPr>
            <a:r>
              <a:rPr lang="fr-FR" sz="1800" b="0" i="0" strike="noStrike" cap="none" spc="0" baseline="0">
                <a:solidFill>
                  <a:srgbClr val="000000"/>
                </a:solidFill>
                <a:effectLst/>
                <a:latin typeface="Montserrat"/>
                <a:ea typeface="Montserrat"/>
                <a:cs typeface="Montserrat"/>
              </a:rPr>
              <a:t>Ce module fournit des informations sur l’utilisation de l’équipement Truenat, les procédures pour effectuer les tests et explique les exigences en matière d’infrastructure. </a:t>
            </a:r>
            <a:endParaRPr/>
          </a:p>
        </p:txBody>
      </p:sp>
      <p:cxnSp>
        <p:nvCxnSpPr>
          <p:cNvPr id="168" name="Google Shape;168;p2"/>
          <p:cNvCxnSpPr/>
          <p:nvPr/>
        </p:nvCxnSpPr>
        <p:spPr>
          <a:xfrm rot="10800000">
            <a:off x="781100" y="4940300"/>
            <a:ext cx="83583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9"/>
          <p:cNvSpPr txBox="1">
            <a:spLocks noGrp="1"/>
          </p:cNvSpPr>
          <p:nvPr>
            <p:ph type="body" idx="1"/>
          </p:nvPr>
        </p:nvSpPr>
        <p:spPr>
          <a:xfrm>
            <a:off x="537098" y="1725117"/>
            <a:ext cx="2264136" cy="1870340"/>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Tapez sur le bouton « Open/Close Tray » (Ouvrir/Fermer le plateau) pour éjecter le plateau porte-puce et jetez la puce usagée immédiatement après la réaction. </a:t>
            </a:r>
            <a:endParaRPr/>
          </a:p>
        </p:txBody>
      </p:sp>
      <p:sp>
        <p:nvSpPr>
          <p:cNvPr id="447" name="Google Shape;447;p29"/>
          <p:cNvSpPr txBox="1">
            <a:spLocks noGrp="1"/>
          </p:cNvSpPr>
          <p:nvPr>
            <p:ph type="body" idx="3"/>
          </p:nvPr>
        </p:nvSpPr>
        <p:spPr>
          <a:xfrm>
            <a:off x="3427030" y="1725116"/>
            <a:ext cx="2102303" cy="3025637"/>
          </a:xfrm>
          <a:prstGeom prst="rect">
            <a:avLst/>
          </a:prstGeom>
          <a:noFill/>
          <a:ln>
            <a:noFill/>
          </a:ln>
        </p:spPr>
        <p:txBody>
          <a:bodyPr spcFirstLastPara="1" wrap="square" lIns="0" tIns="0" rIns="0" bIns="0" anchor="t" anchorCtr="0">
            <a:norm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Si une MTB est détectée (Figure 17), évaluez sur le même éluat la résistance à la RIF à l’aide de la puce Truenat MTB RIF Dx comme test de suivi. La durée du test est d’environ 55 minutes.</a:t>
            </a:r>
            <a:endParaRPr/>
          </a:p>
        </p:txBody>
      </p:sp>
      <p:sp>
        <p:nvSpPr>
          <p:cNvPr id="448" name="Google Shape;448;p29"/>
          <p:cNvSpPr txBox="1">
            <a:spLocks noGrp="1"/>
          </p:cNvSpPr>
          <p:nvPr>
            <p:ph type="body" idx="5"/>
          </p:nvPr>
        </p:nvSpPr>
        <p:spPr>
          <a:xfrm>
            <a:off x="6140263" y="1725117"/>
            <a:ext cx="2693186" cy="1318121"/>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200" b="0" i="0" strike="noStrike" cap="none" spc="0" baseline="0" dirty="0">
                <a:solidFill>
                  <a:srgbClr val="000000"/>
                </a:solidFill>
                <a:effectLst/>
                <a:latin typeface="Montserrat"/>
                <a:ea typeface="Montserrat"/>
                <a:cs typeface="Montserrat"/>
              </a:rPr>
              <a:t>Facultatif : appuyez sur « </a:t>
            </a:r>
            <a:r>
              <a:rPr lang="fr-FR" sz="1200" b="0" i="0" strike="noStrike" cap="none" spc="0" baseline="0" dirty="0" err="1">
                <a:solidFill>
                  <a:srgbClr val="000000"/>
                </a:solidFill>
                <a:effectLst/>
                <a:latin typeface="Montserrat"/>
                <a:ea typeface="Montserrat"/>
                <a:cs typeface="Montserrat"/>
              </a:rPr>
              <a:t>Print</a:t>
            </a:r>
            <a:r>
              <a:rPr lang="fr-FR" sz="1200" b="0" i="0" strike="noStrike" cap="none" spc="0" baseline="0" dirty="0">
                <a:solidFill>
                  <a:srgbClr val="000000"/>
                </a:solidFill>
                <a:effectLst/>
                <a:latin typeface="Montserrat"/>
                <a:ea typeface="Montserrat"/>
                <a:cs typeface="Montserrat"/>
              </a:rPr>
              <a:t> » (Imprimer) pour imprimer la page de résultats à l’aide de l’imprimante </a:t>
            </a:r>
            <a:r>
              <a:rPr lang="fr-FR" sz="1200" b="0" i="0" strike="noStrike" cap="none" spc="0" baseline="0" dirty="0" err="1">
                <a:solidFill>
                  <a:srgbClr val="000000"/>
                </a:solidFill>
                <a:effectLst/>
                <a:latin typeface="Montserrat"/>
                <a:ea typeface="Montserrat"/>
                <a:cs typeface="Montserrat"/>
              </a:rPr>
              <a:t>microPCR</a:t>
            </a:r>
            <a:r>
              <a:rPr lang="fr-FR" sz="1200" b="0" i="0" strike="noStrike" cap="none" spc="0" baseline="0" dirty="0">
                <a:solidFill>
                  <a:srgbClr val="000000"/>
                </a:solidFill>
                <a:effectLst/>
                <a:latin typeface="Montserrat"/>
                <a:ea typeface="Montserrat"/>
                <a:cs typeface="Montserrat"/>
              </a:rPr>
              <a:t> </a:t>
            </a:r>
            <a:r>
              <a:rPr lang="fr-FR" sz="1200" b="0" i="0" strike="noStrike" cap="none" spc="0" baseline="0" dirty="0" err="1">
                <a:solidFill>
                  <a:srgbClr val="000000"/>
                </a:solidFill>
                <a:effectLst/>
                <a:latin typeface="Montserrat"/>
                <a:ea typeface="Montserrat"/>
                <a:cs typeface="Montserrat"/>
              </a:rPr>
              <a:t>Truelab</a:t>
            </a:r>
            <a:r>
              <a:rPr lang="fr-FR" sz="1200" b="0" i="0" strike="noStrike" cap="none" spc="0" baseline="0" dirty="0">
                <a:solidFill>
                  <a:srgbClr val="000000"/>
                </a:solidFill>
                <a:effectLst/>
                <a:latin typeface="Montserrat"/>
                <a:ea typeface="Montserrat"/>
                <a:cs typeface="Montserrat"/>
              </a:rPr>
              <a:t>®.</a:t>
            </a:r>
            <a:endParaRPr sz="1200" dirty="0"/>
          </a:p>
        </p:txBody>
      </p:sp>
      <p:sp>
        <p:nvSpPr>
          <p:cNvPr id="449" name="Google Shape;449;p29"/>
          <p:cNvSpPr txBox="1"/>
          <p:nvPr/>
        </p:nvSpPr>
        <p:spPr>
          <a:xfrm>
            <a:off x="-70019" y="1591968"/>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14</a:t>
            </a:r>
            <a:endParaRPr sz="1050" b="0" i="0" u="none" strike="noStrike" cap="none">
              <a:solidFill>
                <a:schemeClr val="accent1"/>
              </a:solidFill>
              <a:latin typeface="Arial"/>
              <a:ea typeface="Arial"/>
              <a:cs typeface="Arial"/>
              <a:sym typeface="Arial"/>
            </a:endParaRPr>
          </a:p>
        </p:txBody>
      </p:sp>
      <p:sp>
        <p:nvSpPr>
          <p:cNvPr id="450" name="Google Shape;450;p29"/>
          <p:cNvSpPr txBox="1"/>
          <p:nvPr/>
        </p:nvSpPr>
        <p:spPr>
          <a:xfrm>
            <a:off x="2661257" y="1556087"/>
            <a:ext cx="76519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15</a:t>
            </a:r>
            <a:endParaRPr sz="1050" b="0" i="0" u="none" strike="noStrike" cap="none">
              <a:solidFill>
                <a:schemeClr val="accent1"/>
              </a:solidFill>
              <a:latin typeface="Arial"/>
              <a:ea typeface="Arial"/>
              <a:cs typeface="Arial"/>
              <a:sym typeface="Arial"/>
            </a:endParaRPr>
          </a:p>
        </p:txBody>
      </p:sp>
      <p:sp>
        <p:nvSpPr>
          <p:cNvPr id="451" name="Google Shape;451;p29"/>
          <p:cNvSpPr txBox="1"/>
          <p:nvPr/>
        </p:nvSpPr>
        <p:spPr>
          <a:xfrm>
            <a:off x="5390314" y="1591968"/>
            <a:ext cx="749369"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16</a:t>
            </a:r>
            <a:endParaRPr sz="1050" b="0" i="0" u="none" strike="noStrike" cap="none">
              <a:solidFill>
                <a:schemeClr val="accent1"/>
              </a:solidFill>
              <a:latin typeface="Arial"/>
              <a:ea typeface="Arial"/>
              <a:cs typeface="Arial"/>
              <a:sym typeface="Arial"/>
            </a:endParaRPr>
          </a:p>
        </p:txBody>
      </p:sp>
      <p:sp>
        <p:nvSpPr>
          <p:cNvPr id="452" name="Google Shape;452;p29"/>
          <p:cNvSpPr txBox="1">
            <a:spLocks noGrp="1"/>
          </p:cNvSpPr>
          <p:nvPr>
            <p:ph type="title"/>
          </p:nvPr>
        </p:nvSpPr>
        <p:spPr>
          <a:xfrm>
            <a:off x="714375" y="392746"/>
            <a:ext cx="7096328"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453" name="Google Shape;453;p29"/>
          <p:cNvSpPr txBox="1"/>
          <p:nvPr/>
        </p:nvSpPr>
        <p:spPr>
          <a:xfrm>
            <a:off x="714375" y="781855"/>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PCR TB</a:t>
            </a:r>
            <a:endParaRPr sz="1400" b="0" i="0" u="none" strike="noStrike" cap="none">
              <a:solidFill>
                <a:srgbClr val="000000"/>
              </a:solidFill>
              <a:latin typeface="Arial"/>
              <a:ea typeface="Arial"/>
              <a:cs typeface="Arial"/>
              <a:sym typeface="Arial"/>
            </a:endParaRPr>
          </a:p>
        </p:txBody>
      </p:sp>
      <p:pic>
        <p:nvPicPr>
          <p:cNvPr id="3" name="Picture 2" descr="Chart&#10;&#10;Description automatically generated">
            <a:extLst>
              <a:ext uri="{FF2B5EF4-FFF2-40B4-BE49-F238E27FC236}">
                <a16:creationId xmlns:a16="http://schemas.microsoft.com/office/drawing/2014/main" id="{B18F6D95-8827-4A9E-B084-8008CDEAD10A}"/>
              </a:ext>
            </a:extLst>
          </p:cNvPr>
          <p:cNvPicPr>
            <a:picLocks noChangeAspect="1"/>
          </p:cNvPicPr>
          <p:nvPr/>
        </p:nvPicPr>
        <p:blipFill>
          <a:blip r:embed="rId3"/>
          <a:stretch>
            <a:fillRect/>
          </a:stretch>
        </p:blipFill>
        <p:spPr>
          <a:xfrm>
            <a:off x="6139683" y="2571750"/>
            <a:ext cx="2530415" cy="23496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6">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8">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0"/>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2800" b="1" i="0" strike="noStrike" cap="none" spc="0" baseline="0">
                <a:solidFill>
                  <a:srgbClr val="000000"/>
                </a:solidFill>
                <a:effectLst/>
                <a:latin typeface="Montserrat ExtraBold"/>
                <a:ea typeface="Montserrat ExtraBold"/>
                <a:cs typeface="Montserrat ExtraBold"/>
              </a:rPr>
              <a:t>PROCÉDURES DU TEST TRUENAT – Réalisation d’un test de résistance à la RIF</a:t>
            </a:r>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1"/>
          <p:cNvSpPr txBox="1">
            <a:spLocks noGrp="1"/>
          </p:cNvSpPr>
          <p:nvPr>
            <p:ph type="title"/>
          </p:nvPr>
        </p:nvSpPr>
        <p:spPr>
          <a:xfrm>
            <a:off x="722313" y="385763"/>
            <a:ext cx="8302046"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Réalisation d’un test de résistance à la RIF - Équipement</a:t>
            </a:r>
            <a:endParaRPr/>
          </a:p>
        </p:txBody>
      </p:sp>
      <p:sp>
        <p:nvSpPr>
          <p:cNvPr id="465" name="Google Shape;465;p31"/>
          <p:cNvSpPr txBox="1">
            <a:spLocks noGrp="1"/>
          </p:cNvSpPr>
          <p:nvPr>
            <p:ph type="body" idx="1"/>
          </p:nvPr>
        </p:nvSpPr>
        <p:spPr>
          <a:xfrm>
            <a:off x="761206" y="1884358"/>
            <a:ext cx="3621087" cy="2538412"/>
          </a:xfrm>
          <a:prstGeom prst="rect">
            <a:avLst/>
          </a:prstGeom>
          <a:noFill/>
          <a:ln>
            <a:noFill/>
          </a:ln>
        </p:spPr>
        <p:txBody>
          <a:bodyPr spcFirstLastPara="1" wrap="square" lIns="0" tIns="0" rIns="0" bIns="0" anchor="t" anchorCtr="0">
            <a:normAutofit/>
          </a:bodyPr>
          <a:lstStyle/>
          <a:p>
            <a:pPr marL="171450" lvl="0" indent="-171450" algn="l" rtl="0">
              <a:lnSpc>
                <a:spcPct val="100000"/>
              </a:lnSpc>
              <a:spcBef>
                <a:spcPct val="0"/>
              </a:spcBef>
              <a:spcAft>
                <a:spcPct val="0"/>
              </a:spcAft>
              <a:buSzPts val="1800"/>
              <a:buFont typeface="Arial"/>
              <a:buChar char="•"/>
            </a:pPr>
            <a:r>
              <a:rPr lang="fr-FR" sz="1200" b="0" i="0" strike="noStrike" cap="none" spc="0" baseline="0">
                <a:solidFill>
                  <a:srgbClr val="000000"/>
                </a:solidFill>
                <a:effectLst/>
                <a:latin typeface="Montserrat"/>
                <a:ea typeface="Montserrat"/>
                <a:cs typeface="Montserrat"/>
              </a:rPr>
              <a:t>Analyseur micro PCR Truelab (Uno, Duo ou Quattro)</a:t>
            </a:r>
            <a:endParaRPr/>
          </a:p>
        </p:txBody>
      </p:sp>
      <p:sp>
        <p:nvSpPr>
          <p:cNvPr id="466" name="Google Shape;466;p31"/>
          <p:cNvSpPr txBox="1">
            <a:spLocks noGrp="1"/>
          </p:cNvSpPr>
          <p:nvPr>
            <p:ph type="body" idx="2"/>
          </p:nvPr>
        </p:nvSpPr>
        <p:spPr>
          <a:xfrm>
            <a:off x="4778375" y="1884358"/>
            <a:ext cx="3567113" cy="2065342"/>
          </a:xfrm>
          <a:prstGeom prst="rect">
            <a:avLst/>
          </a:prstGeom>
          <a:noFill/>
          <a:ln>
            <a:noFill/>
          </a:ln>
        </p:spPr>
        <p:txBody>
          <a:bodyPr spcFirstLastPara="1" wrap="square" lIns="0" tIns="0" rIns="0" bIns="0" anchor="t" anchorCtr="0">
            <a:normAutofit/>
          </a:bodyPr>
          <a:lstStyle/>
          <a:p>
            <a:pPr marL="171450" lvl="0" indent="-171450" algn="l" rtl="0">
              <a:lnSpc>
                <a:spcPct val="100000"/>
              </a:lnSpc>
              <a:spcBef>
                <a:spcPct val="0"/>
              </a:spcBef>
              <a:spcAft>
                <a:spcPct val="0"/>
              </a:spcAft>
              <a:buSzPts val="1800"/>
              <a:buFont typeface="Arial"/>
              <a:buChar char="•"/>
            </a:pPr>
            <a:r>
              <a:rPr lang="fr-FR" sz="1200" b="0" i="0" strike="noStrike" cap="none" spc="0" baseline="0">
                <a:solidFill>
                  <a:srgbClr val="000000"/>
                </a:solidFill>
                <a:effectLst/>
                <a:latin typeface="Montserrat"/>
                <a:ea typeface="Montserrat"/>
                <a:cs typeface="Montserrat"/>
              </a:rPr>
              <a:t>Puce Truenat MTB-RIF Dx</a:t>
            </a:r>
            <a:endParaRPr/>
          </a:p>
          <a:p>
            <a:pPr marL="171450" lvl="0" indent="-171450" algn="l" rtl="0">
              <a:lnSpc>
                <a:spcPct val="100000"/>
              </a:lnSpc>
              <a:spcBef>
                <a:spcPct val="0"/>
              </a:spcBef>
              <a:spcAft>
                <a:spcPct val="0"/>
              </a:spcAft>
              <a:buSzPts val="1800"/>
              <a:buFont typeface="Arial"/>
              <a:buChar char="•"/>
            </a:pPr>
            <a:r>
              <a:rPr lang="fr-FR" sz="1200" b="0" i="0" strike="noStrike" cap="none" spc="0" baseline="0">
                <a:solidFill>
                  <a:srgbClr val="000000"/>
                </a:solidFill>
                <a:effectLst/>
                <a:latin typeface="Montserrat"/>
                <a:ea typeface="Montserrat"/>
                <a:cs typeface="Montserrat"/>
              </a:rPr>
              <a:t>Micropipette de précision Truepet de 6 µl</a:t>
            </a:r>
            <a:endParaRPr/>
          </a:p>
        </p:txBody>
      </p:sp>
      <p:sp>
        <p:nvSpPr>
          <p:cNvPr id="467" name="Google Shape;467;p31"/>
          <p:cNvSpPr txBox="1">
            <a:spLocks noGrp="1"/>
          </p:cNvSpPr>
          <p:nvPr>
            <p:ph type="body" idx="4294967295"/>
          </p:nvPr>
        </p:nvSpPr>
        <p:spPr>
          <a:xfrm>
            <a:off x="529839" y="1259682"/>
            <a:ext cx="3621088" cy="705759"/>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0" i="0" strike="noStrike" cap="none" spc="0" baseline="0">
                <a:solidFill>
                  <a:srgbClr val="000000"/>
                </a:solidFill>
                <a:effectLst/>
                <a:latin typeface="Montserrat"/>
                <a:ea typeface="Montserrat"/>
                <a:cs typeface="Montserrat"/>
              </a:rPr>
              <a:t>Équipement</a:t>
            </a:r>
            <a:endParaRPr/>
          </a:p>
        </p:txBody>
      </p:sp>
      <p:sp>
        <p:nvSpPr>
          <p:cNvPr id="468" name="Google Shape;468;p31"/>
          <p:cNvSpPr txBox="1">
            <a:spLocks noGrp="1"/>
          </p:cNvSpPr>
          <p:nvPr>
            <p:ph type="body" idx="4294967295"/>
          </p:nvPr>
        </p:nvSpPr>
        <p:spPr>
          <a:xfrm>
            <a:off x="4652756" y="1259682"/>
            <a:ext cx="3573462" cy="303212"/>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0" i="0" strike="noStrike" cap="none" spc="0" baseline="0">
                <a:solidFill>
                  <a:srgbClr val="000000"/>
                </a:solidFill>
                <a:effectLst/>
                <a:latin typeface="Montserrat"/>
                <a:ea typeface="Montserrat"/>
                <a:cs typeface="Montserrat"/>
              </a:rPr>
              <a:t>Fournitures (coffret de puces)</a:t>
            </a:r>
            <a:endParaRPr/>
          </a:p>
        </p:txBody>
      </p:sp>
      <p:pic>
        <p:nvPicPr>
          <p:cNvPr id="469" name="Google Shape;469;p31" descr="Diagram&#10;&#10;Description automatically generated"/>
          <p:cNvPicPr preferRelativeResize="0"/>
          <p:nvPr/>
        </p:nvPicPr>
        <p:blipFill>
          <a:blip r:embed="rId3">
            <a:alphaModFix/>
          </a:blip>
          <a:srcRect l="49452" t="39350"/>
          <a:stretch>
            <a:fillRect/>
          </a:stretch>
        </p:blipFill>
        <p:spPr>
          <a:xfrm>
            <a:off x="1011004" y="2571750"/>
            <a:ext cx="2885377" cy="1921437"/>
          </a:xfrm>
          <a:prstGeom prst="rect">
            <a:avLst/>
          </a:prstGeom>
          <a:noFill/>
          <a:ln>
            <a:noFill/>
          </a:ln>
        </p:spPr>
      </p:pic>
      <p:pic>
        <p:nvPicPr>
          <p:cNvPr id="470" name="Google Shape;470;p31" descr="Diagram&#10;&#10;Description automatically generated"/>
          <p:cNvPicPr preferRelativeResize="0"/>
          <p:nvPr/>
        </p:nvPicPr>
        <p:blipFill>
          <a:blip r:embed="rId4">
            <a:alphaModFix/>
          </a:blip>
          <a:stretch>
            <a:fillRect/>
          </a:stretch>
        </p:blipFill>
        <p:spPr>
          <a:xfrm>
            <a:off x="5348358" y="2814560"/>
            <a:ext cx="2182258" cy="1456604"/>
          </a:xfrm>
          <a:prstGeom prst="rect">
            <a:avLst/>
          </a:prstGeom>
          <a:noFill/>
          <a:ln>
            <a:noFill/>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2"/>
          <p:cNvSpPr txBox="1">
            <a:spLocks noGrp="1"/>
          </p:cNvSpPr>
          <p:nvPr>
            <p:ph type="title"/>
          </p:nvPr>
        </p:nvSpPr>
        <p:spPr>
          <a:xfrm>
            <a:off x="412049" y="450806"/>
            <a:ext cx="8521700" cy="5730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30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476" name="Google Shape;476;p32"/>
          <p:cNvSpPr txBox="1">
            <a:spLocks noGrp="1"/>
          </p:cNvSpPr>
          <p:nvPr>
            <p:ph type="body" idx="1"/>
          </p:nvPr>
        </p:nvSpPr>
        <p:spPr>
          <a:xfrm>
            <a:off x="311150" y="1577357"/>
            <a:ext cx="8521700" cy="458147"/>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 une MTB est détectée dans un échantillon, vous devez réaliser un test de résistance à la RIF. </a:t>
            </a:r>
            <a:endParaRPr/>
          </a:p>
          <a:p>
            <a:pPr marL="457200" lvl="0" indent="-228600" algn="l" rtl="0">
              <a:lnSpc>
                <a:spcPct val="100000"/>
              </a:lnSpc>
              <a:spcBef>
                <a:spcPct val="0"/>
              </a:spcBef>
              <a:spcAft>
                <a:spcPct val="0"/>
              </a:spcAft>
              <a:buSzPts val="1800"/>
              <a:buNone/>
            </a:pPr>
            <a:endParaRPr/>
          </a:p>
          <a:p>
            <a:pPr marL="457200" lvl="0" indent="-228600" algn="l" rtl="0">
              <a:lnSpc>
                <a:spcPct val="100000"/>
              </a:lnSpc>
              <a:spcBef>
                <a:spcPct val="0"/>
              </a:spcBef>
              <a:spcAft>
                <a:spcPct val="0"/>
              </a:spcAft>
              <a:buSzPts val="1800"/>
              <a:buNone/>
            </a:pPr>
            <a:endParaRPr/>
          </a:p>
        </p:txBody>
      </p:sp>
      <p:sp>
        <p:nvSpPr>
          <p:cNvPr id="477" name="Google Shape;477;p32"/>
          <p:cNvSpPr txBox="1"/>
          <p:nvPr/>
        </p:nvSpPr>
        <p:spPr>
          <a:xfrm>
            <a:off x="487351" y="958429"/>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de résistance à la RIF</a:t>
            </a:r>
            <a:endParaRPr sz="1400" b="0" i="0" u="none" strike="noStrike" cap="none">
              <a:solidFill>
                <a:srgbClr val="000000"/>
              </a:solidFill>
              <a:latin typeface="Arial"/>
              <a:ea typeface="Arial"/>
              <a:cs typeface="Arial"/>
              <a:sym typeface="Arial"/>
            </a:endParaRPr>
          </a:p>
        </p:txBody>
      </p:sp>
      <p:sp>
        <p:nvSpPr>
          <p:cNvPr id="478" name="Google Shape;478;p32"/>
          <p:cNvSpPr txBox="1"/>
          <p:nvPr/>
        </p:nvSpPr>
        <p:spPr>
          <a:xfrm>
            <a:off x="311148" y="2035504"/>
            <a:ext cx="8345499" cy="64004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ct val="0"/>
              </a:spcBef>
              <a:spcAft>
                <a:spcPct val="0"/>
              </a:spcAft>
              <a:buClr>
                <a:srgbClr val="000000"/>
              </a:buClr>
              <a:buSzPts val="1800"/>
              <a:buFont typeface="Montserrat"/>
              <a:buChar char="●"/>
            </a:pPr>
            <a:r>
              <a:rPr lang="fr-FR" sz="1800" b="0" i="0" strike="noStrike" cap="none" spc="0" baseline="0" dirty="0">
                <a:solidFill>
                  <a:srgbClr val="000000"/>
                </a:solidFill>
                <a:effectLst/>
                <a:latin typeface="Montserrat"/>
                <a:ea typeface="Montserrat"/>
                <a:cs typeface="Montserrat"/>
              </a:rPr>
              <a:t>Une partie du même </a:t>
            </a:r>
            <a:r>
              <a:rPr lang="fr-FR" sz="1800" b="0" i="0" strike="noStrike" cap="none" spc="0" baseline="0" dirty="0" err="1">
                <a:solidFill>
                  <a:srgbClr val="000000"/>
                </a:solidFill>
                <a:effectLst/>
                <a:latin typeface="Montserrat"/>
                <a:ea typeface="Montserrat"/>
                <a:cs typeface="Montserrat"/>
              </a:rPr>
              <a:t>éluat</a:t>
            </a:r>
            <a:r>
              <a:rPr lang="fr-FR" sz="1800" b="0" i="0" strike="noStrike" cap="none" spc="0" baseline="0" dirty="0">
                <a:solidFill>
                  <a:srgbClr val="000000"/>
                </a:solidFill>
                <a:effectLst/>
                <a:latin typeface="Montserrat"/>
                <a:ea typeface="Montserrat"/>
                <a:cs typeface="Montserrat"/>
              </a:rPr>
              <a:t> d’ADN peut être utilisée pour évaluer la résistance à la RIF à l’aide d’une puce </a:t>
            </a:r>
            <a:r>
              <a:rPr lang="fr-FR" sz="1800" b="0" i="0" strike="noStrike" cap="none" spc="0" baseline="0" dirty="0" err="1">
                <a:solidFill>
                  <a:srgbClr val="000000"/>
                </a:solidFill>
                <a:effectLst/>
                <a:latin typeface="Montserrat"/>
                <a:ea typeface="Montserrat"/>
                <a:cs typeface="Montserrat"/>
              </a:rPr>
              <a:t>Truenat</a:t>
            </a:r>
            <a:r>
              <a:rPr lang="fr-FR" sz="1800" b="0" i="0" strike="noStrike" cap="none" spc="0" baseline="0" dirty="0">
                <a:solidFill>
                  <a:srgbClr val="000000"/>
                </a:solidFill>
                <a:effectLst/>
                <a:latin typeface="Montserrat"/>
                <a:ea typeface="Montserrat"/>
                <a:cs typeface="Montserrat"/>
              </a:rPr>
              <a:t> </a:t>
            </a:r>
            <a:r>
              <a:rPr lang="fr-FR" sz="1800" b="0" i="0" strike="noStrike" cap="none" spc="0" baseline="0" dirty="0" err="1">
                <a:solidFill>
                  <a:srgbClr val="000000"/>
                </a:solidFill>
                <a:effectLst/>
                <a:latin typeface="Montserrat"/>
                <a:ea typeface="Montserrat"/>
                <a:cs typeface="Montserrat"/>
              </a:rPr>
              <a:t>MTB</a:t>
            </a:r>
            <a:r>
              <a:rPr lang="fr-FR" sz="1800" b="0" i="0" strike="noStrike" cap="none" spc="0" baseline="0" dirty="0">
                <a:solidFill>
                  <a:srgbClr val="000000"/>
                </a:solidFill>
                <a:effectLst/>
                <a:latin typeface="Montserrat"/>
                <a:ea typeface="Montserrat"/>
                <a:cs typeface="Montserrat"/>
              </a:rPr>
              <a:t>-RIF </a:t>
            </a:r>
            <a:r>
              <a:rPr lang="fr-FR" sz="1800" b="0" i="0" strike="noStrike" cap="none" spc="0" baseline="0" dirty="0" err="1">
                <a:solidFill>
                  <a:srgbClr val="000000"/>
                </a:solidFill>
                <a:effectLst/>
                <a:latin typeface="Montserrat"/>
                <a:ea typeface="Montserrat"/>
                <a:cs typeface="Montserrat"/>
              </a:rPr>
              <a:t>Dx</a:t>
            </a:r>
            <a:r>
              <a:rPr lang="fr-FR" sz="1800" b="0" i="0" strike="noStrike" cap="none" spc="0" baseline="0" dirty="0">
                <a:solidFill>
                  <a:srgbClr val="000000"/>
                </a:solidFill>
                <a:effectLst/>
                <a:latin typeface="Montserrat"/>
                <a:ea typeface="Montserrat"/>
                <a:cs typeface="Montserrat"/>
              </a:rPr>
              <a:t>. </a:t>
            </a:r>
            <a:endParaRPr sz="1400" b="0" i="0" u="none" strike="noStrike" cap="none" dirty="0">
              <a:solidFill>
                <a:srgbClr val="000000"/>
              </a:solidFill>
              <a:latin typeface="Arial"/>
              <a:ea typeface="Arial"/>
              <a:cs typeface="Arial"/>
              <a:sym typeface="Arial"/>
            </a:endParaRPr>
          </a:p>
        </p:txBody>
      </p:sp>
      <p:sp>
        <p:nvSpPr>
          <p:cNvPr id="479" name="Google Shape;479;p32"/>
          <p:cNvSpPr txBox="1"/>
          <p:nvPr/>
        </p:nvSpPr>
        <p:spPr>
          <a:xfrm>
            <a:off x="311149" y="2681835"/>
            <a:ext cx="8345499" cy="106676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ct val="0"/>
              </a:spcBef>
              <a:spcAft>
                <a:spcPct val="0"/>
              </a:spcAft>
              <a:buClr>
                <a:srgbClr val="000000"/>
              </a:buClr>
              <a:buSzPts val="1800"/>
              <a:buFont typeface="Montserrat"/>
              <a:buChar char="●"/>
            </a:pPr>
            <a:r>
              <a:rPr lang="fr-FR" sz="1800" b="0" i="0" strike="noStrike" cap="none" spc="0" baseline="0">
                <a:solidFill>
                  <a:srgbClr val="000000"/>
                </a:solidFill>
                <a:effectLst/>
                <a:latin typeface="Montserrat"/>
                <a:ea typeface="Montserrat"/>
                <a:cs typeface="Montserrat"/>
              </a:rPr>
              <a:t>Retournez à l’étape 3 du processus de test PCR TB et recommencez pour évaluer la résistance à la RIF</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ct val="0"/>
              </a:spcBef>
              <a:spcAft>
                <a:spcPct val="0"/>
              </a:spcAft>
              <a:buClr>
                <a:srgbClr val="000000"/>
              </a:buClr>
              <a:buSzPts val="1400"/>
              <a:buFont typeface="Montserrat"/>
              <a:buChar char="○"/>
            </a:pPr>
            <a:r>
              <a:rPr lang="fr-FR" sz="1400" b="0" i="0" strike="noStrike" cap="none" spc="0" baseline="0">
                <a:solidFill>
                  <a:srgbClr val="000000"/>
                </a:solidFill>
                <a:effectLst/>
                <a:latin typeface="Montserrat"/>
                <a:ea typeface="Montserrat"/>
                <a:cs typeface="Montserrat"/>
              </a:rPr>
              <a:t>Sélectionnez « MTB RIF » comme type de test dans l’analyseur micro PCR Truelab.</a:t>
            </a:r>
            <a:endParaRPr sz="1400" b="0" i="0" u="none" strike="noStrike" cap="none">
              <a:solidFill>
                <a:srgbClr val="000000"/>
              </a:solidFill>
              <a:latin typeface="Arial"/>
              <a:ea typeface="Arial"/>
              <a:cs typeface="Arial"/>
              <a:sym typeface="Arial"/>
            </a:endParaRPr>
          </a:p>
        </p:txBody>
      </p:sp>
      <p:sp>
        <p:nvSpPr>
          <p:cNvPr id="480" name="Google Shape;480;p32"/>
          <p:cNvSpPr txBox="1"/>
          <p:nvPr/>
        </p:nvSpPr>
        <p:spPr>
          <a:xfrm>
            <a:off x="311148" y="3543609"/>
            <a:ext cx="8345498" cy="36572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ct val="0"/>
              </a:spcBef>
              <a:spcAft>
                <a:spcPct val="0"/>
              </a:spcAft>
              <a:buClr>
                <a:srgbClr val="000000"/>
              </a:buClr>
              <a:buSzPts val="1800"/>
              <a:buFont typeface="Montserrat"/>
              <a:buChar char="●"/>
            </a:pPr>
            <a:r>
              <a:rPr lang="fr-FR" sz="1800" b="0" i="0" strike="noStrike" cap="none" spc="0" baseline="0">
                <a:solidFill>
                  <a:srgbClr val="000000"/>
                </a:solidFill>
                <a:effectLst/>
                <a:latin typeface="Montserrat"/>
                <a:ea typeface="Montserrat"/>
                <a:cs typeface="Montserrat"/>
              </a:rPr>
              <a:t>Le test de résistance à la RIF dure 60 minutes de plus</a:t>
            </a:r>
            <a:endParaRPr sz="1400" b="0" i="0" u="none" strike="noStrike" cap="none">
              <a:solidFill>
                <a:srgbClr val="000000"/>
              </a:solidFill>
              <a:latin typeface="Arial"/>
              <a:ea typeface="Arial"/>
              <a:cs typeface="Arial"/>
              <a:sym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33" descr="Boardroom outline"/>
          <p:cNvPicPr preferRelativeResize="0">
            <a:picLocks noGrp="1"/>
          </p:cNvPicPr>
          <p:nvPr>
            <p:ph type="pic" idx="2"/>
          </p:nvPr>
        </p:nvPicPr>
        <p:blipFill>
          <a:blip r:embed="rId3">
            <a:alphaModFix/>
          </a:blip>
          <a:srcRect l="5842" r="5841"/>
          <a:stretch>
            <a:fillRect/>
          </a:stretch>
        </p:blipFill>
        <p:spPr>
          <a:xfrm>
            <a:off x="4572000" y="-16908"/>
            <a:ext cx="4572000" cy="5177315"/>
          </a:xfrm>
          <a:prstGeom prst="rect">
            <a:avLst/>
          </a:prstGeom>
          <a:noFill/>
          <a:ln>
            <a:noFill/>
          </a:ln>
        </p:spPr>
      </p:pic>
      <p:sp>
        <p:nvSpPr>
          <p:cNvPr id="487" name="Google Shape;487;p33"/>
          <p:cNvSpPr txBox="1">
            <a:spLocks noGrp="1"/>
          </p:cNvSpPr>
          <p:nvPr>
            <p:ph type="title"/>
          </p:nvPr>
        </p:nvSpPr>
        <p:spPr>
          <a:xfrm>
            <a:off x="723017" y="659298"/>
            <a:ext cx="4468107"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Activité : Entraînons-nous</a:t>
            </a:r>
            <a:endParaRPr/>
          </a:p>
        </p:txBody>
      </p:sp>
      <p:sp>
        <p:nvSpPr>
          <p:cNvPr id="488" name="Google Shape;488;p33"/>
          <p:cNvSpPr txBox="1">
            <a:spLocks noGrp="1"/>
          </p:cNvSpPr>
          <p:nvPr>
            <p:ph type="body" idx="1"/>
          </p:nvPr>
        </p:nvSpPr>
        <p:spPr>
          <a:xfrm>
            <a:off x="714375" y="1717022"/>
            <a:ext cx="3429001" cy="2096424"/>
          </a:xfrm>
          <a:prstGeom prst="rect">
            <a:avLst/>
          </a:prstGeom>
          <a:noFill/>
          <a:ln>
            <a:noFill/>
          </a:ln>
        </p:spPr>
        <p:txBody>
          <a:bodyPr spcFirstLastPara="1" wrap="square" lIns="0" tIns="0" rIns="0" bIns="0" anchor="t" anchorCtr="0">
            <a:noAutofit/>
          </a:bodyPr>
          <a:lstStyle/>
          <a:p>
            <a:pPr marL="214313" lvl="0" indent="-214313" algn="l" rtl="0">
              <a:lnSpc>
                <a:spcPct val="100000"/>
              </a:lnSpc>
              <a:spcBef>
                <a:spcPct val="0"/>
              </a:spcBef>
              <a:spcAft>
                <a:spcPct val="0"/>
              </a:spcAft>
              <a:buSzPts val="1800"/>
              <a:buFont typeface="Arial"/>
              <a:buChar char="•"/>
            </a:pPr>
            <a:r>
              <a:rPr lang="fr-FR" sz="1800" b="0" i="0" strike="noStrike" cap="none" spc="0" baseline="0">
                <a:solidFill>
                  <a:srgbClr val="000000"/>
                </a:solidFill>
                <a:effectLst/>
                <a:latin typeface="Montserrat"/>
                <a:ea typeface="Montserrat"/>
                <a:cs typeface="Montserrat"/>
              </a:rPr>
              <a:t>Formation d’un binôme</a:t>
            </a:r>
            <a:endParaRPr/>
          </a:p>
          <a:p>
            <a:pPr marL="214313" lvl="0" indent="-214313" algn="l" rtl="0">
              <a:lnSpc>
                <a:spcPct val="100000"/>
              </a:lnSpc>
              <a:spcBef>
                <a:spcPct val="0"/>
              </a:spcBef>
              <a:spcAft>
                <a:spcPct val="0"/>
              </a:spcAft>
              <a:buSzPts val="1800"/>
              <a:buFont typeface="Arial"/>
              <a:buChar char="•"/>
            </a:pPr>
            <a:r>
              <a:rPr lang="fr-FR" sz="1800" b="0" i="0" strike="noStrike" cap="none" spc="0" baseline="0">
                <a:solidFill>
                  <a:srgbClr val="000000"/>
                </a:solidFill>
                <a:effectLst/>
                <a:latin typeface="Montserrat"/>
                <a:ea typeface="Montserrat"/>
                <a:cs typeface="Montserrat"/>
              </a:rPr>
              <a:t>L’un s’exerce sur l’équipement</a:t>
            </a:r>
            <a:endParaRPr/>
          </a:p>
          <a:p>
            <a:pPr marL="214313" lvl="0" indent="-214313" algn="l" rtl="0">
              <a:lnSpc>
                <a:spcPct val="100000"/>
              </a:lnSpc>
              <a:spcBef>
                <a:spcPct val="0"/>
              </a:spcBef>
              <a:spcAft>
                <a:spcPct val="0"/>
              </a:spcAft>
              <a:buSzPts val="1800"/>
              <a:buFont typeface="Arial"/>
              <a:buChar char="•"/>
            </a:pPr>
            <a:r>
              <a:rPr lang="fr-FR" sz="1800" b="0" i="0" strike="noStrike" cap="none" spc="0" baseline="0">
                <a:solidFill>
                  <a:srgbClr val="000000"/>
                </a:solidFill>
                <a:effectLst/>
                <a:latin typeface="Montserrat"/>
                <a:ea typeface="Montserrat"/>
                <a:cs typeface="Montserrat"/>
              </a:rPr>
              <a:t>L’autre observe et aide</a:t>
            </a:r>
            <a:endParaRPr/>
          </a:p>
          <a:p>
            <a:pPr marL="214313" lvl="0" indent="-100013" algn="l" rtl="0">
              <a:lnSpc>
                <a:spcPct val="100000"/>
              </a:lnSpc>
              <a:spcBef>
                <a:spcPct val="0"/>
              </a:spcBef>
              <a:spcAft>
                <a:spcPct val="0"/>
              </a:spcAft>
              <a:buSzPts val="1800"/>
              <a:buFont typeface="Arial"/>
              <a:buNone/>
            </a:pPr>
            <a:endParaRPr sz="1800">
              <a:solidFill>
                <a:schemeClr val="dk1"/>
              </a:solidFill>
              <a:latin typeface="Montserrat"/>
              <a:ea typeface="Montserrat"/>
              <a:cs typeface="Montserrat"/>
              <a:sym typeface="Montserrat"/>
            </a:endParaRPr>
          </a:p>
        </p:txBody>
      </p:sp>
      <p:sp>
        <p:nvSpPr>
          <p:cNvPr id="489" name="Google Shape;489;p33"/>
          <p:cNvSpPr txBox="1"/>
          <p:nvPr/>
        </p:nvSpPr>
        <p:spPr>
          <a:xfrm>
            <a:off x="728663" y="4792028"/>
            <a:ext cx="392430" cy="1857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4"/>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3000" b="1" i="0" strike="noStrike" cap="none" spc="0" baseline="0">
                <a:solidFill>
                  <a:srgbClr val="000000"/>
                </a:solidFill>
                <a:effectLst/>
                <a:latin typeface="Montserrat ExtraBold"/>
                <a:ea typeface="Montserrat ExtraBold"/>
                <a:cs typeface="Montserrat ExtraBold"/>
              </a:rPr>
              <a:t>GESTION DES DÉCHETS</a:t>
            </a:r>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Gestion des déchets</a:t>
            </a:r>
            <a:endParaRPr/>
          </a:p>
        </p:txBody>
      </p:sp>
      <p:sp>
        <p:nvSpPr>
          <p:cNvPr id="500" name="Google Shape;500;p35"/>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2000" b="0" i="0" strike="noStrike" cap="none" spc="0" baseline="0">
                <a:solidFill>
                  <a:srgbClr val="000000"/>
                </a:solidFill>
                <a:effectLst/>
                <a:latin typeface="Montserrat"/>
                <a:ea typeface="Montserrat"/>
                <a:cs typeface="Montserrat"/>
              </a:rPr>
              <a:t>Les tests Truenat génèrent une quantité importante de déchets plastiques</a:t>
            </a:r>
            <a:endParaRPr/>
          </a:p>
          <a:p>
            <a:pPr marL="457200" lvl="0" indent="-228600" algn="l" rtl="0">
              <a:lnSpc>
                <a:spcPct val="100000"/>
              </a:lnSpc>
              <a:spcBef>
                <a:spcPct val="0"/>
              </a:spcBef>
              <a:spcAft>
                <a:spcPct val="0"/>
              </a:spcAft>
              <a:buSzPts val="1800"/>
              <a:buNone/>
            </a:pPr>
            <a:endParaRPr sz="2000"/>
          </a:p>
          <a:p>
            <a:pPr marL="457200" lvl="0" indent="-342900" algn="l" rtl="0">
              <a:lnSpc>
                <a:spcPct val="100000"/>
              </a:lnSpc>
              <a:spcBef>
                <a:spcPct val="0"/>
              </a:spcBef>
              <a:spcAft>
                <a:spcPct val="0"/>
              </a:spcAft>
              <a:buSzPts val="1800"/>
              <a:buChar char="●"/>
            </a:pPr>
            <a:r>
              <a:rPr lang="fr-FR" sz="2000" b="0" i="0" strike="noStrike" cap="none" spc="0" baseline="0">
                <a:solidFill>
                  <a:srgbClr val="000000"/>
                </a:solidFill>
                <a:effectLst/>
                <a:latin typeface="Montserrat"/>
                <a:ea typeface="Montserrat"/>
                <a:cs typeface="Montserrat"/>
              </a:rPr>
              <a:t>Éliminez ou incinérez conformément aux directives nationales</a:t>
            </a:r>
            <a:endParaRPr/>
          </a:p>
          <a:p>
            <a:pPr marL="457200" lvl="0" indent="-228600" algn="l" rtl="0">
              <a:lnSpc>
                <a:spcPct val="100000"/>
              </a:lnSpc>
              <a:spcBef>
                <a:spcPct val="0"/>
              </a:spcBef>
              <a:spcAft>
                <a:spcPct val="0"/>
              </a:spcAft>
              <a:buSzPts val="1800"/>
              <a:buNone/>
            </a:pPr>
            <a:endParaRPr sz="2000"/>
          </a:p>
          <a:p>
            <a:pPr marL="457200" lvl="0" indent="-342900" algn="l" rtl="0">
              <a:lnSpc>
                <a:spcPct val="100000"/>
              </a:lnSpc>
              <a:spcBef>
                <a:spcPct val="0"/>
              </a:spcBef>
              <a:spcAft>
                <a:spcPct val="0"/>
              </a:spcAft>
              <a:buSzPts val="1800"/>
              <a:buChar char="●"/>
            </a:pPr>
            <a:r>
              <a:rPr lang="fr-FR" sz="2000" b="0" i="0" strike="noStrike" cap="none" spc="0" baseline="0">
                <a:solidFill>
                  <a:srgbClr val="000000"/>
                </a:solidFill>
                <a:effectLst/>
                <a:latin typeface="Montserrat"/>
                <a:ea typeface="Montserrat"/>
                <a:cs typeface="Montserrat"/>
              </a:rPr>
              <a:t>Décontaminez les échantillons et les consommables avant de les jeter</a:t>
            </a:r>
            <a:endParaRPr/>
          </a:p>
          <a:p>
            <a:pPr marL="457200" lvl="0" indent="-228600" algn="l" rtl="0">
              <a:lnSpc>
                <a:spcPct val="100000"/>
              </a:lnSpc>
              <a:spcBef>
                <a:spcPct val="0"/>
              </a:spcBef>
              <a:spcAft>
                <a:spcPct val="0"/>
              </a:spcAft>
              <a:buSzPts val="1800"/>
              <a:buNone/>
            </a:pPr>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4"/>
        <p:cNvGrpSpPr/>
        <p:nvPr/>
      </p:nvGrpSpPr>
      <p:grpSpPr>
        <a:xfrm>
          <a:off x="0" y="0"/>
          <a:ext cx="0" cy="0"/>
          <a:chOff x="0" y="0"/>
          <a:chExt cx="0" cy="0"/>
        </a:xfrm>
      </p:grpSpPr>
      <p:sp>
        <p:nvSpPr>
          <p:cNvPr id="505" name="Google Shape;505;p36"/>
          <p:cNvSpPr txBox="1">
            <a:spLocks noGrp="1"/>
          </p:cNvSpPr>
          <p:nvPr>
            <p:ph type="title"/>
          </p:nvPr>
        </p:nvSpPr>
        <p:spPr>
          <a:xfrm>
            <a:off x="311700" y="445024"/>
            <a:ext cx="8520600" cy="761475"/>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Remarques sur les procédures Truenat – Élimination des déchets</a:t>
            </a:r>
            <a:endParaRPr/>
          </a:p>
        </p:txBody>
      </p:sp>
      <p:sp>
        <p:nvSpPr>
          <p:cNvPr id="506" name="Google Shape;506;p36"/>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Les objets suivants doivent être désinfectés dans une solution d’hypochlorite de sodium à 1 % fraîchement préparée et traités comme des déchets plastiques :</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Tubes de milieux de transport</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Tubes de tampon de lyse</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Pipettes de transfert (1 ml et 3 ml)</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Cartouches</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Microtubes</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Pipettes de transfert d’éluat</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Micropuces</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Les gants (même s’ils sont décontaminés) doivent également </a:t>
            </a:r>
            <a:endParaRPr/>
          </a:p>
          <a:p>
            <a:pPr marL="596900" lvl="1" indent="0" algn="l" rtl="0">
              <a:lnSpc>
                <a:spcPct val="100000"/>
              </a:lnSpc>
              <a:spcBef>
                <a:spcPct val="0"/>
              </a:spcBef>
              <a:spcAft>
                <a:spcPct val="0"/>
              </a:spcAft>
              <a:buSzPts val="1400"/>
              <a:buNone/>
            </a:pPr>
            <a:r>
              <a:rPr lang="fr-FR" sz="1600" b="0" i="0" strike="noStrike" cap="none" spc="0" baseline="0">
                <a:solidFill>
                  <a:srgbClr val="000000"/>
                </a:solidFill>
                <a:effectLst/>
                <a:latin typeface="Montserrat"/>
                <a:ea typeface="Montserrat"/>
                <a:cs typeface="Montserrat"/>
              </a:rPr>
              <a:t>      être éliminés comme des déchets dangereux</a:t>
            </a:r>
            <a:endParaRPr/>
          </a:p>
          <a:p>
            <a:pPr marL="457200" lvl="0" indent="-228600" algn="l" rtl="0">
              <a:lnSpc>
                <a:spcPct val="100000"/>
              </a:lnSpc>
              <a:spcBef>
                <a:spcPct val="0"/>
              </a:spcBef>
              <a:spcAft>
                <a:spcPct val="0"/>
              </a:spcAft>
              <a:buSzPts val="1800"/>
              <a:buNone/>
            </a:pPr>
            <a:endParaRPr/>
          </a:p>
        </p:txBody>
      </p:sp>
      <p:sp>
        <p:nvSpPr>
          <p:cNvPr id="507" name="Google Shape;507;p36"/>
          <p:cNvSpPr/>
          <p:nvPr/>
        </p:nvSpPr>
        <p:spPr>
          <a:xfrm>
            <a:off x="5951565" y="1960709"/>
            <a:ext cx="2312541" cy="1811044"/>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100"/>
              <a:buFont typeface="Arial"/>
              <a:buNone/>
            </a:pPr>
            <a:r>
              <a:rPr lang="fr-FR" sz="2100" b="0" i="0" strike="noStrike" cap="none" spc="0" baseline="0" dirty="0">
                <a:solidFill>
                  <a:srgbClr val="000000"/>
                </a:solidFill>
                <a:effectLst/>
                <a:latin typeface="Arial"/>
                <a:ea typeface="Arial"/>
                <a:cs typeface="Arial"/>
              </a:rPr>
              <a:t>Code couleur d’élimination des déchets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4050"/>
              <a:buFont typeface="Arial"/>
              <a:buNone/>
            </a:pPr>
            <a:r>
              <a:rPr lang="fr-FR" sz="4050" b="0" i="0" strike="noStrike" cap="none" spc="0" baseline="0" dirty="0">
                <a:solidFill>
                  <a:srgbClr val="FF0000"/>
                </a:solidFill>
                <a:effectLst/>
                <a:latin typeface="Arial"/>
                <a:ea typeface="Arial"/>
                <a:cs typeface="Arial"/>
              </a:rPr>
              <a:t>ROUGE</a:t>
            </a:r>
            <a:endParaRPr sz="2100" b="0" i="0" u="none" strike="noStrike" cap="none" dirty="0">
              <a:solidFill>
                <a:srgbClr val="FF0000"/>
              </a:solidFill>
              <a:latin typeface="Arial"/>
              <a:ea typeface="Arial"/>
              <a:cs typeface="Arial"/>
              <a:sym typeface="Aria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1"/>
        <p:cNvGrpSpPr/>
        <p:nvPr/>
      </p:nvGrpSpPr>
      <p:grpSpPr>
        <a:xfrm>
          <a:off x="0" y="0"/>
          <a:ext cx="0" cy="0"/>
          <a:chOff x="0" y="0"/>
          <a:chExt cx="0" cy="0"/>
        </a:xfrm>
      </p:grpSpPr>
      <p:sp>
        <p:nvSpPr>
          <p:cNvPr id="512" name="Google Shape;512;p37"/>
          <p:cNvSpPr txBox="1">
            <a:spLocks noGrp="1"/>
          </p:cNvSpPr>
          <p:nvPr>
            <p:ph type="title"/>
          </p:nvPr>
        </p:nvSpPr>
        <p:spPr>
          <a:xfrm>
            <a:off x="311700" y="445024"/>
            <a:ext cx="8520600" cy="817105"/>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Remarques sur les procédures Truenat – Élimination des déchets</a:t>
            </a:r>
            <a:endParaRPr/>
          </a:p>
        </p:txBody>
      </p:sp>
      <p:sp>
        <p:nvSpPr>
          <p:cNvPr id="513" name="Google Shape;513;p37"/>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2000" b="0" i="0" strike="noStrike" cap="none" spc="0" baseline="0">
                <a:solidFill>
                  <a:srgbClr val="000000"/>
                </a:solidFill>
                <a:effectLst/>
                <a:latin typeface="Montserrat"/>
                <a:ea typeface="Montserrat"/>
                <a:cs typeface="Montserrat"/>
              </a:rPr>
              <a:t>Les équipement de protection individuelle (EPI) fabriqués à partir de matériaux en fibres ou d’autres matériaux, à l’exception du plastique jetable, doivent être éliminés comme des déchets infectieux, notamment :</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Masques</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Blouses</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Charlottes</a:t>
            </a:r>
            <a:endParaRPr/>
          </a:p>
          <a:p>
            <a:pPr marL="457200" lvl="0" indent="-228600" algn="l" rtl="0">
              <a:lnSpc>
                <a:spcPct val="100000"/>
              </a:lnSpc>
              <a:spcBef>
                <a:spcPct val="0"/>
              </a:spcBef>
              <a:spcAft>
                <a:spcPct val="0"/>
              </a:spcAft>
              <a:buSzPts val="1800"/>
              <a:buNone/>
            </a:pPr>
            <a:endParaRPr b="1"/>
          </a:p>
        </p:txBody>
      </p:sp>
      <p:sp>
        <p:nvSpPr>
          <p:cNvPr id="514" name="Google Shape;514;p37"/>
          <p:cNvSpPr/>
          <p:nvPr/>
        </p:nvSpPr>
        <p:spPr>
          <a:xfrm>
            <a:off x="5805815" y="2691391"/>
            <a:ext cx="2632137" cy="1811044"/>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100"/>
              <a:buFont typeface="Arial"/>
              <a:buNone/>
            </a:pPr>
            <a:r>
              <a:rPr lang="fr-FR" sz="2100" b="0" i="0" strike="noStrike" cap="none" spc="0" baseline="0">
                <a:solidFill>
                  <a:srgbClr val="000000"/>
                </a:solidFill>
                <a:effectLst/>
                <a:latin typeface="Arial"/>
                <a:ea typeface="Arial"/>
                <a:cs typeface="Arial"/>
              </a:rPr>
              <a:t>Code couleur d’élimination des déchets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4050"/>
              <a:buFont typeface="Arial"/>
              <a:buNone/>
            </a:pPr>
            <a:r>
              <a:rPr lang="fr-FR" sz="4050" b="0" i="0" strike="noStrike" cap="none" spc="0" baseline="0">
                <a:solidFill>
                  <a:srgbClr val="F4EE00"/>
                </a:solidFill>
                <a:effectLst/>
                <a:latin typeface="Arial"/>
                <a:ea typeface="Arial"/>
                <a:cs typeface="Arial"/>
              </a:rPr>
              <a:t>JAUNE</a:t>
            </a:r>
            <a:endParaRPr sz="2100" b="0" i="0" u="none" strike="noStrike" cap="none">
              <a:solidFill>
                <a:srgbClr val="F4EE00"/>
              </a:solidFill>
              <a:latin typeface="Arial"/>
              <a:ea typeface="Arial"/>
              <a:cs typeface="Arial"/>
              <a:sym typeface="Aria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8"/>
          <p:cNvSpPr txBox="1">
            <a:spLocks noGrp="1"/>
          </p:cNvSpPr>
          <p:nvPr>
            <p:ph type="title"/>
          </p:nvPr>
        </p:nvSpPr>
        <p:spPr>
          <a:xfrm>
            <a:off x="311150" y="444499"/>
            <a:ext cx="8521700" cy="824069"/>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Remarques sur les procédures Truenat – Élimination des déchets</a:t>
            </a:r>
            <a:endParaRPr/>
          </a:p>
        </p:txBody>
      </p:sp>
      <p:sp>
        <p:nvSpPr>
          <p:cNvPr id="520" name="Google Shape;520;p38"/>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2000" b="0" i="0" strike="noStrike" cap="none" spc="0" baseline="0">
                <a:solidFill>
                  <a:srgbClr val="000000"/>
                </a:solidFill>
                <a:effectLst/>
                <a:latin typeface="Montserrat"/>
                <a:ea typeface="Montserrat"/>
                <a:cs typeface="Montserrat"/>
              </a:rPr>
              <a:t>Les autres objets doivent être éliminés comme des déchets généraux, notamment :</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Sachets de cartouches</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Sachets de puces</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Emballage des pipettes de transfert</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Sachets de déshydratant</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Pochettes</a:t>
            </a:r>
            <a:endParaRPr/>
          </a:p>
          <a:p>
            <a:pPr marL="457200" lvl="0" indent="-228600" algn="l" rtl="0">
              <a:lnSpc>
                <a:spcPct val="100000"/>
              </a:lnSpc>
              <a:spcBef>
                <a:spcPct val="0"/>
              </a:spcBef>
              <a:spcAft>
                <a:spcPct val="0"/>
              </a:spcAft>
              <a:buSzPts val="1800"/>
              <a:buNone/>
            </a:pPr>
            <a:endParaRPr/>
          </a:p>
        </p:txBody>
      </p:sp>
      <p:sp>
        <p:nvSpPr>
          <p:cNvPr id="521" name="Google Shape;521;p38"/>
          <p:cNvSpPr/>
          <p:nvPr/>
        </p:nvSpPr>
        <p:spPr>
          <a:xfrm>
            <a:off x="5584308" y="2027404"/>
            <a:ext cx="2312541" cy="1811044"/>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100"/>
              <a:buFont typeface="Arial"/>
              <a:buNone/>
            </a:pPr>
            <a:r>
              <a:rPr lang="fr-FR" sz="2100" b="0" i="0" strike="noStrike" cap="none" spc="0" baseline="0">
                <a:solidFill>
                  <a:srgbClr val="000000"/>
                </a:solidFill>
                <a:effectLst/>
                <a:latin typeface="Arial"/>
                <a:ea typeface="Arial"/>
                <a:cs typeface="Arial"/>
              </a:rPr>
              <a:t>Code couleur d’élimination des déchets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4050"/>
              <a:buFont typeface="Arial"/>
              <a:buNone/>
            </a:pPr>
            <a:r>
              <a:rPr lang="fr-FR" sz="4050" b="0" i="0" strike="noStrike" cap="none" spc="0" baseline="0">
                <a:solidFill>
                  <a:srgbClr val="000000"/>
                </a:solidFill>
                <a:effectLst/>
                <a:latin typeface="Arial"/>
                <a:ea typeface="Arial"/>
                <a:cs typeface="Arial"/>
              </a:rPr>
              <a:t>NOIR</a:t>
            </a:r>
            <a:endParaRPr sz="2100" b="0" i="0" u="none" strike="noStrike" cap="none">
              <a:solidFill>
                <a:schemeClr val="dk1"/>
              </a:solidFill>
              <a:latin typeface="Arial"/>
              <a:ea typeface="Arial"/>
              <a:cs typeface="Arial"/>
              <a:sym typeface="Aria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Objectifs d’apprentissage</a:t>
            </a:r>
            <a:endParaRPr/>
          </a:p>
        </p:txBody>
      </p:sp>
      <p:sp>
        <p:nvSpPr>
          <p:cNvPr id="174" name="Google Shape;174;p3"/>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0" i="0" strike="noStrike" cap="none" spc="0" baseline="0">
                <a:solidFill>
                  <a:srgbClr val="000000"/>
                </a:solidFill>
                <a:effectLst/>
                <a:latin typeface="Montserrat"/>
                <a:ea typeface="Montserrat"/>
                <a:cs typeface="Montserrat"/>
              </a:rPr>
              <a:t>À la fin de ce module, les participants doivent être en mesure de :</a:t>
            </a:r>
            <a:endParaRPr/>
          </a:p>
          <a:p>
            <a:pPr marL="114300" lvl="0" indent="0" algn="l" rtl="0">
              <a:lnSpc>
                <a:spcPct val="100000"/>
              </a:lnSpc>
              <a:spcBef>
                <a:spcPct val="0"/>
              </a:spcBef>
              <a:spcAft>
                <a:spcPct val="0"/>
              </a:spcAft>
              <a:buSzPts val="1800"/>
              <a:buNone/>
            </a:pP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Énumérer les équipements et les fournitures nécessaires pour réaliser les tests Truenat</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Décrire les procédures d’exécution d’un test Truenat</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Décrire les exigences en matière d’infrastructure pour l’utilisation de l’équipement Truenat</a:t>
            </a:r>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9"/>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3600" b="1" i="0" strike="noStrike" cap="none" spc="0" baseline="0">
                <a:solidFill>
                  <a:srgbClr val="000000"/>
                </a:solidFill>
                <a:effectLst/>
                <a:latin typeface="Montserrat ExtraBold"/>
                <a:ea typeface="Montserrat ExtraBold"/>
                <a:cs typeface="Montserrat ExtraBold"/>
              </a:rPr>
              <a:t>ERREURS ET DÉPANNAGE</a:t>
            </a:r>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Erreurs et dépannage</a:t>
            </a:r>
            <a:endParaRPr/>
          </a:p>
        </p:txBody>
      </p:sp>
      <p:sp>
        <p:nvSpPr>
          <p:cNvPr id="532" name="Google Shape;532;p40"/>
          <p:cNvSpPr txBox="1">
            <a:spLocks noGrp="1"/>
          </p:cNvSpPr>
          <p:nvPr>
            <p:ph type="body" idx="1"/>
          </p:nvPr>
        </p:nvSpPr>
        <p:spPr>
          <a:xfrm>
            <a:off x="311150" y="1206500"/>
            <a:ext cx="6793593" cy="33194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b="0" i="0" strike="noStrike" cap="none" spc="0" baseline="0" dirty="0">
                <a:solidFill>
                  <a:srgbClr val="000000"/>
                </a:solidFill>
                <a:effectLst/>
                <a:latin typeface="Montserrat"/>
                <a:ea typeface="Montserrat"/>
                <a:cs typeface="Montserrat"/>
              </a:rPr>
              <a:t>Les machines </a:t>
            </a:r>
            <a:r>
              <a:rPr lang="fr-FR" b="0" i="0" strike="noStrike" cap="none" spc="0" baseline="0" dirty="0" err="1">
                <a:solidFill>
                  <a:srgbClr val="000000"/>
                </a:solidFill>
                <a:effectLst/>
                <a:latin typeface="Montserrat"/>
                <a:ea typeface="Montserrat"/>
                <a:cs typeface="Montserrat"/>
              </a:rPr>
              <a:t>Truenat</a:t>
            </a:r>
            <a:r>
              <a:rPr lang="fr-FR" b="0" i="0" strike="noStrike" cap="none" spc="0" baseline="0" dirty="0">
                <a:solidFill>
                  <a:srgbClr val="000000"/>
                </a:solidFill>
                <a:effectLst/>
                <a:latin typeface="Montserrat"/>
                <a:ea typeface="Montserrat"/>
                <a:cs typeface="Montserrat"/>
              </a:rPr>
              <a:t> vous avertiront en cas de dysfonctionnement matériel ou d’erreurs rencontrées lors de la réalisation d’un test</a:t>
            </a:r>
            <a:endParaRPr sz="1600" dirty="0"/>
          </a:p>
          <a:p>
            <a:pPr marL="457200" lvl="0" indent="-342900" algn="l" rtl="0">
              <a:lnSpc>
                <a:spcPct val="100000"/>
              </a:lnSpc>
              <a:spcBef>
                <a:spcPts val="1200"/>
              </a:spcBef>
              <a:spcAft>
                <a:spcPct val="0"/>
              </a:spcAft>
              <a:buSzPts val="1800"/>
              <a:buChar char="●"/>
            </a:pPr>
            <a:r>
              <a:rPr lang="fr-FR" b="0" i="0" strike="noStrike" cap="none" spc="0" baseline="0" dirty="0">
                <a:solidFill>
                  <a:srgbClr val="000000"/>
                </a:solidFill>
                <a:effectLst/>
                <a:latin typeface="Montserrat"/>
                <a:ea typeface="Montserrat"/>
                <a:cs typeface="Montserrat"/>
              </a:rPr>
              <a:t>Le dispositif </a:t>
            </a:r>
            <a:r>
              <a:rPr lang="fr-FR" b="0" i="0" strike="noStrike" cap="none" spc="0" baseline="0" dirty="0" err="1">
                <a:solidFill>
                  <a:srgbClr val="000000"/>
                </a:solidFill>
                <a:effectLst/>
                <a:latin typeface="Montserrat"/>
                <a:ea typeface="Montserrat"/>
                <a:cs typeface="Montserrat"/>
              </a:rPr>
              <a:t>Truelab</a:t>
            </a:r>
            <a:r>
              <a:rPr lang="fr-FR" b="0" i="0" strike="noStrike" cap="none" spc="0" baseline="0" dirty="0">
                <a:solidFill>
                  <a:srgbClr val="000000"/>
                </a:solidFill>
                <a:effectLst/>
                <a:latin typeface="Montserrat"/>
                <a:ea typeface="Montserrat"/>
                <a:cs typeface="Montserrat"/>
              </a:rPr>
              <a:t> enregistre automatiquement les données dans le système chaque fois qu’il rencontre une erreur. </a:t>
            </a:r>
            <a:endParaRPr sz="1600" dirty="0"/>
          </a:p>
          <a:p>
            <a:pPr marL="914400" lvl="1" indent="-317500" algn="l" rtl="0">
              <a:lnSpc>
                <a:spcPct val="100000"/>
              </a:lnSpc>
              <a:spcBef>
                <a:spcPct val="0"/>
              </a:spcBef>
              <a:spcAft>
                <a:spcPct val="0"/>
              </a:spcAft>
              <a:buSzPts val="1400"/>
              <a:buChar char="○"/>
            </a:pPr>
            <a:r>
              <a:rPr lang="fr-FR" b="0" i="0" strike="noStrike" cap="none" spc="0" baseline="0" dirty="0">
                <a:solidFill>
                  <a:srgbClr val="000000"/>
                </a:solidFill>
                <a:effectLst/>
                <a:latin typeface="Montserrat"/>
                <a:ea typeface="Montserrat"/>
                <a:cs typeface="Montserrat"/>
              </a:rPr>
              <a:t>Les utilisateurs peuvent générer un fichier d’historique à envoyer à </a:t>
            </a:r>
            <a:r>
              <a:rPr lang="fr-FR" b="0" i="0" strike="noStrike" cap="none" spc="0" baseline="0" dirty="0" err="1">
                <a:solidFill>
                  <a:srgbClr val="000000"/>
                </a:solidFill>
                <a:effectLst/>
                <a:latin typeface="Montserrat"/>
                <a:ea typeface="Montserrat"/>
                <a:cs typeface="Montserrat"/>
              </a:rPr>
              <a:t>Molbio</a:t>
            </a:r>
            <a:r>
              <a:rPr lang="fr-FR" b="0" i="0" strike="noStrike" cap="none" spc="0" baseline="0" dirty="0">
                <a:solidFill>
                  <a:srgbClr val="000000"/>
                </a:solidFill>
                <a:effectLst/>
                <a:latin typeface="Montserrat"/>
                <a:ea typeface="Montserrat"/>
                <a:cs typeface="Montserrat"/>
              </a:rPr>
              <a:t> pour aider à résoudre les erreurs – les instructions se trouvent dans le guide de l’utilisateur</a:t>
            </a:r>
            <a:endParaRPr sz="1200" dirty="0"/>
          </a:p>
          <a:p>
            <a:pPr marL="914400" lvl="1" indent="-317500" algn="l" rtl="0">
              <a:lnSpc>
                <a:spcPct val="100000"/>
              </a:lnSpc>
              <a:spcBef>
                <a:spcPct val="0"/>
              </a:spcBef>
              <a:spcAft>
                <a:spcPts val="1200"/>
              </a:spcAft>
              <a:buSzPts val="1400"/>
              <a:buChar char="○"/>
            </a:pPr>
            <a:r>
              <a:rPr lang="fr-FR" b="0" i="0" strike="noStrike" cap="none" spc="0" baseline="0" dirty="0">
                <a:solidFill>
                  <a:srgbClr val="000000"/>
                </a:solidFill>
                <a:effectLst/>
                <a:latin typeface="Montserrat"/>
                <a:ea typeface="Montserrat"/>
                <a:cs typeface="Montserrat"/>
              </a:rPr>
              <a:t>Si un test est en cours lorsque l’erreur se produit, vous devez créer le fichier d’historique avant de commencer le test suivant. </a:t>
            </a:r>
            <a:endParaRPr sz="1200" dirty="0"/>
          </a:p>
        </p:txBody>
      </p:sp>
      <p:sp>
        <p:nvSpPr>
          <p:cNvPr id="533" name="Google Shape;533;p40"/>
          <p:cNvSpPr/>
          <p:nvPr/>
        </p:nvSpPr>
        <p:spPr>
          <a:xfrm>
            <a:off x="6943679" y="262189"/>
            <a:ext cx="1888621" cy="188862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FFFFFF"/>
                </a:solidFill>
                <a:effectLst/>
                <a:latin typeface="Montserrat ExtraBold"/>
                <a:ea typeface="Montserrat ExtraBold"/>
                <a:cs typeface="Montserrat ExtraBold"/>
              </a:rPr>
              <a:t>Molbio a créé un document concernant le dépannage, les alertes et les erreurs pour Trueprep et Truelab (inclus)</a:t>
            </a:r>
            <a:endParaRPr sz="1400" b="0" i="0" u="none" strike="noStrike" cap="none">
              <a:solidFill>
                <a:schemeClr val="lt1"/>
              </a:solidFill>
              <a:latin typeface="Montserrat ExtraBold"/>
              <a:ea typeface="Montserrat ExtraBold"/>
              <a:cs typeface="Montserrat ExtraBold"/>
              <a:sym typeface="Montserrat ExtraBold"/>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1"/>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39" name="Google Shape;539;p41"/>
          <p:cNvSpPr txBox="1">
            <a:spLocks noGrp="1"/>
          </p:cNvSpPr>
          <p:nvPr>
            <p:ph type="body" idx="1"/>
          </p:nvPr>
        </p:nvSpPr>
        <p:spPr>
          <a:xfrm>
            <a:off x="4400550" y="1323974"/>
            <a:ext cx="4410788" cy="282289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dirty="0">
                <a:solidFill>
                  <a:srgbClr val="000000"/>
                </a:solidFill>
                <a:effectLst/>
                <a:latin typeface="Montserrat"/>
                <a:ea typeface="Montserrat"/>
                <a:cs typeface="Montserrat"/>
              </a:rPr>
              <a:t>Erreur 1 : Erreur Valve de la cartouche (</a:t>
            </a:r>
            <a:r>
              <a:rPr lang="fr-FR" sz="1800" b="1" i="0" strike="noStrike" cap="none" spc="0" baseline="0" dirty="0" err="1">
                <a:solidFill>
                  <a:srgbClr val="000000"/>
                </a:solidFill>
                <a:effectLst/>
                <a:latin typeface="Montserrat"/>
                <a:ea typeface="Montserrat"/>
                <a:cs typeface="Montserrat"/>
              </a:rPr>
              <a:t>Cartridge</a:t>
            </a:r>
            <a:r>
              <a:rPr lang="fr-FR" sz="1800" b="1" i="0" strike="noStrike" cap="none" spc="0" baseline="0" dirty="0">
                <a:solidFill>
                  <a:srgbClr val="000000"/>
                </a:solidFill>
                <a:effectLst/>
                <a:latin typeface="Montserrat"/>
                <a:ea typeface="Montserrat"/>
                <a:cs typeface="Montserrat"/>
              </a:rPr>
              <a:t> Valve </a:t>
            </a:r>
            <a:r>
              <a:rPr lang="fr-FR" sz="1800" b="1" i="0" strike="noStrike" cap="none" spc="0" baseline="0" dirty="0" err="1">
                <a:solidFill>
                  <a:srgbClr val="000000"/>
                </a:solidFill>
                <a:effectLst/>
                <a:latin typeface="Montserrat"/>
                <a:ea typeface="Montserrat"/>
                <a:cs typeface="Montserrat"/>
              </a:rPr>
              <a:t>Error</a:t>
            </a:r>
            <a:r>
              <a:rPr lang="fr-FR" sz="1800" b="1" i="0" strike="noStrike" cap="none" spc="0" baseline="0" dirty="0">
                <a:solidFill>
                  <a:srgbClr val="000000"/>
                </a:solidFill>
                <a:effectLst/>
                <a:latin typeface="Montserrat"/>
                <a:ea typeface="Montserrat"/>
                <a:cs typeface="Montserrat"/>
              </a:rPr>
              <a:t>)</a:t>
            </a:r>
            <a:endParaRPr dirty="0"/>
          </a:p>
          <a:p>
            <a:pPr marL="457200" lvl="0" indent="-342900" algn="l" rtl="0">
              <a:lnSpc>
                <a:spcPct val="100000"/>
              </a:lnSpc>
              <a:spcBef>
                <a:spcPct val="0"/>
              </a:spcBef>
              <a:spcAft>
                <a:spcPct val="0"/>
              </a:spcAft>
              <a:buSzPts val="1800"/>
              <a:buChar char="●"/>
            </a:pPr>
            <a:r>
              <a:rPr lang="fr-FR" sz="1800" b="0" i="0" strike="noStrike" cap="none" spc="0" baseline="0" dirty="0">
                <a:solidFill>
                  <a:srgbClr val="000000"/>
                </a:solidFill>
                <a:effectLst/>
                <a:latin typeface="Montserrat"/>
                <a:ea typeface="Montserrat"/>
                <a:cs typeface="Montserrat"/>
              </a:rPr>
              <a:t>Signification : la valve de la cartouche est endommagée</a:t>
            </a:r>
            <a:endParaRPr dirty="0"/>
          </a:p>
          <a:p>
            <a:pPr marL="457200" lvl="0" indent="-342900" algn="l" rtl="0">
              <a:lnSpc>
                <a:spcPct val="100000"/>
              </a:lnSpc>
              <a:spcBef>
                <a:spcPct val="0"/>
              </a:spcBef>
              <a:spcAft>
                <a:spcPct val="0"/>
              </a:spcAft>
              <a:buSzPts val="1800"/>
              <a:buChar char="●"/>
            </a:pPr>
            <a:r>
              <a:rPr lang="fr-FR" sz="1800" b="0" i="0" strike="noStrike" cap="none" spc="0" baseline="0" dirty="0">
                <a:solidFill>
                  <a:srgbClr val="000000"/>
                </a:solidFill>
                <a:effectLst/>
                <a:latin typeface="Montserrat"/>
                <a:ea typeface="Montserrat"/>
                <a:cs typeface="Montserrat"/>
              </a:rPr>
              <a:t>Solution : recommencez. Traitez le reste de l’échantillon dans le tampon de lyse et chargez-le dans une nouvelle cartouche.</a:t>
            </a:r>
            <a:endParaRPr dirty="0"/>
          </a:p>
        </p:txBody>
      </p:sp>
      <p:pic>
        <p:nvPicPr>
          <p:cNvPr id="540" name="Google Shape;540;p41"/>
          <p:cNvPicPr preferRelativeResize="0"/>
          <p:nvPr/>
        </p:nvPicPr>
        <p:blipFill>
          <a:blip r:embed="rId3">
            <a:alphaModFix/>
          </a:blip>
          <a:stretch>
            <a:fillRect/>
          </a:stretch>
        </p:blipFill>
        <p:spPr>
          <a:xfrm>
            <a:off x="493939" y="1208087"/>
            <a:ext cx="3004912" cy="3017520"/>
          </a:xfrm>
          <a:prstGeom prst="rect">
            <a:avLst/>
          </a:prstGeom>
          <a:noFill/>
          <a:ln>
            <a:noFill/>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2"/>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46" name="Google Shape;546;p42"/>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Erreur 2 : Erreur Cartouche (Cartridge Error)</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Signification : erreur de chute de pression</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Solution : recommencez. Traitez le reste de l’échantillon dans le tampon de lyse et chargez-le dans une nouvelle cartouche.</a:t>
            </a:r>
            <a:endParaRPr/>
          </a:p>
        </p:txBody>
      </p:sp>
      <p:pic>
        <p:nvPicPr>
          <p:cNvPr id="547" name="Google Shape;547;p42"/>
          <p:cNvPicPr preferRelativeResize="0"/>
          <p:nvPr/>
        </p:nvPicPr>
        <p:blipFill>
          <a:blip r:embed="rId3">
            <a:alphaModFix/>
          </a:blip>
          <a:stretch>
            <a:fillRect/>
          </a:stretch>
        </p:blipFill>
        <p:spPr>
          <a:xfrm>
            <a:off x="501650" y="1286227"/>
            <a:ext cx="2983947" cy="3017520"/>
          </a:xfrm>
          <a:prstGeom prst="rect">
            <a:avLst/>
          </a:prstGeom>
          <a:noFill/>
          <a:ln>
            <a:noFill/>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3"/>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53" name="Google Shape;553;p43"/>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Erreur 3 : Cartouche bouchée (Cartridge Clogged)</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Signification : L’échantillon est trop visqueux</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Solution : Assurez-vous que l’échantillon est fluidifié et peut être prélevé avec une pipette. Recommencez l’extraction avec une nouvelle cartouche/demandez un nouvel échantillon.</a:t>
            </a:r>
            <a:endParaRPr/>
          </a:p>
        </p:txBody>
      </p:sp>
      <p:pic>
        <p:nvPicPr>
          <p:cNvPr id="554" name="Google Shape;554;p43"/>
          <p:cNvPicPr preferRelativeResize="0"/>
          <p:nvPr/>
        </p:nvPicPr>
        <p:blipFill>
          <a:blip r:embed="rId3">
            <a:alphaModFix/>
          </a:blip>
          <a:srcRect b="35555"/>
          <a:stretch>
            <a:fillRect/>
          </a:stretch>
        </p:blipFill>
        <p:spPr>
          <a:xfrm>
            <a:off x="558799" y="1222049"/>
            <a:ext cx="3081633" cy="3110376"/>
          </a:xfrm>
          <a:prstGeom prst="rect">
            <a:avLst/>
          </a:prstGeom>
          <a:noFill/>
          <a:ln>
            <a:noFill/>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4"/>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60" name="Google Shape;560;p44"/>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Erreur 6 : Cartouche non chargée (Cartridge not Loaded)</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Signification : cartouche non détectée</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Solution : Assurez-vous que la cartouche est correctement chargée dans le bon sens</a:t>
            </a:r>
            <a:endParaRPr/>
          </a:p>
        </p:txBody>
      </p:sp>
      <p:pic>
        <p:nvPicPr>
          <p:cNvPr id="561" name="Google Shape;561;p44"/>
          <p:cNvPicPr preferRelativeResize="0"/>
          <p:nvPr/>
        </p:nvPicPr>
        <p:blipFill>
          <a:blip r:embed="rId3">
            <a:alphaModFix/>
          </a:blip>
          <a:srcRect b="35535"/>
          <a:stretch>
            <a:fillRect/>
          </a:stretch>
        </p:blipFill>
        <p:spPr>
          <a:xfrm>
            <a:off x="501650" y="1017725"/>
            <a:ext cx="3287934" cy="3315768"/>
          </a:xfrm>
          <a:prstGeom prst="rect">
            <a:avLst/>
          </a:prstGeom>
          <a:noFill/>
          <a:ln>
            <a:noFill/>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5"/>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67" name="Google Shape;567;p45"/>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Erreur 9 : Erreur Carte de réinitialisation (Reset Card Error)</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Signification : problème avec la carte de réinitialisation ou le lecteur de QR code</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Solution : Contacter l’assistance Molbio</a:t>
            </a:r>
            <a:endParaRPr/>
          </a:p>
        </p:txBody>
      </p:sp>
      <p:pic>
        <p:nvPicPr>
          <p:cNvPr id="568" name="Google Shape;568;p45"/>
          <p:cNvPicPr preferRelativeResize="0"/>
          <p:nvPr/>
        </p:nvPicPr>
        <p:blipFill>
          <a:blip r:embed="rId3">
            <a:alphaModFix/>
          </a:blip>
          <a:stretch>
            <a:fillRect/>
          </a:stretch>
        </p:blipFill>
        <p:spPr>
          <a:xfrm>
            <a:off x="501650" y="1017725"/>
            <a:ext cx="3402566" cy="3350145"/>
          </a:xfrm>
          <a:prstGeom prst="rect">
            <a:avLst/>
          </a:prstGeom>
          <a:noFill/>
          <a:ln>
            <a:noFill/>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6"/>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74" name="Google Shape;574;p46"/>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Erreur 10 : Carte de réinitialisation non valide (Invalid Reset Card)</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Signification : problème avec la carte de réinitialisation ou le lecteur de QR code</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Solution : Contacter l’assistance Molbio</a:t>
            </a:r>
            <a:endParaRPr/>
          </a:p>
        </p:txBody>
      </p:sp>
      <p:pic>
        <p:nvPicPr>
          <p:cNvPr id="575" name="Google Shape;575;p46"/>
          <p:cNvPicPr preferRelativeResize="0"/>
          <p:nvPr/>
        </p:nvPicPr>
        <p:blipFill>
          <a:blip r:embed="rId3">
            <a:alphaModFix/>
          </a:blip>
          <a:stretch>
            <a:fillRect/>
          </a:stretch>
        </p:blipFill>
        <p:spPr>
          <a:xfrm>
            <a:off x="606425" y="1066005"/>
            <a:ext cx="3165475" cy="3152081"/>
          </a:xfrm>
          <a:prstGeom prst="rect">
            <a:avLst/>
          </a:prstGeom>
          <a:noFill/>
          <a:ln>
            <a:noFill/>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81" name="Google Shape;581;p47"/>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600" b="1" i="0" strike="noStrike" cap="none" spc="0" baseline="0" dirty="0">
                <a:solidFill>
                  <a:srgbClr val="000000"/>
                </a:solidFill>
                <a:effectLst/>
                <a:latin typeface="Montserrat"/>
                <a:ea typeface="Montserrat"/>
                <a:cs typeface="Montserrat"/>
              </a:rPr>
              <a:t>Erreur 11 : Erreur </a:t>
            </a:r>
            <a:r>
              <a:rPr lang="fr-FR" sz="1600" b="1" i="0" strike="noStrike" cap="none" spc="0" baseline="0" dirty="0" err="1">
                <a:solidFill>
                  <a:srgbClr val="000000"/>
                </a:solidFill>
                <a:effectLst/>
                <a:latin typeface="Montserrat"/>
                <a:ea typeface="Montserrat"/>
                <a:cs typeface="Montserrat"/>
              </a:rPr>
              <a:t>RTD</a:t>
            </a:r>
            <a:r>
              <a:rPr lang="fr-FR" sz="1600" b="1" i="0" strike="noStrike" cap="none" spc="0" baseline="0" dirty="0">
                <a:solidFill>
                  <a:srgbClr val="000000"/>
                </a:solidFill>
                <a:effectLst/>
                <a:latin typeface="Montserrat"/>
                <a:ea typeface="Montserrat"/>
                <a:cs typeface="Montserrat"/>
              </a:rPr>
              <a:t>-L</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Signification : les plaques chauffantes du dispositif ne fonctionnent pas</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Solution : Contacter l’assistance </a:t>
            </a:r>
            <a:r>
              <a:rPr lang="fr-FR" sz="1600" b="0" i="0" strike="noStrike" cap="none" spc="0" baseline="0" dirty="0" err="1">
                <a:solidFill>
                  <a:srgbClr val="000000"/>
                </a:solidFill>
                <a:effectLst/>
                <a:latin typeface="Montserrat"/>
                <a:ea typeface="Montserrat"/>
                <a:cs typeface="Montserrat"/>
              </a:rPr>
              <a:t>Molbio</a:t>
            </a:r>
            <a:endParaRPr sz="1600" dirty="0"/>
          </a:p>
          <a:p>
            <a:pPr marL="457200" lvl="0" indent="-228600" algn="l" rtl="0">
              <a:lnSpc>
                <a:spcPct val="100000"/>
              </a:lnSpc>
              <a:spcBef>
                <a:spcPct val="0"/>
              </a:spcBef>
              <a:spcAft>
                <a:spcPct val="0"/>
              </a:spcAft>
              <a:buSzPts val="1800"/>
              <a:buNone/>
            </a:pPr>
            <a:endParaRPr sz="1600" dirty="0"/>
          </a:p>
          <a:p>
            <a:pPr marL="114300" lvl="0" indent="0" algn="l" rtl="0">
              <a:lnSpc>
                <a:spcPct val="100000"/>
              </a:lnSpc>
              <a:spcBef>
                <a:spcPct val="0"/>
              </a:spcBef>
              <a:spcAft>
                <a:spcPct val="0"/>
              </a:spcAft>
              <a:buSzPts val="1800"/>
              <a:buNone/>
            </a:pPr>
            <a:r>
              <a:rPr lang="fr-FR" sz="1600" b="1" i="0" strike="noStrike" cap="none" spc="0" baseline="0" dirty="0">
                <a:solidFill>
                  <a:srgbClr val="000000"/>
                </a:solidFill>
                <a:effectLst/>
                <a:latin typeface="Montserrat"/>
                <a:ea typeface="Montserrat"/>
                <a:cs typeface="Montserrat"/>
              </a:rPr>
              <a:t>Erreur 12 : Erreur </a:t>
            </a:r>
            <a:r>
              <a:rPr lang="fr-FR" sz="1600" b="1" i="0" strike="noStrike" cap="none" spc="0" baseline="0" dirty="0" err="1">
                <a:solidFill>
                  <a:srgbClr val="000000"/>
                </a:solidFill>
                <a:effectLst/>
                <a:latin typeface="Montserrat"/>
                <a:ea typeface="Montserrat"/>
                <a:cs typeface="Montserrat"/>
              </a:rPr>
              <a:t>RTD</a:t>
            </a:r>
            <a:r>
              <a:rPr lang="fr-FR" sz="1600" b="1" i="0" strike="noStrike" cap="none" spc="0" baseline="0" dirty="0">
                <a:solidFill>
                  <a:srgbClr val="000000"/>
                </a:solidFill>
                <a:effectLst/>
                <a:latin typeface="Montserrat"/>
                <a:ea typeface="Montserrat"/>
                <a:cs typeface="Montserrat"/>
              </a:rPr>
              <a:t>-E</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Signification : les plaques chauffantes du dispositif ne fonctionnent pas</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Solution : Contacter l’assistance </a:t>
            </a:r>
            <a:r>
              <a:rPr lang="fr-FR" sz="1600" b="0" i="0" strike="noStrike" cap="none" spc="0" baseline="0" dirty="0" err="1">
                <a:solidFill>
                  <a:srgbClr val="000000"/>
                </a:solidFill>
                <a:effectLst/>
                <a:latin typeface="Montserrat"/>
                <a:ea typeface="Montserrat"/>
                <a:cs typeface="Montserrat"/>
              </a:rPr>
              <a:t>Molbio</a:t>
            </a:r>
            <a:endParaRPr sz="1600" dirty="0"/>
          </a:p>
        </p:txBody>
      </p:sp>
      <p:pic>
        <p:nvPicPr>
          <p:cNvPr id="582" name="Google Shape;582;p47"/>
          <p:cNvPicPr preferRelativeResize="0"/>
          <p:nvPr/>
        </p:nvPicPr>
        <p:blipFill>
          <a:blip r:embed="rId3">
            <a:alphaModFix/>
          </a:blip>
          <a:stretch>
            <a:fillRect/>
          </a:stretch>
        </p:blipFill>
        <p:spPr>
          <a:xfrm>
            <a:off x="577850" y="1179512"/>
            <a:ext cx="3019995" cy="3011488"/>
          </a:xfrm>
          <a:prstGeom prst="rect">
            <a:avLst/>
          </a:prstGeom>
          <a:noFill/>
          <a:ln>
            <a:noFill/>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Messages d’erreur de Truelab</a:t>
            </a:r>
            <a:endParaRPr/>
          </a:p>
        </p:txBody>
      </p:sp>
      <p:sp>
        <p:nvSpPr>
          <p:cNvPr id="588" name="Google Shape;588;p48"/>
          <p:cNvSpPr/>
          <p:nvPr/>
        </p:nvSpPr>
        <p:spPr>
          <a:xfrm>
            <a:off x="642571"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Erreur 1 : Erreur du cycle de température</a:t>
            </a:r>
            <a:endParaRPr sz="1400" b="0" i="0" u="none" strike="noStrike" cap="none">
              <a:solidFill>
                <a:srgbClr val="000000"/>
              </a:solidFill>
              <a:latin typeface="Arial"/>
              <a:ea typeface="Arial"/>
              <a:cs typeface="Arial"/>
              <a:sym typeface="Arial"/>
            </a:endParaRPr>
          </a:p>
        </p:txBody>
      </p:sp>
      <p:sp>
        <p:nvSpPr>
          <p:cNvPr id="589" name="Google Shape;589;p48"/>
          <p:cNvSpPr/>
          <p:nvPr/>
        </p:nvSpPr>
        <p:spPr>
          <a:xfrm>
            <a:off x="2243504"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Erreur 2 : Test arrêté manuellement</a:t>
            </a:r>
            <a:endParaRPr sz="1400" b="0" i="0" u="none" strike="noStrike" cap="none">
              <a:solidFill>
                <a:srgbClr val="000000"/>
              </a:solidFill>
              <a:latin typeface="Arial"/>
              <a:ea typeface="Arial"/>
              <a:cs typeface="Arial"/>
              <a:sym typeface="Arial"/>
            </a:endParaRPr>
          </a:p>
        </p:txBody>
      </p:sp>
      <p:sp>
        <p:nvSpPr>
          <p:cNvPr id="590" name="Google Shape;590;p48"/>
          <p:cNvSpPr/>
          <p:nvPr/>
        </p:nvSpPr>
        <p:spPr>
          <a:xfrm>
            <a:off x="3844437"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Erreur 3 : Profil optique incorrect</a:t>
            </a:r>
            <a:endParaRPr sz="1400" b="0" i="0" u="none" strike="noStrike" cap="none">
              <a:solidFill>
                <a:srgbClr val="000000"/>
              </a:solidFill>
              <a:latin typeface="Arial"/>
              <a:ea typeface="Arial"/>
              <a:cs typeface="Arial"/>
              <a:sym typeface="Arial"/>
            </a:endParaRPr>
          </a:p>
        </p:txBody>
      </p:sp>
      <p:sp>
        <p:nvSpPr>
          <p:cNvPr id="591" name="Google Shape;591;p48"/>
          <p:cNvSpPr/>
          <p:nvPr/>
        </p:nvSpPr>
        <p:spPr>
          <a:xfrm>
            <a:off x="5422656"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Erreur 4 : Erreur d’exécution</a:t>
            </a:r>
            <a:endParaRPr sz="1400" b="0" i="0" u="none" strike="noStrike" cap="none">
              <a:solidFill>
                <a:srgbClr val="000000"/>
              </a:solidFill>
              <a:latin typeface="Arial"/>
              <a:ea typeface="Arial"/>
              <a:cs typeface="Arial"/>
              <a:sym typeface="Arial"/>
            </a:endParaRPr>
          </a:p>
        </p:txBody>
      </p:sp>
      <p:sp>
        <p:nvSpPr>
          <p:cNvPr id="592" name="Google Shape;592;p48"/>
          <p:cNvSpPr/>
          <p:nvPr/>
        </p:nvSpPr>
        <p:spPr>
          <a:xfrm>
            <a:off x="7000875"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Erreur 5 : Erreur de vérification de la sonde</a:t>
            </a:r>
            <a:endParaRPr sz="1400" b="0" i="0" u="none" strike="noStrike" cap="none">
              <a:solidFill>
                <a:srgbClr val="000000"/>
              </a:solidFill>
              <a:latin typeface="Arial"/>
              <a:ea typeface="Arial"/>
              <a:cs typeface="Arial"/>
              <a:sym typeface="Arial"/>
            </a:endParaRPr>
          </a:p>
        </p:txBody>
      </p:sp>
      <p:sp>
        <p:nvSpPr>
          <p:cNvPr id="593" name="Google Shape;593;p48"/>
          <p:cNvSpPr txBox="1"/>
          <p:nvPr/>
        </p:nvSpPr>
        <p:spPr>
          <a:xfrm>
            <a:off x="642571" y="2954215"/>
            <a:ext cx="7729904" cy="9448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Solution : </a:t>
            </a:r>
            <a:r>
              <a:rPr lang="fr-FR" sz="1400" b="0" i="0" strike="noStrike" cap="none" spc="0" baseline="0">
                <a:solidFill>
                  <a:srgbClr val="000000"/>
                </a:solidFill>
                <a:effectLst/>
                <a:latin typeface="Montserrat"/>
                <a:ea typeface="Montserrat"/>
                <a:cs typeface="Montserrat"/>
              </a:rPr>
              <a:t>Recommencez le test en utilisant une nouvelle puce et rechargez l’éluat en appuyant sur le bouton « Repeat » (Répéter). Suivez les conseils d’utilisation pour charger correctement l’éluat dans le puits de réaction blanc de la puce. Contactez l’équipe d’assistance de Molbio si le problème persiste.</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
          <p:cNvSpPr txBox="1">
            <a:spLocks noGrp="1"/>
          </p:cNvSpPr>
          <p:nvPr>
            <p:ph type="title"/>
          </p:nvPr>
        </p:nvSpPr>
        <p:spPr>
          <a:xfrm>
            <a:off x="1348230" y="1887778"/>
            <a:ext cx="3957900" cy="35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1400"/>
              <a:buNone/>
            </a:pPr>
            <a:r>
              <a:rPr lang="fr-FR" sz="1800" b="0" i="0" strike="noStrike" cap="none" spc="0" baseline="0">
                <a:solidFill>
                  <a:srgbClr val="FF6E68"/>
                </a:solidFill>
                <a:effectLst/>
                <a:latin typeface="Montserrat ExtraBold"/>
                <a:ea typeface="Montserrat ExtraBold"/>
                <a:cs typeface="Montserrat ExtraBold"/>
              </a:rPr>
              <a:t>Test Truenat de dépistage de la TB par PCR</a:t>
            </a:r>
            <a:endParaRPr/>
          </a:p>
        </p:txBody>
      </p:sp>
      <p:sp>
        <p:nvSpPr>
          <p:cNvPr id="180" name="Google Shape;180;p4"/>
          <p:cNvSpPr txBox="1">
            <a:spLocks noGrp="1"/>
          </p:cNvSpPr>
          <p:nvPr>
            <p:ph type="title" idx="2"/>
          </p:nvPr>
        </p:nvSpPr>
        <p:spPr>
          <a:xfrm>
            <a:off x="681705" y="1851214"/>
            <a:ext cx="770100" cy="42802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2400"/>
              <a:buNone/>
            </a:pPr>
            <a:r>
              <a:rPr lang="fr-FR" sz="2400" b="0" i="0" strike="noStrike" cap="none" spc="0" baseline="0">
                <a:solidFill>
                  <a:srgbClr val="CCCCCC"/>
                </a:solidFill>
                <a:effectLst/>
                <a:latin typeface="Montserrat ExtraBold"/>
                <a:ea typeface="Montserrat ExtraBold"/>
                <a:cs typeface="Montserrat ExtraBold"/>
              </a:rPr>
              <a:t>01.</a:t>
            </a:r>
            <a:endParaRPr>
              <a:solidFill>
                <a:schemeClr val="accent2"/>
              </a:solidFill>
            </a:endParaRPr>
          </a:p>
        </p:txBody>
      </p:sp>
      <p:sp>
        <p:nvSpPr>
          <p:cNvPr id="181" name="Google Shape;181;p4"/>
          <p:cNvSpPr txBox="1">
            <a:spLocks noGrp="1"/>
          </p:cNvSpPr>
          <p:nvPr>
            <p:ph type="title" idx="3"/>
          </p:nvPr>
        </p:nvSpPr>
        <p:spPr>
          <a:xfrm>
            <a:off x="1348230" y="2676812"/>
            <a:ext cx="3957900" cy="35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1400"/>
              <a:buNone/>
            </a:pPr>
            <a:r>
              <a:rPr lang="fr-FR" sz="1800" b="0" i="0" strike="noStrike" cap="none" spc="0" baseline="0">
                <a:solidFill>
                  <a:srgbClr val="FF6E68"/>
                </a:solidFill>
                <a:effectLst/>
                <a:latin typeface="Montserrat ExtraBold"/>
                <a:ea typeface="Montserrat ExtraBold"/>
                <a:cs typeface="Montserrat ExtraBold"/>
              </a:rPr>
              <a:t>Équipement et réactifs</a:t>
            </a:r>
            <a:endParaRPr/>
          </a:p>
        </p:txBody>
      </p:sp>
      <p:sp>
        <p:nvSpPr>
          <p:cNvPr id="182" name="Google Shape;182;p4"/>
          <p:cNvSpPr txBox="1">
            <a:spLocks noGrp="1"/>
          </p:cNvSpPr>
          <p:nvPr>
            <p:ph type="title" idx="5"/>
          </p:nvPr>
        </p:nvSpPr>
        <p:spPr>
          <a:xfrm>
            <a:off x="681705" y="2644058"/>
            <a:ext cx="770100" cy="42040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2400"/>
              <a:buNone/>
            </a:pPr>
            <a:r>
              <a:rPr lang="fr-FR" sz="2400" b="0" i="0" strike="noStrike" cap="none" spc="0" baseline="0">
                <a:solidFill>
                  <a:srgbClr val="CCCCCC"/>
                </a:solidFill>
                <a:effectLst/>
                <a:latin typeface="Montserrat ExtraBold"/>
                <a:ea typeface="Montserrat ExtraBold"/>
                <a:cs typeface="Montserrat ExtraBold"/>
              </a:rPr>
              <a:t>02.</a:t>
            </a:r>
            <a:endParaRPr/>
          </a:p>
        </p:txBody>
      </p:sp>
      <p:sp>
        <p:nvSpPr>
          <p:cNvPr id="183" name="Google Shape;183;p4"/>
          <p:cNvSpPr txBox="1">
            <a:spLocks noGrp="1"/>
          </p:cNvSpPr>
          <p:nvPr>
            <p:ph type="title" idx="6"/>
          </p:nvPr>
        </p:nvSpPr>
        <p:spPr>
          <a:xfrm>
            <a:off x="1348230" y="3462037"/>
            <a:ext cx="3957900" cy="35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1400"/>
              <a:buNone/>
            </a:pPr>
            <a:r>
              <a:rPr lang="fr-FR" sz="1800" b="0" i="0" strike="noStrike" cap="none" spc="0" baseline="0">
                <a:solidFill>
                  <a:srgbClr val="FF6E68"/>
                </a:solidFill>
                <a:effectLst/>
                <a:latin typeface="Montserrat ExtraBold"/>
                <a:ea typeface="Montserrat ExtraBold"/>
                <a:cs typeface="Montserrat ExtraBold"/>
              </a:rPr>
              <a:t>Procédures du test Truenat</a:t>
            </a:r>
            <a:endParaRPr/>
          </a:p>
        </p:txBody>
      </p:sp>
      <p:sp>
        <p:nvSpPr>
          <p:cNvPr id="184" name="Google Shape;184;p4"/>
          <p:cNvSpPr txBox="1">
            <a:spLocks noGrp="1"/>
          </p:cNvSpPr>
          <p:nvPr>
            <p:ph type="title" idx="8"/>
          </p:nvPr>
        </p:nvSpPr>
        <p:spPr>
          <a:xfrm>
            <a:off x="681705" y="3429281"/>
            <a:ext cx="770100" cy="420412"/>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2400"/>
              <a:buNone/>
            </a:pPr>
            <a:r>
              <a:rPr lang="fr-FR" sz="2400" b="0" i="0" strike="noStrike" cap="none" spc="0" baseline="0">
                <a:solidFill>
                  <a:srgbClr val="CCCCCC"/>
                </a:solidFill>
                <a:effectLst/>
                <a:latin typeface="Montserrat ExtraBold"/>
                <a:ea typeface="Montserrat ExtraBold"/>
                <a:cs typeface="Montserrat ExtraBold"/>
              </a:rPr>
              <a:t>03.</a:t>
            </a:r>
            <a:endParaRPr/>
          </a:p>
        </p:txBody>
      </p:sp>
      <p:sp>
        <p:nvSpPr>
          <p:cNvPr id="185" name="Google Shape;185;p4"/>
          <p:cNvSpPr txBox="1">
            <a:spLocks noGrp="1"/>
          </p:cNvSpPr>
          <p:nvPr>
            <p:ph type="title" idx="9"/>
          </p:nvPr>
        </p:nvSpPr>
        <p:spPr>
          <a:xfrm>
            <a:off x="1348230" y="4247260"/>
            <a:ext cx="3957900" cy="35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1400"/>
              <a:buNone/>
            </a:pPr>
            <a:r>
              <a:rPr lang="fr-FR" sz="1800" b="0" i="0" strike="noStrike" cap="none" spc="0" baseline="0">
                <a:solidFill>
                  <a:srgbClr val="FF6E68"/>
                </a:solidFill>
                <a:effectLst/>
                <a:latin typeface="Montserrat ExtraBold"/>
                <a:ea typeface="Montserrat ExtraBold"/>
                <a:cs typeface="Montserrat ExtraBold"/>
              </a:rPr>
              <a:t>Exigences en matière d’infrastructure</a:t>
            </a:r>
            <a:endParaRPr/>
          </a:p>
        </p:txBody>
      </p:sp>
      <p:sp>
        <p:nvSpPr>
          <p:cNvPr id="186" name="Google Shape;186;p4"/>
          <p:cNvSpPr txBox="1">
            <a:spLocks noGrp="1"/>
          </p:cNvSpPr>
          <p:nvPr>
            <p:ph type="title" idx="14"/>
          </p:nvPr>
        </p:nvSpPr>
        <p:spPr>
          <a:xfrm>
            <a:off x="681705" y="4214504"/>
            <a:ext cx="770100" cy="420413"/>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2400"/>
              <a:buNone/>
            </a:pPr>
            <a:r>
              <a:rPr lang="fr-FR" sz="2400" b="0" i="0" strike="noStrike" cap="none" spc="0" baseline="0">
                <a:solidFill>
                  <a:srgbClr val="CCCCCC"/>
                </a:solidFill>
                <a:effectLst/>
                <a:latin typeface="Montserrat ExtraBold"/>
                <a:ea typeface="Montserrat ExtraBold"/>
                <a:cs typeface="Montserrat ExtraBold"/>
              </a:rPr>
              <a:t>04.</a:t>
            </a:r>
            <a:endParaRPr/>
          </a:p>
        </p:txBody>
      </p:sp>
      <p:sp>
        <p:nvSpPr>
          <p:cNvPr id="187" name="Google Shape;187;p4"/>
          <p:cNvSpPr txBox="1"/>
          <p:nvPr/>
        </p:nvSpPr>
        <p:spPr>
          <a:xfrm>
            <a:off x="637561" y="665189"/>
            <a:ext cx="5637114" cy="755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ct val="0"/>
              </a:spcBef>
              <a:spcAft>
                <a:spcPct val="0"/>
              </a:spcAft>
              <a:buClr>
                <a:schemeClr val="accent1"/>
              </a:buClr>
              <a:buSzPts val="1400"/>
              <a:buFont typeface="Montserrat ExtraBold"/>
              <a:buNone/>
            </a:pPr>
            <a:r>
              <a:rPr lang="fr-FR" sz="2800" b="1" i="0" strike="noStrike" cap="none" spc="0" baseline="0">
                <a:solidFill>
                  <a:srgbClr val="FF6E68"/>
                </a:solidFill>
                <a:effectLst/>
                <a:latin typeface="Montserrat ExtraBold"/>
                <a:ea typeface="Montserrat ExtraBold"/>
                <a:cs typeface="Montserrat ExtraBold"/>
              </a:rPr>
              <a:t>MODULE 3: ASPECTS OPÉRATIONNELS - PLAN DU COURS</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Messages d’erreur de Truelab</a:t>
            </a:r>
            <a:endParaRPr/>
          </a:p>
        </p:txBody>
      </p:sp>
      <p:sp>
        <p:nvSpPr>
          <p:cNvPr id="599" name="Google Shape;599;p49"/>
          <p:cNvSpPr/>
          <p:nvPr/>
        </p:nvSpPr>
        <p:spPr>
          <a:xfrm>
            <a:off x="3844437"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INVALID (NON VALIDE)</a:t>
            </a:r>
            <a:endParaRPr sz="1400" b="0" i="0" u="none" strike="noStrike" cap="none">
              <a:solidFill>
                <a:srgbClr val="000000"/>
              </a:solidFill>
              <a:latin typeface="Arial"/>
              <a:ea typeface="Arial"/>
              <a:cs typeface="Arial"/>
              <a:sym typeface="Arial"/>
            </a:endParaRPr>
          </a:p>
        </p:txBody>
      </p:sp>
      <p:sp>
        <p:nvSpPr>
          <p:cNvPr id="600" name="Google Shape;600;p49"/>
          <p:cNvSpPr txBox="1"/>
          <p:nvPr/>
        </p:nvSpPr>
        <p:spPr>
          <a:xfrm>
            <a:off x="642571" y="2954215"/>
            <a:ext cx="7729904" cy="16003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dirty="0">
                <a:solidFill>
                  <a:srgbClr val="000000"/>
                </a:solidFill>
                <a:effectLst/>
                <a:latin typeface="Montserrat"/>
                <a:ea typeface="Montserrat"/>
                <a:cs typeface="Montserrat"/>
              </a:rPr>
              <a:t>Signification : </a:t>
            </a:r>
            <a:r>
              <a:rPr lang="fr-FR" sz="1400" b="0" i="0" strike="noStrike" cap="none" spc="0" baseline="0" dirty="0">
                <a:solidFill>
                  <a:srgbClr val="000000"/>
                </a:solidFill>
                <a:effectLst/>
                <a:latin typeface="Montserrat"/>
                <a:ea typeface="Montserrat"/>
                <a:cs typeface="Montserrat"/>
              </a:rPr>
              <a:t>le contrôle interne n’a pas été amplifié dans la PCR ou l’extraction de l’échantillon n’est pas correcte.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a:p>
            <a:pPr algn="ctr">
              <a:buSzPts val="1400"/>
            </a:pPr>
            <a:r>
              <a:rPr lang="fr-FR" sz="1400" b="1" i="0" strike="noStrike" cap="none" spc="0" baseline="0" dirty="0">
                <a:solidFill>
                  <a:srgbClr val="000000"/>
                </a:solidFill>
                <a:effectLst/>
                <a:latin typeface="Montserrat"/>
                <a:ea typeface="Montserrat"/>
                <a:cs typeface="Montserrat"/>
              </a:rPr>
              <a:t>Solution : </a:t>
            </a:r>
            <a:r>
              <a:rPr lang="fr-FR" sz="1400" b="0" i="0" strike="noStrike" cap="none" spc="0" baseline="0" dirty="0">
                <a:solidFill>
                  <a:srgbClr val="000000"/>
                </a:solidFill>
                <a:effectLst/>
                <a:latin typeface="Montserrat"/>
                <a:ea typeface="Montserrat"/>
                <a:cs typeface="Montserrat"/>
              </a:rPr>
              <a:t>Si le résultat du test est invalide, traitez à nouveau l’échantillon et refaites le test sur l’</a:t>
            </a:r>
            <a:r>
              <a:rPr lang="fr-FR" sz="1400" b="0" i="0" strike="noStrike" cap="none" spc="0" baseline="0" dirty="0" err="1">
                <a:solidFill>
                  <a:srgbClr val="000000"/>
                </a:solidFill>
                <a:effectLst/>
                <a:latin typeface="Montserrat"/>
                <a:ea typeface="Montserrat"/>
                <a:cs typeface="Montserrat"/>
              </a:rPr>
              <a:t>éluat</a:t>
            </a:r>
            <a:r>
              <a:rPr lang="fr-FR" sz="1400" b="0" i="0" strike="noStrike" cap="none" spc="0" baseline="0" dirty="0">
                <a:solidFill>
                  <a:srgbClr val="000000"/>
                </a:solidFill>
                <a:effectLst/>
                <a:latin typeface="Montserrat"/>
                <a:ea typeface="Montserrat"/>
                <a:cs typeface="Montserrat"/>
              </a:rPr>
              <a:t> à l’aide d’une autre puce. Si le résultat est toujours invalide, demandez un nouvel échantillon et répétez le test. Si le problème persiste, contactez l’équipe d’assistance </a:t>
            </a:r>
            <a:r>
              <a:rPr lang="fr-FR" sz="1400" b="0" i="0" strike="noStrike" cap="none" spc="0" baseline="0" dirty="0" err="1">
                <a:solidFill>
                  <a:srgbClr val="000000"/>
                </a:solidFill>
                <a:effectLst/>
                <a:latin typeface="Montserrat"/>
                <a:ea typeface="Montserrat"/>
                <a:cs typeface="Montserrat"/>
              </a:rPr>
              <a:t>Molbio</a:t>
            </a:r>
            <a:r>
              <a:rPr lang="fr-FR" sz="1400" b="0" i="0" strike="noStrike" cap="none" spc="0" baseline="0">
                <a:solidFill>
                  <a:srgbClr val="000000"/>
                </a:solidFill>
                <a:effectLst/>
                <a:latin typeface="Montserrat"/>
                <a:ea typeface="Montserrat"/>
                <a:cs typeface="Montserrat"/>
              </a:rPr>
              <a:t>. </a:t>
            </a:r>
            <a:endParaRPr sz="1400" b="0" i="0" u="none" strike="noStrike" cap="none" dirty="0">
              <a:solidFill>
                <a:srgbClr val="000000"/>
              </a:solidFill>
              <a:latin typeface="Arial"/>
              <a:ea typeface="Arial"/>
              <a:cs typeface="Arial"/>
              <a:sym typeface="Arial"/>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Messages d’alerte de Truelab</a:t>
            </a:r>
            <a:endParaRPr/>
          </a:p>
        </p:txBody>
      </p:sp>
      <p:sp>
        <p:nvSpPr>
          <p:cNvPr id="606" name="Google Shape;606;p50"/>
          <p:cNvSpPr/>
          <p:nvPr/>
        </p:nvSpPr>
        <p:spPr>
          <a:xfrm>
            <a:off x="3844437" y="1374531"/>
            <a:ext cx="1371600" cy="1371600"/>
          </a:xfrm>
          <a:prstGeom prst="rect">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200" b="1" i="0" strike="noStrike" cap="none" spc="0" baseline="0" dirty="0" err="1">
                <a:solidFill>
                  <a:srgbClr val="FFFFFF"/>
                </a:solidFill>
                <a:effectLst/>
                <a:latin typeface="Montserrat"/>
                <a:ea typeface="Montserrat"/>
                <a:cs typeface="Montserrat"/>
              </a:rPr>
              <a:t>Unable</a:t>
            </a:r>
            <a:r>
              <a:rPr lang="fr-FR" sz="1200" b="1" i="0" strike="noStrike" cap="none" spc="0" baseline="0" dirty="0">
                <a:solidFill>
                  <a:srgbClr val="FFFFFF"/>
                </a:solidFill>
                <a:effectLst/>
                <a:latin typeface="Montserrat"/>
                <a:ea typeface="Montserrat"/>
                <a:cs typeface="Montserrat"/>
              </a:rPr>
              <a:t> to </a:t>
            </a:r>
            <a:r>
              <a:rPr lang="fr-FR" sz="1200" b="1" i="0" strike="noStrike" cap="none" spc="0" baseline="0" dirty="0" err="1">
                <a:solidFill>
                  <a:srgbClr val="FFFFFF"/>
                </a:solidFill>
                <a:effectLst/>
                <a:latin typeface="Montserrat"/>
                <a:ea typeface="Montserrat"/>
                <a:cs typeface="Montserrat"/>
              </a:rPr>
              <a:t>read</a:t>
            </a:r>
            <a:r>
              <a:rPr lang="fr-FR" sz="1200" b="1" i="0" strike="noStrike" cap="none" spc="0" baseline="0" dirty="0">
                <a:solidFill>
                  <a:srgbClr val="FFFFFF"/>
                </a:solidFill>
                <a:effectLst/>
                <a:latin typeface="Montserrat"/>
                <a:ea typeface="Montserrat"/>
                <a:cs typeface="Montserrat"/>
              </a:rPr>
              <a:t> chip information (Impossible de lire les informations sur la puce)</a:t>
            </a:r>
            <a:endParaRPr sz="1200" b="0" i="0" u="none" strike="noStrike" cap="none" dirty="0">
              <a:solidFill>
                <a:srgbClr val="000000"/>
              </a:solidFill>
              <a:sym typeface="Arial"/>
            </a:endParaRPr>
          </a:p>
        </p:txBody>
      </p:sp>
      <p:sp>
        <p:nvSpPr>
          <p:cNvPr id="607" name="Google Shape;607;p50"/>
          <p:cNvSpPr txBox="1"/>
          <p:nvPr/>
        </p:nvSpPr>
        <p:spPr>
          <a:xfrm>
            <a:off x="642571" y="2954215"/>
            <a:ext cx="7729904" cy="15849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Signification : </a:t>
            </a:r>
            <a:r>
              <a:rPr lang="fr-FR" sz="1400" b="0" i="0" strike="noStrike" cap="none" spc="0" baseline="0">
                <a:solidFill>
                  <a:srgbClr val="000000"/>
                </a:solidFill>
                <a:effectLst/>
                <a:latin typeface="Montserrat"/>
                <a:ea typeface="Montserrat"/>
                <a:cs typeface="Montserrat"/>
              </a:rPr>
              <a:t>l’analyseur n’a pas pu lire la mémoire de la puce.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Solution : </a:t>
            </a:r>
            <a:r>
              <a:rPr lang="fr-FR" sz="1400" b="0" i="0" strike="noStrike" cap="none" spc="0" baseline="0">
                <a:solidFill>
                  <a:srgbClr val="000000"/>
                </a:solidFill>
                <a:effectLst/>
                <a:latin typeface="Montserrat"/>
                <a:ea typeface="Montserrat"/>
                <a:cs typeface="Montserrat"/>
              </a:rPr>
              <a:t>vérifiez si la puce a été correctement chargée dans le plateau.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Retirez la puce et sélectionnez à nouveau le profil sur l’écran du statut et répétez les étapes.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Si un message réapparaît, chargez une nouvelle puce et rechargez de nouveau l’éluat.</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Messages d’alerte de Truelab</a:t>
            </a:r>
            <a:endParaRPr/>
          </a:p>
        </p:txBody>
      </p:sp>
      <p:sp>
        <p:nvSpPr>
          <p:cNvPr id="613" name="Google Shape;613;p51"/>
          <p:cNvSpPr/>
          <p:nvPr/>
        </p:nvSpPr>
        <p:spPr>
          <a:xfrm>
            <a:off x="3844437" y="1374531"/>
            <a:ext cx="1371600" cy="1371600"/>
          </a:xfrm>
          <a:prstGeom prst="rect">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100" b="1" i="0" strike="noStrike" cap="none" spc="0" baseline="0" dirty="0" err="1">
                <a:solidFill>
                  <a:srgbClr val="FFFFFF"/>
                </a:solidFill>
                <a:effectLst/>
                <a:latin typeface="Montserrat"/>
                <a:ea typeface="Montserrat"/>
                <a:cs typeface="Montserrat"/>
              </a:rPr>
              <a:t>Could</a:t>
            </a:r>
            <a:r>
              <a:rPr lang="fr-FR" sz="1100" b="1" i="0" strike="noStrike" cap="none" spc="0" baseline="0" dirty="0">
                <a:solidFill>
                  <a:srgbClr val="FFFFFF"/>
                </a:solidFill>
                <a:effectLst/>
                <a:latin typeface="Montserrat"/>
                <a:ea typeface="Montserrat"/>
                <a:cs typeface="Montserrat"/>
              </a:rPr>
              <a:t> not </a:t>
            </a:r>
            <a:r>
              <a:rPr lang="fr-FR" sz="1100" b="1" i="0" strike="noStrike" cap="none" spc="0" baseline="0" dirty="0" err="1">
                <a:solidFill>
                  <a:srgbClr val="FFFFFF"/>
                </a:solidFill>
                <a:effectLst/>
                <a:latin typeface="Montserrat"/>
                <a:ea typeface="Montserrat"/>
                <a:cs typeface="Montserrat"/>
              </a:rPr>
              <a:t>initialize</a:t>
            </a:r>
            <a:r>
              <a:rPr lang="fr-FR" sz="1100" b="1" i="0" strike="noStrike" cap="none" spc="0" baseline="0" dirty="0">
                <a:solidFill>
                  <a:srgbClr val="FFFFFF"/>
                </a:solidFill>
                <a:effectLst/>
                <a:latin typeface="Montserrat"/>
                <a:ea typeface="Montserrat"/>
                <a:cs typeface="Montserrat"/>
              </a:rPr>
              <a:t>. </a:t>
            </a:r>
            <a:r>
              <a:rPr lang="fr-FR" sz="1100" b="1" i="0" strike="noStrike" cap="none" spc="0" baseline="0" dirty="0" err="1">
                <a:solidFill>
                  <a:srgbClr val="FFFFFF"/>
                </a:solidFill>
                <a:effectLst/>
                <a:latin typeface="Montserrat"/>
                <a:ea typeface="Montserrat"/>
                <a:cs typeface="Montserrat"/>
              </a:rPr>
              <a:t>Please</a:t>
            </a:r>
            <a:r>
              <a:rPr lang="fr-FR" sz="1100" b="1" i="0" strike="noStrike" cap="none" spc="0" baseline="0" dirty="0">
                <a:solidFill>
                  <a:srgbClr val="FFFFFF"/>
                </a:solidFill>
                <a:effectLst/>
                <a:latin typeface="Montserrat"/>
                <a:ea typeface="Montserrat"/>
                <a:cs typeface="Montserrat"/>
              </a:rPr>
              <a:t> </a:t>
            </a:r>
            <a:r>
              <a:rPr lang="fr-FR" sz="1100" b="1" i="0" strike="noStrike" cap="none" spc="0" baseline="0" dirty="0" err="1">
                <a:solidFill>
                  <a:srgbClr val="FFFFFF"/>
                </a:solidFill>
                <a:effectLst/>
                <a:latin typeface="Montserrat"/>
                <a:ea typeface="Montserrat"/>
                <a:cs typeface="Montserrat"/>
              </a:rPr>
              <a:t>try</a:t>
            </a:r>
            <a:r>
              <a:rPr lang="fr-FR" sz="1100" b="1" i="0" strike="noStrike" cap="none" spc="0" baseline="0" dirty="0">
                <a:solidFill>
                  <a:srgbClr val="FFFFFF"/>
                </a:solidFill>
                <a:effectLst/>
                <a:latin typeface="Montserrat"/>
                <a:ea typeface="Montserrat"/>
                <a:cs typeface="Montserrat"/>
              </a:rPr>
              <a:t> </a:t>
            </a:r>
            <a:r>
              <a:rPr lang="fr-FR" sz="1100" b="1" i="0" strike="noStrike" cap="none" spc="0" baseline="0" dirty="0" err="1">
                <a:solidFill>
                  <a:srgbClr val="FFFFFF"/>
                </a:solidFill>
                <a:effectLst/>
                <a:latin typeface="Montserrat"/>
                <a:ea typeface="Montserrat"/>
                <a:cs typeface="Montserrat"/>
              </a:rPr>
              <a:t>again</a:t>
            </a:r>
            <a:r>
              <a:rPr lang="fr-FR" sz="1100" b="1" i="0" strike="noStrike" cap="none" spc="0" baseline="0" dirty="0">
                <a:solidFill>
                  <a:srgbClr val="FFFFFF"/>
                </a:solidFill>
                <a:effectLst/>
                <a:latin typeface="Montserrat"/>
                <a:ea typeface="Montserrat"/>
                <a:cs typeface="Montserrat"/>
              </a:rPr>
              <a:t>. (Impossible d’initialiser. Veuillez réessayer.)</a:t>
            </a:r>
            <a:endParaRPr sz="1100" b="0" i="0" u="none" strike="noStrike" cap="none" dirty="0">
              <a:solidFill>
                <a:srgbClr val="000000"/>
              </a:solidFill>
              <a:sym typeface="Arial"/>
            </a:endParaRPr>
          </a:p>
        </p:txBody>
      </p:sp>
      <p:sp>
        <p:nvSpPr>
          <p:cNvPr id="614" name="Google Shape;614;p51"/>
          <p:cNvSpPr txBox="1"/>
          <p:nvPr/>
        </p:nvSpPr>
        <p:spPr>
          <a:xfrm>
            <a:off x="642571" y="2954215"/>
            <a:ext cx="7729904" cy="9448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Signification : </a:t>
            </a:r>
            <a:r>
              <a:rPr lang="fr-FR" sz="1400" b="0" i="0" strike="noStrike" cap="none" spc="0" baseline="0">
                <a:solidFill>
                  <a:srgbClr val="000000"/>
                </a:solidFill>
                <a:effectLst/>
                <a:latin typeface="Montserrat"/>
                <a:ea typeface="Montserrat"/>
                <a:cs typeface="Montserrat"/>
              </a:rPr>
              <a:t>le système n’a pas pu établir de connexion interne.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Solution : </a:t>
            </a:r>
            <a:r>
              <a:rPr lang="fr-FR" sz="1400" b="0" i="0" strike="noStrike" cap="none" spc="0" baseline="0">
                <a:solidFill>
                  <a:srgbClr val="000000"/>
                </a:solidFill>
                <a:effectLst/>
                <a:latin typeface="Montserrat"/>
                <a:ea typeface="Montserrat"/>
                <a:cs typeface="Montserrat"/>
              </a:rPr>
              <a:t>réessayez d’effectuer le test en utilisant une nouvelle puce et en rechargeant à nouveau l’éluat.</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Messages d’alerte de Truelab</a:t>
            </a:r>
            <a:endParaRPr/>
          </a:p>
        </p:txBody>
      </p:sp>
      <p:sp>
        <p:nvSpPr>
          <p:cNvPr id="620" name="Google Shape;620;p52"/>
          <p:cNvSpPr/>
          <p:nvPr/>
        </p:nvSpPr>
        <p:spPr>
          <a:xfrm>
            <a:off x="3048000" y="1467219"/>
            <a:ext cx="1371600" cy="1371600"/>
          </a:xfrm>
          <a:prstGeom prst="rect">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dirty="0">
                <a:solidFill>
                  <a:srgbClr val="FFFFFF"/>
                </a:solidFill>
                <a:effectLst/>
                <a:latin typeface="Montserrat"/>
                <a:ea typeface="Montserrat"/>
                <a:cs typeface="Montserrat"/>
              </a:rPr>
              <a:t>Chip </a:t>
            </a:r>
            <a:r>
              <a:rPr lang="fr-FR" sz="1400" b="1" i="0" strike="noStrike" cap="none" spc="0" baseline="0" dirty="0" err="1">
                <a:solidFill>
                  <a:srgbClr val="FFFFFF"/>
                </a:solidFill>
                <a:effectLst/>
                <a:latin typeface="Montserrat"/>
                <a:ea typeface="Montserrat"/>
                <a:cs typeface="Montserrat"/>
              </a:rPr>
              <a:t>is</a:t>
            </a:r>
            <a:r>
              <a:rPr lang="fr-FR" sz="1400" b="1" i="0" strike="noStrike" cap="none" spc="0" baseline="0" dirty="0">
                <a:solidFill>
                  <a:srgbClr val="FFFFFF"/>
                </a:solidFill>
                <a:effectLst/>
                <a:latin typeface="Montserrat"/>
                <a:ea typeface="Montserrat"/>
                <a:cs typeface="Montserrat"/>
              </a:rPr>
              <a:t> </a:t>
            </a:r>
            <a:r>
              <a:rPr lang="fr-FR" sz="1400" b="1" i="0" strike="noStrike" cap="none" spc="0" baseline="0" dirty="0" err="1">
                <a:solidFill>
                  <a:srgbClr val="FFFFFF"/>
                </a:solidFill>
                <a:effectLst/>
                <a:latin typeface="Montserrat"/>
                <a:ea typeface="Montserrat"/>
                <a:cs typeface="Montserrat"/>
              </a:rPr>
              <a:t>already</a:t>
            </a:r>
            <a:r>
              <a:rPr lang="fr-FR" sz="1400" b="1" i="0" strike="noStrike" cap="none" spc="0" baseline="0" dirty="0">
                <a:solidFill>
                  <a:srgbClr val="FFFFFF"/>
                </a:solidFill>
                <a:effectLst/>
                <a:latin typeface="Montserrat"/>
                <a:ea typeface="Montserrat"/>
                <a:cs typeface="Montserrat"/>
              </a:rPr>
              <a:t> </a:t>
            </a:r>
            <a:r>
              <a:rPr lang="fr-FR" sz="1400" b="1" i="0" strike="noStrike" cap="none" spc="0" baseline="0" dirty="0" err="1">
                <a:solidFill>
                  <a:srgbClr val="FFFFFF"/>
                </a:solidFill>
                <a:effectLst/>
                <a:latin typeface="Montserrat"/>
                <a:ea typeface="Montserrat"/>
                <a:cs typeface="Montserrat"/>
              </a:rPr>
              <a:t>used</a:t>
            </a:r>
            <a:r>
              <a:rPr lang="fr-FR" sz="1400" b="1" i="0" strike="noStrike" cap="none" spc="0" baseline="0" dirty="0">
                <a:solidFill>
                  <a:srgbClr val="FFFFFF"/>
                </a:solidFill>
                <a:effectLst/>
                <a:latin typeface="Montserrat"/>
                <a:ea typeface="Montserrat"/>
                <a:cs typeface="Montserrat"/>
              </a:rPr>
              <a:t> (La puce a déjà été utilisée)</a:t>
            </a:r>
            <a:endParaRPr sz="1400" b="0" i="0" u="none" strike="noStrike" cap="none" dirty="0">
              <a:solidFill>
                <a:srgbClr val="000000"/>
              </a:solidFill>
              <a:latin typeface="Arial"/>
              <a:ea typeface="Arial"/>
              <a:cs typeface="Arial"/>
              <a:sym typeface="Arial"/>
            </a:endParaRPr>
          </a:p>
        </p:txBody>
      </p:sp>
      <p:sp>
        <p:nvSpPr>
          <p:cNvPr id="621" name="Google Shape;621;p52"/>
          <p:cNvSpPr txBox="1"/>
          <p:nvPr/>
        </p:nvSpPr>
        <p:spPr>
          <a:xfrm>
            <a:off x="642571" y="3121264"/>
            <a:ext cx="7729904" cy="9448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Signification : </a:t>
            </a:r>
            <a:r>
              <a:rPr lang="fr-FR" sz="1400" b="0" i="0" strike="noStrike" cap="none" spc="0" baseline="0">
                <a:solidFill>
                  <a:srgbClr val="000000"/>
                </a:solidFill>
                <a:effectLst/>
                <a:latin typeface="Montserrat"/>
                <a:ea typeface="Montserrat"/>
                <a:cs typeface="Montserrat"/>
              </a:rPr>
              <a:t>l’utilisateur a chargé une puce usagée ou une puce périmée dans le plateau.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Solution : </a:t>
            </a:r>
            <a:r>
              <a:rPr lang="fr-FR" sz="1400" b="0" i="0" strike="noStrike" cap="none" spc="0" baseline="0">
                <a:solidFill>
                  <a:srgbClr val="000000"/>
                </a:solidFill>
                <a:effectLst/>
                <a:latin typeface="Montserrat"/>
                <a:ea typeface="Montserrat"/>
                <a:cs typeface="Montserrat"/>
              </a:rPr>
              <a:t>utilisez une nouvelle puce et rechargez l’éluat.</a:t>
            </a:r>
            <a:endParaRPr sz="1400" b="0" i="0" u="none" strike="noStrike" cap="none">
              <a:solidFill>
                <a:srgbClr val="000000"/>
              </a:solidFill>
              <a:latin typeface="Arial"/>
              <a:ea typeface="Arial"/>
              <a:cs typeface="Arial"/>
              <a:sym typeface="Arial"/>
            </a:endParaRPr>
          </a:p>
        </p:txBody>
      </p:sp>
      <p:sp>
        <p:nvSpPr>
          <p:cNvPr id="622" name="Google Shape;622;p52"/>
          <p:cNvSpPr/>
          <p:nvPr/>
        </p:nvSpPr>
        <p:spPr>
          <a:xfrm>
            <a:off x="4572000" y="1467219"/>
            <a:ext cx="1371600" cy="1371600"/>
          </a:xfrm>
          <a:prstGeom prst="rect">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dirty="0">
                <a:solidFill>
                  <a:srgbClr val="FFFFFF"/>
                </a:solidFill>
                <a:effectLst/>
                <a:latin typeface="Montserrat"/>
                <a:ea typeface="Montserrat"/>
                <a:cs typeface="Montserrat"/>
              </a:rPr>
              <a:t>La puce chargée est périmée</a:t>
            </a:r>
            <a:endParaRPr sz="1400" b="0" i="0" u="none" strike="noStrike" cap="none" dirty="0">
              <a:solidFill>
                <a:srgbClr val="000000"/>
              </a:solidFill>
              <a:latin typeface="Arial"/>
              <a:ea typeface="Arial"/>
              <a:cs typeface="Arial"/>
              <a:sym typeface="Aria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53" descr="Boardroom outline"/>
          <p:cNvPicPr preferRelativeResize="0">
            <a:picLocks noGrp="1"/>
          </p:cNvPicPr>
          <p:nvPr>
            <p:ph type="pic" idx="2"/>
          </p:nvPr>
        </p:nvPicPr>
        <p:blipFill>
          <a:blip r:embed="rId3">
            <a:alphaModFix/>
          </a:blip>
          <a:srcRect l="5842" r="5841"/>
          <a:stretch>
            <a:fillRect/>
          </a:stretch>
        </p:blipFill>
        <p:spPr>
          <a:xfrm>
            <a:off x="4572000" y="-16908"/>
            <a:ext cx="4572000" cy="5177315"/>
          </a:xfrm>
          <a:prstGeom prst="rect">
            <a:avLst/>
          </a:prstGeom>
          <a:noFill/>
          <a:ln>
            <a:noFill/>
          </a:ln>
        </p:spPr>
      </p:pic>
      <p:sp>
        <p:nvSpPr>
          <p:cNvPr id="629" name="Google Shape;629;p53"/>
          <p:cNvSpPr txBox="1">
            <a:spLocks noGrp="1"/>
          </p:cNvSpPr>
          <p:nvPr>
            <p:ph type="title"/>
          </p:nvPr>
        </p:nvSpPr>
        <p:spPr>
          <a:xfrm>
            <a:off x="723017" y="659298"/>
            <a:ext cx="4468107"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Arial"/>
                <a:ea typeface="Arial"/>
                <a:cs typeface="Arial"/>
              </a:rPr>
              <a:t>Activité : Corrigez l’erreur</a:t>
            </a:r>
            <a:endParaRPr/>
          </a:p>
        </p:txBody>
      </p:sp>
      <p:sp>
        <p:nvSpPr>
          <p:cNvPr id="630" name="Google Shape;630;p53"/>
          <p:cNvSpPr txBox="1"/>
          <p:nvPr/>
        </p:nvSpPr>
        <p:spPr>
          <a:xfrm>
            <a:off x="728663" y="4792028"/>
            <a:ext cx="392430" cy="1857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631" name="Google Shape;631;p53"/>
          <p:cNvSpPr txBox="1">
            <a:spLocks noGrp="1"/>
          </p:cNvSpPr>
          <p:nvPr>
            <p:ph type="body" idx="1"/>
          </p:nvPr>
        </p:nvSpPr>
        <p:spPr>
          <a:xfrm>
            <a:off x="714375" y="1717022"/>
            <a:ext cx="3429001" cy="2096424"/>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4"/>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3600" b="1" i="0" strike="noStrike" cap="none" spc="0" baseline="0">
                <a:solidFill>
                  <a:srgbClr val="000000"/>
                </a:solidFill>
                <a:effectLst/>
                <a:latin typeface="Montserrat ExtraBold"/>
                <a:ea typeface="Montserrat ExtraBold"/>
                <a:cs typeface="Montserrat ExtraBold"/>
              </a:rPr>
              <a:t>EXIGENCES EN MATIÈRE D’INFRASTRUCTURE</a:t>
            </a:r>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5"/>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Alimentation électrique</a:t>
            </a:r>
            <a:endParaRPr/>
          </a:p>
        </p:txBody>
      </p:sp>
      <p:sp>
        <p:nvSpPr>
          <p:cNvPr id="642" name="Google Shape;642;p55"/>
          <p:cNvSpPr txBox="1">
            <a:spLocks noGrp="1"/>
          </p:cNvSpPr>
          <p:nvPr>
            <p:ph type="body" idx="1"/>
          </p:nvPr>
        </p:nvSpPr>
        <p:spPr>
          <a:xfrm>
            <a:off x="311149" y="1208088"/>
            <a:ext cx="4839751" cy="334327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L’équipement fonctionne sur batterie pendant 8 heures au maximum</a:t>
            </a:r>
            <a:endParaRPr sz="1600" dirty="0"/>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Alimentation électrique ou solaire requise pour recharger</a:t>
            </a:r>
            <a:endParaRPr sz="1600" dirty="0"/>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L’alimentation électrique permet de charger et de procéder à un test en même temps</a:t>
            </a:r>
            <a:endParaRPr sz="1600" dirty="0"/>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Les dispositifs peuvent fonctionner sur la plage de 100 à 240 volts</a:t>
            </a:r>
            <a:endParaRPr sz="1600" dirty="0"/>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Une alimentation électrique peut être nécessaire pour refroidir les salles de stockage dans les zones où la température est supérieure à 30 °C </a:t>
            </a:r>
            <a:endParaRPr sz="1600" dirty="0"/>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Les puces peuvent être conservées à une température maximale de 45 °C pendant 1 mois au maximum et à une température maximale de 40 °C pendant 6 mois </a:t>
            </a:r>
            <a:endParaRPr sz="1600" dirty="0"/>
          </a:p>
          <a:p>
            <a:pPr marL="457200" lvl="0" indent="-228600" algn="l" rtl="0">
              <a:lnSpc>
                <a:spcPct val="100000"/>
              </a:lnSpc>
              <a:spcBef>
                <a:spcPct val="0"/>
              </a:spcBef>
              <a:spcAft>
                <a:spcPct val="0"/>
              </a:spcAft>
              <a:buSzPts val="1800"/>
              <a:buNone/>
            </a:pPr>
            <a:endParaRPr sz="1400" dirty="0">
              <a:sym typeface="Montserrat"/>
            </a:endParaRPr>
          </a:p>
          <a:p>
            <a:pPr marL="457200" lvl="0" indent="-228600" algn="l" rtl="0">
              <a:lnSpc>
                <a:spcPct val="100000"/>
              </a:lnSpc>
              <a:spcBef>
                <a:spcPct val="0"/>
              </a:spcBef>
              <a:spcAft>
                <a:spcPct val="0"/>
              </a:spcAft>
              <a:buSzPts val="1800"/>
              <a:buNone/>
            </a:pPr>
            <a:endParaRPr sz="1400" dirty="0"/>
          </a:p>
        </p:txBody>
      </p:sp>
      <p:pic>
        <p:nvPicPr>
          <p:cNvPr id="643" name="Google Shape;643;p55" descr="Battery charging with solid fill"/>
          <p:cNvPicPr preferRelativeResize="0"/>
          <p:nvPr/>
        </p:nvPicPr>
        <p:blipFill>
          <a:blip r:embed="rId3">
            <a:alphaModFix/>
          </a:blip>
          <a:stretch>
            <a:fillRect/>
          </a:stretch>
        </p:blipFill>
        <p:spPr>
          <a:xfrm>
            <a:off x="5383242" y="1011320"/>
            <a:ext cx="3486120" cy="3486120"/>
          </a:xfrm>
          <a:prstGeom prst="rect">
            <a:avLst/>
          </a:prstGeom>
          <a:noFill/>
          <a:ln>
            <a:noFill/>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6"/>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Alimentation solaire (en option)</a:t>
            </a:r>
            <a:endParaRPr/>
          </a:p>
        </p:txBody>
      </p:sp>
      <p:pic>
        <p:nvPicPr>
          <p:cNvPr id="649" name="Google Shape;649;p56" descr="Sun with solid fill"/>
          <p:cNvPicPr preferRelativeResize="0"/>
          <p:nvPr/>
        </p:nvPicPr>
        <p:blipFill>
          <a:blip r:embed="rId3">
            <a:alphaModFix/>
          </a:blip>
          <a:stretch>
            <a:fillRect/>
          </a:stretch>
        </p:blipFill>
        <p:spPr>
          <a:xfrm>
            <a:off x="5449888" y="1208088"/>
            <a:ext cx="3343275" cy="3343275"/>
          </a:xfrm>
          <a:prstGeom prst="rect">
            <a:avLst/>
          </a:prstGeom>
          <a:noFill/>
          <a:ln>
            <a:noFill/>
          </a:ln>
        </p:spPr>
      </p:pic>
      <p:sp>
        <p:nvSpPr>
          <p:cNvPr id="650" name="Google Shape;650;p56"/>
          <p:cNvSpPr txBox="1">
            <a:spLocks noGrp="1"/>
          </p:cNvSpPr>
          <p:nvPr>
            <p:ph type="body" idx="1"/>
          </p:nvPr>
        </p:nvSpPr>
        <p:spPr>
          <a:xfrm>
            <a:off x="311150" y="1208088"/>
            <a:ext cx="5138738" cy="3343275"/>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90000"/>
              </a:lnSpc>
              <a:spcBef>
                <a:spcPct val="0"/>
              </a:spcBef>
              <a:spcAft>
                <a:spcPct val="0"/>
              </a:spcAft>
              <a:buSzPts val="1800"/>
              <a:buChar char="●"/>
            </a:pPr>
            <a:r>
              <a:rPr lang="fr-FR" sz="1700" b="0" i="0" strike="noStrike" cap="none" spc="0" baseline="0">
                <a:solidFill>
                  <a:srgbClr val="000000"/>
                </a:solidFill>
                <a:effectLst/>
                <a:latin typeface="Montserrat"/>
                <a:ea typeface="Montserrat"/>
                <a:cs typeface="Montserrat"/>
              </a:rPr>
              <a:t>Panneau : 150 watts. Dimensions (L x l x H) : 1 490 x 665 x 35 mm</a:t>
            </a:r>
            <a:endParaRPr/>
          </a:p>
          <a:p>
            <a:pPr marL="457200" lvl="0" indent="-228600" algn="l" rtl="0">
              <a:lnSpc>
                <a:spcPct val="90000"/>
              </a:lnSpc>
              <a:spcBef>
                <a:spcPts val="600"/>
              </a:spcBef>
              <a:spcAft>
                <a:spcPct val="0"/>
              </a:spcAft>
              <a:buSzPts val="1800"/>
              <a:buNone/>
            </a:pPr>
            <a:endParaRPr sz="1700"/>
          </a:p>
          <a:p>
            <a:pPr marL="457200" lvl="0" indent="-342900" algn="l" rtl="0">
              <a:lnSpc>
                <a:spcPct val="90000"/>
              </a:lnSpc>
              <a:spcBef>
                <a:spcPts val="600"/>
              </a:spcBef>
              <a:spcAft>
                <a:spcPct val="0"/>
              </a:spcAft>
              <a:buSzPts val="1800"/>
              <a:buChar char="●"/>
            </a:pPr>
            <a:r>
              <a:rPr lang="fr-FR" sz="1700" b="0" i="0" strike="noStrike" cap="none" spc="0" baseline="0">
                <a:solidFill>
                  <a:srgbClr val="000000"/>
                </a:solidFill>
                <a:effectLst/>
                <a:latin typeface="Montserrat"/>
                <a:ea typeface="Montserrat"/>
                <a:cs typeface="Montserrat"/>
              </a:rPr>
              <a:t>Batterie : 12V 18Ah Acide-plomb</a:t>
            </a:r>
            <a:endParaRPr/>
          </a:p>
          <a:p>
            <a:pPr marL="457200" lvl="0" indent="-228600" algn="l" rtl="0">
              <a:lnSpc>
                <a:spcPct val="90000"/>
              </a:lnSpc>
              <a:spcBef>
                <a:spcPts val="600"/>
              </a:spcBef>
              <a:spcAft>
                <a:spcPct val="0"/>
              </a:spcAft>
              <a:buSzPts val="1800"/>
              <a:buNone/>
            </a:pPr>
            <a:endParaRPr sz="1700"/>
          </a:p>
          <a:p>
            <a:pPr marL="457200" lvl="0" indent="-342900" algn="l" rtl="0">
              <a:lnSpc>
                <a:spcPct val="90000"/>
              </a:lnSpc>
              <a:spcBef>
                <a:spcPts val="600"/>
              </a:spcBef>
              <a:spcAft>
                <a:spcPct val="0"/>
              </a:spcAft>
              <a:buSzPts val="1800"/>
              <a:buChar char="●"/>
            </a:pPr>
            <a:r>
              <a:rPr lang="fr-FR" sz="1700" b="0" i="0" strike="noStrike" cap="none" spc="0" baseline="0">
                <a:solidFill>
                  <a:srgbClr val="000000"/>
                </a:solidFill>
                <a:effectLst/>
                <a:latin typeface="Montserrat"/>
                <a:ea typeface="Montserrat"/>
                <a:cs typeface="Montserrat"/>
              </a:rPr>
              <a:t>Contrôleur de charge solaire + convertisseur CC/CC (12V vers 170V, 100 watts)</a:t>
            </a:r>
            <a:endParaRPr/>
          </a:p>
          <a:p>
            <a:pPr marL="457200" lvl="0" indent="-228600" algn="l" rtl="0">
              <a:lnSpc>
                <a:spcPct val="90000"/>
              </a:lnSpc>
              <a:spcBef>
                <a:spcPts val="600"/>
              </a:spcBef>
              <a:spcAft>
                <a:spcPct val="0"/>
              </a:spcAft>
              <a:buSzPts val="1800"/>
              <a:buNone/>
            </a:pPr>
            <a:endParaRPr sz="1700"/>
          </a:p>
          <a:p>
            <a:pPr marL="457200" lvl="0" indent="-342900" algn="l" rtl="0">
              <a:lnSpc>
                <a:spcPct val="90000"/>
              </a:lnSpc>
              <a:spcBef>
                <a:spcPts val="600"/>
              </a:spcBef>
              <a:spcAft>
                <a:spcPct val="0"/>
              </a:spcAft>
              <a:buSzPts val="1800"/>
              <a:buChar char="●"/>
            </a:pPr>
            <a:r>
              <a:rPr lang="fr-FR" sz="1700" b="0" i="0" strike="noStrike" cap="none" spc="0" baseline="0">
                <a:solidFill>
                  <a:srgbClr val="000000"/>
                </a:solidFill>
                <a:effectLst/>
                <a:latin typeface="Montserrat"/>
                <a:ea typeface="Montserrat"/>
                <a:cs typeface="Montserrat"/>
              </a:rPr>
              <a:t>Contrôleur et convertisseur disponibles auprès de Molbio ; panneau, batterie et installation fournis localement</a:t>
            </a:r>
            <a:endParaRPr/>
          </a:p>
          <a:p>
            <a:pPr marL="457200" lvl="0" indent="-228600" algn="l" rtl="0">
              <a:lnSpc>
                <a:spcPct val="90000"/>
              </a:lnSpc>
              <a:spcBef>
                <a:spcPts val="600"/>
              </a:spcBef>
              <a:spcAft>
                <a:spcPts val="600"/>
              </a:spcAft>
              <a:buSzPts val="1800"/>
              <a:buNone/>
            </a:pPr>
            <a:endParaRPr sz="1700"/>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Aménagement de la salle</a:t>
            </a:r>
            <a:endParaRPr/>
          </a:p>
        </p:txBody>
      </p:sp>
      <p:grpSp>
        <p:nvGrpSpPr>
          <p:cNvPr id="656" name="Google Shape;656;p57"/>
          <p:cNvGrpSpPr/>
          <p:nvPr/>
        </p:nvGrpSpPr>
        <p:grpSpPr>
          <a:xfrm>
            <a:off x="720457" y="1454331"/>
            <a:ext cx="7752443" cy="3083026"/>
            <a:chOff x="6082" y="0"/>
            <a:chExt cx="7752443" cy="3083026"/>
          </a:xfrm>
        </p:grpSpPr>
        <p:sp>
          <p:nvSpPr>
            <p:cNvPr id="657" name="Google Shape;657;p57"/>
            <p:cNvSpPr/>
            <p:nvPr/>
          </p:nvSpPr>
          <p:spPr>
            <a:xfrm>
              <a:off x="6082" y="0"/>
              <a:ext cx="599636" cy="59963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57"/>
            <p:cNvSpPr/>
            <p:nvPr/>
          </p:nvSpPr>
          <p:spPr>
            <a:xfrm>
              <a:off x="6082" y="732206"/>
              <a:ext cx="1713247" cy="20503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57"/>
            <p:cNvSpPr txBox="1"/>
            <p:nvPr/>
          </p:nvSpPr>
          <p:spPr>
            <a:xfrm>
              <a:off x="6082" y="732206"/>
              <a:ext cx="1713247" cy="2050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Les instruments Trueprep et Truelab doivent être installés sur une surface plane et stable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9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Dimensions minimales de la surface : 1,2 m x 0,6 m</a:t>
              </a:r>
              <a:endParaRPr sz="1400" b="0" i="0" u="none" strike="noStrike" cap="none">
                <a:solidFill>
                  <a:srgbClr val="000000"/>
                </a:solidFill>
                <a:latin typeface="Arial"/>
                <a:ea typeface="Arial"/>
                <a:cs typeface="Arial"/>
                <a:sym typeface="Arial"/>
              </a:endParaRPr>
            </a:p>
          </p:txBody>
        </p:sp>
        <p:sp>
          <p:nvSpPr>
            <p:cNvPr id="660" name="Google Shape;660;p57"/>
            <p:cNvSpPr/>
            <p:nvPr/>
          </p:nvSpPr>
          <p:spPr>
            <a:xfrm>
              <a:off x="6082" y="2844179"/>
              <a:ext cx="1713247" cy="2388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57"/>
            <p:cNvSpPr/>
            <p:nvPr/>
          </p:nvSpPr>
          <p:spPr>
            <a:xfrm>
              <a:off x="2019147" y="0"/>
              <a:ext cx="599636" cy="59963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57"/>
            <p:cNvSpPr/>
            <p:nvPr/>
          </p:nvSpPr>
          <p:spPr>
            <a:xfrm>
              <a:off x="2019147" y="732206"/>
              <a:ext cx="1713247" cy="20503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57"/>
            <p:cNvSpPr txBox="1"/>
            <p:nvPr/>
          </p:nvSpPr>
          <p:spPr>
            <a:xfrm>
              <a:off x="2019147" y="732206"/>
              <a:ext cx="1713247" cy="2050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À installer à distance d’instruments qui provoquent des vibrations ou des interférences électromagnétiques</a:t>
              </a:r>
              <a:endParaRPr sz="1400" b="0" i="0" u="none" strike="noStrike" cap="none">
                <a:solidFill>
                  <a:srgbClr val="000000"/>
                </a:solidFill>
                <a:latin typeface="Arial"/>
                <a:ea typeface="Arial"/>
                <a:cs typeface="Arial"/>
                <a:sym typeface="Arial"/>
              </a:endParaRPr>
            </a:p>
          </p:txBody>
        </p:sp>
        <p:sp>
          <p:nvSpPr>
            <p:cNvPr id="664" name="Google Shape;664;p57"/>
            <p:cNvSpPr/>
            <p:nvPr/>
          </p:nvSpPr>
          <p:spPr>
            <a:xfrm>
              <a:off x="2019147" y="2844179"/>
              <a:ext cx="1713247" cy="2388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57"/>
            <p:cNvSpPr/>
            <p:nvPr/>
          </p:nvSpPr>
          <p:spPr>
            <a:xfrm>
              <a:off x="4032213" y="0"/>
              <a:ext cx="599636" cy="59963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57"/>
            <p:cNvSpPr/>
            <p:nvPr/>
          </p:nvSpPr>
          <p:spPr>
            <a:xfrm>
              <a:off x="4032213" y="732206"/>
              <a:ext cx="1713247" cy="20503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57"/>
            <p:cNvSpPr txBox="1"/>
            <p:nvPr/>
          </p:nvSpPr>
          <p:spPr>
            <a:xfrm>
              <a:off x="4032213" y="732206"/>
              <a:ext cx="1713247" cy="2050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À installer à distance de machines qui génèrent ou dégagent de la chaleur et à l’abri de la lumière directe du soleil</a:t>
              </a:r>
              <a:endParaRPr sz="1400" b="0" i="0" u="none" strike="noStrike" cap="none">
                <a:solidFill>
                  <a:srgbClr val="000000"/>
                </a:solidFill>
                <a:latin typeface="Arial"/>
                <a:ea typeface="Arial"/>
                <a:cs typeface="Arial"/>
                <a:sym typeface="Arial"/>
              </a:endParaRPr>
            </a:p>
          </p:txBody>
        </p:sp>
        <p:sp>
          <p:nvSpPr>
            <p:cNvPr id="668" name="Google Shape;668;p57"/>
            <p:cNvSpPr/>
            <p:nvPr/>
          </p:nvSpPr>
          <p:spPr>
            <a:xfrm>
              <a:off x="4032213" y="2844179"/>
              <a:ext cx="1713247" cy="2388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57"/>
            <p:cNvSpPr/>
            <p:nvPr/>
          </p:nvSpPr>
          <p:spPr>
            <a:xfrm>
              <a:off x="6045278" y="0"/>
              <a:ext cx="599636" cy="59963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57"/>
            <p:cNvSpPr/>
            <p:nvPr/>
          </p:nvSpPr>
          <p:spPr>
            <a:xfrm>
              <a:off x="6045278" y="732206"/>
              <a:ext cx="1713247" cy="20503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57"/>
            <p:cNvSpPr txBox="1"/>
            <p:nvPr/>
          </p:nvSpPr>
          <p:spPr>
            <a:xfrm>
              <a:off x="6045278" y="732206"/>
              <a:ext cx="1713247" cy="2050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Trois prises électriques correctement reliées à la terre sont recommandées pour faire fonctionner ou charger les instruments en même temps</a:t>
              </a:r>
              <a:endParaRPr sz="1400" b="0" i="0" u="none" strike="noStrike" cap="none">
                <a:solidFill>
                  <a:srgbClr val="000000"/>
                </a:solidFill>
                <a:latin typeface="Arial"/>
                <a:ea typeface="Arial"/>
                <a:cs typeface="Arial"/>
                <a:sym typeface="Arial"/>
              </a:endParaRPr>
            </a:p>
          </p:txBody>
        </p:sp>
        <p:sp>
          <p:nvSpPr>
            <p:cNvPr id="672" name="Google Shape;672;p57"/>
            <p:cNvSpPr/>
            <p:nvPr/>
          </p:nvSpPr>
          <p:spPr>
            <a:xfrm>
              <a:off x="6045278" y="2844179"/>
              <a:ext cx="1713247" cy="2388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Température ambiante</a:t>
            </a:r>
            <a:endParaRPr/>
          </a:p>
        </p:txBody>
      </p:sp>
      <p:graphicFrame>
        <p:nvGraphicFramePr>
          <p:cNvPr id="678" name="Google Shape;678;p58"/>
          <p:cNvGraphicFramePr>
            <a:graphicFrameLocks noGrp="1"/>
          </p:cNvGraphicFramePr>
          <p:nvPr>
            <p:extLst>
              <p:ext uri="{D42A27DB-BD31-4B8C-83A1-F6EECF244321}">
                <p14:modId xmlns:p14="http://schemas.microsoft.com/office/powerpoint/2010/main" val="3938459843"/>
              </p:ext>
            </p:extLst>
          </p:nvPr>
        </p:nvGraphicFramePr>
        <p:xfrm>
          <a:off x="1444895" y="1344276"/>
          <a:ext cx="6096000" cy="3255725"/>
        </p:xfrm>
        <a:graphic>
          <a:graphicData uri="http://schemas.openxmlformats.org/drawingml/2006/table">
            <a:tbl>
              <a:tblPr firstRow="1" bandRow="1">
                <a:noFill/>
                <a:tableStyleId>{1D838B46-2C17-4564-A384-8A7E7AA1B770}</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740650">
                <a:tc>
                  <a:txBody>
                    <a:bodyPr/>
                    <a:lstStyle/>
                    <a:p>
                      <a:pPr marL="0" marR="0" lvl="0" indent="0" algn="ctr" rtl="0">
                        <a:lnSpc>
                          <a:spcPct val="100000"/>
                        </a:lnSpc>
                        <a:spcBef>
                          <a:spcPct val="0"/>
                        </a:spcBef>
                        <a:spcAft>
                          <a:spcPct val="0"/>
                        </a:spcAft>
                        <a:buClr>
                          <a:srgbClr val="000000"/>
                        </a:buClr>
                        <a:buSzPts val="1600"/>
                        <a:buFont typeface="Arial"/>
                        <a:buNone/>
                      </a:pPr>
                      <a:r>
                        <a:rPr lang="fr-FR" sz="1200" b="1" i="0" strike="noStrike" cap="none" spc="0" baseline="0">
                          <a:solidFill>
                            <a:srgbClr val="000000"/>
                          </a:solidFill>
                          <a:effectLst/>
                          <a:latin typeface="Montserrat"/>
                          <a:ea typeface="Montserrat"/>
                          <a:cs typeface="Montserrat"/>
                        </a:rPr>
                        <a:t>Équipement</a:t>
                      </a:r>
                      <a:endParaRPr sz="1100" u="none" strike="noStrike" cap="none"/>
                    </a:p>
                  </a:txBody>
                  <a:tcPr marL="91450" marR="91450" marT="45725" marB="45725" anchor="ctr"/>
                </a:tc>
                <a:tc>
                  <a:txBody>
                    <a:bodyPr/>
                    <a:lstStyle/>
                    <a:p>
                      <a:pPr marL="0" marR="0" lvl="0" indent="0" algn="ctr" rtl="0">
                        <a:lnSpc>
                          <a:spcPct val="100000"/>
                        </a:lnSpc>
                        <a:spcBef>
                          <a:spcPct val="0"/>
                        </a:spcBef>
                        <a:spcAft>
                          <a:spcPct val="0"/>
                        </a:spcAft>
                        <a:buClr>
                          <a:srgbClr val="000000"/>
                        </a:buClr>
                        <a:buSzPts val="1600"/>
                        <a:buFont typeface="Arial"/>
                        <a:buNone/>
                      </a:pPr>
                      <a:r>
                        <a:rPr lang="fr-FR" sz="1200" b="1" i="0" strike="noStrike" cap="none" spc="0" baseline="0">
                          <a:solidFill>
                            <a:srgbClr val="000000"/>
                          </a:solidFill>
                          <a:effectLst/>
                          <a:latin typeface="Montserrat"/>
                          <a:ea typeface="Montserrat"/>
                          <a:cs typeface="Montserrat"/>
                        </a:rPr>
                        <a:t>Condition ambiante</a:t>
                      </a:r>
                      <a:endParaRPr sz="1100" u="none" strike="noStrike" cap="none"/>
                    </a:p>
                  </a:txBody>
                  <a:tcPr marL="91450" marR="91450" marT="45725" marB="45725" anchor="ctr"/>
                </a:tc>
                <a:extLst>
                  <a:ext uri="{0D108BD9-81ED-4DB2-BD59-A6C34878D82A}">
                    <a16:rowId xmlns:a16="http://schemas.microsoft.com/office/drawing/2014/main" val="10000"/>
                  </a:ext>
                </a:extLst>
              </a:tr>
              <a:tr h="844775">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a:solidFill>
                            <a:srgbClr val="000000"/>
                          </a:solidFill>
                          <a:effectLst/>
                          <a:latin typeface="Montserrat"/>
                          <a:ea typeface="Montserrat"/>
                          <a:cs typeface="Montserrat"/>
                        </a:rPr>
                        <a:t>Dispositif Trueprep</a:t>
                      </a:r>
                      <a:r>
                        <a:rPr lang="fr-FR" sz="1100" b="0" i="0" strike="noStrike" cap="none" spc="0" baseline="30000">
                          <a:solidFill>
                            <a:srgbClr val="000000"/>
                          </a:solidFill>
                          <a:effectLst/>
                          <a:latin typeface="Montserrat"/>
                          <a:ea typeface="Montserrat"/>
                          <a:cs typeface="Montserrat"/>
                        </a:rPr>
                        <a:t>®</a:t>
                      </a:r>
                      <a:r>
                        <a:rPr lang="fr-FR" sz="1100" b="0" i="0" strike="noStrike" cap="none" spc="0" baseline="0">
                          <a:solidFill>
                            <a:srgbClr val="000000"/>
                          </a:solidFill>
                          <a:effectLst/>
                          <a:latin typeface="Montserrat"/>
                          <a:ea typeface="Montserrat"/>
                          <a:cs typeface="Montserrat"/>
                        </a:rPr>
                        <a:t> AUTO v2 et analyseurs Truelab</a:t>
                      </a:r>
                      <a:endParaRPr sz="1100" u="none" strike="noStrike" cap="none"/>
                    </a:p>
                  </a:txBody>
                  <a:tcPr marL="91450" marR="91450" marT="45725" marB="45725" anchor="ctr">
                    <a:solidFill>
                      <a:schemeClr val="lt1"/>
                    </a:solidFill>
                  </a:tcPr>
                </a:tc>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a:solidFill>
                            <a:srgbClr val="000000"/>
                          </a:solidFill>
                          <a:effectLst/>
                          <a:latin typeface="Montserrat"/>
                          <a:ea typeface="Montserrat"/>
                          <a:cs typeface="Montserrat"/>
                        </a:rPr>
                        <a:t>Température : 15 °C à 40 °C </a:t>
                      </a:r>
                      <a:endParaRPr sz="11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740650">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dirty="0">
                          <a:solidFill>
                            <a:srgbClr val="000000"/>
                          </a:solidFill>
                          <a:effectLst/>
                          <a:latin typeface="Montserrat"/>
                          <a:ea typeface="Montserrat"/>
                          <a:cs typeface="Montserrat"/>
                        </a:rPr>
                        <a:t>Puces</a:t>
                      </a:r>
                      <a:endParaRPr sz="1100" u="none" strike="noStrike" cap="none" dirty="0"/>
                    </a:p>
                  </a:txBody>
                  <a:tcPr marL="91450" marR="91450" marT="45725" marB="45725" anchor="ctr">
                    <a:solidFill>
                      <a:schemeClr val="lt1"/>
                    </a:solidFill>
                  </a:tcPr>
                </a:tc>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a:solidFill>
                            <a:srgbClr val="000000"/>
                          </a:solidFill>
                          <a:effectLst/>
                          <a:latin typeface="Montserrat"/>
                          <a:ea typeface="Montserrat"/>
                          <a:cs typeface="Montserrat"/>
                        </a:rPr>
                        <a:t>La température de conservation peut atteindre 45 °C pendant un mois au maximum ; 40 °C pendant six mois au maximum ; et conservation pendant 2 ans au maximum à 30 °C </a:t>
                      </a:r>
                      <a:endParaRPr sz="11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740650">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a:solidFill>
                            <a:srgbClr val="000000"/>
                          </a:solidFill>
                          <a:effectLst/>
                          <a:latin typeface="Montserrat"/>
                          <a:ea typeface="Montserrat"/>
                          <a:cs typeface="Montserrat"/>
                        </a:rPr>
                        <a:t>Coffrets de réactifs</a:t>
                      </a:r>
                      <a:endParaRPr sz="1100" u="none" strike="noStrike" cap="none"/>
                    </a:p>
                  </a:txBody>
                  <a:tcPr marL="91450" marR="91450" marT="45725" marB="45725" anchor="ctr">
                    <a:solidFill>
                      <a:schemeClr val="lt1"/>
                    </a:solidFill>
                  </a:tcPr>
                </a:tc>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dirty="0">
                          <a:solidFill>
                            <a:srgbClr val="000000"/>
                          </a:solidFill>
                          <a:effectLst/>
                          <a:latin typeface="Montserrat"/>
                          <a:ea typeface="Montserrat"/>
                          <a:cs typeface="Montserrat"/>
                        </a:rPr>
                        <a:t>Température de conservation :  2 °C à 40 °C pendant 2 ans</a:t>
                      </a:r>
                      <a:endParaRPr sz="1100" u="none" strike="noStrike" cap="none" dirty="0"/>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5"/>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Test Truenat de dépistage de la TB par PCR</a:t>
            </a:r>
            <a:endParaRPr/>
          </a:p>
        </p:txBody>
      </p:sp>
      <p:sp>
        <p:nvSpPr>
          <p:cNvPr id="193" name="Google Shape;193;p5"/>
          <p:cNvSpPr txBox="1">
            <a:spLocks noGrp="1"/>
          </p:cNvSpPr>
          <p:nvPr>
            <p:ph type="body" idx="1"/>
          </p:nvPr>
        </p:nvSpPr>
        <p:spPr>
          <a:xfrm>
            <a:off x="311150" y="1208088"/>
            <a:ext cx="4675188" cy="3343275"/>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0" i="0" strike="noStrike" cap="none" spc="0" baseline="0">
                <a:solidFill>
                  <a:srgbClr val="000000"/>
                </a:solidFill>
                <a:effectLst/>
                <a:latin typeface="Montserrat"/>
                <a:ea typeface="Montserrat"/>
                <a:cs typeface="Montserrat"/>
              </a:rPr>
              <a:t>Le test Truenat TB est un </a:t>
            </a:r>
            <a:r>
              <a:rPr lang="fr-FR" sz="1800" b="1" i="0" strike="noStrike" cap="none" spc="0" baseline="0">
                <a:solidFill>
                  <a:srgbClr val="000000"/>
                </a:solidFill>
                <a:effectLst/>
                <a:latin typeface="Montserrat"/>
                <a:ea typeface="Montserrat"/>
                <a:cs typeface="Montserrat"/>
              </a:rPr>
              <a:t>test de réaction en chaîne par polymérase (PCR) en temps réel basé sur la technologie des puces</a:t>
            </a:r>
            <a:r>
              <a:rPr lang="fr-FR" sz="1800" b="0" i="0" strike="noStrike" cap="none" spc="0" baseline="0">
                <a:solidFill>
                  <a:srgbClr val="000000"/>
                </a:solidFill>
                <a:effectLst/>
                <a:latin typeface="Montserrat"/>
                <a:ea typeface="Montserrat"/>
                <a:cs typeface="Montserrat"/>
              </a:rPr>
              <a:t> pour la détection semi-quantitative et le diagnostic du </a:t>
            </a:r>
            <a:r>
              <a:rPr lang="fr-FR" sz="1800" b="1" i="0" strike="noStrike" cap="none" spc="0" baseline="0">
                <a:solidFill>
                  <a:srgbClr val="000000"/>
                </a:solidFill>
                <a:effectLst/>
                <a:latin typeface="Montserrat"/>
                <a:ea typeface="Montserrat"/>
                <a:cs typeface="Montserrat"/>
              </a:rPr>
              <a:t>complexe </a:t>
            </a:r>
            <a:r>
              <a:rPr lang="fr-FR" sz="1800" b="1" i="1" strike="noStrike" cap="none" spc="0" baseline="0">
                <a:solidFill>
                  <a:srgbClr val="000000"/>
                </a:solidFill>
                <a:effectLst/>
                <a:latin typeface="Montserrat"/>
                <a:ea typeface="Montserrat"/>
                <a:cs typeface="Montserrat"/>
              </a:rPr>
              <a:t>Mycobacterium tuberculosis</a:t>
            </a:r>
            <a:r>
              <a:rPr lang="fr-FR" sz="1800" b="1" i="0" strike="noStrike" cap="none" spc="0" baseline="0">
                <a:solidFill>
                  <a:srgbClr val="000000"/>
                </a:solidFill>
                <a:effectLst/>
                <a:latin typeface="Montserrat"/>
                <a:ea typeface="Montserrat"/>
                <a:cs typeface="Montserrat"/>
              </a:rPr>
              <a:t> (MTBC) </a:t>
            </a:r>
            <a:r>
              <a:rPr lang="fr-FR" sz="1800" b="0" i="0" strike="noStrike" cap="none" spc="0" baseline="0">
                <a:solidFill>
                  <a:srgbClr val="000000"/>
                </a:solidFill>
                <a:effectLst/>
                <a:latin typeface="Montserrat"/>
                <a:ea typeface="Montserrat"/>
                <a:cs typeface="Montserrat"/>
              </a:rPr>
              <a:t>dans des échantillons d’expectorations humaines.</a:t>
            </a:r>
            <a:endParaRPr/>
          </a:p>
        </p:txBody>
      </p:sp>
      <p:grpSp>
        <p:nvGrpSpPr>
          <p:cNvPr id="194" name="Google Shape;194;p5"/>
          <p:cNvGrpSpPr/>
          <p:nvPr/>
        </p:nvGrpSpPr>
        <p:grpSpPr>
          <a:xfrm>
            <a:off x="5073804" y="1126193"/>
            <a:ext cx="1077134" cy="1357281"/>
            <a:chOff x="5073804" y="1126193"/>
            <a:chExt cx="1077134" cy="1357281"/>
          </a:xfrm>
        </p:grpSpPr>
        <p:sp>
          <p:nvSpPr>
            <p:cNvPr id="195" name="Google Shape;195;p5"/>
            <p:cNvSpPr/>
            <p:nvPr/>
          </p:nvSpPr>
          <p:spPr>
            <a:xfrm rot="5400000">
              <a:off x="5236274" y="1799324"/>
              <a:ext cx="639852" cy="728449"/>
            </a:xfrm>
            <a:prstGeom prst="bentUpArrow">
              <a:avLst>
                <a:gd name="adj1" fmla="val 32840"/>
                <a:gd name="adj2" fmla="val 25000"/>
                <a:gd name="adj3" fmla="val 35780"/>
              </a:avLst>
            </a:prstGeom>
            <a:solidFill>
              <a:srgbClr val="FFC7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5"/>
            <p:cNvSpPr/>
            <p:nvPr/>
          </p:nvSpPr>
          <p:spPr>
            <a:xfrm>
              <a:off x="5073804" y="1126193"/>
              <a:ext cx="1077134" cy="753959"/>
            </a:xfrm>
            <a:custGeom>
              <a:avLst/>
              <a:gdLst/>
              <a:ahLst/>
              <a:cxnLst/>
              <a:rect l="l" t="t" r="r" b="b"/>
              <a:pathLst>
                <a:path w="1077134" h="753959" extrusionOk="0">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w="25400" cap="flat" cmpd="sng">
              <a:solidFill>
                <a:schemeClr val="lt1"/>
              </a:solidFill>
              <a:prstDash val="solid"/>
              <a:round/>
              <a:headEnd type="none" w="sm" len="sm"/>
              <a:tailEnd type="none" w="sm" len="sm"/>
            </a:ln>
          </p:spPr>
          <p:txBody>
            <a:bodyPr spcFirstLastPara="1" wrap="square" lIns="74900" tIns="74900" rIns="74900" bIns="74900" anchor="ctr" anchorCtr="0">
              <a:noAutofit/>
            </a:bodyPr>
            <a:lstStyle/>
            <a:p>
              <a:pPr marL="0" marR="0" lvl="0" indent="0" algn="ctr" rtl="0">
                <a:lnSpc>
                  <a:spcPct val="90000"/>
                </a:lnSpc>
                <a:spcBef>
                  <a:spcPct val="0"/>
                </a:spcBef>
                <a:spcAft>
                  <a:spcPct val="0"/>
                </a:spcAft>
                <a:buClr>
                  <a:srgbClr val="000000"/>
                </a:buClr>
                <a:buSzPts val="1000"/>
                <a:buFont typeface="Arial"/>
                <a:buNone/>
              </a:pPr>
              <a:r>
                <a:rPr lang="fr-FR" sz="1000" b="0" i="0" strike="noStrike" cap="none" spc="0" baseline="0">
                  <a:solidFill>
                    <a:srgbClr val="595959"/>
                  </a:solidFill>
                  <a:effectLst/>
                  <a:latin typeface="Montserrat"/>
                  <a:ea typeface="Montserrat"/>
                  <a:cs typeface="Montserrat"/>
                </a:rPr>
                <a:t>Un échantillon d’expectorations est fluidifié et lysé.</a:t>
              </a:r>
              <a:endParaRPr sz="1400" b="0" i="0" u="none" strike="noStrike" cap="none">
                <a:solidFill>
                  <a:srgbClr val="000000"/>
                </a:solidFill>
                <a:latin typeface="Arial"/>
                <a:ea typeface="Arial"/>
                <a:cs typeface="Arial"/>
                <a:sym typeface="Arial"/>
              </a:endParaRPr>
            </a:p>
          </p:txBody>
        </p:sp>
      </p:grpSp>
      <p:grpSp>
        <p:nvGrpSpPr>
          <p:cNvPr id="197" name="Google Shape;197;p5"/>
          <p:cNvGrpSpPr/>
          <p:nvPr/>
        </p:nvGrpSpPr>
        <p:grpSpPr>
          <a:xfrm>
            <a:off x="5966863" y="1973138"/>
            <a:ext cx="1077134" cy="1393440"/>
            <a:chOff x="5966863" y="1973138"/>
            <a:chExt cx="1077134" cy="1393440"/>
          </a:xfrm>
        </p:grpSpPr>
        <p:sp>
          <p:nvSpPr>
            <p:cNvPr id="198" name="Google Shape;198;p5"/>
            <p:cNvSpPr/>
            <p:nvPr/>
          </p:nvSpPr>
          <p:spPr>
            <a:xfrm rot="5400000">
              <a:off x="6136385" y="2682427"/>
              <a:ext cx="639852" cy="728449"/>
            </a:xfrm>
            <a:prstGeom prst="bentUpArrow">
              <a:avLst>
                <a:gd name="adj1" fmla="val 32840"/>
                <a:gd name="adj2" fmla="val 25000"/>
                <a:gd name="adj3" fmla="val 35780"/>
              </a:avLst>
            </a:prstGeom>
            <a:solidFill>
              <a:srgbClr val="FFC7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5"/>
            <p:cNvSpPr/>
            <p:nvPr/>
          </p:nvSpPr>
          <p:spPr>
            <a:xfrm>
              <a:off x="5966863" y="1973138"/>
              <a:ext cx="1077134" cy="753959"/>
            </a:xfrm>
            <a:custGeom>
              <a:avLst/>
              <a:gdLst/>
              <a:ahLst/>
              <a:cxnLst/>
              <a:rect l="l" t="t" r="r" b="b"/>
              <a:pathLst>
                <a:path w="1077134" h="753959" extrusionOk="0">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w="25400" cap="flat" cmpd="sng">
              <a:solidFill>
                <a:schemeClr val="lt1"/>
              </a:solidFill>
              <a:prstDash val="solid"/>
              <a:round/>
              <a:headEnd type="none" w="sm" len="sm"/>
              <a:tailEnd type="none" w="sm" len="sm"/>
            </a:ln>
          </p:spPr>
          <p:txBody>
            <a:bodyPr spcFirstLastPara="1" wrap="square" lIns="74900" tIns="74900" rIns="74900" bIns="74900" anchor="ctr" anchorCtr="0">
              <a:noAutofit/>
            </a:bodyPr>
            <a:lstStyle/>
            <a:p>
              <a:pPr marL="0" marR="0" lvl="0" indent="0" algn="ctr" rtl="0">
                <a:lnSpc>
                  <a:spcPct val="90000"/>
                </a:lnSpc>
                <a:spcBef>
                  <a:spcPct val="0"/>
                </a:spcBef>
                <a:spcAft>
                  <a:spcPct val="0"/>
                </a:spcAft>
                <a:buClr>
                  <a:srgbClr val="000000"/>
                </a:buClr>
                <a:buSzPts val="1000"/>
                <a:buFont typeface="Arial"/>
                <a:buNone/>
              </a:pPr>
              <a:r>
                <a:rPr lang="fr-FR" sz="1000" b="0" i="0" strike="noStrike" cap="none" spc="0" baseline="0">
                  <a:solidFill>
                    <a:srgbClr val="595959"/>
                  </a:solidFill>
                  <a:effectLst/>
                  <a:latin typeface="Montserrat"/>
                  <a:ea typeface="Montserrat"/>
                  <a:cs typeface="Montserrat"/>
                </a:rPr>
                <a:t>L’ADN présent dans l’échantillon est ensuite extrait.</a:t>
              </a:r>
              <a:endParaRPr sz="1400" b="0" i="0" u="none" strike="noStrike" cap="none">
                <a:solidFill>
                  <a:srgbClr val="000000"/>
                </a:solidFill>
                <a:latin typeface="Arial"/>
                <a:ea typeface="Arial"/>
                <a:cs typeface="Arial"/>
                <a:sym typeface="Arial"/>
              </a:endParaRPr>
            </a:p>
          </p:txBody>
        </p:sp>
      </p:grpSp>
      <p:sp>
        <p:nvSpPr>
          <p:cNvPr id="200" name="Google Shape;200;p5"/>
          <p:cNvSpPr/>
          <p:nvPr/>
        </p:nvSpPr>
        <p:spPr>
          <a:xfrm>
            <a:off x="7043997" y="2045046"/>
            <a:ext cx="783405" cy="6093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1" name="Google Shape;201;p5"/>
          <p:cNvGrpSpPr/>
          <p:nvPr/>
        </p:nvGrpSpPr>
        <p:grpSpPr>
          <a:xfrm>
            <a:off x="6859922" y="2820083"/>
            <a:ext cx="1077134" cy="1393439"/>
            <a:chOff x="6859922" y="2820083"/>
            <a:chExt cx="1077134" cy="1393439"/>
          </a:xfrm>
        </p:grpSpPr>
        <p:sp>
          <p:nvSpPr>
            <p:cNvPr id="202" name="Google Shape;202;p5"/>
            <p:cNvSpPr/>
            <p:nvPr/>
          </p:nvSpPr>
          <p:spPr>
            <a:xfrm rot="5400000">
              <a:off x="7029444" y="3529372"/>
              <a:ext cx="639852" cy="728449"/>
            </a:xfrm>
            <a:prstGeom prst="bentUpArrow">
              <a:avLst>
                <a:gd name="adj1" fmla="val 32840"/>
                <a:gd name="adj2" fmla="val 25000"/>
                <a:gd name="adj3" fmla="val 35780"/>
              </a:avLst>
            </a:prstGeom>
            <a:solidFill>
              <a:srgbClr val="FFC7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5"/>
            <p:cNvSpPr/>
            <p:nvPr/>
          </p:nvSpPr>
          <p:spPr>
            <a:xfrm>
              <a:off x="6859922" y="2820083"/>
              <a:ext cx="1077134" cy="753959"/>
            </a:xfrm>
            <a:custGeom>
              <a:avLst/>
              <a:gdLst/>
              <a:ahLst/>
              <a:cxnLst/>
              <a:rect l="l" t="t" r="r" b="b"/>
              <a:pathLst>
                <a:path w="1077134" h="753959" extrusionOk="0">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w="25400" cap="flat" cmpd="sng">
              <a:solidFill>
                <a:schemeClr val="lt1"/>
              </a:solidFill>
              <a:prstDash val="solid"/>
              <a:round/>
              <a:headEnd type="none" w="sm" len="sm"/>
              <a:tailEnd type="none" w="sm" len="sm"/>
            </a:ln>
          </p:spPr>
          <p:txBody>
            <a:bodyPr spcFirstLastPara="1" wrap="square" lIns="74900" tIns="74900" rIns="74900" bIns="74900" anchor="ctr" anchorCtr="0">
              <a:noAutofit/>
            </a:bodyPr>
            <a:lstStyle/>
            <a:p>
              <a:pPr marL="0" marR="0" lvl="0" indent="0" algn="ctr" rtl="0">
                <a:lnSpc>
                  <a:spcPct val="90000"/>
                </a:lnSpc>
                <a:spcBef>
                  <a:spcPct val="0"/>
                </a:spcBef>
                <a:spcAft>
                  <a:spcPct val="0"/>
                </a:spcAft>
                <a:buClr>
                  <a:srgbClr val="000000"/>
                </a:buClr>
                <a:buSzPts val="1000"/>
                <a:buFont typeface="Arial"/>
                <a:buNone/>
              </a:pPr>
              <a:r>
                <a:rPr lang="fr-FR" sz="1000" b="0" i="0" strike="noStrike" cap="none" spc="0" baseline="0">
                  <a:solidFill>
                    <a:srgbClr val="595959"/>
                  </a:solidFill>
                  <a:effectLst/>
                  <a:latin typeface="Montserrat"/>
                  <a:ea typeface="Montserrat"/>
                  <a:cs typeface="Montserrat"/>
                </a:rPr>
                <a:t>L’ADN extrait est amplifié.</a:t>
              </a:r>
              <a:endParaRPr sz="1400" b="0" i="0" u="none" strike="noStrike" cap="none">
                <a:solidFill>
                  <a:srgbClr val="000000"/>
                </a:solidFill>
                <a:latin typeface="Arial"/>
                <a:ea typeface="Arial"/>
                <a:cs typeface="Arial"/>
                <a:sym typeface="Arial"/>
              </a:endParaRPr>
            </a:p>
          </p:txBody>
        </p:sp>
      </p:grpSp>
      <p:sp>
        <p:nvSpPr>
          <p:cNvPr id="204" name="Google Shape;204;p5"/>
          <p:cNvSpPr/>
          <p:nvPr/>
        </p:nvSpPr>
        <p:spPr>
          <a:xfrm>
            <a:off x="7937056" y="2891991"/>
            <a:ext cx="783405" cy="6093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5"/>
          <p:cNvSpPr/>
          <p:nvPr/>
        </p:nvSpPr>
        <p:spPr>
          <a:xfrm>
            <a:off x="7752981" y="3667028"/>
            <a:ext cx="1077134" cy="753959"/>
          </a:xfrm>
          <a:custGeom>
            <a:avLst/>
            <a:gdLst/>
            <a:ahLst/>
            <a:cxnLst/>
            <a:rect l="l" t="t" r="r" b="b"/>
            <a:pathLst>
              <a:path w="1077134" h="753959" extrusionOk="0">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w="25400" cap="flat" cmpd="sng">
            <a:solidFill>
              <a:schemeClr val="lt1"/>
            </a:solidFill>
            <a:prstDash val="solid"/>
            <a:round/>
            <a:headEnd type="none" w="sm" len="sm"/>
            <a:tailEnd type="none" w="sm" len="sm"/>
          </a:ln>
        </p:spPr>
        <p:txBody>
          <a:bodyPr spcFirstLastPara="1" wrap="square" lIns="74900" tIns="74900" rIns="74900" bIns="74900" anchor="ctr" anchorCtr="0">
            <a:noAutofit/>
          </a:bodyPr>
          <a:lstStyle/>
          <a:p>
            <a:pPr marL="0" marR="0" lvl="0" indent="0" algn="ctr" rtl="0">
              <a:lnSpc>
                <a:spcPct val="90000"/>
              </a:lnSpc>
              <a:spcBef>
                <a:spcPct val="0"/>
              </a:spcBef>
              <a:spcAft>
                <a:spcPct val="0"/>
              </a:spcAft>
              <a:buClr>
                <a:srgbClr val="000000"/>
              </a:buClr>
              <a:buSzPts val="1000"/>
              <a:buFont typeface="Arial"/>
              <a:buNone/>
            </a:pPr>
            <a:r>
              <a:rPr lang="fr-FR" sz="1000" b="0" i="0" strike="noStrike" cap="none" spc="0" baseline="0">
                <a:solidFill>
                  <a:srgbClr val="595959"/>
                </a:solidFill>
                <a:effectLst/>
                <a:latin typeface="Montserrat"/>
                <a:ea typeface="Montserrat"/>
                <a:cs typeface="Montserrat"/>
              </a:rPr>
              <a:t>L’ADN amplifié est analysé.</a:t>
            </a:r>
            <a:endParaRPr sz="1400" b="0" i="0" u="none" strike="noStrike" cap="none">
              <a:solidFill>
                <a:srgbClr val="000000"/>
              </a:solidFill>
              <a:latin typeface="Arial"/>
              <a:ea typeface="Arial"/>
              <a:cs typeface="Arial"/>
              <a:sym typeface="Arial"/>
            </a:endParaRPr>
          </a:p>
        </p:txBody>
      </p:sp>
      <p:sp>
        <p:nvSpPr>
          <p:cNvPr id="206" name="Google Shape;206;p5"/>
          <p:cNvSpPr txBox="1"/>
          <p:nvPr/>
        </p:nvSpPr>
        <p:spPr>
          <a:xfrm>
            <a:off x="5073804" y="722179"/>
            <a:ext cx="3553290" cy="5181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dirty="0">
                <a:solidFill>
                  <a:srgbClr val="000000"/>
                </a:solidFill>
                <a:effectLst/>
                <a:latin typeface="Montserrat"/>
                <a:ea typeface="Montserrat"/>
                <a:cs typeface="Montserrat"/>
              </a:rPr>
              <a:t>Le test comprend les étapes suivantes :</a:t>
            </a:r>
            <a:endParaRPr sz="1400" b="0" i="0" u="none" strike="noStrike" cap="none" dirty="0">
              <a:solidFill>
                <a:srgbClr val="000000"/>
              </a:solidFill>
              <a:latin typeface="Arial"/>
              <a:ea typeface="Arial"/>
              <a:cs typeface="Arial"/>
              <a:sym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59"/>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Poussière</a:t>
            </a:r>
            <a:endParaRPr/>
          </a:p>
        </p:txBody>
      </p:sp>
      <p:sp>
        <p:nvSpPr>
          <p:cNvPr id="684" name="Google Shape;684;p59"/>
          <p:cNvSpPr txBox="1">
            <a:spLocks noGrp="1"/>
          </p:cNvSpPr>
          <p:nvPr>
            <p:ph type="body" idx="1"/>
          </p:nvPr>
        </p:nvSpPr>
        <p:spPr>
          <a:xfrm>
            <a:off x="311150" y="1208088"/>
            <a:ext cx="4675188" cy="334327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L’analyseur de microPCR en temps réel Truelab® ne nécessite pas d’entrée d’air pour assurer le processus de PCR, de sorte que l’utilisation de Truenat ne sera pas compromise dans des environnements poussiéreux.</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Le fabricant recommande d’installer les instruments dans un environnement exempt de poussière lorsque cela est possible.</a:t>
            </a:r>
            <a:endParaRPr/>
          </a:p>
          <a:p>
            <a:pPr marL="457200" lvl="0" indent="-228600" algn="l" rtl="0">
              <a:lnSpc>
                <a:spcPct val="100000"/>
              </a:lnSpc>
              <a:spcBef>
                <a:spcPct val="0"/>
              </a:spcBef>
              <a:spcAft>
                <a:spcPct val="0"/>
              </a:spcAft>
              <a:buSzPts val="1800"/>
              <a:buNone/>
            </a:pPr>
            <a:endParaRPr/>
          </a:p>
        </p:txBody>
      </p:sp>
      <p:pic>
        <p:nvPicPr>
          <p:cNvPr id="685" name="Google Shape;685;p59" descr="Radioactive with solid fill"/>
          <p:cNvPicPr preferRelativeResize="0"/>
          <p:nvPr/>
        </p:nvPicPr>
        <p:blipFill>
          <a:blip r:embed="rId3">
            <a:alphaModFix/>
          </a:blip>
          <a:stretch>
            <a:fillRect/>
          </a:stretch>
        </p:blipFill>
        <p:spPr>
          <a:xfrm>
            <a:off x="5702174" y="1065721"/>
            <a:ext cx="3012058" cy="3012058"/>
          </a:xfrm>
          <a:prstGeom prst="rect">
            <a:avLst/>
          </a:prstGeom>
          <a:noFill/>
          <a:ln>
            <a:noFill/>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Biosécurité</a:t>
            </a:r>
            <a:endParaRPr/>
          </a:p>
        </p:txBody>
      </p:sp>
      <p:grpSp>
        <p:nvGrpSpPr>
          <p:cNvPr id="691" name="Google Shape;691;p60"/>
          <p:cNvGrpSpPr/>
          <p:nvPr/>
        </p:nvGrpSpPr>
        <p:grpSpPr>
          <a:xfrm>
            <a:off x="712668" y="1199910"/>
            <a:ext cx="7811712" cy="3286823"/>
            <a:chOff x="327012" y="2047"/>
            <a:chExt cx="7811712" cy="3286823"/>
          </a:xfrm>
        </p:grpSpPr>
        <p:sp>
          <p:nvSpPr>
            <p:cNvPr id="692" name="Google Shape;692;p60"/>
            <p:cNvSpPr/>
            <p:nvPr/>
          </p:nvSpPr>
          <p:spPr>
            <a:xfrm>
              <a:off x="1047300" y="12114"/>
              <a:ext cx="2196000" cy="2196000"/>
            </a:xfrm>
            <a:prstGeom prst="ellipse">
              <a:avLst/>
            </a:prstGeom>
            <a:solidFill>
              <a:srgbClr val="FFD4D2"/>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60"/>
            <p:cNvSpPr/>
            <p:nvPr/>
          </p:nvSpPr>
          <p:spPr>
            <a:xfrm>
              <a:off x="1515300" y="480114"/>
              <a:ext cx="1260000" cy="1260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0"/>
            <p:cNvSpPr/>
            <p:nvPr/>
          </p:nvSpPr>
          <p:spPr>
            <a:xfrm>
              <a:off x="327012" y="2410686"/>
              <a:ext cx="3600000" cy="87818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60"/>
            <p:cNvSpPr txBox="1"/>
            <p:nvPr/>
          </p:nvSpPr>
          <p:spPr>
            <a:xfrm>
              <a:off x="327012" y="2410686"/>
              <a:ext cx="3600000" cy="8781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ct val="0"/>
                </a:spcBef>
                <a:spcAft>
                  <a:spcPct val="0"/>
                </a:spcAft>
                <a:buClr>
                  <a:srgbClr val="000000"/>
                </a:buClr>
                <a:buSzPts val="1500"/>
                <a:buFont typeface="Arial"/>
                <a:buNone/>
              </a:pPr>
              <a:r>
                <a:rPr lang="fr-FR" sz="1500" b="0" i="0" strike="noStrike" cap="none" spc="0" baseline="0">
                  <a:solidFill>
                    <a:srgbClr val="000000"/>
                  </a:solidFill>
                  <a:effectLst/>
                  <a:latin typeface="Montserrat"/>
                  <a:ea typeface="Montserrat"/>
                  <a:cs typeface="Montserrat"/>
                </a:rPr>
                <a:t>Les tests Truenat TB exigent les mêmes précautions de biosécurité que la microscopie, les tests MTB MTB/RIF ou TB-LAMP</a:t>
              </a:r>
              <a:endParaRPr sz="1400" b="0" i="0" u="none" strike="noStrike" cap="none">
                <a:solidFill>
                  <a:srgbClr val="000000"/>
                </a:solidFill>
                <a:latin typeface="Arial"/>
                <a:ea typeface="Arial"/>
                <a:cs typeface="Arial"/>
                <a:sym typeface="Arial"/>
              </a:endParaRPr>
            </a:p>
          </p:txBody>
        </p:sp>
        <p:sp>
          <p:nvSpPr>
            <p:cNvPr id="696" name="Google Shape;696;p60"/>
            <p:cNvSpPr/>
            <p:nvPr/>
          </p:nvSpPr>
          <p:spPr>
            <a:xfrm>
              <a:off x="5277300" y="2047"/>
              <a:ext cx="2196000" cy="2196000"/>
            </a:xfrm>
            <a:prstGeom prst="ellipse">
              <a:avLst/>
            </a:prstGeom>
            <a:solidFill>
              <a:srgbClr val="FFD4D2"/>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60"/>
            <p:cNvSpPr/>
            <p:nvPr/>
          </p:nvSpPr>
          <p:spPr>
            <a:xfrm>
              <a:off x="5745300" y="470047"/>
              <a:ext cx="1260000" cy="1260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60"/>
            <p:cNvSpPr/>
            <p:nvPr/>
          </p:nvSpPr>
          <p:spPr>
            <a:xfrm>
              <a:off x="4538724" y="2353052"/>
              <a:ext cx="3600000" cy="91845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60"/>
            <p:cNvSpPr txBox="1"/>
            <p:nvPr/>
          </p:nvSpPr>
          <p:spPr>
            <a:xfrm>
              <a:off x="4538724" y="2353052"/>
              <a:ext cx="3600000" cy="91845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ct val="0"/>
                </a:spcBef>
                <a:spcAft>
                  <a:spcPct val="0"/>
                </a:spcAft>
                <a:buClr>
                  <a:srgbClr val="000000"/>
                </a:buClr>
                <a:buSzPts val="1500"/>
                <a:buFont typeface="Arial"/>
                <a:buNone/>
              </a:pPr>
              <a:r>
                <a:rPr lang="fr-FR" sz="1500" b="0" i="0" strike="noStrike" cap="none" spc="0" baseline="0">
                  <a:solidFill>
                    <a:srgbClr val="000000"/>
                  </a:solidFill>
                  <a:effectLst/>
                  <a:latin typeface="Montserrat"/>
                  <a:ea typeface="Montserrat"/>
                  <a:cs typeface="Montserrat"/>
                </a:rPr>
                <a:t>Prendre des précautions standard lors de la manipulation des échantillons d’expectorations</a:t>
              </a:r>
              <a:endParaRPr sz="1400" b="0" i="0" u="none" strike="noStrike" cap="none">
                <a:solidFill>
                  <a:srgbClr val="000000"/>
                </a:solidFill>
                <a:latin typeface="Arial"/>
                <a:ea typeface="Arial"/>
                <a:cs typeface="Arial"/>
                <a:sym typeface="Arial"/>
              </a:endParaRPr>
            </a:p>
          </p:txBody>
        </p:sp>
      </p:gr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Sécurité</a:t>
            </a:r>
            <a:endParaRPr/>
          </a:p>
        </p:txBody>
      </p:sp>
      <p:grpSp>
        <p:nvGrpSpPr>
          <p:cNvPr id="705" name="Google Shape;705;p61"/>
          <p:cNvGrpSpPr/>
          <p:nvPr/>
        </p:nvGrpSpPr>
        <p:grpSpPr>
          <a:xfrm>
            <a:off x="689696" y="1653570"/>
            <a:ext cx="7764608" cy="2081044"/>
            <a:chOff x="0" y="500991"/>
            <a:chExt cx="7764608" cy="2081044"/>
          </a:xfrm>
        </p:grpSpPr>
        <p:sp>
          <p:nvSpPr>
            <p:cNvPr id="706" name="Google Shape;706;p61"/>
            <p:cNvSpPr/>
            <p:nvPr/>
          </p:nvSpPr>
          <p:spPr>
            <a:xfrm>
              <a:off x="0" y="500991"/>
              <a:ext cx="7764608" cy="924908"/>
            </a:xfrm>
            <a:prstGeom prst="roundRect">
              <a:avLst>
                <a:gd name="adj" fmla="val 10000"/>
              </a:avLst>
            </a:prstGeom>
            <a:solidFill>
              <a:srgbClr val="FFE4E3"/>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61"/>
            <p:cNvSpPr/>
            <p:nvPr/>
          </p:nvSpPr>
          <p:spPr>
            <a:xfrm>
              <a:off x="279784" y="709096"/>
              <a:ext cx="508699" cy="508699"/>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61"/>
            <p:cNvSpPr/>
            <p:nvPr/>
          </p:nvSpPr>
          <p:spPr>
            <a:xfrm>
              <a:off x="1068268" y="500991"/>
              <a:ext cx="6696339" cy="92490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61"/>
            <p:cNvSpPr txBox="1"/>
            <p:nvPr/>
          </p:nvSpPr>
          <p:spPr>
            <a:xfrm>
              <a:off x="1068268" y="500991"/>
              <a:ext cx="6696339" cy="924908"/>
            </a:xfrm>
            <a:prstGeom prst="rect">
              <a:avLst/>
            </a:prstGeom>
            <a:noFill/>
            <a:ln>
              <a:noFill/>
            </a:ln>
          </p:spPr>
          <p:txBody>
            <a:bodyPr spcFirstLastPara="1" wrap="square" lIns="97875" tIns="97875" rIns="97875" bIns="97875" anchor="ctr" anchorCtr="0">
              <a:noAutofit/>
            </a:bodyPr>
            <a:lstStyle/>
            <a:p>
              <a:pPr marL="0" marR="0" lvl="0" indent="0" algn="l" rtl="0">
                <a:lnSpc>
                  <a:spcPct val="90000"/>
                </a:lnSpc>
                <a:spcBef>
                  <a:spcPct val="0"/>
                </a:spcBef>
                <a:spcAft>
                  <a:spcPct val="0"/>
                </a:spcAft>
                <a:buClr>
                  <a:srgbClr val="000000"/>
                </a:buClr>
                <a:buSzPts val="2200"/>
                <a:buFont typeface="Arial"/>
                <a:buNone/>
              </a:pPr>
              <a:r>
                <a:rPr lang="fr-FR" sz="2200" b="0" i="0" strike="noStrike" cap="none" spc="0" baseline="0">
                  <a:solidFill>
                    <a:srgbClr val="000000"/>
                  </a:solidFill>
                  <a:effectLst/>
                  <a:latin typeface="Montserrat"/>
                  <a:ea typeface="Montserrat"/>
                  <a:cs typeface="Montserrat"/>
                </a:rPr>
                <a:t>Les équipements doivent être conservés dans un endroit sûr et fermant à clé</a:t>
              </a:r>
              <a:endParaRPr sz="1400" b="0" i="0" u="none" strike="noStrike" cap="none">
                <a:solidFill>
                  <a:srgbClr val="000000"/>
                </a:solidFill>
                <a:latin typeface="Arial"/>
                <a:ea typeface="Arial"/>
                <a:cs typeface="Arial"/>
                <a:sym typeface="Arial"/>
              </a:endParaRPr>
            </a:p>
          </p:txBody>
        </p:sp>
        <p:sp>
          <p:nvSpPr>
            <p:cNvPr id="710" name="Google Shape;710;p61"/>
            <p:cNvSpPr/>
            <p:nvPr/>
          </p:nvSpPr>
          <p:spPr>
            <a:xfrm>
              <a:off x="0" y="1657127"/>
              <a:ext cx="7764608" cy="924908"/>
            </a:xfrm>
            <a:prstGeom prst="roundRect">
              <a:avLst>
                <a:gd name="adj" fmla="val 10000"/>
              </a:avLst>
            </a:prstGeom>
            <a:solidFill>
              <a:srgbClr val="FFE4E3"/>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61"/>
            <p:cNvSpPr/>
            <p:nvPr/>
          </p:nvSpPr>
          <p:spPr>
            <a:xfrm>
              <a:off x="279784" y="1865231"/>
              <a:ext cx="508699" cy="508699"/>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61"/>
            <p:cNvSpPr/>
            <p:nvPr/>
          </p:nvSpPr>
          <p:spPr>
            <a:xfrm>
              <a:off x="1068268" y="1657127"/>
              <a:ext cx="6696339" cy="92490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61"/>
            <p:cNvSpPr txBox="1"/>
            <p:nvPr/>
          </p:nvSpPr>
          <p:spPr>
            <a:xfrm>
              <a:off x="1068268" y="1657127"/>
              <a:ext cx="6696339" cy="924908"/>
            </a:xfrm>
            <a:prstGeom prst="rect">
              <a:avLst/>
            </a:prstGeom>
            <a:noFill/>
            <a:ln>
              <a:noFill/>
            </a:ln>
          </p:spPr>
          <p:txBody>
            <a:bodyPr spcFirstLastPara="1" wrap="square" lIns="97875" tIns="97875" rIns="97875" bIns="97875" anchor="ctr" anchorCtr="0">
              <a:noAutofit/>
            </a:bodyPr>
            <a:lstStyle/>
            <a:p>
              <a:pPr marL="0" marR="0" lvl="0" indent="0" algn="l" rtl="0">
                <a:lnSpc>
                  <a:spcPct val="90000"/>
                </a:lnSpc>
                <a:spcBef>
                  <a:spcPct val="0"/>
                </a:spcBef>
                <a:spcAft>
                  <a:spcPct val="0"/>
                </a:spcAft>
                <a:buClr>
                  <a:srgbClr val="000000"/>
                </a:buClr>
                <a:buSzPts val="2200"/>
                <a:buFont typeface="Arial"/>
                <a:buNone/>
              </a:pPr>
              <a:r>
                <a:rPr lang="fr-FR" sz="2200" b="0" i="0" strike="noStrike" cap="none" spc="0" baseline="0">
                  <a:solidFill>
                    <a:srgbClr val="000000"/>
                  </a:solidFill>
                  <a:effectLst/>
                  <a:latin typeface="Montserrat"/>
                  <a:ea typeface="Montserrat"/>
                  <a:cs typeface="Montserrat"/>
                </a:rPr>
                <a:t>L’équipement peut être transporté dans le boîtier portable de la station de travail de PCR en temps réel Truelab</a:t>
              </a:r>
              <a:endParaRPr sz="1400" b="0" i="0" u="none" strike="noStrike" cap="none">
                <a:solidFill>
                  <a:srgbClr val="000000"/>
                </a:solidFill>
                <a:latin typeface="Arial"/>
                <a:ea typeface="Arial"/>
                <a:cs typeface="Arial"/>
                <a:sym typeface="Arial"/>
              </a:endParaRPr>
            </a:p>
          </p:txBody>
        </p:sp>
      </p:gr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2"/>
          <p:cNvSpPr txBox="1">
            <a:spLocks noGrp="1"/>
          </p:cNvSpPr>
          <p:nvPr>
            <p:ph type="title"/>
          </p:nvPr>
        </p:nvSpPr>
        <p:spPr>
          <a:xfrm>
            <a:off x="311700" y="181075"/>
            <a:ext cx="8520600" cy="572700"/>
          </a:xfrm>
          <a:prstGeom prst="rect">
            <a:avLst/>
          </a:prstGeom>
          <a:noFill/>
          <a:ln>
            <a:noFill/>
          </a:ln>
        </p:spPr>
        <p:txBody>
          <a:bodyPr spcFirstLastPara="1" wrap="square" lIns="0" tIns="0" rIns="0" bIns="0" anchor="b"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Maintenance préventive</a:t>
            </a:r>
            <a:endParaRPr sz="3200" b="1">
              <a:solidFill>
                <a:schemeClr val="accent1"/>
              </a:solidFill>
              <a:latin typeface="Montserrat ExtraBold"/>
              <a:ea typeface="Montserrat ExtraBold"/>
              <a:cs typeface="Montserrat ExtraBold"/>
              <a:sym typeface="Montserrat ExtraBold"/>
            </a:endParaRPr>
          </a:p>
        </p:txBody>
      </p:sp>
      <p:sp>
        <p:nvSpPr>
          <p:cNvPr id="720" name="Google Shape;720;p62"/>
          <p:cNvSpPr txBox="1">
            <a:spLocks noGrp="1"/>
          </p:cNvSpPr>
          <p:nvPr>
            <p:ph type="body" idx="1"/>
          </p:nvPr>
        </p:nvSpPr>
        <p:spPr>
          <a:xfrm>
            <a:off x="217666" y="1058227"/>
            <a:ext cx="2383190" cy="1922717"/>
          </a:xfrm>
          <a:prstGeom prst="rect">
            <a:avLst/>
          </a:prstGeom>
          <a:noFill/>
          <a:ln>
            <a:noFill/>
          </a:ln>
        </p:spPr>
        <p:txBody>
          <a:bodyPr spcFirstLastPara="1" wrap="square" lIns="0" tIns="0" rIns="0" bIns="0" anchor="t" anchorCtr="0">
            <a:normAutofit fontScale="92500"/>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Maintenance quotidienne</a:t>
            </a:r>
            <a:endParaRPr/>
          </a:p>
          <a:p>
            <a:pPr marL="457200" lvl="0" indent="-342900" algn="l" rtl="0">
              <a:lnSpc>
                <a:spcPct val="100000"/>
              </a:lnSpc>
              <a:spcBef>
                <a:spcPct val="0"/>
              </a:spcBef>
              <a:spcAft>
                <a:spcPct val="0"/>
              </a:spcAft>
              <a:buSzPts val="1800"/>
              <a:buFont typeface="Montserrat"/>
              <a:buChar char="●"/>
            </a:pPr>
            <a:r>
              <a:rPr lang="fr-FR" sz="1800" b="0" i="0" strike="noStrike" cap="none" spc="0" baseline="0">
                <a:solidFill>
                  <a:srgbClr val="000000"/>
                </a:solidFill>
                <a:effectLst/>
                <a:latin typeface="Montserrat"/>
                <a:ea typeface="Montserrat"/>
                <a:cs typeface="Montserrat"/>
              </a:rPr>
              <a:t>Nettoyer la zone de travail</a:t>
            </a:r>
            <a:endParaRPr/>
          </a:p>
          <a:p>
            <a:pPr marL="457200" lvl="0" indent="-342900" algn="l" rtl="0">
              <a:lnSpc>
                <a:spcPct val="100000"/>
              </a:lnSpc>
              <a:spcBef>
                <a:spcPct val="0"/>
              </a:spcBef>
              <a:spcAft>
                <a:spcPct val="0"/>
              </a:spcAft>
              <a:buSzPts val="1800"/>
              <a:buFont typeface="Montserrat"/>
              <a:buChar char="●"/>
            </a:pPr>
            <a:r>
              <a:rPr lang="fr-FR" sz="1800" b="0" i="0" strike="noStrike" cap="none" spc="0" baseline="0">
                <a:solidFill>
                  <a:srgbClr val="000000"/>
                </a:solidFill>
                <a:effectLst/>
                <a:latin typeface="Montserrat"/>
                <a:ea typeface="Montserrat"/>
                <a:cs typeface="Montserrat"/>
              </a:rPr>
              <a:t>Jeter les puces et les cartouches utilisées</a:t>
            </a:r>
            <a:endParaRPr/>
          </a:p>
          <a:p>
            <a:pPr marL="0" lvl="0" indent="0" algn="l" rtl="0">
              <a:lnSpc>
                <a:spcPct val="100000"/>
              </a:lnSpc>
              <a:spcBef>
                <a:spcPct val="0"/>
              </a:spcBef>
              <a:spcAft>
                <a:spcPct val="0"/>
              </a:spcAft>
              <a:buSzPts val="2000"/>
              <a:buNone/>
            </a:pPr>
            <a:endParaRPr sz="1800">
              <a:solidFill>
                <a:schemeClr val="dk1"/>
              </a:solidFill>
              <a:latin typeface="Montserrat"/>
              <a:ea typeface="Montserrat"/>
              <a:cs typeface="Montserrat"/>
              <a:sym typeface="Montserrat"/>
            </a:endParaRPr>
          </a:p>
        </p:txBody>
      </p:sp>
      <p:sp>
        <p:nvSpPr>
          <p:cNvPr id="721" name="Google Shape;721;p62"/>
          <p:cNvSpPr txBox="1">
            <a:spLocks noGrp="1"/>
          </p:cNvSpPr>
          <p:nvPr>
            <p:ph type="body" idx="2"/>
          </p:nvPr>
        </p:nvSpPr>
        <p:spPr>
          <a:xfrm>
            <a:off x="2666667" y="966787"/>
            <a:ext cx="2992001" cy="322421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Maintenance mensuelle</a:t>
            </a:r>
            <a:endParaRPr/>
          </a:p>
          <a:p>
            <a:pPr marL="457200" marR="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Désinfecter les surfaces des instruments</a:t>
            </a:r>
            <a:endParaRPr sz="1800" b="0" i="0" u="none" strike="noStrike">
              <a:latin typeface="Arial"/>
              <a:ea typeface="Arial"/>
              <a:cs typeface="Arial"/>
              <a:sym typeface="Arial"/>
            </a:endParaRPr>
          </a:p>
          <a:p>
            <a:pPr marL="457200" marR="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Nettoyer les compartiments Truelab</a:t>
            </a:r>
            <a:endParaRPr sz="1800" b="0" i="0" u="none" strike="noStrike">
              <a:latin typeface="Arial"/>
              <a:ea typeface="Arial"/>
              <a:cs typeface="Arial"/>
              <a:sym typeface="Arial"/>
            </a:endParaRPr>
          </a:p>
          <a:p>
            <a:pPr marL="457200" marR="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Étalonnage de la température</a:t>
            </a:r>
            <a:endParaRPr sz="1800" b="0" i="0" u="none" strike="noStrike">
              <a:latin typeface="Arial"/>
              <a:ea typeface="Arial"/>
              <a:cs typeface="Arial"/>
              <a:sym typeface="Arial"/>
            </a:endParaRPr>
          </a:p>
          <a:p>
            <a:pPr marL="457200" marR="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Vérification de la pipette fixe de 6 µl</a:t>
            </a:r>
            <a:endParaRPr sz="1800" b="0" i="0" u="none" strike="noStrike">
              <a:latin typeface="Arial"/>
              <a:ea typeface="Arial"/>
              <a:cs typeface="Arial"/>
              <a:sym typeface="Arial"/>
            </a:endParaRPr>
          </a:p>
        </p:txBody>
      </p:sp>
      <p:sp>
        <p:nvSpPr>
          <p:cNvPr id="722" name="Google Shape;722;p62"/>
          <p:cNvSpPr txBox="1">
            <a:spLocks noGrp="1"/>
          </p:cNvSpPr>
          <p:nvPr>
            <p:ph type="body" idx="3"/>
          </p:nvPr>
        </p:nvSpPr>
        <p:spPr>
          <a:xfrm>
            <a:off x="5790290" y="959643"/>
            <a:ext cx="3042009" cy="322421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600" b="1" i="0" strike="noStrike" cap="none" spc="0" baseline="0" dirty="0">
                <a:solidFill>
                  <a:srgbClr val="000000"/>
                </a:solidFill>
                <a:effectLst/>
                <a:latin typeface="Montserrat"/>
                <a:ea typeface="Montserrat"/>
                <a:cs typeface="Montserrat"/>
              </a:rPr>
              <a:t>Si besoin</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Protocole de rinçage de l’instrument </a:t>
            </a:r>
            <a:r>
              <a:rPr lang="fr-FR" sz="1600" b="0" i="0" strike="noStrike" cap="none" spc="0" baseline="0" dirty="0" err="1">
                <a:solidFill>
                  <a:srgbClr val="000000"/>
                </a:solidFill>
                <a:effectLst/>
                <a:latin typeface="Montserrat"/>
                <a:ea typeface="Montserrat"/>
                <a:cs typeface="Montserrat"/>
              </a:rPr>
              <a:t>Trueprep</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Remplacement du plateau de déversement ou du plateau de guidage à mouvement linéaire</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Remplacement du verre de l’élément coulissant - indiquer le compartiment</a:t>
            </a:r>
            <a:endParaRPr sz="1600" dirty="0"/>
          </a:p>
          <a:p>
            <a:pPr marL="457200" lvl="0" indent="-228600" algn="l" rtl="0">
              <a:lnSpc>
                <a:spcPct val="100000"/>
              </a:lnSpc>
              <a:spcBef>
                <a:spcPct val="0"/>
              </a:spcBef>
              <a:spcAft>
                <a:spcPct val="0"/>
              </a:spcAft>
              <a:buSzPts val="1800"/>
              <a:buNone/>
            </a:pPr>
            <a:endParaRPr sz="1600" dirty="0"/>
          </a:p>
        </p:txBody>
      </p:sp>
      <p:sp>
        <p:nvSpPr>
          <p:cNvPr id="723" name="Google Shape;723;p62"/>
          <p:cNvSpPr/>
          <p:nvPr/>
        </p:nvSpPr>
        <p:spPr>
          <a:xfrm>
            <a:off x="117560" y="3357711"/>
            <a:ext cx="2583402" cy="1275834"/>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FFFFFF"/>
                </a:solidFill>
                <a:effectLst/>
                <a:latin typeface="Montserrat"/>
                <a:ea typeface="Montserrat"/>
                <a:cs typeface="Montserrat"/>
              </a:rPr>
              <a:t>Un exemple de journal de maintenance préventive se trouve dans l’annexe 4 du </a:t>
            </a:r>
            <a:r>
              <a:rPr lang="fr-FR" sz="1400" b="0" i="0" u="sng" strike="noStrike" cap="none" spc="0" baseline="0">
                <a:solidFill>
                  <a:srgbClr val="FFFFFF"/>
                </a:solidFill>
                <a:effectLst/>
                <a:uFill>
                  <a:solidFill>
                    <a:srgbClr val="FFFFFF"/>
                  </a:solidFill>
                </a:uFill>
                <a:latin typeface="Montserrat"/>
                <a:ea typeface="Montserrat"/>
                <a:cs typeface="Montserrat"/>
                <a:hlinkClick r:id="rId3" history="0"/>
              </a:rPr>
              <a:t>Guide de mise en œuvre de Truenat</a:t>
            </a:r>
            <a:endParaRPr sz="1400" b="0" i="0" u="none" strike="noStrike" cap="none">
              <a:solidFill>
                <a:schemeClr val="lt1"/>
              </a:solidFill>
              <a:latin typeface="Montserrat"/>
              <a:ea typeface="Montserrat"/>
              <a:cs typeface="Montserrat"/>
              <a:sym typeface="Montserrat"/>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3"/>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ACTIVITÉ – MAINTENANCE PRÉVENTIVE</a:t>
            </a:r>
            <a:endParaRPr/>
          </a:p>
        </p:txBody>
      </p:sp>
      <p:pic>
        <p:nvPicPr>
          <p:cNvPr id="729" name="Google Shape;729;p63" descr="Boardroom outline"/>
          <p:cNvPicPr preferRelativeResize="0">
            <a:picLocks noGrp="1"/>
          </p:cNvPicPr>
          <p:nvPr>
            <p:ph type="pic" idx="2"/>
          </p:nvPr>
        </p:nvPicPr>
        <p:blipFill>
          <a:blip r:embed="rId3">
            <a:alphaModFix/>
          </a:blip>
          <a:srcRect t="6015" b="6015"/>
          <a:stretch>
            <a:fillRect/>
          </a:stretch>
        </p:blipFill>
        <p:spPr>
          <a:xfrm>
            <a:off x="5221288" y="1208088"/>
            <a:ext cx="3800475" cy="3343275"/>
          </a:xfrm>
          <a:prstGeom prst="rect">
            <a:avLst/>
          </a:prstGeom>
          <a:noFill/>
          <a:ln>
            <a:noFill/>
          </a:ln>
        </p:spPr>
      </p:pic>
      <p:sp>
        <p:nvSpPr>
          <p:cNvPr id="730" name="Google Shape;730;p63"/>
          <p:cNvSpPr txBox="1">
            <a:spLocks noGrp="1"/>
          </p:cNvSpPr>
          <p:nvPr>
            <p:ph type="body" idx="1"/>
          </p:nvPr>
        </p:nvSpPr>
        <p:spPr>
          <a:xfrm>
            <a:off x="311150" y="1208088"/>
            <a:ext cx="4675188" cy="3343275"/>
          </a:xfrm>
          <a:prstGeom prst="rect">
            <a:avLst/>
          </a:prstGeom>
          <a:noFill/>
          <a:ln>
            <a:noFill/>
          </a:ln>
        </p:spPr>
        <p:txBody>
          <a:bodyPr spcFirstLastPara="1" wrap="square" lIns="91425" tIns="91425" rIns="91425" bIns="91425" anchor="t" anchorCtr="0">
            <a:normAutofit/>
          </a:bodyPr>
          <a:lstStyle/>
          <a:p>
            <a:pPr marL="457200" lvl="0" indent="-342900" algn="l" rtl="0">
              <a:lnSpc>
                <a:spcPct val="100000"/>
              </a:lnSpc>
              <a:spcBef>
                <a:spcPct val="0"/>
              </a:spcBef>
              <a:spcAft>
                <a:spcPts val="600"/>
              </a:spcAft>
              <a:buSzPts val="1800"/>
              <a:buChar char="●"/>
            </a:pPr>
            <a:r>
              <a:rPr lang="fr-FR" sz="1800" b="0" i="0" strike="noStrike" cap="none" spc="0" baseline="0" dirty="0">
                <a:solidFill>
                  <a:srgbClr val="000000"/>
                </a:solidFill>
                <a:effectLst/>
                <a:latin typeface="Montserrat"/>
                <a:ea typeface="Montserrat"/>
                <a:cs typeface="Montserrat"/>
              </a:rPr>
              <a:t>Comment effectueriez-vous la maintenance préventive quotidienne, mensuelle et si nécessaire lorsque vous effectuez des tests avec une plate-forme </a:t>
            </a:r>
            <a:r>
              <a:rPr lang="fr-FR" sz="1800" b="0" i="0" strike="noStrike" cap="none" spc="0" baseline="0" dirty="0" err="1">
                <a:solidFill>
                  <a:srgbClr val="000000"/>
                </a:solidFill>
                <a:effectLst/>
                <a:latin typeface="Montserrat"/>
                <a:ea typeface="Montserrat"/>
                <a:cs typeface="Montserrat"/>
              </a:rPr>
              <a:t>Truelab</a:t>
            </a:r>
            <a:r>
              <a:rPr lang="fr-FR" sz="1800" b="0" i="0" strike="noStrike" cap="none" spc="0" baseline="0" dirty="0">
                <a:solidFill>
                  <a:srgbClr val="000000"/>
                </a:solidFill>
                <a:effectLst/>
                <a:latin typeface="Montserrat"/>
                <a:ea typeface="Montserrat"/>
                <a:cs typeface="Montserrat"/>
              </a:rPr>
              <a:t> ? </a:t>
            </a:r>
            <a:endParaRPr dirty="0"/>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64"/>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3600" b="1" i="0" strike="noStrike" cap="none" spc="0" baseline="0">
                <a:solidFill>
                  <a:srgbClr val="000000"/>
                </a:solidFill>
                <a:effectLst/>
                <a:latin typeface="Montserrat ExtraBold"/>
                <a:ea typeface="Montserrat ExtraBold"/>
                <a:cs typeface="Montserrat ExtraBold"/>
              </a:rPr>
              <a:t>ENREGISTREMENT DES ACTIVITÉS DES TESTS</a:t>
            </a:r>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Enregistrement des activités des tests</a:t>
            </a:r>
            <a:endParaRPr/>
          </a:p>
        </p:txBody>
      </p:sp>
      <p:sp>
        <p:nvSpPr>
          <p:cNvPr id="741" name="Google Shape;741;p65"/>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311150" lvl="0" indent="-285750" algn="l" rtl="0">
              <a:lnSpc>
                <a:spcPct val="100000"/>
              </a:lnSpc>
              <a:spcBef>
                <a:spcPct val="0"/>
              </a:spcBef>
              <a:spcAft>
                <a:spcPct val="0"/>
              </a:spcAft>
              <a:buSzPts val="2000"/>
              <a:buFont typeface="Arial"/>
              <a:buChar char="•"/>
            </a:pPr>
            <a:r>
              <a:rPr lang="fr-FR" sz="1800" b="0" i="0" strike="noStrike" cap="none" spc="0" baseline="0">
                <a:solidFill>
                  <a:srgbClr val="000000"/>
                </a:solidFill>
                <a:effectLst/>
                <a:latin typeface="Montserrat"/>
                <a:ea typeface="Montserrat"/>
                <a:cs typeface="Montserrat"/>
              </a:rPr>
              <a:t>Peut être nécessaire pour réviser les formulaires de demande d’analyse (demande d’examen d’échantillon) pour Truenat </a:t>
            </a:r>
            <a:endParaRPr/>
          </a:p>
          <a:p>
            <a:pPr marL="311150" lvl="0" indent="-285750" algn="l" rtl="0">
              <a:lnSpc>
                <a:spcPct val="100000"/>
              </a:lnSpc>
              <a:spcBef>
                <a:spcPct val="0"/>
              </a:spcBef>
              <a:spcAft>
                <a:spcPct val="0"/>
              </a:spcAft>
              <a:buSzPts val="2000"/>
              <a:buFont typeface="Arial"/>
              <a:buChar char="•"/>
            </a:pPr>
            <a:r>
              <a:rPr lang="fr-FR" sz="1800" b="0" i="0" strike="noStrike" cap="none" spc="0" baseline="0">
                <a:solidFill>
                  <a:srgbClr val="000000"/>
                </a:solidFill>
                <a:effectLst/>
                <a:latin typeface="Montserrat"/>
                <a:ea typeface="Montserrat"/>
                <a:cs typeface="Montserrat"/>
              </a:rPr>
              <a:t>Il peut également être nécessaire de modifier les registres de laboratoire et cliniques pour enregistrer les résultats des tests Truenat</a:t>
            </a:r>
            <a:endParaRPr/>
          </a:p>
          <a:p>
            <a:pPr marL="768350" lvl="1" indent="-285750" algn="l" rtl="0">
              <a:lnSpc>
                <a:spcPct val="100000"/>
              </a:lnSpc>
              <a:spcBef>
                <a:spcPct val="0"/>
              </a:spcBef>
              <a:spcAft>
                <a:spcPct val="0"/>
              </a:spcAft>
              <a:buSzPts val="2000"/>
              <a:buFont typeface="Arial"/>
              <a:buChar char="•"/>
            </a:pPr>
            <a:r>
              <a:rPr lang="fr-FR" sz="1400" b="0" i="0" strike="noStrike" cap="none" spc="0" baseline="0">
                <a:solidFill>
                  <a:srgbClr val="000000"/>
                </a:solidFill>
                <a:effectLst/>
                <a:latin typeface="Montserrat"/>
                <a:ea typeface="Montserrat"/>
                <a:cs typeface="Montserrat"/>
              </a:rPr>
              <a:t>Les formulaires et les registres utilisés pour le test Xpert MTB/RIF peuvent être adaptés pour être utilisés avec les tests Truenat TB. </a:t>
            </a:r>
            <a:endParaRPr/>
          </a:p>
          <a:p>
            <a:pPr marL="1225550" lvl="2" indent="-285750" algn="l" rtl="0">
              <a:lnSpc>
                <a:spcPct val="100000"/>
              </a:lnSpc>
              <a:spcBef>
                <a:spcPct val="0"/>
              </a:spcBef>
              <a:spcAft>
                <a:spcPct val="0"/>
              </a:spcAft>
              <a:buSzPts val="2000"/>
              <a:buFont typeface="Arial"/>
              <a:buChar char="•"/>
            </a:pPr>
            <a:r>
              <a:rPr lang="fr-FR" sz="1400" b="0" i="0" strike="noStrike" cap="none" spc="0" baseline="0">
                <a:solidFill>
                  <a:srgbClr val="000000"/>
                </a:solidFill>
                <a:effectLst/>
                <a:latin typeface="Montserrat"/>
                <a:ea typeface="Montserrat"/>
                <a:cs typeface="Montserrat"/>
              </a:rPr>
              <a:t>Les tests Truenat génèrent le même type d’informations que le test Xpert (p. ex., MTB détecté ou non détecté)</a:t>
            </a:r>
            <a:endParaRPr/>
          </a:p>
          <a:p>
            <a:pPr marL="457200" lvl="0" indent="-228600" algn="l" rtl="0">
              <a:lnSpc>
                <a:spcPct val="100000"/>
              </a:lnSpc>
              <a:spcBef>
                <a:spcPct val="0"/>
              </a:spcBef>
              <a:spcAft>
                <a:spcPct val="0"/>
              </a:spcAft>
              <a:buSzPts val="1800"/>
              <a:buNone/>
            </a:pPr>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Enregistrement des activités des tests</a:t>
            </a:r>
            <a:endParaRPr/>
          </a:p>
        </p:txBody>
      </p:sp>
      <p:sp>
        <p:nvSpPr>
          <p:cNvPr id="747" name="Google Shape;747;p66"/>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0" indent="0">
              <a:spcBef>
                <a:spcPts val="0"/>
              </a:spcBef>
              <a:spcAft>
                <a:spcPts val="0"/>
              </a:spcAft>
              <a:buSzPts val="2000"/>
              <a:buNone/>
            </a:pPr>
            <a:r>
              <a:rPr lang="fr-FR" sz="1400" dirty="0">
                <a:highlight>
                  <a:srgbClr val="FFFF00"/>
                </a:highlight>
              </a:rPr>
              <a:t>**Si des formulaires de demande d’analyses de laboratoire et des registres, des journaux de rejet ou d’autres formulaires d’enregistrement ont déjà été développés, il s’agit d’un espace réservé pour donner des explications</a:t>
            </a:r>
            <a:endParaRPr sz="1400" dirty="0">
              <a:highlight>
                <a:srgbClr val="FFFF00"/>
              </a:highlight>
            </a:endParaRPr>
          </a:p>
          <a:p>
            <a:pPr marL="457200" lvl="0" indent="-228600" algn="l" rtl="0">
              <a:lnSpc>
                <a:spcPct val="100000"/>
              </a:lnSpc>
              <a:spcBef>
                <a:spcPct val="0"/>
              </a:spcBef>
              <a:spcAft>
                <a:spcPct val="0"/>
              </a:spcAft>
              <a:buSzPts val="1800"/>
              <a:buNone/>
            </a:pPr>
            <a:endParaRPr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r>
              <a:rPr lang="fr-FR" sz="3600" b="1" i="0" strike="noStrike" cap="none" spc="0" baseline="0" dirty="0">
                <a:solidFill>
                  <a:srgbClr val="000000"/>
                </a:solidFill>
                <a:effectLst/>
                <a:latin typeface="Montserrat ExtraBold"/>
                <a:ea typeface="Montserrat ExtraBold"/>
                <a:cs typeface="Montserrat ExtraBold"/>
              </a:rPr>
              <a:t>GARANTIE</a:t>
            </a:r>
            <a:endParaRPr lang="en-US" dirty="0">
              <a:solidFill>
                <a:schemeClr val="dk1"/>
              </a:solidFill>
            </a:endParaRPr>
          </a:p>
        </p:txBody>
      </p:sp>
    </p:spTree>
    <p:extLst>
      <p:ext uri="{BB962C8B-B14F-4D97-AF65-F5344CB8AC3E}">
        <p14:creationId xmlns:p14="http://schemas.microsoft.com/office/powerpoint/2010/main" val="182821227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
          <p:cNvSpPr txBox="1">
            <a:spLocks noGrp="1"/>
          </p:cNvSpPr>
          <p:nvPr>
            <p:ph type="body" idx="1"/>
          </p:nvPr>
        </p:nvSpPr>
        <p:spPr>
          <a:xfrm>
            <a:off x="705222" y="1017725"/>
            <a:ext cx="7429125" cy="3078900"/>
          </a:xfrm>
          <a:prstGeom prst="rect">
            <a:avLst/>
          </a:prstGeom>
          <a:noFill/>
          <a:ln>
            <a:noFill/>
          </a:ln>
        </p:spPr>
        <p:txBody>
          <a:bodyPr spcFirstLastPara="1" wrap="square" lIns="91425" tIns="91425" rIns="91425" bIns="91425" anchor="t" anchorCtr="0">
            <a:noAutofit/>
          </a:bodyPr>
          <a:lstStyle/>
          <a:p>
            <a:pPr marL="214313" indent="-214313">
              <a:spcBef>
                <a:spcPts val="563"/>
              </a:spcBef>
            </a:pPr>
            <a:r>
              <a:rPr lang="fr-FR" sz="1300" dirty="0">
                <a:solidFill>
                  <a:srgbClr val="595959"/>
                </a:solidFill>
              </a:rPr>
              <a:t>Pour activer la garantie, le client doit remplir et signer le rapport d'installation et le certificat de garantie et renvoyer le bordereau à </a:t>
            </a:r>
            <a:r>
              <a:rPr lang="fr-FR" sz="1300" dirty="0" err="1">
                <a:solidFill>
                  <a:srgbClr val="595959"/>
                </a:solidFill>
              </a:rPr>
              <a:t>Molbio</a:t>
            </a:r>
            <a:r>
              <a:rPr lang="fr-FR" sz="1300" dirty="0">
                <a:solidFill>
                  <a:srgbClr val="595959"/>
                </a:solidFill>
              </a:rPr>
              <a:t> Diagnostics </a:t>
            </a:r>
            <a:r>
              <a:rPr lang="fr-FR" sz="1300" dirty="0" err="1">
                <a:solidFill>
                  <a:srgbClr val="595959"/>
                </a:solidFill>
              </a:rPr>
              <a:t>Private</a:t>
            </a:r>
            <a:r>
              <a:rPr lang="fr-FR" sz="1300" dirty="0">
                <a:solidFill>
                  <a:srgbClr val="595959"/>
                </a:solidFill>
              </a:rPr>
              <a:t> Limited</a:t>
            </a:r>
          </a:p>
          <a:p>
            <a:pPr marL="214313" indent="-214313">
              <a:spcBef>
                <a:spcPts val="563"/>
              </a:spcBef>
            </a:pPr>
            <a:r>
              <a:rPr lang="fr-FR" sz="1300" dirty="0" err="1">
                <a:solidFill>
                  <a:srgbClr val="595959"/>
                </a:solidFill>
              </a:rPr>
              <a:t>Molbio</a:t>
            </a:r>
            <a:r>
              <a:rPr lang="fr-FR" sz="1300" dirty="0">
                <a:solidFill>
                  <a:srgbClr val="595959"/>
                </a:solidFill>
              </a:rPr>
              <a:t> Diagnostics </a:t>
            </a:r>
            <a:r>
              <a:rPr lang="fr-FR" sz="1300" dirty="0" err="1">
                <a:solidFill>
                  <a:srgbClr val="595959"/>
                </a:solidFill>
              </a:rPr>
              <a:t>Private</a:t>
            </a:r>
            <a:r>
              <a:rPr lang="fr-FR" sz="1300" dirty="0">
                <a:solidFill>
                  <a:srgbClr val="595959"/>
                </a:solidFill>
              </a:rPr>
              <a:t> Limited garantit que tous ses instruments sont exempts de défauts de fabrication ou d'erreurs.</a:t>
            </a:r>
          </a:p>
          <a:p>
            <a:pPr marL="214313" indent="-214313">
              <a:spcBef>
                <a:spcPts val="563"/>
              </a:spcBef>
            </a:pPr>
            <a:r>
              <a:rPr lang="fr-FR" sz="1300" dirty="0" err="1">
                <a:solidFill>
                  <a:srgbClr val="595959"/>
                </a:solidFill>
              </a:rPr>
              <a:t>Molbio</a:t>
            </a:r>
            <a:r>
              <a:rPr lang="fr-FR" sz="1300" dirty="0">
                <a:solidFill>
                  <a:srgbClr val="595959"/>
                </a:solidFill>
              </a:rPr>
              <a:t> s'engage à réparer ou à remplacer gratuitement les pièces qui présentent des défauts de fabrication.</a:t>
            </a:r>
          </a:p>
          <a:p>
            <a:pPr marL="214313" indent="-214313">
              <a:spcBef>
                <a:spcPts val="563"/>
              </a:spcBef>
            </a:pPr>
            <a:r>
              <a:rPr lang="fr-FR" sz="1300" dirty="0">
                <a:solidFill>
                  <a:srgbClr val="595959"/>
                </a:solidFill>
              </a:rPr>
              <a:t>Les réparations et interventions effectuées pendant la période de garantie ne prolongent ni ne renouvellent la période de garantie.</a:t>
            </a:r>
          </a:p>
          <a:p>
            <a:pPr marL="214313" indent="-214313">
              <a:spcBef>
                <a:spcPts val="563"/>
              </a:spcBef>
            </a:pPr>
            <a:r>
              <a:rPr lang="fr-FR" sz="1300" dirty="0">
                <a:solidFill>
                  <a:srgbClr val="595959"/>
                </a:solidFill>
              </a:rPr>
              <a:t>Les réparations de l'instrument seront effectuées sur place (sauf en cas de réparations majeures où les instruments devront être expédiés au siège social de </a:t>
            </a:r>
            <a:r>
              <a:rPr lang="fr-FR" sz="1300" dirty="0" err="1">
                <a:solidFill>
                  <a:srgbClr val="595959"/>
                </a:solidFill>
              </a:rPr>
              <a:t>Molbio</a:t>
            </a:r>
            <a:r>
              <a:rPr lang="fr-FR" sz="1300" dirty="0">
                <a:solidFill>
                  <a:srgbClr val="595959"/>
                </a:solidFill>
              </a:rPr>
              <a:t> ou sur le site du partenaire national) par les seuls ingénieurs autorisés de </a:t>
            </a:r>
            <a:r>
              <a:rPr lang="fr-FR" sz="1300" dirty="0" err="1">
                <a:solidFill>
                  <a:srgbClr val="595959"/>
                </a:solidFill>
              </a:rPr>
              <a:t>Molbio</a:t>
            </a:r>
            <a:r>
              <a:rPr lang="fr-FR" sz="1300" dirty="0">
                <a:solidFill>
                  <a:srgbClr val="595959"/>
                </a:solidFill>
              </a:rPr>
              <a:t>/représentants du partenaire national.</a:t>
            </a:r>
          </a:p>
          <a:p>
            <a:pPr marL="214313" indent="-214313">
              <a:spcBef>
                <a:spcPts val="563"/>
              </a:spcBef>
            </a:pPr>
            <a:r>
              <a:rPr lang="fr-FR" sz="1300" dirty="0">
                <a:solidFill>
                  <a:srgbClr val="595959"/>
                </a:solidFill>
              </a:rPr>
              <a:t>Dans le cas où </a:t>
            </a:r>
            <a:r>
              <a:rPr lang="fr-FR" sz="1300" dirty="0" err="1">
                <a:solidFill>
                  <a:srgbClr val="595959"/>
                </a:solidFill>
              </a:rPr>
              <a:t>Molbio</a:t>
            </a:r>
            <a:r>
              <a:rPr lang="fr-FR" sz="1300" dirty="0">
                <a:solidFill>
                  <a:srgbClr val="595959"/>
                </a:solidFill>
              </a:rPr>
              <a:t> n'est pas en mesure de réparer les instruments sur place, elle se réserve le droit de rappeler l'instrument pour réparation au siège social/chez le partenaire national si un problème majeur/fréquent a été observé sur l'instrument</a:t>
            </a:r>
            <a:r>
              <a:rPr lang="fr-FR" sz="1300" b="0" i="0" strike="noStrike" cap="none" spc="0" baseline="0" dirty="0">
                <a:solidFill>
                  <a:srgbClr val="595959"/>
                </a:solidFill>
                <a:effectLst/>
                <a:latin typeface="Montserrat"/>
                <a:ea typeface="Montserrat"/>
                <a:cs typeface="Montserrat"/>
              </a:rPr>
              <a:t>.</a:t>
            </a:r>
          </a:p>
          <a:p>
            <a:pPr indent="-228594">
              <a:spcBef>
                <a:spcPts val="600"/>
              </a:spcBef>
              <a:buNone/>
            </a:pPr>
            <a:endParaRPr dirty="0"/>
          </a:p>
        </p:txBody>
      </p:sp>
      <p:sp>
        <p:nvSpPr>
          <p:cNvPr id="328" name="Google Shape;328;p7"/>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r>
              <a:rPr lang="fr-FR" sz="2025" b="1" i="0" strike="noStrike" cap="none" spc="0" baseline="0" dirty="0">
                <a:solidFill>
                  <a:srgbClr val="FF6E68"/>
                </a:solidFill>
                <a:effectLst/>
                <a:latin typeface="Montserrat ExtraBold"/>
                <a:ea typeface="Montserrat ExtraBold"/>
                <a:cs typeface="Montserrat ExtraBold"/>
              </a:rPr>
              <a:t>CONDITION DE GARANTIE</a:t>
            </a:r>
          </a:p>
        </p:txBody>
      </p:sp>
    </p:spTree>
    <p:extLst>
      <p:ext uri="{BB962C8B-B14F-4D97-AF65-F5344CB8AC3E}">
        <p14:creationId xmlns:p14="http://schemas.microsoft.com/office/powerpoint/2010/main" val="281888914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6"/>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4800" b="1" i="0" strike="noStrike" cap="none" spc="0" baseline="0">
                <a:solidFill>
                  <a:srgbClr val="000000"/>
                </a:solidFill>
                <a:effectLst/>
                <a:latin typeface="Montserrat ExtraBold"/>
                <a:ea typeface="Montserrat ExtraBold"/>
                <a:cs typeface="Montserrat ExtraBold"/>
              </a:rPr>
              <a:t>ÉQUIPEMENT ET FOURNITURES</a:t>
            </a:r>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
          <p:cNvSpPr txBox="1">
            <a:spLocks noGrp="1"/>
          </p:cNvSpPr>
          <p:nvPr>
            <p:ph type="body" idx="1"/>
          </p:nvPr>
        </p:nvSpPr>
        <p:spPr>
          <a:xfrm>
            <a:off x="705222" y="943238"/>
            <a:ext cx="7880363" cy="3078900"/>
          </a:xfrm>
          <a:prstGeom prst="rect">
            <a:avLst/>
          </a:prstGeom>
          <a:noFill/>
          <a:ln>
            <a:noFill/>
          </a:ln>
        </p:spPr>
        <p:txBody>
          <a:bodyPr spcFirstLastPara="1" wrap="square" lIns="91425" tIns="91425" rIns="91425" bIns="91425" anchor="t" anchorCtr="0">
            <a:noAutofit/>
          </a:bodyPr>
          <a:lstStyle/>
          <a:p>
            <a:pPr marL="0" indent="0">
              <a:spcBef>
                <a:spcPts val="600"/>
              </a:spcBef>
              <a:buNone/>
            </a:pPr>
            <a:r>
              <a:rPr lang="fr-FR" dirty="0">
                <a:solidFill>
                  <a:srgbClr val="000000"/>
                </a:solidFill>
              </a:rPr>
              <a:t>La garantie prend fin à la fin de la période de garantie et également dans les cas suivants : </a:t>
            </a:r>
          </a:p>
          <a:p>
            <a:pPr marL="214313" indent="-214313">
              <a:spcBef>
                <a:spcPts val="600"/>
              </a:spcBef>
            </a:pPr>
            <a:r>
              <a:rPr lang="fr-FR" dirty="0">
                <a:solidFill>
                  <a:srgbClr val="000000"/>
                </a:solidFill>
              </a:rPr>
              <a:t>Lorsque des tentatives de réparation ou de modification ont été effectuées par une personne non autorisée et/ou avec des pièces de rechange qui ne sont pas d'origine.</a:t>
            </a:r>
          </a:p>
          <a:p>
            <a:pPr marL="214313" indent="-214313">
              <a:spcBef>
                <a:spcPts val="600"/>
              </a:spcBef>
            </a:pPr>
            <a:r>
              <a:rPr lang="fr-FR" dirty="0">
                <a:solidFill>
                  <a:srgbClr val="000000"/>
                </a:solidFill>
              </a:rPr>
              <a:t>Le numéro de série du produit a été modifié, que ce soit sur le certificat ou sur l'instrument.</a:t>
            </a:r>
          </a:p>
          <a:p>
            <a:pPr marL="214313" indent="-214313">
              <a:spcBef>
                <a:spcPts val="600"/>
              </a:spcBef>
            </a:pPr>
            <a:r>
              <a:rPr lang="fr-FR" dirty="0">
                <a:solidFill>
                  <a:srgbClr val="000000"/>
                </a:solidFill>
              </a:rPr>
              <a:t>L'instrument est transféré vers un nouveau site sans suivre les processus appropriés selon la qualification d’installation (QI)/la qualification opérationnelle (</a:t>
            </a:r>
            <a:r>
              <a:rPr lang="fr-FR" dirty="0" err="1">
                <a:solidFill>
                  <a:srgbClr val="000000"/>
                </a:solidFill>
              </a:rPr>
              <a:t>QO</a:t>
            </a:r>
            <a:r>
              <a:rPr lang="fr-FR" dirty="0">
                <a:solidFill>
                  <a:srgbClr val="000000"/>
                </a:solidFill>
              </a:rPr>
              <a:t>)/la qualification de performance (</a:t>
            </a:r>
            <a:r>
              <a:rPr lang="fr-FR" dirty="0" err="1">
                <a:solidFill>
                  <a:srgbClr val="000000"/>
                </a:solidFill>
              </a:rPr>
              <a:t>QP</a:t>
            </a:r>
            <a:r>
              <a:rPr lang="fr-FR" dirty="0">
                <a:solidFill>
                  <a:srgbClr val="000000"/>
                </a:solidFill>
              </a:rPr>
              <a:t>) ou l'approbation écrite préalable de </a:t>
            </a:r>
            <a:r>
              <a:rPr lang="fr-FR" dirty="0" err="1">
                <a:solidFill>
                  <a:srgbClr val="000000"/>
                </a:solidFill>
              </a:rPr>
              <a:t>Molbio</a:t>
            </a:r>
            <a:r>
              <a:rPr lang="fr-FR" dirty="0">
                <a:solidFill>
                  <a:srgbClr val="000000"/>
                </a:solidFill>
              </a:rPr>
              <a:t> Diagnostics </a:t>
            </a:r>
            <a:r>
              <a:rPr lang="fr-FR" dirty="0" err="1">
                <a:solidFill>
                  <a:srgbClr val="000000"/>
                </a:solidFill>
              </a:rPr>
              <a:t>Private</a:t>
            </a:r>
            <a:r>
              <a:rPr lang="fr-FR" dirty="0">
                <a:solidFill>
                  <a:srgbClr val="000000"/>
                </a:solidFill>
              </a:rPr>
              <a:t> Limited ou des partenaires nationaux de </a:t>
            </a:r>
            <a:r>
              <a:rPr lang="fr-FR" dirty="0" err="1">
                <a:solidFill>
                  <a:srgbClr val="000000"/>
                </a:solidFill>
              </a:rPr>
              <a:t>Molbio</a:t>
            </a:r>
            <a:endParaRPr lang="fr-FR" dirty="0">
              <a:solidFill>
                <a:srgbClr val="000000"/>
              </a:solidFill>
            </a:endParaRPr>
          </a:p>
          <a:p>
            <a:pPr marL="671501" lvl="1" indent="-214313">
              <a:spcBef>
                <a:spcPts val="600"/>
              </a:spcBef>
            </a:pPr>
            <a:r>
              <a:rPr lang="fr-FR" dirty="0">
                <a:solidFill>
                  <a:srgbClr val="000000"/>
                </a:solidFill>
              </a:rPr>
              <a:t>Afin de transférer un instrument vers un nouveau site sans résilier la garantie, contactez </a:t>
            </a:r>
            <a:r>
              <a:rPr lang="fr-FR" dirty="0" err="1">
                <a:solidFill>
                  <a:srgbClr val="000000"/>
                </a:solidFill>
              </a:rPr>
              <a:t>Molbio</a:t>
            </a:r>
            <a:r>
              <a:rPr lang="fr-FR" dirty="0">
                <a:solidFill>
                  <a:srgbClr val="000000"/>
                </a:solidFill>
              </a:rPr>
              <a:t>/les partenaires locaux de </a:t>
            </a:r>
            <a:r>
              <a:rPr lang="fr-FR" dirty="0" err="1">
                <a:solidFill>
                  <a:srgbClr val="000000"/>
                </a:solidFill>
              </a:rPr>
              <a:t>Molbio</a:t>
            </a:r>
            <a:r>
              <a:rPr lang="fr-FR" dirty="0">
                <a:solidFill>
                  <a:srgbClr val="000000"/>
                </a:solidFill>
              </a:rPr>
              <a:t> pour les informer et bénéficier de leur assistance. </a:t>
            </a:r>
            <a:r>
              <a:rPr lang="fr-FR" dirty="0" err="1">
                <a:solidFill>
                  <a:srgbClr val="000000"/>
                </a:solidFill>
              </a:rPr>
              <a:t>Molbio</a:t>
            </a:r>
            <a:r>
              <a:rPr lang="fr-FR" dirty="0">
                <a:solidFill>
                  <a:srgbClr val="000000"/>
                </a:solidFill>
              </a:rPr>
              <a:t>/les partenaires locaux de </a:t>
            </a:r>
            <a:r>
              <a:rPr lang="fr-FR" dirty="0" err="1">
                <a:solidFill>
                  <a:srgbClr val="000000"/>
                </a:solidFill>
              </a:rPr>
              <a:t>Molbio</a:t>
            </a:r>
            <a:r>
              <a:rPr lang="fr-FR" dirty="0">
                <a:solidFill>
                  <a:srgbClr val="000000"/>
                </a:solidFill>
              </a:rPr>
              <a:t> vous demanderont de confirmer que le nouveau site sera conforme aux exigences de pré-installation (voir diapositive suivante). Les conditions préalables à l'installation devront être vérifiées à nouveau une fois que le transfert aura eu lieu.</a:t>
            </a:r>
          </a:p>
          <a:p>
            <a:pPr marL="671501" lvl="1" indent="-214313">
              <a:spcBef>
                <a:spcPts val="600"/>
              </a:spcBef>
            </a:pPr>
            <a:r>
              <a:rPr lang="fr-FR" dirty="0">
                <a:solidFill>
                  <a:srgbClr val="000000"/>
                </a:solidFill>
              </a:rPr>
              <a:t>Ce point concernant le transfert vers un nouvel emplacement ne s'applique pas à une situation où un utilisateur final a initialement installé les instruments dans un véhicule mobile qui se déplace d'un endroit à l'autre, et où les instruments restent installés sur le même plan de travail dans le véhicule mobile</a:t>
            </a:r>
          </a:p>
        </p:txBody>
      </p:sp>
      <p:sp>
        <p:nvSpPr>
          <p:cNvPr id="328" name="Google Shape;328;p7"/>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r>
              <a:rPr lang="fr-FR" sz="2025" b="1" i="0" strike="noStrike" cap="none" spc="0" baseline="0" dirty="0">
                <a:solidFill>
                  <a:srgbClr val="FF6E68"/>
                </a:solidFill>
                <a:effectLst/>
                <a:latin typeface="Montserrat ExtraBold"/>
                <a:ea typeface="Montserrat ExtraBold"/>
                <a:cs typeface="Montserrat ExtraBold"/>
              </a:rPr>
              <a:t>R</a:t>
            </a:r>
            <a:r>
              <a:rPr lang="fr-FR" b="1" dirty="0">
                <a:solidFill>
                  <a:srgbClr val="FF6E68"/>
                </a:solidFill>
              </a:rPr>
              <a:t>ÉS</a:t>
            </a:r>
            <a:r>
              <a:rPr lang="fr-FR" sz="2025" b="1" i="0" strike="noStrike" cap="none" spc="0" baseline="0" dirty="0">
                <a:solidFill>
                  <a:srgbClr val="FF6E68"/>
                </a:solidFill>
                <a:effectLst/>
                <a:latin typeface="Montserrat ExtraBold"/>
                <a:ea typeface="Montserrat ExtraBold"/>
                <a:cs typeface="Montserrat ExtraBold"/>
              </a:rPr>
              <a:t>ILIATION DE LA GARANTIE</a:t>
            </a:r>
          </a:p>
        </p:txBody>
      </p:sp>
    </p:spTree>
    <p:extLst>
      <p:ext uri="{BB962C8B-B14F-4D97-AF65-F5344CB8AC3E}">
        <p14:creationId xmlns:p14="http://schemas.microsoft.com/office/powerpoint/2010/main" val="155708523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
          <p:cNvSpPr txBox="1">
            <a:spLocks noGrp="1"/>
          </p:cNvSpPr>
          <p:nvPr>
            <p:ph type="body" idx="1"/>
          </p:nvPr>
        </p:nvSpPr>
        <p:spPr>
          <a:xfrm>
            <a:off x="705222" y="864045"/>
            <a:ext cx="8262527" cy="3078900"/>
          </a:xfrm>
          <a:prstGeom prst="rect">
            <a:avLst/>
          </a:prstGeom>
          <a:noFill/>
          <a:ln>
            <a:noFill/>
          </a:ln>
        </p:spPr>
        <p:txBody>
          <a:bodyPr spcFirstLastPara="1" wrap="square" lIns="91425" tIns="91425" rIns="91425" bIns="91425" anchor="t" anchorCtr="0">
            <a:noAutofit/>
          </a:bodyPr>
          <a:lstStyle/>
          <a:p>
            <a:pPr marL="0" indent="0">
              <a:spcBef>
                <a:spcPts val="600"/>
              </a:spcBef>
              <a:buNone/>
            </a:pPr>
            <a:r>
              <a:rPr lang="fr-FR" sz="900" dirty="0">
                <a:solidFill>
                  <a:srgbClr val="000000"/>
                </a:solidFill>
              </a:rPr>
              <a:t>Vérifiez les paramètres suivants en fonction de l'emplacement de l'installation :</a:t>
            </a:r>
          </a:p>
          <a:p>
            <a:pPr marL="257168" indent="-257168">
              <a:spcBef>
                <a:spcPts val="600"/>
              </a:spcBef>
              <a:buFont typeface="+mj-lt"/>
              <a:buAutoNum type="arabicPeriod"/>
            </a:pPr>
            <a:r>
              <a:rPr lang="fr-FR" sz="900" dirty="0">
                <a:solidFill>
                  <a:srgbClr val="000000"/>
                </a:solidFill>
              </a:rPr>
              <a:t>Le poste de travail doit être placé sur le poste/table/plan de travail en position verticale sur une surface plane et sèche. </a:t>
            </a:r>
          </a:p>
          <a:p>
            <a:pPr marL="257168" indent="-257168">
              <a:spcBef>
                <a:spcPts val="600"/>
              </a:spcBef>
              <a:buFont typeface="+mj-lt"/>
              <a:buAutoNum type="arabicPeriod"/>
            </a:pPr>
            <a:r>
              <a:rPr lang="fr-FR" sz="900" dirty="0">
                <a:solidFill>
                  <a:srgbClr val="000000"/>
                </a:solidFill>
              </a:rPr>
              <a:t>Le site d'installation doit être éloigné de la lumière directe du soleil ou de tout appareil rayonnant ou chauffant. </a:t>
            </a:r>
          </a:p>
          <a:p>
            <a:pPr marL="257168" indent="-257168">
              <a:spcBef>
                <a:spcPts val="600"/>
              </a:spcBef>
              <a:buFont typeface="+mj-lt"/>
              <a:buAutoNum type="arabicPeriod"/>
            </a:pPr>
            <a:r>
              <a:rPr lang="fr-FR" sz="900" dirty="0">
                <a:solidFill>
                  <a:srgbClr val="000000"/>
                </a:solidFill>
              </a:rPr>
              <a:t>La zone d'installation doit être exempte d'appareils susceptibles de provoquer des vibrations ou des interférences électromagnétiques. </a:t>
            </a:r>
          </a:p>
          <a:p>
            <a:pPr marL="257168" indent="-257168">
              <a:spcBef>
                <a:spcPts val="600"/>
              </a:spcBef>
              <a:buFont typeface="+mj-lt"/>
              <a:buAutoNum type="arabicPeriod"/>
            </a:pPr>
            <a:r>
              <a:rPr lang="fr-FR" sz="900" dirty="0">
                <a:solidFill>
                  <a:srgbClr val="000000"/>
                </a:solidFill>
              </a:rPr>
              <a:t>Le site d'installation doit être exempt de toute atmosphère de liquides, vapeurs et gaz potentiellement explosifs. </a:t>
            </a:r>
          </a:p>
          <a:p>
            <a:pPr marL="257168" indent="-257168">
              <a:spcBef>
                <a:spcPts val="600"/>
              </a:spcBef>
              <a:buFont typeface="+mj-lt"/>
              <a:buAutoNum type="arabicPeriod"/>
            </a:pPr>
            <a:r>
              <a:rPr lang="fr-FR" sz="900" dirty="0">
                <a:solidFill>
                  <a:srgbClr val="000000"/>
                </a:solidFill>
              </a:rPr>
              <a:t>La température de la pièce doit être comprise entre 15 ºC et 40 ºC. </a:t>
            </a:r>
          </a:p>
          <a:p>
            <a:pPr marL="257168" indent="-257168">
              <a:spcBef>
                <a:spcPts val="600"/>
              </a:spcBef>
              <a:buFont typeface="+mj-lt"/>
              <a:buAutoNum type="arabicPeriod"/>
            </a:pPr>
            <a:r>
              <a:rPr lang="fr-FR" sz="900" dirty="0">
                <a:solidFill>
                  <a:srgbClr val="000000"/>
                </a:solidFill>
              </a:rPr>
              <a:t>L'humidité relative (</a:t>
            </a:r>
            <a:r>
              <a:rPr lang="fr-FR" sz="900" dirty="0" err="1">
                <a:solidFill>
                  <a:srgbClr val="000000"/>
                </a:solidFill>
              </a:rPr>
              <a:t>HR</a:t>
            </a:r>
            <a:r>
              <a:rPr lang="fr-FR" sz="900" dirty="0">
                <a:solidFill>
                  <a:srgbClr val="000000"/>
                </a:solidFill>
              </a:rPr>
              <a:t>) doit être comprise entre 10 % et 80 % (sans condensation). </a:t>
            </a:r>
          </a:p>
          <a:p>
            <a:pPr marL="257168" indent="-257168">
              <a:spcBef>
                <a:spcPts val="600"/>
              </a:spcBef>
              <a:buFont typeface="+mj-lt"/>
              <a:buAutoNum type="arabicPeriod"/>
            </a:pPr>
            <a:r>
              <a:rPr lang="fr-FR" sz="900" dirty="0">
                <a:solidFill>
                  <a:srgbClr val="000000"/>
                </a:solidFill>
              </a:rPr>
              <a:t>L'alimentation électrique minimale requise est de 100 à 240 V/5Amps CA pour tous les appareils car les adaptateurs CA à CC qui sont fournis avec l'appareil pour charger une batterie intégrée peuvent fonctionner.</a:t>
            </a:r>
          </a:p>
          <a:p>
            <a:pPr marL="257168" indent="-257168">
              <a:spcBef>
                <a:spcPts val="600"/>
              </a:spcBef>
              <a:buFont typeface="+mj-lt"/>
              <a:buAutoNum type="arabicPeriod"/>
            </a:pPr>
            <a:r>
              <a:rPr lang="fr-FR" sz="900" dirty="0">
                <a:solidFill>
                  <a:srgbClr val="000000"/>
                </a:solidFill>
              </a:rPr>
              <a:t>Vérifiez la tension de mise à la terre qui doit être inférieure à 5 V</a:t>
            </a:r>
          </a:p>
          <a:p>
            <a:pPr marL="257168" indent="-257168">
              <a:spcBef>
                <a:spcPts val="600"/>
              </a:spcBef>
              <a:buFont typeface="+mj-lt"/>
              <a:buAutoNum type="arabicPeriod"/>
            </a:pPr>
            <a:r>
              <a:rPr lang="fr-FR" sz="900" dirty="0">
                <a:solidFill>
                  <a:srgbClr val="000000"/>
                </a:solidFill>
              </a:rPr>
              <a:t>Les dimensions de nos appareils sont les suivantes :</a:t>
            </a:r>
          </a:p>
          <a:p>
            <a:pPr marL="714347" lvl="1" indent="-257168">
              <a:spcBef>
                <a:spcPts val="600"/>
              </a:spcBef>
            </a:pPr>
            <a:r>
              <a:rPr lang="fr-FR" sz="900" dirty="0" err="1">
                <a:solidFill>
                  <a:srgbClr val="000000"/>
                </a:solidFill>
              </a:rPr>
              <a:t>Trueprep</a:t>
            </a:r>
            <a:r>
              <a:rPr lang="fr-FR" sz="900" dirty="0">
                <a:solidFill>
                  <a:srgbClr val="000000"/>
                </a:solidFill>
              </a:rPr>
              <a:t> Autov2 : 215 mm x 235 mm x 115 mm</a:t>
            </a:r>
          </a:p>
          <a:p>
            <a:pPr marL="714347" lvl="1" indent="-257168">
              <a:spcBef>
                <a:spcPts val="600"/>
              </a:spcBef>
            </a:pPr>
            <a:r>
              <a:rPr lang="fr-FR" sz="900" dirty="0" err="1">
                <a:solidFill>
                  <a:srgbClr val="000000"/>
                </a:solidFill>
              </a:rPr>
              <a:t>Truelab</a:t>
            </a:r>
            <a:r>
              <a:rPr lang="fr-FR" sz="900" dirty="0">
                <a:solidFill>
                  <a:srgbClr val="000000"/>
                </a:solidFill>
              </a:rPr>
              <a:t> </a:t>
            </a:r>
            <a:r>
              <a:rPr lang="fr-FR" sz="900" dirty="0" err="1">
                <a:solidFill>
                  <a:srgbClr val="000000"/>
                </a:solidFill>
              </a:rPr>
              <a:t>Quattro</a:t>
            </a:r>
            <a:r>
              <a:rPr lang="fr-FR" sz="900" dirty="0">
                <a:solidFill>
                  <a:srgbClr val="000000"/>
                </a:solidFill>
              </a:rPr>
              <a:t> : 400 mm x 242 mm x 159 mm</a:t>
            </a:r>
          </a:p>
          <a:p>
            <a:pPr marL="714347" lvl="1" indent="-257168">
              <a:spcBef>
                <a:spcPts val="600"/>
              </a:spcBef>
            </a:pPr>
            <a:r>
              <a:rPr lang="fr-FR" sz="900" dirty="0" err="1">
                <a:solidFill>
                  <a:srgbClr val="000000"/>
                </a:solidFill>
              </a:rPr>
              <a:t>Truelab</a:t>
            </a:r>
            <a:r>
              <a:rPr lang="fr-FR" sz="900" dirty="0">
                <a:solidFill>
                  <a:srgbClr val="000000"/>
                </a:solidFill>
              </a:rPr>
              <a:t> Duo : 240 mm x 242 mm x 159 mm</a:t>
            </a:r>
          </a:p>
          <a:p>
            <a:pPr marL="714347" lvl="1" indent="-257168">
              <a:spcBef>
                <a:spcPts val="600"/>
              </a:spcBef>
            </a:pPr>
            <a:r>
              <a:rPr lang="fr-FR" sz="900" dirty="0" err="1">
                <a:solidFill>
                  <a:srgbClr val="000000"/>
                </a:solidFill>
              </a:rPr>
              <a:t>Truelab</a:t>
            </a:r>
            <a:r>
              <a:rPr lang="fr-FR" sz="900" dirty="0">
                <a:solidFill>
                  <a:srgbClr val="000000"/>
                </a:solidFill>
              </a:rPr>
              <a:t> </a:t>
            </a:r>
            <a:r>
              <a:rPr lang="fr-FR" sz="900" dirty="0" err="1">
                <a:solidFill>
                  <a:srgbClr val="000000"/>
                </a:solidFill>
              </a:rPr>
              <a:t>UnoDX</a:t>
            </a:r>
            <a:r>
              <a:rPr lang="fr-FR" sz="900" dirty="0">
                <a:solidFill>
                  <a:srgbClr val="000000"/>
                </a:solidFill>
              </a:rPr>
              <a:t> : 248 mm x 185 mm x 112 mm</a:t>
            </a:r>
          </a:p>
          <a:p>
            <a:pPr marL="257168" indent="-257168">
              <a:spcBef>
                <a:spcPts val="600"/>
              </a:spcBef>
              <a:buFont typeface="+mj-lt"/>
              <a:buAutoNum type="arabicPeriod"/>
            </a:pPr>
            <a:r>
              <a:rPr lang="fr-FR" sz="900" dirty="0">
                <a:solidFill>
                  <a:srgbClr val="000000"/>
                </a:solidFill>
              </a:rPr>
              <a:t>L'espace requis pour la table doit tenir compte des autres accessoires tels que le support pour </a:t>
            </a:r>
            <a:r>
              <a:rPr lang="fr-FR" sz="900" dirty="0" err="1">
                <a:solidFill>
                  <a:srgbClr val="000000"/>
                </a:solidFill>
              </a:rPr>
              <a:t>microtubes</a:t>
            </a:r>
            <a:r>
              <a:rPr lang="fr-FR" sz="900" dirty="0">
                <a:solidFill>
                  <a:srgbClr val="000000"/>
                </a:solidFill>
              </a:rPr>
              <a:t>, le support pour cartouches, l'imprimante thermique (petit format) et le support pour micropipettes (6 </a:t>
            </a:r>
            <a:r>
              <a:rPr lang="fr-FR" sz="900" dirty="0" err="1">
                <a:solidFill>
                  <a:srgbClr val="000000"/>
                </a:solidFill>
              </a:rPr>
              <a:t>ul</a:t>
            </a:r>
            <a:r>
              <a:rPr lang="fr-FR" sz="900" dirty="0">
                <a:solidFill>
                  <a:srgbClr val="000000"/>
                </a:solidFill>
              </a:rPr>
              <a:t>). Dimensions minimales de la table :</a:t>
            </a:r>
          </a:p>
          <a:p>
            <a:pPr marL="714347" lvl="1" indent="-257168">
              <a:spcBef>
                <a:spcPts val="600"/>
              </a:spcBef>
            </a:pPr>
            <a:r>
              <a:rPr lang="fr-FR" sz="900" dirty="0">
                <a:solidFill>
                  <a:srgbClr val="000000"/>
                </a:solidFill>
              </a:rPr>
              <a:t>Poste de travail </a:t>
            </a:r>
            <a:r>
              <a:rPr lang="fr-FR" sz="900" dirty="0" err="1">
                <a:solidFill>
                  <a:srgbClr val="000000"/>
                </a:solidFill>
              </a:rPr>
              <a:t>Truelab</a:t>
            </a:r>
            <a:r>
              <a:rPr lang="fr-FR" sz="900" dirty="0">
                <a:solidFill>
                  <a:srgbClr val="000000"/>
                </a:solidFill>
              </a:rPr>
              <a:t> Duo avec accessoires : 118 cm x 60 cm</a:t>
            </a:r>
          </a:p>
          <a:p>
            <a:pPr marL="714347" lvl="1" indent="-257168">
              <a:spcBef>
                <a:spcPts val="600"/>
              </a:spcBef>
            </a:pPr>
            <a:r>
              <a:rPr lang="fr-FR" sz="900" dirty="0">
                <a:solidFill>
                  <a:srgbClr val="000000"/>
                </a:solidFill>
              </a:rPr>
              <a:t>Poste de travail </a:t>
            </a:r>
            <a:r>
              <a:rPr lang="fr-FR" sz="900" dirty="0" err="1">
                <a:solidFill>
                  <a:srgbClr val="000000"/>
                </a:solidFill>
              </a:rPr>
              <a:t>Truelab</a:t>
            </a:r>
            <a:r>
              <a:rPr lang="fr-FR" sz="900" dirty="0">
                <a:solidFill>
                  <a:srgbClr val="000000"/>
                </a:solidFill>
              </a:rPr>
              <a:t> </a:t>
            </a:r>
            <a:r>
              <a:rPr lang="fr-FR" sz="900" dirty="0" err="1">
                <a:solidFill>
                  <a:srgbClr val="000000"/>
                </a:solidFill>
              </a:rPr>
              <a:t>Quattro</a:t>
            </a:r>
            <a:r>
              <a:rPr lang="fr-FR" sz="900" dirty="0">
                <a:solidFill>
                  <a:srgbClr val="000000"/>
                </a:solidFill>
              </a:rPr>
              <a:t> avec accessoires : 148 cm x 60 cm</a:t>
            </a:r>
          </a:p>
        </p:txBody>
      </p:sp>
      <p:sp>
        <p:nvSpPr>
          <p:cNvPr id="328" name="Google Shape;328;p7"/>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r>
              <a:rPr lang="fr-FR" sz="2025" b="1" i="0" strike="noStrike" cap="none" spc="0" baseline="0" dirty="0">
                <a:solidFill>
                  <a:srgbClr val="FF6E68"/>
                </a:solidFill>
                <a:effectLst/>
                <a:latin typeface="Montserrat ExtraBold"/>
                <a:ea typeface="Montserrat ExtraBold"/>
                <a:cs typeface="Montserrat ExtraBold"/>
              </a:rPr>
              <a:t>EXIGENCES DE PR</a:t>
            </a:r>
            <a:r>
              <a:rPr lang="fr-FR" b="1" dirty="0">
                <a:solidFill>
                  <a:srgbClr val="FF6E68"/>
                </a:solidFill>
              </a:rPr>
              <a:t>É</a:t>
            </a:r>
            <a:r>
              <a:rPr lang="fr-FR" sz="2025" b="1" i="0" strike="noStrike" cap="none" spc="0" baseline="0" dirty="0">
                <a:solidFill>
                  <a:srgbClr val="FF6E68"/>
                </a:solidFill>
                <a:effectLst/>
                <a:latin typeface="Montserrat ExtraBold"/>
                <a:ea typeface="Montserrat ExtraBold"/>
                <a:cs typeface="Montserrat ExtraBold"/>
              </a:rPr>
              <a:t>-INSTALLATION</a:t>
            </a:r>
          </a:p>
        </p:txBody>
      </p:sp>
    </p:spTree>
    <p:extLst>
      <p:ext uri="{BB962C8B-B14F-4D97-AF65-F5344CB8AC3E}">
        <p14:creationId xmlns:p14="http://schemas.microsoft.com/office/powerpoint/2010/main" val="26486947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
          <p:cNvSpPr txBox="1">
            <a:spLocks noGrp="1"/>
          </p:cNvSpPr>
          <p:nvPr>
            <p:ph type="body" idx="1"/>
          </p:nvPr>
        </p:nvSpPr>
        <p:spPr>
          <a:xfrm>
            <a:off x="705222" y="879413"/>
            <a:ext cx="7138500" cy="3078900"/>
          </a:xfrm>
          <a:prstGeom prst="rect">
            <a:avLst/>
          </a:prstGeom>
          <a:noFill/>
          <a:ln>
            <a:noFill/>
          </a:ln>
        </p:spPr>
        <p:txBody>
          <a:bodyPr spcFirstLastPara="1" wrap="square" lIns="91425" tIns="91425" rIns="91425" bIns="91425" anchor="t" anchorCtr="0">
            <a:noAutofit/>
          </a:bodyPr>
          <a:lstStyle/>
          <a:p>
            <a:pPr marL="0" indent="0">
              <a:spcBef>
                <a:spcPts val="600"/>
              </a:spcBef>
              <a:buNone/>
            </a:pPr>
            <a:r>
              <a:rPr lang="fr-FR" sz="1150" dirty="0">
                <a:solidFill>
                  <a:srgbClr val="000000"/>
                </a:solidFill>
              </a:rPr>
              <a:t>Validité et durée :</a:t>
            </a:r>
          </a:p>
          <a:p>
            <a:pPr marL="214313" indent="-214313">
              <a:spcBef>
                <a:spcPts val="600"/>
              </a:spcBef>
            </a:pPr>
            <a:r>
              <a:rPr lang="fr-FR" sz="1150" dirty="0">
                <a:solidFill>
                  <a:srgbClr val="000000"/>
                </a:solidFill>
              </a:rPr>
              <a:t>Cette garantie ne sera considérée comme valable qu'à la condition que ce certificat soit accompagné du rapport d'installation.</a:t>
            </a:r>
          </a:p>
          <a:p>
            <a:pPr marL="214313" indent="-214313">
              <a:spcBef>
                <a:spcPts val="600"/>
              </a:spcBef>
            </a:pPr>
            <a:r>
              <a:rPr lang="fr-FR" sz="1150" dirty="0">
                <a:solidFill>
                  <a:srgbClr val="000000"/>
                </a:solidFill>
              </a:rPr>
              <a:t>La garantie est valable pour une période de 12 mois à compter de la date d’installation réussie ou de 14 mois à compter de la date de facturation, selon la première éventualité.</a:t>
            </a:r>
            <a:endParaRPr lang="en-US" sz="1150" dirty="0">
              <a:solidFill>
                <a:srgbClr val="000000"/>
              </a:solidFill>
            </a:endParaRPr>
          </a:p>
          <a:p>
            <a:pPr marL="0" indent="0">
              <a:spcBef>
                <a:spcPts val="600"/>
              </a:spcBef>
              <a:buNone/>
            </a:pPr>
            <a:endParaRPr lang="en-US" sz="1150" dirty="0">
              <a:solidFill>
                <a:srgbClr val="000000"/>
              </a:solidFill>
            </a:endParaRPr>
          </a:p>
          <a:p>
            <a:pPr marL="0" indent="0">
              <a:spcBef>
                <a:spcPts val="600"/>
              </a:spcBef>
              <a:buNone/>
            </a:pPr>
            <a:r>
              <a:rPr lang="fr-FR" sz="1150" dirty="0">
                <a:solidFill>
                  <a:srgbClr val="000000"/>
                </a:solidFill>
              </a:rPr>
              <a:t>Les dommages et défauts suivants ne sont pas couverts par la présente garantie :</a:t>
            </a:r>
          </a:p>
          <a:p>
            <a:pPr marL="214313" indent="-214313">
              <a:spcBef>
                <a:spcPts val="600"/>
              </a:spcBef>
            </a:pPr>
            <a:r>
              <a:rPr lang="fr-FR" sz="1150" dirty="0">
                <a:solidFill>
                  <a:srgbClr val="000000"/>
                </a:solidFill>
              </a:rPr>
              <a:t>Dommages découlant et/ou provenant d'un circuit électrique insuffisant ou inadéquat ou de la zone où l'instrument est installé et utilisé.</a:t>
            </a:r>
          </a:p>
          <a:p>
            <a:pPr marL="214313" indent="-214313">
              <a:spcBef>
                <a:spcPts val="600"/>
              </a:spcBef>
            </a:pPr>
            <a:r>
              <a:rPr lang="fr-FR" sz="1150" dirty="0">
                <a:solidFill>
                  <a:srgbClr val="000000"/>
                </a:solidFill>
              </a:rPr>
              <a:t>Pannes dues à une négligence, une imprudence, un manque d’expertise et en tout état de cause dus à un manque de compétence ou à tout degré de négligence de la part de l’opérateur.</a:t>
            </a:r>
          </a:p>
          <a:p>
            <a:pPr marL="214313" indent="-214313">
              <a:spcBef>
                <a:spcPts val="600"/>
              </a:spcBef>
            </a:pPr>
            <a:r>
              <a:rPr lang="fr-FR" sz="1150" dirty="0">
                <a:solidFill>
                  <a:srgbClr val="000000"/>
                </a:solidFill>
              </a:rPr>
              <a:t>Dommages, défauts et pannes découlant d'événements imprévus, d'accidents pendant le transport par l'acheteur, en raison d'un CAS DE FORCE MAJEURE et dans tous les cas, en raison d'une situation qui ne peut en aucun cas être attribuée à des défauts de fabrication et/ou de matériel.</a:t>
            </a:r>
          </a:p>
          <a:p>
            <a:pPr marL="214313" indent="-214313">
              <a:spcBef>
                <a:spcPts val="600"/>
              </a:spcBef>
            </a:pPr>
            <a:r>
              <a:rPr lang="fr-FR" sz="1150" dirty="0" err="1">
                <a:solidFill>
                  <a:srgbClr val="000000"/>
                </a:solidFill>
              </a:rPr>
              <a:t>Molbio</a:t>
            </a:r>
            <a:r>
              <a:rPr lang="fr-FR" sz="1150" dirty="0">
                <a:solidFill>
                  <a:srgbClr val="000000"/>
                </a:solidFill>
              </a:rPr>
              <a:t> décline toute responsabilité en cas de dommages directs ou indirects causés aux personnes ou aux matériels par l'utilisation de l'instrument.</a:t>
            </a:r>
          </a:p>
          <a:p>
            <a:pPr marL="0" indent="0">
              <a:spcBef>
                <a:spcPts val="600"/>
              </a:spcBef>
              <a:buNone/>
            </a:pPr>
            <a:endParaRPr lang="en-US" dirty="0"/>
          </a:p>
        </p:txBody>
      </p:sp>
      <p:sp>
        <p:nvSpPr>
          <p:cNvPr id="328" name="Google Shape;328;p7"/>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r>
              <a:rPr lang="fr-FR" sz="2025" b="1" i="0" strike="noStrike" cap="none" spc="0" baseline="0" dirty="0">
                <a:solidFill>
                  <a:srgbClr val="FF6E68"/>
                </a:solidFill>
                <a:effectLst/>
                <a:latin typeface="Montserrat ExtraBold"/>
                <a:ea typeface="Montserrat ExtraBold"/>
                <a:cs typeface="Montserrat ExtraBold"/>
              </a:rPr>
              <a:t>AUTRES INFORMATIONS SUR LA GARANTIE</a:t>
            </a:r>
          </a:p>
        </p:txBody>
      </p:sp>
    </p:spTree>
    <p:extLst>
      <p:ext uri="{BB962C8B-B14F-4D97-AF65-F5344CB8AC3E}">
        <p14:creationId xmlns:p14="http://schemas.microsoft.com/office/powerpoint/2010/main" val="237544184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67"/>
          <p:cNvSpPr txBox="1">
            <a:spLocks noGrp="1"/>
          </p:cNvSpPr>
          <p:nvPr>
            <p:ph type="title"/>
          </p:nvPr>
        </p:nvSpPr>
        <p:spPr>
          <a:xfrm>
            <a:off x="1482462" y="-224740"/>
            <a:ext cx="2808000" cy="755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ct val="0"/>
              </a:spcBef>
              <a:spcAft>
                <a:spcPct val="0"/>
              </a:spcAft>
              <a:buSzPts val="2000"/>
              <a:buNone/>
            </a:pPr>
            <a:r>
              <a:rPr lang="fr-FR" sz="2000" b="1" i="0" strike="noStrike" cap="none" spc="0" baseline="0">
                <a:solidFill>
                  <a:srgbClr val="FFFFFF"/>
                </a:solidFill>
                <a:effectLst/>
                <a:latin typeface="Montserrat ExtraBold"/>
                <a:ea typeface="Montserrat ExtraBold"/>
                <a:cs typeface="Montserrat ExtraBold"/>
              </a:rPr>
              <a:t>RÉSUMÉ</a:t>
            </a:r>
            <a:endParaRPr b="1"/>
          </a:p>
        </p:txBody>
      </p:sp>
      <p:sp>
        <p:nvSpPr>
          <p:cNvPr id="753" name="Google Shape;753;p67"/>
          <p:cNvSpPr txBox="1">
            <a:spLocks noGrp="1"/>
          </p:cNvSpPr>
          <p:nvPr>
            <p:ph type="body" idx="1"/>
          </p:nvPr>
        </p:nvSpPr>
        <p:spPr>
          <a:xfrm>
            <a:off x="69177" y="530960"/>
            <a:ext cx="5804288" cy="4271156"/>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ct val="0"/>
              </a:spcBef>
              <a:spcAft>
                <a:spcPct val="0"/>
              </a:spcAft>
              <a:buClr>
                <a:schemeClr val="lt1"/>
              </a:buClr>
              <a:buSzPts val="1600"/>
              <a:buChar char="●"/>
            </a:pPr>
            <a:r>
              <a:rPr lang="fr-FR" sz="1600" b="0" i="0" strike="noStrike" cap="none" spc="0" baseline="0">
                <a:solidFill>
                  <a:srgbClr val="FFFFFF"/>
                </a:solidFill>
                <a:effectLst/>
                <a:latin typeface="Montserrat"/>
                <a:ea typeface="Montserrat"/>
                <a:cs typeface="Montserrat"/>
              </a:rPr>
              <a:t>Le test Truenat est un test de réaction en chaîne par polymérase (PCR) en temps réel basé sur des puces qui implique quatre étapes :</a:t>
            </a:r>
            <a:endParaRPr/>
          </a:p>
          <a:p>
            <a:pPr marL="800100" lvl="1" indent="-342900"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Fluidification d’un échantillon d’expectorations</a:t>
            </a:r>
            <a:endParaRPr/>
          </a:p>
          <a:p>
            <a:pPr marL="800100" lvl="1" indent="-342900"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Extraction de l’ADN à partir de l’échantillon </a:t>
            </a:r>
            <a:endParaRPr/>
          </a:p>
          <a:p>
            <a:pPr marL="800100" lvl="1" indent="-342900"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Amplification de l’ADN extrait</a:t>
            </a:r>
            <a:endParaRPr/>
          </a:p>
          <a:p>
            <a:pPr marL="800100" lvl="1" indent="-342900"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Analyse de l’ADN amplifié </a:t>
            </a:r>
            <a:endParaRPr/>
          </a:p>
          <a:p>
            <a:pPr marL="457200" lvl="0" indent="-330200" algn="l" rtl="0">
              <a:lnSpc>
                <a:spcPct val="100000"/>
              </a:lnSpc>
              <a:spcBef>
                <a:spcPts val="1200"/>
              </a:spcBef>
              <a:spcAft>
                <a:spcPct val="0"/>
              </a:spcAft>
              <a:buClr>
                <a:schemeClr val="lt1"/>
              </a:buClr>
              <a:buSzPts val="1600"/>
              <a:buChar char="●"/>
            </a:pPr>
            <a:r>
              <a:rPr lang="fr-FR" sz="1600" b="0" i="0" strike="noStrike" cap="none" spc="0" baseline="0">
                <a:solidFill>
                  <a:srgbClr val="FFFFFF"/>
                </a:solidFill>
                <a:effectLst/>
                <a:latin typeface="Montserrat"/>
                <a:ea typeface="Montserrat"/>
                <a:cs typeface="Montserrat"/>
              </a:rPr>
              <a:t>Trois équipements sont utilisés pour Truenat :</a:t>
            </a:r>
            <a:endParaRPr/>
          </a:p>
          <a:p>
            <a:pPr marL="804863" lvl="1" indent="-347663"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Trueprep</a:t>
            </a:r>
            <a:endParaRPr>
              <a:latin typeface="Montserrat"/>
              <a:ea typeface="Montserrat"/>
              <a:cs typeface="Montserrat"/>
              <a:sym typeface="Montserrat"/>
            </a:endParaRPr>
          </a:p>
          <a:p>
            <a:pPr marL="804863" lvl="1" indent="-347663"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Truelab (Uno, Duo ou Quattro)</a:t>
            </a:r>
            <a:endParaRPr/>
          </a:p>
          <a:p>
            <a:pPr marL="804863" lvl="1" indent="-347663"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Imprimante microPCR optionnelle</a:t>
            </a:r>
            <a:endParaRPr/>
          </a:p>
          <a:p>
            <a:pPr marL="457200" lvl="0" indent="-330200" algn="l" rtl="0">
              <a:lnSpc>
                <a:spcPct val="100000"/>
              </a:lnSpc>
              <a:spcBef>
                <a:spcPts val="1200"/>
              </a:spcBef>
              <a:spcAft>
                <a:spcPct val="0"/>
              </a:spcAft>
              <a:buSzPts val="1600"/>
              <a:buChar char="●"/>
            </a:pPr>
            <a:r>
              <a:rPr lang="fr-FR" sz="1600" b="0" i="0" strike="noStrike" cap="none" spc="0" baseline="0">
                <a:solidFill>
                  <a:srgbClr val="FFFFFF"/>
                </a:solidFill>
                <a:effectLst/>
                <a:latin typeface="Montserrat"/>
                <a:ea typeface="Montserrat"/>
                <a:cs typeface="Montserrat"/>
              </a:rPr>
              <a:t>Les procédures d’utilisation de Truenat sont résumées dans un aide-mémoire facile à suivre</a:t>
            </a:r>
            <a:endParaRPr/>
          </a:p>
          <a:p>
            <a:pPr marL="457200" lvl="0" indent="-330200" algn="l" rtl="0">
              <a:lnSpc>
                <a:spcPct val="100000"/>
              </a:lnSpc>
              <a:spcBef>
                <a:spcPts val="1200"/>
              </a:spcBef>
              <a:spcAft>
                <a:spcPct val="0"/>
              </a:spcAft>
              <a:buClr>
                <a:schemeClr val="lt1"/>
              </a:buClr>
              <a:buSzPts val="1600"/>
              <a:buChar char="●"/>
            </a:pPr>
            <a:r>
              <a:rPr lang="fr-FR" sz="1600" b="0" i="0" strike="noStrike" cap="none" spc="0" baseline="0">
                <a:solidFill>
                  <a:srgbClr val="FFFFFF"/>
                </a:solidFill>
                <a:effectLst/>
                <a:latin typeface="Montserrat"/>
                <a:ea typeface="Montserrat"/>
                <a:cs typeface="Montserrat"/>
              </a:rPr>
              <a:t>Les équipements Truenat nécessitent une infrastructure minimale et une maintenance préventive minimale</a:t>
            </a:r>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Contrôle des connaissances – Question 1</a:t>
            </a:r>
            <a:endParaRPr/>
          </a:p>
        </p:txBody>
      </p:sp>
      <p:sp>
        <p:nvSpPr>
          <p:cNvPr id="759" name="Google Shape;759;p68"/>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1. </a:t>
            </a:r>
            <a:r>
              <a:rPr lang="fr-FR" sz="1800" b="0" i="0" strike="noStrike" cap="none" spc="0" baseline="0">
                <a:solidFill>
                  <a:srgbClr val="000000"/>
                </a:solidFill>
                <a:effectLst/>
                <a:latin typeface="Montserrat"/>
                <a:ea typeface="Montserrat"/>
                <a:cs typeface="Montserrat"/>
              </a:rPr>
              <a:t>Il existe </a:t>
            </a:r>
            <a:r>
              <a:rPr lang="fr-FR" sz="1800" b="1" i="0" u="sng" strike="noStrike" cap="none" spc="0" baseline="0">
                <a:solidFill>
                  <a:srgbClr val="000000"/>
                </a:solidFill>
                <a:effectLst/>
                <a:uFill>
                  <a:solidFill>
                    <a:srgbClr val="000000"/>
                  </a:solidFill>
                </a:uFill>
                <a:latin typeface="Montserrat"/>
                <a:ea typeface="Montserrat"/>
                <a:cs typeface="Montserrat"/>
              </a:rPr>
              <a:t>       </a:t>
            </a:r>
            <a:r>
              <a:rPr lang="fr-FR" sz="1800" b="0" i="0" u="sng" strike="noStrike" cap="none" spc="0" baseline="0">
                <a:solidFill>
                  <a:srgbClr val="000000"/>
                </a:solidFill>
                <a:effectLst/>
                <a:uFill>
                  <a:solidFill>
                    <a:srgbClr val="000000"/>
                  </a:solidFill>
                </a:uFill>
                <a:latin typeface="Montserrat"/>
                <a:ea typeface="Montserrat"/>
                <a:cs typeface="Montserrat"/>
              </a:rPr>
              <a:t> </a:t>
            </a:r>
            <a:r>
              <a:rPr lang="fr-FR" sz="1800" b="0" i="0" strike="noStrike" cap="none" spc="0" baseline="0">
                <a:solidFill>
                  <a:srgbClr val="000000"/>
                </a:solidFill>
                <a:effectLst/>
                <a:latin typeface="Montserrat"/>
                <a:ea typeface="Montserrat"/>
                <a:cs typeface="Montserrat"/>
              </a:rPr>
              <a:t> conditionnements qui comprennent les réactifs et les consommables nécessaires pour réaliser un test Truenat. Quels sont-ils ?</a:t>
            </a:r>
            <a:endParaRPr/>
          </a:p>
          <a:p>
            <a:pPr marL="114300" lvl="0" indent="0" algn="l" rtl="0">
              <a:lnSpc>
                <a:spcPct val="100000"/>
              </a:lnSpc>
              <a:spcBef>
                <a:spcPct val="0"/>
              </a:spcBef>
              <a:spcAft>
                <a:spcPct val="0"/>
              </a:spcAft>
              <a:buSzPts val="1800"/>
              <a:buNone/>
            </a:pPr>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Contrôle des connaissances – Question 2</a:t>
            </a:r>
            <a:endParaRPr/>
          </a:p>
        </p:txBody>
      </p:sp>
      <p:sp>
        <p:nvSpPr>
          <p:cNvPr id="765" name="Google Shape;765;p69"/>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2. </a:t>
            </a:r>
            <a:r>
              <a:rPr lang="fr-FR" sz="1800" b="0" i="0" strike="noStrike" cap="none" spc="0" baseline="0">
                <a:solidFill>
                  <a:srgbClr val="000000"/>
                </a:solidFill>
                <a:effectLst/>
                <a:latin typeface="Montserrat"/>
                <a:ea typeface="Montserrat"/>
                <a:cs typeface="Montserrat"/>
              </a:rPr>
              <a:t>Quelles sont les trois versions de l’analyseur de micro-PCR en temps réel Truelab ? Quelle est la différence entre eux ?</a:t>
            </a:r>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Contrôle des connaissances – Question 3</a:t>
            </a:r>
            <a:endParaRPr/>
          </a:p>
        </p:txBody>
      </p:sp>
      <p:sp>
        <p:nvSpPr>
          <p:cNvPr id="771" name="Google Shape;771;p70"/>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3. </a:t>
            </a:r>
            <a:r>
              <a:rPr lang="fr-FR" sz="1800" b="0" i="0" strike="noStrike" cap="none" spc="0" baseline="0">
                <a:solidFill>
                  <a:srgbClr val="000000"/>
                </a:solidFill>
                <a:effectLst/>
                <a:latin typeface="Montserrat"/>
                <a:ea typeface="Montserrat"/>
                <a:cs typeface="Montserrat"/>
              </a:rPr>
              <a:t>Quelles sont les exigences de maintenance mensuelle pour les équipements Truelab et Trueprep ?</a:t>
            </a:r>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Équipement</a:t>
            </a:r>
            <a:endParaRPr/>
          </a:p>
        </p:txBody>
      </p:sp>
      <p:sp>
        <p:nvSpPr>
          <p:cNvPr id="217" name="Google Shape;217;p7"/>
          <p:cNvSpPr txBox="1">
            <a:spLocks noGrp="1"/>
          </p:cNvSpPr>
          <p:nvPr>
            <p:ph type="body" idx="1"/>
          </p:nvPr>
        </p:nvSpPr>
        <p:spPr>
          <a:xfrm>
            <a:off x="311150" y="2150577"/>
            <a:ext cx="4368056" cy="2375386"/>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Pour l’extraction et l’amplification automatisées de l’ADN</a:t>
            </a:r>
            <a:endParaRPr/>
          </a:p>
        </p:txBody>
      </p:sp>
      <p:pic>
        <p:nvPicPr>
          <p:cNvPr id="218" name="Google Shape;218;p7" descr="A picture containing text, projector&#10;&#10;Description automatically generated"/>
          <p:cNvPicPr preferRelativeResize="0"/>
          <p:nvPr/>
        </p:nvPicPr>
        <p:blipFill>
          <a:blip r:embed="rId3">
            <a:alphaModFix/>
          </a:blip>
          <a:srcRect l="5615" r="52041"/>
          <a:stretch>
            <a:fillRect/>
          </a:stretch>
        </p:blipFill>
        <p:spPr>
          <a:xfrm>
            <a:off x="5221288" y="1208089"/>
            <a:ext cx="3588183" cy="3156522"/>
          </a:xfrm>
          <a:prstGeom prst="rect">
            <a:avLst/>
          </a:prstGeom>
          <a:noFill/>
          <a:ln>
            <a:noFill/>
          </a:ln>
        </p:spPr>
      </p:pic>
      <p:sp>
        <p:nvSpPr>
          <p:cNvPr id="219" name="Google Shape;219;p7"/>
          <p:cNvSpPr txBox="1"/>
          <p:nvPr/>
        </p:nvSpPr>
        <p:spPr>
          <a:xfrm>
            <a:off x="409826" y="1122486"/>
            <a:ext cx="4712787" cy="9143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1800"/>
              <a:buFont typeface="Arial"/>
              <a:buNone/>
            </a:pPr>
            <a:r>
              <a:rPr lang="fr-FR" sz="1800" b="1" i="0" strike="noStrike" cap="none" spc="0" baseline="0">
                <a:solidFill>
                  <a:srgbClr val="FF6E68"/>
                </a:solidFill>
                <a:effectLst/>
                <a:latin typeface="Montserrat"/>
                <a:ea typeface="Montserrat"/>
                <a:cs typeface="Montserrat"/>
              </a:rPr>
              <a:t>Dispositif de préparation des échantillons à cartouche universelle Trueprep</a:t>
            </a:r>
            <a:r>
              <a:rPr lang="fr-FR" sz="1800" b="1" i="0" strike="noStrike" cap="none" spc="0" baseline="30000">
                <a:solidFill>
                  <a:srgbClr val="FF6E68"/>
                </a:solidFill>
                <a:effectLst/>
                <a:latin typeface="Montserrat"/>
                <a:ea typeface="Montserrat"/>
                <a:cs typeface="Montserrat"/>
              </a:rPr>
              <a:t>®</a:t>
            </a:r>
            <a:r>
              <a:rPr lang="fr-FR" sz="1800" b="1" i="0" strike="noStrike" cap="none" spc="0" baseline="0">
                <a:solidFill>
                  <a:srgbClr val="FF6E68"/>
                </a:solidFill>
                <a:effectLst/>
                <a:latin typeface="Montserrat"/>
                <a:ea typeface="Montserrat"/>
                <a:cs typeface="Montserrat"/>
              </a:rPr>
              <a:t> AUTO v2 (Trueprep)</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Équipement</a:t>
            </a:r>
            <a:endParaRPr/>
          </a:p>
        </p:txBody>
      </p:sp>
      <p:sp>
        <p:nvSpPr>
          <p:cNvPr id="225" name="Google Shape;225;p8"/>
          <p:cNvSpPr txBox="1">
            <a:spLocks noGrp="1"/>
          </p:cNvSpPr>
          <p:nvPr>
            <p:ph type="body" idx="1"/>
          </p:nvPr>
        </p:nvSpPr>
        <p:spPr>
          <a:xfrm>
            <a:off x="62538" y="4054688"/>
            <a:ext cx="2446014" cy="417318"/>
          </a:xfrm>
          <a:prstGeom prst="rect">
            <a:avLst/>
          </a:prstGeom>
          <a:noFill/>
          <a:ln>
            <a:noFill/>
          </a:ln>
        </p:spPr>
        <p:txBody>
          <a:bodyPr spcFirstLastPara="1" wrap="square" lIns="91425" tIns="91425" rIns="91425" bIns="91425" anchor="t" anchorCtr="0">
            <a:noAutofit/>
          </a:bodyPr>
          <a:lstStyle/>
          <a:p>
            <a:pPr marL="114300" lvl="0" indent="0" algn="ctr"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Truelab</a:t>
            </a:r>
            <a:r>
              <a:rPr lang="fr-FR" sz="1800" b="1" i="0" strike="noStrike" cap="none" spc="0" baseline="30000">
                <a:solidFill>
                  <a:srgbClr val="000000"/>
                </a:solidFill>
                <a:effectLst/>
                <a:latin typeface="Montserrat"/>
                <a:ea typeface="Montserrat"/>
                <a:cs typeface="Montserrat"/>
              </a:rPr>
              <a:t>® </a:t>
            </a:r>
            <a:r>
              <a:rPr lang="fr-FR" sz="1800" b="1" i="0" strike="noStrike" cap="none" spc="0" baseline="0">
                <a:solidFill>
                  <a:srgbClr val="000000"/>
                </a:solidFill>
                <a:effectLst/>
                <a:latin typeface="Montserrat"/>
                <a:ea typeface="Montserrat"/>
                <a:cs typeface="Montserrat"/>
              </a:rPr>
              <a:t>Uno Dx</a:t>
            </a:r>
            <a:endParaRPr/>
          </a:p>
        </p:txBody>
      </p:sp>
      <p:sp>
        <p:nvSpPr>
          <p:cNvPr id="226" name="Google Shape;226;p8"/>
          <p:cNvSpPr txBox="1">
            <a:spLocks noGrp="1"/>
          </p:cNvSpPr>
          <p:nvPr>
            <p:ph type="body" idx="4294967295"/>
          </p:nvPr>
        </p:nvSpPr>
        <p:spPr>
          <a:xfrm>
            <a:off x="452103" y="1589088"/>
            <a:ext cx="5425282" cy="787399"/>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Clr>
                <a:schemeClr val="dk1"/>
              </a:buClr>
              <a:buSzPts val="1800"/>
              <a:buFont typeface="Montserrat"/>
              <a:buChar char="●"/>
            </a:pPr>
            <a:r>
              <a:rPr lang="fr-FR" sz="1800" b="0" i="0" strike="noStrike" cap="none" spc="0" baseline="0">
                <a:solidFill>
                  <a:srgbClr val="000000"/>
                </a:solidFill>
                <a:effectLst/>
                <a:latin typeface="Montserrat"/>
                <a:ea typeface="Montserrat"/>
                <a:cs typeface="Montserrat"/>
              </a:rPr>
              <a:t>Pour effectuer la PCR</a:t>
            </a:r>
            <a:endParaRPr/>
          </a:p>
          <a:p>
            <a:pPr marL="457200" lvl="0" indent="-342900" algn="l" rtl="0">
              <a:lnSpc>
                <a:spcPct val="100000"/>
              </a:lnSpc>
              <a:spcBef>
                <a:spcPct val="0"/>
              </a:spcBef>
              <a:spcAft>
                <a:spcPct val="0"/>
              </a:spcAft>
              <a:buClr>
                <a:schemeClr val="dk1"/>
              </a:buClr>
              <a:buSzPts val="1800"/>
              <a:buFont typeface="Montserrat"/>
              <a:buChar char="●"/>
            </a:pPr>
            <a:r>
              <a:rPr lang="fr-FR" sz="1800" b="0" i="0" strike="noStrike" cap="none" spc="0" baseline="0">
                <a:solidFill>
                  <a:srgbClr val="000000"/>
                </a:solidFill>
                <a:effectLst/>
                <a:latin typeface="Montserrat"/>
                <a:ea typeface="Montserrat"/>
                <a:cs typeface="Montserrat"/>
              </a:rPr>
              <a:t>Disponible en trois modèles :</a:t>
            </a:r>
            <a:endParaRPr/>
          </a:p>
        </p:txBody>
      </p:sp>
      <p:sp>
        <p:nvSpPr>
          <p:cNvPr id="227" name="Google Shape;227;p8"/>
          <p:cNvSpPr txBox="1">
            <a:spLocks noGrp="1"/>
          </p:cNvSpPr>
          <p:nvPr>
            <p:ph type="body" idx="4294967295"/>
          </p:nvPr>
        </p:nvSpPr>
        <p:spPr>
          <a:xfrm>
            <a:off x="3389154" y="4054688"/>
            <a:ext cx="1999067" cy="417318"/>
          </a:xfrm>
          <a:prstGeom prst="rect">
            <a:avLst/>
          </a:prstGeom>
          <a:noFill/>
          <a:ln>
            <a:noFill/>
          </a:ln>
        </p:spPr>
        <p:txBody>
          <a:bodyPr spcFirstLastPara="1" wrap="square" lIns="91425" tIns="91425" rIns="91425" bIns="91425" anchor="t" anchorCtr="0">
            <a:noAutofit/>
          </a:bodyPr>
          <a:lstStyle/>
          <a:p>
            <a:pPr marL="114300" lvl="0" indent="0" algn="ctr"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Truelab</a:t>
            </a:r>
            <a:r>
              <a:rPr lang="fr-FR" sz="1800" b="1" i="0" strike="noStrike" cap="none" spc="0" baseline="30000">
                <a:solidFill>
                  <a:srgbClr val="000000"/>
                </a:solidFill>
                <a:effectLst/>
                <a:latin typeface="Montserrat"/>
                <a:ea typeface="Montserrat"/>
                <a:cs typeface="Montserrat"/>
              </a:rPr>
              <a:t>® </a:t>
            </a:r>
            <a:r>
              <a:rPr lang="fr-FR" sz="1800" b="1" i="0" strike="noStrike" cap="none" spc="0" baseline="0">
                <a:solidFill>
                  <a:srgbClr val="000000"/>
                </a:solidFill>
                <a:effectLst/>
                <a:latin typeface="Montserrat"/>
                <a:ea typeface="Montserrat"/>
                <a:cs typeface="Montserrat"/>
              </a:rPr>
              <a:t>Duo</a:t>
            </a:r>
            <a:endParaRPr/>
          </a:p>
        </p:txBody>
      </p:sp>
      <p:sp>
        <p:nvSpPr>
          <p:cNvPr id="228" name="Google Shape;228;p8"/>
          <p:cNvSpPr txBox="1">
            <a:spLocks noGrp="1"/>
          </p:cNvSpPr>
          <p:nvPr>
            <p:ph type="body" idx="4294967295"/>
          </p:nvPr>
        </p:nvSpPr>
        <p:spPr>
          <a:xfrm>
            <a:off x="6403935" y="4054688"/>
            <a:ext cx="2404572" cy="44420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Truelab</a:t>
            </a:r>
            <a:r>
              <a:rPr lang="fr-FR" sz="1800" b="1" i="0" strike="noStrike" cap="none" spc="0" baseline="30000">
                <a:solidFill>
                  <a:srgbClr val="000000"/>
                </a:solidFill>
                <a:effectLst/>
                <a:latin typeface="Montserrat"/>
                <a:ea typeface="Montserrat"/>
                <a:cs typeface="Montserrat"/>
              </a:rPr>
              <a:t>® </a:t>
            </a:r>
            <a:r>
              <a:rPr lang="fr-FR" sz="1800" b="1" i="0" strike="noStrike" cap="none" spc="0" baseline="0">
                <a:solidFill>
                  <a:srgbClr val="000000"/>
                </a:solidFill>
                <a:effectLst/>
                <a:latin typeface="Montserrat"/>
                <a:ea typeface="Montserrat"/>
                <a:cs typeface="Montserrat"/>
              </a:rPr>
              <a:t>Quattro</a:t>
            </a:r>
            <a:endParaRPr/>
          </a:p>
        </p:txBody>
      </p:sp>
      <p:sp>
        <p:nvSpPr>
          <p:cNvPr id="229" name="Google Shape;229;p8"/>
          <p:cNvSpPr txBox="1">
            <a:spLocks noGrp="1"/>
          </p:cNvSpPr>
          <p:nvPr>
            <p:ph type="body" idx="4294967295"/>
          </p:nvPr>
        </p:nvSpPr>
        <p:spPr>
          <a:xfrm>
            <a:off x="311700" y="1105588"/>
            <a:ext cx="5086413" cy="45243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FF6E68"/>
                </a:solidFill>
                <a:effectLst/>
                <a:latin typeface="Montserrat"/>
                <a:ea typeface="Montserrat"/>
                <a:cs typeface="Montserrat"/>
              </a:rPr>
              <a:t>Analyseur micro-PCR en temps réel Truelab</a:t>
            </a:r>
            <a:endParaRPr/>
          </a:p>
        </p:txBody>
      </p:sp>
      <p:pic>
        <p:nvPicPr>
          <p:cNvPr id="230" name="Google Shape;230;p8" descr="A picture containing text, projector&#10;&#10;Description automatically generated"/>
          <p:cNvPicPr preferRelativeResize="0">
            <a:picLocks noGrp="1"/>
          </p:cNvPicPr>
          <p:nvPr>
            <p:ph type="pic" idx="2"/>
          </p:nvPr>
        </p:nvPicPr>
        <p:blipFill>
          <a:blip r:embed="rId3">
            <a:alphaModFix/>
          </a:blip>
          <a:srcRect l="51512" t="-728" r="-15366" b="726"/>
          <a:stretch>
            <a:fillRect/>
          </a:stretch>
        </p:blipFill>
        <p:spPr>
          <a:xfrm>
            <a:off x="452103" y="2829138"/>
            <a:ext cx="2101850" cy="1225550"/>
          </a:xfrm>
          <a:prstGeom prst="rect">
            <a:avLst/>
          </a:prstGeom>
          <a:noFill/>
          <a:ln>
            <a:noFill/>
          </a:ln>
        </p:spPr>
      </p:pic>
      <p:pic>
        <p:nvPicPr>
          <p:cNvPr id="231" name="Google Shape;231;p8" descr="A picture containing text, electronics&#10;&#10;Description automatically generated"/>
          <p:cNvPicPr preferRelativeResize="0">
            <a:picLocks noGrp="1"/>
          </p:cNvPicPr>
          <p:nvPr>
            <p:ph type="pic" idx="3"/>
          </p:nvPr>
        </p:nvPicPr>
        <p:blipFill>
          <a:blip r:embed="rId4">
            <a:alphaModFix/>
          </a:blip>
          <a:srcRect l="46022" t="-3950" r="-3630" b="3949"/>
          <a:stretch>
            <a:fillRect/>
          </a:stretch>
        </p:blipFill>
        <p:spPr>
          <a:xfrm>
            <a:off x="3651295" y="2767013"/>
            <a:ext cx="1474787" cy="1225550"/>
          </a:xfrm>
          <a:prstGeom prst="rect">
            <a:avLst/>
          </a:prstGeom>
          <a:noFill/>
          <a:ln>
            <a:noFill/>
          </a:ln>
        </p:spPr>
      </p:pic>
      <p:pic>
        <p:nvPicPr>
          <p:cNvPr id="232" name="Google Shape;232;p8" descr="A picture containing electronics, jack&#10;&#10;Description automatically generated"/>
          <p:cNvPicPr preferRelativeResize="0">
            <a:picLocks noGrp="1"/>
          </p:cNvPicPr>
          <p:nvPr>
            <p:ph type="pic" idx="4"/>
          </p:nvPr>
        </p:nvPicPr>
        <p:blipFill>
          <a:blip r:embed="rId5">
            <a:alphaModFix/>
          </a:blip>
          <a:srcRect l="37134" t="18246" b="13383"/>
          <a:stretch>
            <a:fillRect/>
          </a:stretch>
        </p:blipFill>
        <p:spPr>
          <a:xfrm>
            <a:off x="6752940" y="2709527"/>
            <a:ext cx="1706562" cy="1441559"/>
          </a:xfrm>
          <a:prstGeom prst="rect">
            <a:avLst/>
          </a:prstGeom>
          <a:noFill/>
          <a:ln>
            <a:noFill/>
          </a:ln>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1.02.28"/>
  <p:tag name="AS_TITLE" val="Aspose.Slides for Java"/>
  <p:tag name="AS_VERSION" val="21.2"/>
</p:tagLst>
</file>

<file path=ppt/theme/theme1.xml><?xml version="1.0" encoding="utf-8"?>
<a:theme xmlns:a="http://schemas.openxmlformats.org/drawingml/2006/main" name="Coronavirus Clinical Case by Slidesgo">
  <a:themeElements>
    <a:clrScheme name="Simple Light">
      <a:dk1>
        <a:srgbClr val="000000"/>
      </a:dk1>
      <a:lt1>
        <a:srgbClr val="FFFFFF"/>
      </a:lt1>
      <a:dk2>
        <a:srgbClr val="595959"/>
      </a:dk2>
      <a:lt2>
        <a:srgbClr val="EEEEEE"/>
      </a:lt2>
      <a:accent1>
        <a:srgbClr val="FF6E68"/>
      </a:accent1>
      <a:accent2>
        <a:srgbClr val="CCCCCC"/>
      </a:accent2>
      <a:accent3>
        <a:srgbClr val="FFB6B3"/>
      </a:accent3>
      <a:accent4>
        <a:srgbClr val="A36663"/>
      </a:accent4>
      <a:accent5>
        <a:srgbClr val="B40D06"/>
      </a:accent5>
      <a:accent6>
        <a:srgbClr val="AF3E3A"/>
      </a:accent6>
      <a:hlink>
        <a:srgbClr val="000000"/>
      </a:hlink>
      <a:folHlink>
        <a:srgbClr val="0097A7"/>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onavirus Clinical Case by Slidesgo">
  <a:themeElements>
    <a:clrScheme name="Simple Light">
      <a:dk1>
        <a:srgbClr val="000000"/>
      </a:dk1>
      <a:lt1>
        <a:srgbClr val="FFFFFF"/>
      </a:lt1>
      <a:dk2>
        <a:srgbClr val="595959"/>
      </a:dk2>
      <a:lt2>
        <a:srgbClr val="EEEEEE"/>
      </a:lt2>
      <a:accent1>
        <a:srgbClr val="FF6E68"/>
      </a:accent1>
      <a:accent2>
        <a:srgbClr val="CCCCCC"/>
      </a:accent2>
      <a:accent3>
        <a:srgbClr val="FFB6B3"/>
      </a:accent3>
      <a:accent4>
        <a:srgbClr val="A36663"/>
      </a:accent4>
      <a:accent5>
        <a:srgbClr val="B40D06"/>
      </a:accent5>
      <a:accent6>
        <a:srgbClr val="AF3E3A"/>
      </a:accent6>
      <a:hlink>
        <a:srgbClr val="000000"/>
      </a:hlink>
      <a:folHlink>
        <a:srgbClr val="0097A7"/>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ronavirus Clinical Case by Slidesgo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cfe2ed4-8445-407b-8d6f-a9dfa1499704">
      <Terms xmlns="http://schemas.microsoft.com/office/infopath/2007/PartnerControls"/>
    </lcf76f155ced4ddcb4097134ff3c332f>
    <TaxCatchAll xmlns="dc0367c1-6341-473f-ac25-ae64240a61d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BC14D8E8400648A1F59FEF75926BDC" ma:contentTypeVersion="17" ma:contentTypeDescription="Create a new document." ma:contentTypeScope="" ma:versionID="64586cea808e5671c2405369e53dbfa7">
  <xsd:schema xmlns:xsd="http://www.w3.org/2001/XMLSchema" xmlns:xs="http://www.w3.org/2001/XMLSchema" xmlns:p="http://schemas.microsoft.com/office/2006/metadata/properties" xmlns:ns2="9cfe2ed4-8445-407b-8d6f-a9dfa1499704" xmlns:ns3="dc0367c1-6341-473f-ac25-ae64240a61d9" targetNamespace="http://schemas.microsoft.com/office/2006/metadata/properties" ma:root="true" ma:fieldsID="5e07d6a89e3357004ec4f6d1f60b69f1" ns2:_="" ns3:_="">
    <xsd:import namespace="9cfe2ed4-8445-407b-8d6f-a9dfa1499704"/>
    <xsd:import namespace="dc0367c1-6341-473f-ac25-ae64240a61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e2ed4-8445-407b-8d6f-a9dfa14997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8c7ceef-f2b0-4869-8dd2-99de07b744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0367c1-6341-473f-ac25-ae64240a61d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28dff1-39b8-4375-879e-5037e982791e}" ma:internalName="TaxCatchAll" ma:showField="CatchAllData" ma:web="dc0367c1-6341-473f-ac25-ae64240a61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16FB13-3F2E-4F28-8E91-FF9528040922}">
  <ds:schemaRefs>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http://www.w3.org/XML/1998/namespace"/>
    <ds:schemaRef ds:uri="9cfe2ed4-8445-407b-8d6f-a9dfa1499704"/>
    <ds:schemaRef ds:uri="http://schemas.openxmlformats.org/package/2006/metadata/core-properties"/>
    <ds:schemaRef ds:uri="dc0367c1-6341-473f-ac25-ae64240a61d9"/>
    <ds:schemaRef ds:uri="http://schemas.microsoft.com/office/2006/metadata/properties"/>
  </ds:schemaRefs>
</ds:datastoreItem>
</file>

<file path=customXml/itemProps2.xml><?xml version="1.0" encoding="utf-8"?>
<ds:datastoreItem xmlns:ds="http://schemas.openxmlformats.org/officeDocument/2006/customXml" ds:itemID="{E0D6F14B-D151-4E37-8B34-13C3171D63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fe2ed4-8445-407b-8d6f-a9dfa1499704"/>
    <ds:schemaRef ds:uri="dc0367c1-6341-473f-ac25-ae64240a61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B56DE2-37EB-4830-9D8E-65FC1540DC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5925</Words>
  <Application>Microsoft Macintosh PowerPoint</Application>
  <PresentationFormat>On-screen Show (16:9)</PresentationFormat>
  <Paragraphs>545</Paragraphs>
  <Slides>76</Slides>
  <Notes>76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76</vt:i4>
      </vt:variant>
    </vt:vector>
  </HeadingPairs>
  <TitlesOfParts>
    <vt:vector size="88" baseType="lpstr">
      <vt:lpstr>Gill Sans</vt:lpstr>
      <vt:lpstr>Franklin Gothic</vt:lpstr>
      <vt:lpstr>Noto Sans Symbols</vt:lpstr>
      <vt:lpstr>Calibri</vt:lpstr>
      <vt:lpstr>Montserrat</vt:lpstr>
      <vt:lpstr>Roboto</vt:lpstr>
      <vt:lpstr>Times New Roman</vt:lpstr>
      <vt:lpstr>Arial</vt:lpstr>
      <vt:lpstr>Courier New</vt:lpstr>
      <vt:lpstr>Montserrat ExtraBold</vt:lpstr>
      <vt:lpstr>Coronavirus Clinical Case by Slidesgo</vt:lpstr>
      <vt:lpstr>Coronavirus Clinical Case by Slidesgo</vt:lpstr>
      <vt:lpstr>MODULE 3 : ASPECTS OPÉRATIONNELS</vt:lpstr>
      <vt:lpstr>RECONNAISSANCES</vt:lpstr>
      <vt:lpstr>Introduction</vt:lpstr>
      <vt:lpstr>Objectifs d’apprentissage</vt:lpstr>
      <vt:lpstr>Test Truenat de dépistage de la TB par PCR</vt:lpstr>
      <vt:lpstr>Test Truenat de dépistage de la TB par PCR</vt:lpstr>
      <vt:lpstr>ÉQUIPEMENT ET FOURNITURES</vt:lpstr>
      <vt:lpstr>Équipement</vt:lpstr>
      <vt:lpstr>Équipement</vt:lpstr>
      <vt:lpstr>Différents modèles d’analyseurs Truelab pour s’adapter au rendement prévu</vt:lpstr>
      <vt:lpstr>Équipement</vt:lpstr>
      <vt:lpstr>Réactifs et consommables</vt:lpstr>
      <vt:lpstr>Coffret pour le prétraitement des échantillons Trueprep® AUTO MTB</vt:lpstr>
      <vt:lpstr>Kit de préparation des échantillons à cartouche universelle Trueprep® AUTO v2 (pour 25 ou 50 tests)</vt:lpstr>
      <vt:lpstr>Coffret de puces Truenat (pour 5, 20 ou 50 tests)</vt:lpstr>
      <vt:lpstr>PROCÉDURES DE TEST TRUENAT – Préparation des échantillons et extraction de l’ADN</vt:lpstr>
      <vt:lpstr>Vidéo : Préparation des échantillons et extraction de l’ADN</vt:lpstr>
      <vt:lpstr>PowerPoint Presentation</vt:lpstr>
      <vt:lpstr>Préparation de l’échantillon et extraction de l’ADN</vt:lpstr>
      <vt:lpstr>Préparation de l’échantillon et extraction de l’ADN</vt:lpstr>
      <vt:lpstr>Préparation de l’échantillon et extraction de l’ADN</vt:lpstr>
      <vt:lpstr>Préparation de l’échantillon et extraction de l’ADN</vt:lpstr>
      <vt:lpstr>PROCÉDURES DU TEST TRUENAT – Réalisation d’un test PCR TB</vt:lpstr>
      <vt:lpstr>Vidéo : Réalisation d’un test PCR TB</vt:lpstr>
      <vt:lpstr>Équipement et fournitures pour l’exécution d’un test PCR TB</vt:lpstr>
      <vt:lpstr>Déroulement des opérations</vt:lpstr>
      <vt:lpstr>Déroulement des opérations</vt:lpstr>
      <vt:lpstr>Déroulement des opérations</vt:lpstr>
      <vt:lpstr>Déroulement des opérations</vt:lpstr>
      <vt:lpstr>Déroulement des opérations</vt:lpstr>
      <vt:lpstr>PROCÉDURES DU TEST TRUENAT – Réalisation d’un test de résistance à la RIF</vt:lpstr>
      <vt:lpstr>Réalisation d’un test de résistance à la RIF - Équipement</vt:lpstr>
      <vt:lpstr>Déroulement des opérations</vt:lpstr>
      <vt:lpstr>Activité : Entraînons-nous</vt:lpstr>
      <vt:lpstr>GESTION DES DÉCHETS</vt:lpstr>
      <vt:lpstr>Gestion des déchets</vt:lpstr>
      <vt:lpstr>Remarques sur les procédures Truenat – Élimination des déchets</vt:lpstr>
      <vt:lpstr>Remarques sur les procédures Truenat – Élimination des déchets</vt:lpstr>
      <vt:lpstr>Remarques sur les procédures Truenat – Élimination des déchets</vt:lpstr>
      <vt:lpstr>ERREURS ET DÉPANNAGE</vt:lpstr>
      <vt:lpstr>Erreurs et dépannage</vt:lpstr>
      <vt:lpstr>Messages d’erreur pour Trueprep</vt:lpstr>
      <vt:lpstr>Messages d’erreur pour Trueprep</vt:lpstr>
      <vt:lpstr>Messages d’erreur pour Trueprep</vt:lpstr>
      <vt:lpstr>Messages d’erreur pour Trueprep</vt:lpstr>
      <vt:lpstr>Messages d’erreur pour Trueprep</vt:lpstr>
      <vt:lpstr>Messages d’erreur pour Trueprep</vt:lpstr>
      <vt:lpstr>Messages d’erreur pour Trueprep</vt:lpstr>
      <vt:lpstr>Messages d’erreur de Truelab</vt:lpstr>
      <vt:lpstr>Messages d’erreur de Truelab</vt:lpstr>
      <vt:lpstr>Messages d’alerte de Truelab</vt:lpstr>
      <vt:lpstr>Messages d’alerte de Truelab</vt:lpstr>
      <vt:lpstr>Messages d’alerte de Truelab</vt:lpstr>
      <vt:lpstr>Activité : Corrigez l’erreur</vt:lpstr>
      <vt:lpstr>EXIGENCES EN MATIÈRE D’INFRASTRUCTURE</vt:lpstr>
      <vt:lpstr>Alimentation électrique</vt:lpstr>
      <vt:lpstr>Alimentation solaire (en option)</vt:lpstr>
      <vt:lpstr>Aménagement de la salle</vt:lpstr>
      <vt:lpstr>Température ambiante</vt:lpstr>
      <vt:lpstr>Poussière</vt:lpstr>
      <vt:lpstr>Biosécurité</vt:lpstr>
      <vt:lpstr>Sécurité</vt:lpstr>
      <vt:lpstr>Maintenance préventive</vt:lpstr>
      <vt:lpstr>ACTIVITÉ – MAINTENANCE PRÉVENTIVE</vt:lpstr>
      <vt:lpstr>ENREGISTREMENT DES ACTIVITÉS DES TESTS</vt:lpstr>
      <vt:lpstr>Enregistrement des activités des tests</vt:lpstr>
      <vt:lpstr>Enregistrement des activités des tests</vt:lpstr>
      <vt:lpstr>GARANTIE</vt:lpstr>
      <vt:lpstr>CONDITION DE GARANTIE</vt:lpstr>
      <vt:lpstr>RÉSILIATION DE LA GARANTIE</vt:lpstr>
      <vt:lpstr>EXIGENCES DE PRÉ-INSTALLATION</vt:lpstr>
      <vt:lpstr>AUTRES INFORMATIONS SUR LA GARANTIE</vt:lpstr>
      <vt:lpstr>RÉSUMÉ</vt:lpstr>
      <vt:lpstr>Contrôle des connaissances – Question 1</vt:lpstr>
      <vt:lpstr>Contrôle des connaissances – Question 2</vt:lpstr>
      <vt:lpstr>Contrôle des connaissances – Question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US1049032</dc:title>
  <dc:creator/>
  <cp:lastModifiedBy/>
  <cp:revision>1</cp:revision>
  <dcterms:modified xsi:type="dcterms:W3CDTF">2023-09-15T13:57:17Z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0x01010028BC14D8E8400648A1F59FEF75926BDC</vt:lpwstr>
  </property>
  <property fmtid="{D5CDD505-2E9C-101B-9397-08002B2CF9AE}" pid="3" name="MediaServiceImageTags">
    <vt:lpwstr/>
  </property>
</Properties>
</file>