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91" r:id="rId21"/>
    <p:sldId id="292" r:id="rId22"/>
    <p:sldId id="293" r:id="rId23"/>
    <p:sldId id="294" r:id="rId24"/>
    <p:sldId id="296" r:id="rId25"/>
    <p:sldId id="302" r:id="rId26"/>
    <p:sldId id="297" r:id="rId27"/>
    <p:sldId id="298" r:id="rId28"/>
    <p:sldId id="299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01" r:id="rId41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90"/>
            <p14:sldId id="291"/>
            <p14:sldId id="292"/>
            <p14:sldId id="293"/>
            <p14:sldId id="294"/>
            <p14:sldId id="296"/>
            <p14:sldId id="302"/>
            <p14:sldId id="297"/>
            <p14:sldId id="298"/>
            <p14:sldId id="299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30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LLOCCO, Diego" initials="zallocco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22D"/>
    <a:srgbClr val="E3902D"/>
    <a:srgbClr val="00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0" d="100"/>
          <a:sy n="60" d="100"/>
        </p:scale>
        <p:origin x="-1368" y="-144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22/10/2014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22/10/2014</a:t>
            </a:fld>
            <a:endParaRPr lang="fr-CA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3</a:t>
            </a:fld>
            <a:endParaRPr lang="en-GB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World Health Organization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44DA46-8E27-4E7F-AAFC-8BE0B213810E}" type="datetime3">
              <a:rPr lang="en-GB" smtClean="0"/>
              <a:pPr/>
              <a:t>22 October, 2014</a:t>
            </a:fld>
            <a:endParaRPr lang="en-GB" dirty="0" smtClean="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CB32-CC7D-4C65-ADFB-4A33291A1F7A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18</a:t>
            </a:fld>
            <a:endParaRPr lang="fr-CA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40</a:t>
            </a:fld>
            <a:endParaRPr lang="fr-CA" altLang="zh-CN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 dirty="0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 dirty="0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22/10/2014</a:t>
            </a:fld>
            <a:endParaRPr lang="en-US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22/10/2014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22/10/2014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 dirty="0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22/10/2014</a:t>
            </a:fld>
            <a:endParaRPr lang="en-US" altLang="zh-CN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Global Laboratory </a:t>
            </a:r>
            <a:r>
              <a:rPr lang="en-US" sz="1900" dirty="0" smtClean="0">
                <a:solidFill>
                  <a:schemeClr val="accent4"/>
                </a:solidFill>
              </a:rPr>
              <a:t>Initiative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Xpert </a:t>
            </a:r>
            <a:r>
              <a:rPr lang="en-US" sz="1900" b="1" dirty="0">
                <a:solidFill>
                  <a:schemeClr val="accent5"/>
                </a:solidFill>
              </a:rPr>
              <a:t>MTB/RIF Training Package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en-US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echsupport@cepheid.com" TargetMode="External"/><Relationship Id="rId2" Type="http://schemas.openxmlformats.org/officeDocument/2006/relationships/hyperlink" Target="mailto:support@cepheideurope.co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1827684"/>
            <a:ext cx="9258904" cy="152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Модуль 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10: </a:t>
            </a:r>
          </a:p>
          <a:p>
            <a:pPr eaLnBrk="1" hangingPunct="1"/>
            <a:r>
              <a:rPr lang="ru-RU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Техническое обслуживание</a:t>
            </a:r>
            <a:endParaRPr lang="en-US" altLang="zh-CN" sz="4600" dirty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7855" y="3699892"/>
            <a:ext cx="7200800" cy="41310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sz="2000" dirty="0">
                <a:solidFill>
                  <a:srgbClr val="421C5E"/>
                </a:solidFill>
              </a:rPr>
              <a:t>Слайды составлены по материалам </a:t>
            </a:r>
            <a:r>
              <a:rPr lang="en-US" sz="2000" dirty="0">
                <a:solidFill>
                  <a:srgbClr val="421C5E"/>
                </a:solidFill>
              </a:rPr>
              <a:t>Cepheid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31751" y="6580212"/>
            <a:ext cx="10210420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Глобальная лабораторная инициатива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ru-RU" dirty="0">
                <a:solidFill>
                  <a:schemeClr val="bg1"/>
                </a:solidFill>
              </a:rPr>
              <a:t>Комплект учебных материалов по </a:t>
            </a:r>
            <a:r>
              <a:rPr lang="en-US" dirty="0">
                <a:solidFill>
                  <a:schemeClr val="bg1"/>
                </a:solidFill>
              </a:rPr>
              <a:t>Xpert MTB/RIF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342" y="1557049"/>
            <a:ext cx="9703529" cy="444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513681" indent="-513681">
              <a:buFont typeface="+mj-lt"/>
              <a:buAutoNum type="arabicPeriod"/>
            </a:pPr>
            <a:r>
              <a:rPr lang="ru-RU" sz="1800" b="0" dirty="0" smtClean="0">
                <a:latin typeface="Calibri" pitchFamily="34" charset="0"/>
              </a:rPr>
              <a:t>Намочите влажную или бумажную салфетку или тампон в р</a:t>
            </a:r>
            <a:r>
              <a:rPr lang="ru-RU" sz="1800" dirty="0" smtClean="0">
                <a:latin typeface="Calibri" pitchFamily="34" charset="0"/>
              </a:rPr>
              <a:t>астворе гипохлорита натрия.</a:t>
            </a:r>
            <a:endParaRPr lang="en-US" sz="1800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</a:rPr>
              <a:t>Протрите салфеткой или тампоном поверхность или деталь, которая должна быть очищена</a:t>
            </a:r>
            <a:r>
              <a:rPr lang="en-US" sz="1800" b="0" dirty="0" smtClean="0">
                <a:latin typeface="Calibri" pitchFamily="34" charset="0"/>
              </a:rPr>
              <a:t>. </a:t>
            </a:r>
            <a:endParaRPr lang="en-US" sz="1800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ru-RU" sz="1800" b="0" dirty="0" smtClean="0">
                <a:latin typeface="Calibri" pitchFamily="34" charset="0"/>
              </a:rPr>
              <a:t>Выбросите использованные салфетку или тампон</a:t>
            </a:r>
            <a:r>
              <a:rPr lang="en-US" sz="1800" b="0" dirty="0" smtClean="0">
                <a:latin typeface="Calibri" pitchFamily="34" charset="0"/>
              </a:rPr>
              <a:t>.</a:t>
            </a:r>
            <a:endParaRPr lang="en-US" sz="1800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ru-RU" sz="1800" b="0" dirty="0" smtClean="0">
                <a:latin typeface="Calibri" pitchFamily="34" charset="0"/>
              </a:rPr>
              <a:t>Подождите 10 минут</a:t>
            </a:r>
            <a:r>
              <a:rPr lang="en-US" sz="1800" b="0" dirty="0" smtClean="0">
                <a:latin typeface="Calibri" pitchFamily="34" charset="0"/>
              </a:rPr>
              <a:t>. </a:t>
            </a:r>
            <a:endParaRPr lang="en-US" sz="1800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</a:rPr>
              <a:t>Намочите новую салфетку или тампон в растворе этилового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или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изопропилового спирта</a:t>
            </a:r>
            <a:r>
              <a:rPr lang="en-US" sz="1800" b="0" dirty="0" smtClean="0">
                <a:latin typeface="Calibri" pitchFamily="34" charset="0"/>
              </a:rPr>
              <a:t>. </a:t>
            </a:r>
            <a:endParaRPr lang="en-US" sz="1800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</a:rPr>
              <a:t>Протрите салфеткой или тампоном поверхность или деталь, которая должна быть очищена</a:t>
            </a:r>
            <a:r>
              <a:rPr lang="en-US" sz="1800" b="0" dirty="0" smtClean="0">
                <a:latin typeface="Calibri" pitchFamily="34" charset="0"/>
              </a:rPr>
              <a:t>. </a:t>
            </a:r>
            <a:endParaRPr lang="en-US" sz="1800" b="0" dirty="0">
              <a:latin typeface="Calibri" pitchFamily="34" charset="0"/>
            </a:endParaRPr>
          </a:p>
          <a:p>
            <a:pPr marL="513681" indent="-513681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</a:rPr>
              <a:t>Выбросите использованные салфетку или тампон</a:t>
            </a:r>
            <a:r>
              <a:rPr lang="en-US" sz="1800" b="0" dirty="0" smtClean="0">
                <a:latin typeface="Calibri" pitchFamily="34" charset="0"/>
              </a:rPr>
              <a:t>.</a:t>
            </a:r>
          </a:p>
          <a:p>
            <a:pPr marL="513681" indent="-513681">
              <a:buFont typeface="+mj-lt"/>
              <a:buAutoNum type="arabicPeriod"/>
            </a:pPr>
            <a:r>
              <a:rPr lang="en-US" sz="1800" b="0" dirty="0" smtClean="0">
                <a:latin typeface="Calibri" pitchFamily="34" charset="0"/>
              </a:rPr>
              <a:t> </a:t>
            </a:r>
            <a:r>
              <a:rPr lang="ru-RU" sz="1800" b="0" dirty="0" smtClean="0">
                <a:latin typeface="Calibri" pitchFamily="34" charset="0"/>
              </a:rPr>
              <a:t>Повторите </a:t>
            </a:r>
            <a:r>
              <a:rPr lang="ru-RU" sz="1800" dirty="0" smtClean="0">
                <a:latin typeface="Calibri" pitchFamily="34" charset="0"/>
              </a:rPr>
              <a:t>действия с 5 по 7 шаг</a:t>
            </a:r>
            <a:r>
              <a:rPr lang="en-US" sz="1800" b="0" dirty="0" smtClean="0">
                <a:latin typeface="Calibri" pitchFamily="34" charset="0"/>
              </a:rPr>
              <a:t>. </a:t>
            </a:r>
            <a:endParaRPr lang="en-US" sz="1800" b="0" dirty="0">
              <a:latin typeface="Calibri" pitchFamily="34" charset="0"/>
            </a:endParaRPr>
          </a:p>
          <a:p>
            <a:pPr marL="938578" lvl="1" indent="-342454"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Процедуры дезинфекции</a:t>
            </a:r>
            <a:endParaRPr lang="en-US" sz="3600" dirty="0">
              <a:latin typeface="Calibri" pitchFamily="34" charset="0"/>
            </a:endParaRPr>
          </a:p>
          <a:p>
            <a:pPr algn="ctr" defTabSz="1041632"/>
            <a:r>
              <a:rPr lang="ru-RU" sz="2800" dirty="0" smtClean="0">
                <a:latin typeface="Calibri" pitchFamily="34" charset="0"/>
              </a:rPr>
              <a:t>для рабочей зоны, отсека для картриджа, поршня и поверхностей прибора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Обязанности по ежедневному техническому обслуживанию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41917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</a:rPr>
              <a:t>После проведения тестов, извлеките картриджи из прибора</a:t>
            </a:r>
            <a:r>
              <a:rPr lang="nl-NL" sz="2400" dirty="0" smtClean="0">
                <a:latin typeface="Calibri" pitchFamily="34" charset="0"/>
              </a:rPr>
              <a:t>.</a:t>
            </a:r>
            <a:endParaRPr lang="nl-NL" sz="2400" dirty="0"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</a:rPr>
              <a:t>В целях утилизации поместите картриджи в соответствующий контейнер для опасных отходов.</a:t>
            </a:r>
            <a:endParaRPr lang="nl-NL" sz="2400" dirty="0"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Наведите порядок в рабочей зоне</a:t>
            </a:r>
            <a:r>
              <a:rPr lang="nl-NL" sz="2400" dirty="0" smtClean="0">
                <a:latin typeface="Calibri" pitchFamily="34" charset="0"/>
                <a:sym typeface="Wingdings" pitchFamily="2" charset="2"/>
              </a:rPr>
              <a:t>.</a:t>
            </a:r>
            <a:endParaRPr lang="nl-NL" sz="2400" dirty="0">
              <a:latin typeface="Calibri" pitchFamily="34" charset="0"/>
              <a:sym typeface="Wingdings" pitchFamily="2" charset="2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  <a:sym typeface="Wingdings" pitchFamily="2" charset="2"/>
              </a:rPr>
              <a:t>Продезинфицируйте рабочую зону</a:t>
            </a:r>
            <a:r>
              <a:rPr lang="nl-NL" sz="2400" dirty="0" smtClean="0">
                <a:latin typeface="Calibri" pitchFamily="34" charset="0"/>
                <a:sym typeface="Wingdings" pitchFamily="2" charset="2"/>
              </a:rPr>
              <a:t>.</a:t>
            </a:r>
            <a:endParaRPr lang="nl-NL" sz="2400" dirty="0">
              <a:latin typeface="Calibri" pitchFamily="34" charset="0"/>
              <a:sym typeface="Wingdings" pitchFamily="2" charset="2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</a:rPr>
              <a:t>Обеспечить  пространство в 10см со всех сторон прибора</a:t>
            </a:r>
            <a:endParaRPr lang="en-US" sz="2400" dirty="0" smtClean="0"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</a:rPr>
              <a:t>Для того, чтобы сократить количество пыли, которая может попасть в прибор, накрывайте прибор чехлом для защиты от пыли, когда он не используется.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4314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Ежедневные задачи технического обслуживания</a:t>
            </a:r>
            <a:r>
              <a:rPr lang="en-US" sz="3600" dirty="0" smtClean="0">
                <a:latin typeface="Calibri" pitchFamily="34" charset="0"/>
              </a:rPr>
              <a:t>:</a:t>
            </a:r>
          </a:p>
          <a:p>
            <a:pPr algn="ctr" defTabSz="1041632"/>
            <a:r>
              <a:rPr lang="ru-RU" sz="3600" dirty="0" smtClean="0">
                <a:latin typeface="Calibri" pitchFamily="34" charset="0"/>
              </a:rPr>
              <a:t>Дезинфицировать внутренний отсек для картриджей</a:t>
            </a:r>
            <a:endParaRPr lang="en-US" sz="3600" dirty="0" smtClean="0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52833" y="1527705"/>
            <a:ext cx="99760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nl-NL" sz="2400" dirty="0">
              <a:latin typeface="Calibri" pitchFamily="34" charset="0"/>
            </a:endParaRPr>
          </a:p>
          <a:p>
            <a:pPr marL="453435" lvl="1" indent="-342454">
              <a:spcBef>
                <a:spcPts val="479"/>
              </a:spcBef>
              <a:spcAft>
                <a:spcPts val="0"/>
              </a:spcAft>
              <a:buAutoNum type="arabicPeriod"/>
            </a:pPr>
            <a:r>
              <a:rPr lang="ru-RU" b="0" dirty="0" smtClean="0">
                <a:latin typeface="Calibri" pitchFamily="34" charset="0"/>
              </a:rPr>
              <a:t>Откройте </a:t>
            </a:r>
            <a:r>
              <a:rPr lang="ru-RU" b="0" dirty="0" smtClean="0">
                <a:latin typeface="Calibri" pitchFamily="34" charset="0"/>
              </a:rPr>
              <a:t>дверцу модульного </a:t>
            </a:r>
            <a:r>
              <a:rPr lang="ru-RU" b="0" dirty="0" smtClean="0">
                <a:latin typeface="Calibri" pitchFamily="34" charset="0"/>
              </a:rPr>
              <a:t>отсека </a:t>
            </a:r>
            <a:r>
              <a:rPr lang="ru-RU" b="0" dirty="0" smtClean="0">
                <a:latin typeface="Calibri" pitchFamily="34" charset="0"/>
              </a:rPr>
              <a:t>прибора </a:t>
            </a:r>
            <a:r>
              <a:rPr lang="en-US" b="0" dirty="0" smtClean="0">
                <a:latin typeface="Calibri" pitchFamily="34" charset="0"/>
              </a:rPr>
              <a:t>GeneXpert.</a:t>
            </a:r>
            <a:endParaRPr lang="en-US" b="0" dirty="0">
              <a:latin typeface="Calibri" pitchFamily="34" charset="0"/>
            </a:endParaRPr>
          </a:p>
          <a:p>
            <a:pPr marL="453435" lvl="1" indent="-342454">
              <a:spcBef>
                <a:spcPts val="479"/>
              </a:spcBef>
              <a:spcAft>
                <a:spcPts val="0"/>
              </a:spcAft>
              <a:buAutoNum type="arabicPeriod"/>
            </a:pPr>
            <a:r>
              <a:rPr lang="ru-RU" dirty="0" smtClean="0">
                <a:latin typeface="Calibri" pitchFamily="34" charset="0"/>
              </a:rPr>
              <a:t>Очистите поверхности внутри модульного отсека для картриджей, следуя инструкциям на слайде 10</a:t>
            </a:r>
            <a:r>
              <a:rPr lang="en-US" b="0" dirty="0" smtClean="0">
                <a:latin typeface="Calibri" pitchFamily="34" charset="0"/>
              </a:rPr>
              <a:t>. </a:t>
            </a:r>
            <a:endParaRPr lang="en-US" b="0" dirty="0">
              <a:latin typeface="Calibri" pitchFamily="34" charset="0"/>
            </a:endParaRPr>
          </a:p>
          <a:p>
            <a:pPr marL="986268" lvl="1" indent="0">
              <a:spcBef>
                <a:spcPts val="479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FF0000"/>
              </a:solidFill>
              <a:latin typeface="Calibri" pitchFamily="34" charset="0"/>
            </a:endParaRPr>
          </a:p>
          <a:p>
            <a:pPr marL="453435" lvl="1" indent="0">
              <a:spcBef>
                <a:spcPts val="479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ВНИМАНИЕ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ru-RU" dirty="0" smtClean="0">
                <a:latin typeface="Calibri" pitchFamily="34" charset="0"/>
              </a:rPr>
              <a:t>Не дотрагивайтесь до отверстия расположенного позади отсека для картриджей, в которое </a:t>
            </a:r>
            <a:r>
              <a:rPr lang="ru-RU" dirty="0">
                <a:latin typeface="Calibri" pitchFamily="34" charset="0"/>
              </a:rPr>
              <a:t>вставляется </a:t>
            </a:r>
            <a:r>
              <a:rPr lang="ru-RU" dirty="0" smtClean="0">
                <a:latin typeface="Calibri" pitchFamily="34" charset="0"/>
              </a:rPr>
              <a:t>реакционная пробирка картриджа</a:t>
            </a:r>
            <a:r>
              <a:rPr lang="en-US" b="0" dirty="0" smtClean="0">
                <a:latin typeface="Calibri" pitchFamily="34" charset="0"/>
              </a:rPr>
              <a:t>.</a:t>
            </a:r>
            <a:endParaRPr lang="en-US" b="0" dirty="0">
              <a:latin typeface="Calibri" pitchFamily="34" charset="0"/>
            </a:endParaRPr>
          </a:p>
          <a:p>
            <a:pPr marL="456606" lvl="1" indent="-372578">
              <a:spcBef>
                <a:spcPts val="479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b="0" dirty="0" smtClean="0">
                <a:latin typeface="Calibri" pitchFamily="34" charset="0"/>
              </a:rPr>
              <a:t>Закройте задвижку модуля.</a:t>
            </a:r>
            <a:endParaRPr lang="en-US" b="0" dirty="0">
              <a:latin typeface="Calibri" pitchFamily="34" charset="0"/>
            </a:endParaRPr>
          </a:p>
          <a:p>
            <a:pPr marL="456606" lvl="1" indent="-372578">
              <a:spcBef>
                <a:spcPts val="479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ru-RU" b="0" dirty="0" smtClean="0">
                <a:latin typeface="Calibri" pitchFamily="34" charset="0"/>
              </a:rPr>
              <a:t>Повторите 1-3 шаги для каждого модуля</a:t>
            </a:r>
            <a:r>
              <a:rPr lang="en-US" b="0" dirty="0" smtClean="0">
                <a:latin typeface="Calibri" pitchFamily="34" charset="0"/>
              </a:rPr>
              <a:t>.</a:t>
            </a:r>
            <a:endParaRPr lang="nl-NL" b="0" dirty="0" smtClean="0">
              <a:latin typeface="Calibri" pitchFamily="34" charset="0"/>
            </a:endParaRPr>
          </a:p>
          <a:p>
            <a:pPr marL="596900" lvl="1" indent="0">
              <a:spcAft>
                <a:spcPts val="0"/>
              </a:spcAft>
              <a:buNone/>
            </a:pPr>
            <a:endParaRPr lang="nl-NL" b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Ежедневные задачи технического обслуживания </a:t>
            </a:r>
            <a:r>
              <a:rPr lang="en-US" sz="3600" dirty="0" smtClean="0">
                <a:latin typeface="Calibri" pitchFamily="34" charset="0"/>
              </a:rPr>
              <a:t>: </a:t>
            </a:r>
          </a:p>
          <a:p>
            <a:pPr algn="ctr" defTabSz="1041632"/>
            <a:r>
              <a:rPr lang="ru-RU" sz="3600" dirty="0" smtClean="0">
                <a:latin typeface="Calibri" pitchFamily="34" charset="0"/>
              </a:rPr>
              <a:t>Перезагрузка прибора и компьютера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4677" y="1527705"/>
            <a:ext cx="101741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596124" lvl="1" indent="0">
              <a:spcAft>
                <a:spcPts val="0"/>
              </a:spcAft>
              <a:buNone/>
            </a:pPr>
            <a:endParaRPr lang="nl-NL" sz="2000" dirty="0">
              <a:latin typeface="Calibri" pitchFamily="34" charset="0"/>
            </a:endParaRPr>
          </a:p>
          <a:p>
            <a:pPr marL="596124" lvl="1" indent="0">
              <a:spcAft>
                <a:spcPts val="0"/>
              </a:spcAft>
              <a:buNone/>
            </a:pPr>
            <a:r>
              <a:rPr lang="ru-RU" dirty="0" smtClean="0">
                <a:latin typeface="Calibri" pitchFamily="34" charset="0"/>
              </a:rPr>
              <a:t>Примечание</a:t>
            </a:r>
            <a:r>
              <a:rPr lang="nl-NL" b="0" dirty="0" smtClean="0">
                <a:latin typeface="Calibri" pitchFamily="34" charset="0"/>
              </a:rPr>
              <a:t>:  </a:t>
            </a:r>
            <a:r>
              <a:rPr lang="ru-RU" b="0" dirty="0" smtClean="0">
                <a:latin typeface="Calibri" pitchFamily="34" charset="0"/>
              </a:rPr>
              <a:t>Это действие необходимо выполнять, только если прибор и компьютер  не выключается в конце каждого дня в установленном порядке.</a:t>
            </a:r>
            <a:endParaRPr lang="nl-NL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endParaRPr lang="nl-NL" dirty="0" smtClean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ru-RU" b="0" dirty="0" smtClean="0">
                <a:latin typeface="Calibri" pitchFamily="34" charset="0"/>
              </a:rPr>
              <a:t>Включите компьютер, закройте программ</a:t>
            </a:r>
            <a:r>
              <a:rPr lang="ru-RU" dirty="0" smtClean="0">
                <a:latin typeface="Calibri" pitchFamily="34" charset="0"/>
              </a:rPr>
              <a:t>ное обеспечение </a:t>
            </a:r>
            <a:r>
              <a:rPr lang="nl-NL" b="0" dirty="0" smtClean="0">
                <a:latin typeface="Calibri" pitchFamily="34" charset="0"/>
              </a:rPr>
              <a:t>GeneXpert DX.</a:t>
            </a:r>
            <a:endParaRPr lang="nl-NL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ru-RU" b="0" dirty="0" smtClean="0">
                <a:latin typeface="Calibri" pitchFamily="34" charset="0"/>
              </a:rPr>
              <a:t>Выключите прибор </a:t>
            </a:r>
            <a:r>
              <a:rPr lang="nl-NL" b="0" dirty="0" smtClean="0">
                <a:latin typeface="Calibri" pitchFamily="34" charset="0"/>
              </a:rPr>
              <a:t>GeneXpert.</a:t>
            </a:r>
            <a:endParaRPr lang="nl-NL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</a:rPr>
              <a:t>Выключите  компьютер</a:t>
            </a:r>
            <a:r>
              <a:rPr lang="nl-NL" b="0" dirty="0" smtClean="0">
                <a:latin typeface="Calibri" pitchFamily="34" charset="0"/>
              </a:rPr>
              <a:t>.</a:t>
            </a:r>
            <a:endParaRPr lang="nl-NL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ru-RU" b="0" dirty="0" smtClean="0">
                <a:latin typeface="Calibri" pitchFamily="34" charset="0"/>
              </a:rPr>
              <a:t>Включите прибор</a:t>
            </a:r>
            <a:r>
              <a:rPr lang="nl-NL" b="0" dirty="0" smtClean="0">
                <a:latin typeface="Calibri" pitchFamily="34" charset="0"/>
              </a:rPr>
              <a:t> GeneXpert.</a:t>
            </a:r>
            <a:endParaRPr lang="nl-NL" b="0" dirty="0">
              <a:latin typeface="Calibri" pitchFamily="34" charset="0"/>
            </a:endParaRP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ru-RU" b="0" dirty="0" smtClean="0">
                <a:latin typeface="Calibri" pitchFamily="34" charset="0"/>
              </a:rPr>
              <a:t>Включите компьютер</a:t>
            </a:r>
          </a:p>
          <a:p>
            <a:pPr marL="984556" lvl="1" indent="-456606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libri" pitchFamily="34" charset="0"/>
              </a:rPr>
              <a:t>Запустите программное обеспечение </a:t>
            </a:r>
            <a:r>
              <a:rPr lang="nl-NL" b="0" dirty="0" smtClean="0">
                <a:latin typeface="Calibri" pitchFamily="34" charset="0"/>
              </a:rPr>
              <a:t>GeneXpert DX.</a:t>
            </a:r>
            <a:endParaRPr lang="nl-NL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Ежемесячные </a:t>
            </a:r>
            <a:r>
              <a:rPr lang="ru-RU" sz="3600" dirty="0" smtClean="0">
                <a:latin typeface="Calibri" pitchFamily="34" charset="0"/>
              </a:rPr>
              <a:t>задачи технического обслуживания 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: </a:t>
            </a: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Дезинфицировать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поршни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(1 </a:t>
            </a: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из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2)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0043" y="1512499"/>
            <a:ext cx="4921348" cy="50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nl-NL" sz="2400" dirty="0">
              <a:latin typeface="Calibri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sz="2400" dirty="0">
              <a:latin typeface="Calibri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sz="2400" dirty="0">
              <a:latin typeface="Calibri" pitchFamily="34" charset="0"/>
            </a:endParaRPr>
          </a:p>
          <a:p>
            <a:pPr marL="456606" indent="-456606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В меню «</a:t>
            </a:r>
            <a:r>
              <a:rPr lang="nl-NL" sz="2000" dirty="0" smtClean="0">
                <a:latin typeface="Calibri" pitchFamily="34" charset="0"/>
              </a:rPr>
              <a:t>Maintenance</a:t>
            </a:r>
            <a:r>
              <a:rPr lang="ru-RU" sz="2000" dirty="0" smtClean="0">
                <a:latin typeface="Calibri" pitchFamily="34" charset="0"/>
              </a:rPr>
              <a:t>» («Техническое обслуживание»), нажмите </a:t>
            </a:r>
            <a:r>
              <a:rPr lang="nl-NL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«</a:t>
            </a:r>
            <a:r>
              <a:rPr lang="nl-NL" sz="2000" dirty="0" smtClean="0">
                <a:latin typeface="Calibri" pitchFamily="34" charset="0"/>
              </a:rPr>
              <a:t>Plunger Maintenance</a:t>
            </a:r>
            <a:r>
              <a:rPr lang="ru-RU" sz="2000" dirty="0" smtClean="0">
                <a:latin typeface="Calibri" pitchFamily="34" charset="0"/>
              </a:rPr>
              <a:t>» («Техническое обслуживание поршня»)</a:t>
            </a:r>
            <a:r>
              <a:rPr lang="nl-NL" sz="2000" dirty="0" smtClean="0">
                <a:latin typeface="Calibri" pitchFamily="34" charset="0"/>
              </a:rPr>
              <a:t>.</a:t>
            </a:r>
            <a:endParaRPr lang="nl-NL" sz="2000" dirty="0">
              <a:latin typeface="Calibri" pitchFamily="34" charset="0"/>
            </a:endParaRPr>
          </a:p>
          <a:p>
            <a:pPr marL="456606" indent="-456606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В окне «</a:t>
            </a:r>
            <a:r>
              <a:rPr lang="nl-NL" sz="2000" dirty="0" smtClean="0">
                <a:latin typeface="Calibri" pitchFamily="34" charset="0"/>
              </a:rPr>
              <a:t>Plunger Maintenance</a:t>
            </a:r>
            <a:r>
              <a:rPr lang="ru-RU" sz="2000" dirty="0" smtClean="0">
                <a:latin typeface="Calibri" pitchFamily="34" charset="0"/>
              </a:rPr>
              <a:t>» («Техническое обслуживание поршня») выберете модуль для очистки или выберете кнопку «</a:t>
            </a:r>
            <a:r>
              <a:rPr lang="nl-NL" sz="2000" dirty="0" smtClean="0">
                <a:latin typeface="Calibri" pitchFamily="34" charset="0"/>
              </a:rPr>
              <a:t>Clean All</a:t>
            </a:r>
            <a:r>
              <a:rPr lang="ru-RU" sz="2000" dirty="0" smtClean="0">
                <a:latin typeface="Calibri" pitchFamily="34" charset="0"/>
              </a:rPr>
              <a:t>» («Очистить всё»)</a:t>
            </a:r>
            <a:r>
              <a:rPr lang="nl-NL" sz="2000" dirty="0" smtClean="0">
                <a:latin typeface="Calibri" pitchFamily="34" charset="0"/>
              </a:rPr>
              <a:t>.</a:t>
            </a:r>
            <a:endParaRPr lang="nl-NL" sz="2000" dirty="0">
              <a:latin typeface="Calibri" pitchFamily="34" charset="0"/>
            </a:endParaRPr>
          </a:p>
          <a:p>
            <a:pPr marL="456606" indent="-456606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Следуйте инструкциям в диалоговом окне</a:t>
            </a:r>
            <a:r>
              <a:rPr lang="nl-NL" sz="2000" dirty="0" smtClean="0">
                <a:latin typeface="Calibri" pitchFamily="34" charset="0"/>
              </a:rPr>
              <a:t>.</a:t>
            </a:r>
            <a:endParaRPr lang="nl-NL" sz="2000" dirty="0">
              <a:latin typeface="Calibri" pitchFamily="34" charset="0"/>
            </a:endParaRPr>
          </a:p>
          <a:p>
            <a:pPr marL="456606" indent="-456606"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</a:rPr>
              <a:t>Нажмите «</a:t>
            </a:r>
            <a:r>
              <a:rPr lang="nl-NL" sz="2000" dirty="0" smtClean="0">
                <a:latin typeface="Calibri" pitchFamily="34" charset="0"/>
              </a:rPr>
              <a:t>OK</a:t>
            </a:r>
            <a:r>
              <a:rPr lang="ru-RU" sz="2000" dirty="0" smtClean="0">
                <a:latin typeface="Calibri" pitchFamily="34" charset="0"/>
              </a:rPr>
              <a:t>»</a:t>
            </a:r>
            <a:r>
              <a:rPr lang="nl-NL" sz="2000" dirty="0" smtClean="0">
                <a:latin typeface="Calibri" pitchFamily="34" charset="0"/>
              </a:rPr>
              <a:t>.</a:t>
            </a:r>
            <a:endParaRPr lang="nl-NL" sz="2000" dirty="0"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4" y="1433370"/>
            <a:ext cx="9444910" cy="159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11" y="3011687"/>
            <a:ext cx="2802911" cy="25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24" y="5587765"/>
            <a:ext cx="3077427" cy="104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043136" y="5131621"/>
            <a:ext cx="944460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071717" y="2463178"/>
            <a:ext cx="1096791" cy="10491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00303" y="4852020"/>
            <a:ext cx="2781901" cy="4848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2970477" y="2022239"/>
            <a:ext cx="2452547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215151" y="6211162"/>
            <a:ext cx="944460" cy="33486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319983" y="6220172"/>
            <a:ext cx="3773302" cy="1202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221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alibri" pitchFamily="34" charset="0"/>
                <a:cs typeface="Arial" charset="0"/>
              </a:rPr>
              <a:t>Ежемесячные </a:t>
            </a:r>
            <a:r>
              <a:rPr lang="ru-RU" sz="3600" dirty="0" smtClean="0">
                <a:latin typeface="Calibri" pitchFamily="34" charset="0"/>
              </a:rPr>
              <a:t>задачи технического обслуживания </a:t>
            </a:r>
            <a:r>
              <a:rPr lang="en-GB" sz="3600" dirty="0" smtClean="0">
                <a:latin typeface="Calibri" pitchFamily="34" charset="0"/>
                <a:cs typeface="Arial" charset="0"/>
              </a:rPr>
              <a:t>: </a:t>
            </a:r>
            <a:r>
              <a:rPr lang="ru-RU" sz="3600" dirty="0" smtClean="0">
                <a:latin typeface="Calibri" pitchFamily="34" charset="0"/>
                <a:cs typeface="Arial" charset="0"/>
              </a:rPr>
              <a:t>Дезинфицировать</a:t>
            </a:r>
            <a:r>
              <a:rPr lang="en-GB" sz="3600" dirty="0" smtClean="0">
                <a:latin typeface="Calibri" pitchFamily="34" charset="0"/>
                <a:cs typeface="Arial" charset="0"/>
              </a:rPr>
              <a:t> </a:t>
            </a:r>
            <a:r>
              <a:rPr lang="ru-RU" sz="3600" dirty="0" smtClean="0">
                <a:latin typeface="Calibri" pitchFamily="34" charset="0"/>
                <a:cs typeface="Arial" charset="0"/>
              </a:rPr>
              <a:t>поршни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(2 </a:t>
            </a: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из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2)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5" y="1453960"/>
            <a:ext cx="2635981" cy="455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1454454" y="3033625"/>
            <a:ext cx="16339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782286" y="3738807"/>
            <a:ext cx="13061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031095" y="4428609"/>
            <a:ext cx="1111750" cy="7026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198975" y="1634137"/>
            <a:ext cx="3655970" cy="13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5"/>
            </a:pPr>
            <a:r>
              <a:rPr lang="ru-RU" sz="2000" dirty="0" smtClean="0">
                <a:latin typeface="Calibri" pitchFamily="34" charset="0"/>
              </a:rPr>
              <a:t>Шток поршня в выбранном модуле автоматически опустится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nl-NL" sz="20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2845" y="2914216"/>
            <a:ext cx="1344218" cy="369213"/>
          </a:xfrm>
          <a:prstGeom prst="rect">
            <a:avLst/>
          </a:prstGeom>
          <a:noFill/>
        </p:spPr>
        <p:txBody>
          <a:bodyPr wrap="square" lIns="91321" tIns="45661" rIns="91321" bIns="45661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Поршень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0129" y="3554568"/>
            <a:ext cx="3062458" cy="369213"/>
          </a:xfrm>
          <a:prstGeom prst="rect">
            <a:avLst/>
          </a:prstGeom>
          <a:noFill/>
        </p:spPr>
        <p:txBody>
          <a:bodyPr wrap="none" lIns="91321" tIns="45661" rIns="91321" bIns="45661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Внутренний отсек картриджа</a:t>
            </a:r>
            <a:endParaRPr lang="nl-N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0129" y="4202346"/>
            <a:ext cx="2890359" cy="369213"/>
          </a:xfrm>
          <a:prstGeom prst="rect">
            <a:avLst/>
          </a:prstGeom>
          <a:noFill/>
        </p:spPr>
        <p:txBody>
          <a:bodyPr wrap="none" lIns="91321" tIns="45661" rIns="91321" bIns="45661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Открытая задвижка модуля</a:t>
            </a:r>
            <a:endParaRPr lang="nl-NL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1500784" y="2000668"/>
            <a:ext cx="2071095" cy="5977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46" y="1742888"/>
            <a:ext cx="3491579" cy="319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529656" y="5131242"/>
            <a:ext cx="5072660" cy="1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6"/>
            </a:pPr>
            <a:r>
              <a:rPr lang="ru-RU" sz="2000" dirty="0" smtClean="0">
                <a:latin typeface="Calibri" pitchFamily="34" charset="0"/>
              </a:rPr>
              <a:t>После очистки поршней нажмите на «</a:t>
            </a:r>
            <a:r>
              <a:rPr lang="en-US" sz="2000" dirty="0" smtClean="0">
                <a:latin typeface="Calibri" pitchFamily="34" charset="0"/>
              </a:rPr>
              <a:t>Move </a:t>
            </a:r>
            <a:r>
              <a:rPr lang="en-US" sz="2000" dirty="0">
                <a:latin typeface="Calibri" pitchFamily="34" charset="0"/>
              </a:rPr>
              <a:t>Up </a:t>
            </a:r>
            <a:r>
              <a:rPr lang="en-US" sz="2000" dirty="0" smtClean="0">
                <a:latin typeface="Calibri" pitchFamily="34" charset="0"/>
              </a:rPr>
              <a:t>All</a:t>
            </a:r>
            <a:r>
              <a:rPr lang="ru-RU" sz="2000" dirty="0" smtClean="0">
                <a:latin typeface="Calibri" pitchFamily="34" charset="0"/>
              </a:rPr>
              <a:t>» ( «Поднять всё»)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и поршни вернутся на свои исходные позиции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  <a:p>
            <a:pPr marL="456606" indent="-456606">
              <a:buFont typeface="+mj-lt"/>
              <a:buAutoNum type="arabicPeriod" startAt="6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Нажмите «</a:t>
            </a:r>
            <a:r>
              <a:rPr lang="en-US" sz="2000" dirty="0" smtClean="0">
                <a:latin typeface="Calibri" pitchFamily="34" charset="0"/>
              </a:rPr>
              <a:t>Close</a:t>
            </a:r>
            <a:r>
              <a:rPr lang="ru-RU" sz="2000" dirty="0" smtClean="0">
                <a:latin typeface="Calibri" pitchFamily="34" charset="0"/>
              </a:rPr>
              <a:t>» («Закрыть»)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nl-NL" sz="2000" dirty="0">
              <a:latin typeface="Calibri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6854946" y="4774310"/>
            <a:ext cx="1424306" cy="341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8119302" y="4386586"/>
            <a:ext cx="944460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9048528" y="4401790"/>
            <a:ext cx="688279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Ежемесячные </a:t>
            </a:r>
            <a:r>
              <a:rPr lang="ru-RU" sz="3600" dirty="0" smtClean="0">
                <a:latin typeface="Calibri" pitchFamily="34" charset="0"/>
              </a:rPr>
              <a:t>задачи технического обслуживания 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: </a:t>
            </a:r>
            <a:br>
              <a:rPr lang="en-GB" sz="3600" dirty="0" smtClean="0">
                <a:latin typeface="Calibri" pitchFamily="34" charset="0"/>
                <a:ea typeface="+mn-ea"/>
                <a:cs typeface="Arial" charset="0"/>
              </a:rPr>
            </a:b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Очистить фильтры прибора 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(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1 </a:t>
            </a: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из 2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) </a:t>
            </a:r>
            <a:endParaRPr lang="en-GB" sz="3600" dirty="0"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68" y="1544105"/>
            <a:ext cx="5266883" cy="482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 bwMode="auto">
          <a:xfrm>
            <a:off x="9398892" y="2425166"/>
            <a:ext cx="472231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826703" y="5086007"/>
            <a:ext cx="472231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90589" y="2303527"/>
            <a:ext cx="472231" cy="44854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9033295" y="5314079"/>
            <a:ext cx="472231" cy="45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539498" y="2805288"/>
            <a:ext cx="4758217" cy="1242801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986601" y="4129090"/>
            <a:ext cx="4097734" cy="13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</a:rPr>
              <a:t>Открутите 4 винта на задней серой панели прибора </a:t>
            </a:r>
            <a:r>
              <a:rPr lang="en-US" sz="2400" dirty="0" smtClean="0">
                <a:latin typeface="Calibri" pitchFamily="34" charset="0"/>
              </a:rPr>
              <a:t>GeneXpert.</a:t>
            </a:r>
            <a:endParaRPr lang="nl-NL" sz="2400" dirty="0">
              <a:latin typeface="Calibri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478565" y="2805288"/>
            <a:ext cx="1112024" cy="999524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39498" y="4200137"/>
            <a:ext cx="4493797" cy="1113941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39498" y="4717101"/>
            <a:ext cx="1112024" cy="596978"/>
          </a:xfrm>
          <a:prstGeom prst="straightConnector1">
            <a:avLst/>
          </a:prstGeom>
          <a:ln w="622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Ежемесячные </a:t>
            </a:r>
            <a:r>
              <a:rPr lang="ru-RU" sz="3600" dirty="0" smtClean="0">
                <a:latin typeface="Calibri" pitchFamily="34" charset="0"/>
              </a:rPr>
              <a:t>задачи технического обслуживания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: </a:t>
            </a:r>
            <a:br>
              <a:rPr lang="en-GB" sz="3600" dirty="0" smtClean="0">
                <a:latin typeface="Calibri" pitchFamily="34" charset="0"/>
                <a:ea typeface="+mn-ea"/>
                <a:cs typeface="Arial" charset="0"/>
              </a:rPr>
            </a:br>
            <a:r>
              <a:rPr lang="ru-RU" sz="3600" dirty="0" smtClean="0">
                <a:latin typeface="Calibri" pitchFamily="34" charset="0"/>
                <a:cs typeface="Arial" charset="0"/>
              </a:rPr>
              <a:t> Очистить фильтры прибора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(2 </a:t>
            </a: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из 2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) </a:t>
            </a:r>
            <a:endParaRPr lang="en-GB" sz="3600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43731" y="4294962"/>
            <a:ext cx="3814704" cy="13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2"/>
            </a:pPr>
            <a:r>
              <a:rPr lang="ru-RU" sz="2000" dirty="0" smtClean="0">
                <a:latin typeface="Calibri" pitchFamily="34" charset="0"/>
              </a:rPr>
              <a:t>Снимите серую панель с задней стороны прибора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5" y="1475898"/>
            <a:ext cx="3009655" cy="263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73" y="1511295"/>
            <a:ext cx="2915607" cy="260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92" y="1551366"/>
            <a:ext cx="2889295" cy="256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701671" y="4320970"/>
            <a:ext cx="3229441" cy="13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3"/>
            </a:pPr>
            <a:r>
              <a:rPr lang="ru-RU" sz="2000" dirty="0" smtClean="0">
                <a:latin typeface="Calibri" pitchFamily="34" charset="0"/>
              </a:rPr>
              <a:t>Снимите фильтр</a:t>
            </a:r>
            <a:r>
              <a:rPr lang="en-US" sz="2000" dirty="0" smtClean="0">
                <a:latin typeface="Calibri" pitchFamily="34" charset="0"/>
              </a:rPr>
              <a:t> (</a:t>
            </a:r>
            <a:r>
              <a:rPr lang="ru-RU" sz="2000" dirty="0" smtClean="0">
                <a:latin typeface="Calibri" pitchFamily="34" charset="0"/>
              </a:rPr>
              <a:t>спонж</a:t>
            </a:r>
            <a:r>
              <a:rPr lang="en-US" sz="2000" dirty="0" smtClean="0">
                <a:latin typeface="Calibri" pitchFamily="34" charset="0"/>
              </a:rPr>
              <a:t>).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988530" y="4283353"/>
            <a:ext cx="3324356" cy="18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4"/>
            </a:pPr>
            <a:r>
              <a:rPr lang="ru-RU" sz="2000" dirty="0" smtClean="0">
                <a:latin typeface="Calibri" pitchFamily="34" charset="0"/>
              </a:rPr>
              <a:t>Вымойте фильтр с мылом и водой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  <a:p>
            <a:pPr marL="456606" indent="-456606">
              <a:buFont typeface="+mj-lt"/>
              <a:buAutoNum type="arabicPeriod" startAt="4"/>
            </a:pPr>
            <a:r>
              <a:rPr lang="ru-RU" sz="2000" dirty="0" smtClean="0">
                <a:latin typeface="Calibri" pitchFamily="34" charset="0"/>
              </a:rPr>
              <a:t>Дайте фильтру полностью высохнуть, затем поместите его на место в  прибор.</a:t>
            </a:r>
            <a:endParaRPr lang="nl-NL" sz="20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806" y="5151005"/>
            <a:ext cx="6026277" cy="1213183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lang="ru-RU" dirty="0" smtClean="0"/>
              <a:t>Примечание</a:t>
            </a:r>
            <a:r>
              <a:rPr lang="en-US" dirty="0" smtClean="0"/>
              <a:t>: </a:t>
            </a:r>
            <a:r>
              <a:rPr lang="ru-RU" dirty="0" smtClean="0"/>
              <a:t>В случае необходимости доступны одноразовые фильтры </a:t>
            </a:r>
            <a:r>
              <a:rPr lang="en-US" dirty="0" smtClean="0"/>
              <a:t>Cepheid. </a:t>
            </a:r>
            <a:r>
              <a:rPr lang="ru-RU" dirty="0" smtClean="0"/>
              <a:t>Важно использовать только фильтры, которые поставляются </a:t>
            </a:r>
            <a:r>
              <a:rPr lang="ru-RU" dirty="0" err="1" smtClean="0"/>
              <a:t>Cepheid</a:t>
            </a:r>
            <a:r>
              <a:rPr lang="ru-RU" dirty="0" smtClean="0"/>
              <a:t>, иначе гарантия может быть нарушена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Ежемесячные </a:t>
            </a:r>
            <a:r>
              <a:rPr lang="ru-RU" sz="3600" dirty="0" smtClean="0">
                <a:latin typeface="Calibri" pitchFamily="34" charset="0"/>
              </a:rPr>
              <a:t>задачи технического обслуживания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: </a:t>
            </a:r>
            <a:br>
              <a:rPr lang="en-GB" sz="3600" dirty="0" smtClean="0">
                <a:latin typeface="Calibri" pitchFamily="34" charset="0"/>
                <a:ea typeface="+mn-ea"/>
                <a:cs typeface="Arial" charset="0"/>
              </a:rPr>
            </a:b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Архивирование и сохранение результатов</a:t>
            </a:r>
            <a:endParaRPr lang="en-GB" sz="3600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41917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</a:rPr>
              <a:t>Архивирование тестов создаёт  копии данных тестов в файлах с расширением </a:t>
            </a:r>
            <a:r>
              <a:rPr lang="en-US" sz="2400" dirty="0" smtClean="0">
                <a:latin typeface="Calibri" pitchFamily="34" charset="0"/>
              </a:rPr>
              <a:t>.</a:t>
            </a:r>
            <a:r>
              <a:rPr lang="en-US" sz="2400" dirty="0">
                <a:latin typeface="Calibri" pitchFamily="34" charset="0"/>
              </a:rPr>
              <a:t>gxx </a:t>
            </a:r>
            <a:r>
              <a:rPr lang="en-US" sz="2400" dirty="0" smtClean="0">
                <a:latin typeface="Calibri" pitchFamily="34" charset="0"/>
              </a:rPr>
              <a:t>(</a:t>
            </a:r>
            <a:r>
              <a:rPr lang="ru-RU" sz="2400" dirty="0" smtClean="0">
                <a:latin typeface="Calibri" pitchFamily="34" charset="0"/>
              </a:rPr>
              <a:t>см. также Модуль </a:t>
            </a:r>
            <a:r>
              <a:rPr lang="en-US" sz="2400" dirty="0" smtClean="0">
                <a:latin typeface="Calibri" pitchFamily="34" charset="0"/>
              </a:rPr>
              <a:t>7</a:t>
            </a:r>
            <a:r>
              <a:rPr lang="en-US" sz="2400" dirty="0">
                <a:latin typeface="Calibri" pitchFamily="34" charset="0"/>
              </a:rPr>
              <a:t>).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</a:rPr>
              <a:t>Архивирование позволяет вам </a:t>
            </a:r>
            <a:r>
              <a:rPr lang="en-US" sz="2400" dirty="0" smtClean="0">
                <a:latin typeface="Calibri" pitchFamily="34" charset="0"/>
              </a:rPr>
              <a:t>:</a:t>
            </a:r>
            <a:endParaRPr lang="en-US" sz="2400" dirty="0">
              <a:latin typeface="Calibri" pitchFamily="34" charset="0"/>
            </a:endParaRPr>
          </a:p>
          <a:p>
            <a:pPr lvl="1">
              <a:spcAft>
                <a:spcPts val="0"/>
              </a:spcAft>
            </a:pPr>
            <a:r>
              <a:rPr lang="ru-RU" dirty="0" smtClean="0">
                <a:latin typeface="Calibri" pitchFamily="34" charset="0"/>
              </a:rPr>
              <a:t>Обеспечить </a:t>
            </a:r>
            <a:r>
              <a:rPr lang="ru-RU" dirty="0" smtClean="0">
                <a:latin typeface="Calibri" pitchFamily="34" charset="0"/>
              </a:rPr>
              <a:t> защиту данных в случае поломки </a:t>
            </a:r>
            <a:r>
              <a:rPr lang="ru-RU" dirty="0" smtClean="0">
                <a:latin typeface="Calibri" pitchFamily="34" charset="0"/>
              </a:rPr>
              <a:t>компьютера</a:t>
            </a:r>
          </a:p>
          <a:p>
            <a:pPr lvl="1">
              <a:spcAft>
                <a:spcPts val="0"/>
              </a:spcAft>
            </a:pPr>
            <a:r>
              <a:rPr lang="ru-RU" dirty="0" smtClean="0">
                <a:latin typeface="Calibri" pitchFamily="34" charset="0"/>
              </a:rPr>
              <a:t>Создать </a:t>
            </a:r>
            <a:r>
              <a:rPr lang="ru-RU" dirty="0">
                <a:latin typeface="Calibri" pitchFamily="34" charset="0"/>
              </a:rPr>
              <a:t>копию данных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для </a:t>
            </a:r>
            <a:r>
              <a:rPr lang="en-US" dirty="0" smtClean="0">
                <a:latin typeface="Calibri" pitchFamily="34" charset="0"/>
              </a:rPr>
              <a:t>Cepheid</a:t>
            </a:r>
            <a:r>
              <a:rPr lang="ru-RU" dirty="0" smtClean="0">
                <a:latin typeface="Calibri" pitchFamily="34" charset="0"/>
              </a:rPr>
              <a:t>, д</a:t>
            </a:r>
            <a:r>
              <a:rPr lang="ru-RU" dirty="0" smtClean="0">
                <a:latin typeface="Calibri" pitchFamily="34" charset="0"/>
              </a:rPr>
              <a:t>ля </a:t>
            </a:r>
            <a:r>
              <a:rPr lang="ru-RU" dirty="0" smtClean="0">
                <a:latin typeface="Calibri" pitchFamily="34" charset="0"/>
              </a:rPr>
              <a:t>того, чтобы можно было помочь в определении </a:t>
            </a:r>
            <a:r>
              <a:rPr lang="ru-RU" dirty="0" smtClean="0">
                <a:latin typeface="Calibri" pitchFamily="34" charset="0"/>
              </a:rPr>
              <a:t>проблемы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</a:rPr>
              <a:t>Для того, чтобы обеспечить защиту данных от утери, по крайней мере, раз в месяц файлы должны быть заархивированы и сохранены на компакт диск или другой подходящий внешний носитель (предпочтительно, внешний жесткий диск)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5" y="1527869"/>
            <a:ext cx="8493160" cy="512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Разница между архивированием и резервным копированием данных</a:t>
            </a:r>
            <a:r>
              <a:rPr lang="en-US" sz="2000" dirty="0" smtClean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 smtClean="0"/>
              <a:t>как заархивировать и извлечь данные, делать резервное копирование данных и восстанавливать данные из резервной копии</a:t>
            </a:r>
            <a:endParaRPr lang="fr-F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87935" y="1683668"/>
            <a:ext cx="62646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Программное обеспечение </a:t>
            </a:r>
            <a:r>
              <a:rPr lang="en-US" b="1" dirty="0" err="1" smtClean="0"/>
              <a:t>GeneXpert</a:t>
            </a:r>
            <a:r>
              <a:rPr lang="en-US" b="1" dirty="0" smtClean="0"/>
              <a:t>® </a:t>
            </a:r>
            <a:r>
              <a:rPr lang="en-US" b="1" dirty="0" err="1" smtClean="0"/>
              <a:t>Dx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1871" y="2117457"/>
            <a:ext cx="208823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Результаты исследований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76167" y="2076807"/>
            <a:ext cx="496855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Регистрационные лог-файлы     Ошибки</a:t>
            </a:r>
          </a:p>
          <a:p>
            <a:r>
              <a:rPr lang="ru-RU" sz="1600" dirty="0" smtClean="0"/>
              <a:t>Необработанные результаты	      Определение </a:t>
            </a:r>
          </a:p>
          <a:p>
            <a:r>
              <a:rPr lang="ru-RU" sz="1600" dirty="0"/>
              <a:t>	</a:t>
            </a:r>
            <a:r>
              <a:rPr lang="ru-RU" sz="1600" dirty="0" smtClean="0"/>
              <a:t>		       анализа	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15927" y="3843908"/>
            <a:ext cx="12241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Архив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08287" y="4555276"/>
            <a:ext cx="1791816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ПК (*</a:t>
            </a:r>
            <a:r>
              <a:rPr lang="en-US" sz="2000" dirty="0" smtClean="0"/>
              <a:t>.</a:t>
            </a:r>
            <a:r>
              <a:rPr lang="en-US" sz="2000" dirty="0" err="1" smtClean="0"/>
              <a:t>gxx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algn="ctr"/>
            <a:r>
              <a:rPr lang="en-US" sz="1100" dirty="0" smtClean="0"/>
              <a:t>C:</a:t>
            </a:r>
            <a:r>
              <a:rPr lang="en-US" sz="1100" dirty="0" smtClean="0">
                <a:sym typeface="Wingdings"/>
              </a:rPr>
              <a:t>\</a:t>
            </a:r>
            <a:r>
              <a:rPr lang="en-US" sz="1100" dirty="0" err="1" smtClean="0">
                <a:sym typeface="Wingdings"/>
              </a:rPr>
              <a:t>GeneXpert</a:t>
            </a:r>
            <a:r>
              <a:rPr lang="en-US" sz="1100" dirty="0" smtClean="0">
                <a:sym typeface="Wingdings"/>
              </a:rPr>
              <a:t>\export</a:t>
            </a:r>
            <a:endParaRPr lang="ru-RU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5488335" y="4563988"/>
            <a:ext cx="1791816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ПК (*</a:t>
            </a:r>
            <a:r>
              <a:rPr lang="en-US" sz="2000" dirty="0" smtClean="0"/>
              <a:t>.zip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algn="ctr"/>
            <a:r>
              <a:rPr lang="en-US" sz="1100" dirty="0" smtClean="0"/>
              <a:t>C:</a:t>
            </a:r>
            <a:r>
              <a:rPr lang="en-US" sz="1100" dirty="0" smtClean="0">
                <a:sym typeface="Wingdings"/>
              </a:rPr>
              <a:t>\</a:t>
            </a:r>
            <a:r>
              <a:rPr lang="en-US" sz="1100" dirty="0" err="1" smtClean="0">
                <a:sym typeface="Wingdings"/>
              </a:rPr>
              <a:t>GeneXpert</a:t>
            </a:r>
            <a:r>
              <a:rPr lang="en-US" sz="1100" dirty="0" smtClean="0">
                <a:sym typeface="Wingdings"/>
              </a:rPr>
              <a:t>\Backup</a:t>
            </a:r>
            <a:endParaRPr lang="ru-RU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1167855" y="5428084"/>
            <a:ext cx="2664296" cy="4770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CD RW </a:t>
            </a:r>
            <a:r>
              <a:rPr lang="en-US" sz="900" dirty="0" smtClean="0"/>
              <a:t>(</a:t>
            </a:r>
            <a:r>
              <a:rPr lang="ru-RU" sz="900" dirty="0" smtClean="0"/>
              <a:t>Компакт</a:t>
            </a:r>
            <a:r>
              <a:rPr lang="ru-RU" sz="900" dirty="0"/>
              <a:t>-диск с </a:t>
            </a:r>
            <a:endParaRPr lang="en-US" sz="900" dirty="0"/>
          </a:p>
          <a:p>
            <a:pPr algn="ctr"/>
            <a:r>
              <a:rPr lang="ru-RU" sz="900" dirty="0"/>
              <a:t>многократной </a:t>
            </a:r>
            <a:r>
              <a:rPr lang="ru-RU" sz="900" dirty="0" smtClean="0"/>
              <a:t>записью) 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807815" y="5932140"/>
            <a:ext cx="3672408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- </a:t>
            </a:r>
            <a:r>
              <a:rPr lang="ru-RU" sz="1100" i="1" dirty="0" smtClean="0"/>
              <a:t>отдел техподдержки запросит этот файл в случае поступления жалобы</a:t>
            </a:r>
          </a:p>
          <a:p>
            <a:r>
              <a:rPr lang="ru-RU" sz="1100" i="1" dirty="0" smtClean="0"/>
              <a:t>- данные можно восстановить только при помощи ПО </a:t>
            </a:r>
            <a:r>
              <a:rPr lang="en-US" sz="1100" i="1" dirty="0" err="1" smtClean="0"/>
              <a:t>GeneXpert</a:t>
            </a:r>
            <a:endParaRPr lang="ru-RU" sz="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28295" y="5428084"/>
            <a:ext cx="2664296" cy="4770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CD RW </a:t>
            </a:r>
            <a:r>
              <a:rPr lang="en-US" sz="900" dirty="0" smtClean="0"/>
              <a:t>(</a:t>
            </a:r>
            <a:r>
              <a:rPr lang="ru-RU" sz="900" dirty="0" smtClean="0"/>
              <a:t>Компакт</a:t>
            </a:r>
            <a:r>
              <a:rPr lang="ru-RU" sz="900" dirty="0"/>
              <a:t>-диск с </a:t>
            </a:r>
            <a:endParaRPr lang="en-US" sz="900" dirty="0"/>
          </a:p>
          <a:p>
            <a:pPr algn="ctr"/>
            <a:r>
              <a:rPr lang="ru-RU" sz="900" dirty="0"/>
              <a:t>многократной </a:t>
            </a:r>
            <a:r>
              <a:rPr lang="ru-RU" sz="900" dirty="0" smtClean="0"/>
              <a:t>записью) </a:t>
            </a:r>
            <a:endParaRPr lang="ru-RU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4624239" y="5932140"/>
            <a:ext cx="460851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- </a:t>
            </a:r>
            <a:r>
              <a:rPr lang="ru-RU" sz="1100" i="1" dirty="0" smtClean="0"/>
              <a:t>можно использовать для восстановления </a:t>
            </a:r>
            <a:r>
              <a:rPr lang="ru-RU" sz="1100" i="1" dirty="0"/>
              <a:t>данных </a:t>
            </a:r>
            <a:r>
              <a:rPr lang="ru-RU" sz="1100" i="1" dirty="0" smtClean="0"/>
              <a:t>ПО </a:t>
            </a:r>
            <a:r>
              <a:rPr lang="ru-RU" sz="1100" i="1" dirty="0" err="1" smtClean="0"/>
              <a:t>GeneXpert</a:t>
            </a:r>
            <a:r>
              <a:rPr lang="ru-RU" sz="1100" i="1" dirty="0"/>
              <a:t>® </a:t>
            </a:r>
            <a:r>
              <a:rPr lang="ru-RU" sz="1100" i="1" dirty="0" err="1"/>
              <a:t>Dx</a:t>
            </a:r>
            <a:r>
              <a:rPr lang="ru-RU" sz="1100" i="1" dirty="0"/>
              <a:t> </a:t>
            </a:r>
            <a:r>
              <a:rPr lang="ru-RU" sz="1100" i="1" dirty="0" smtClean="0"/>
              <a:t>в случае сбоя компьютера</a:t>
            </a:r>
          </a:p>
          <a:p>
            <a:r>
              <a:rPr lang="ru-RU" sz="1100" i="1" dirty="0" smtClean="0"/>
              <a:t>- создавайте резервные копии данных каждый месяц на компакт диске или компакт-диске с многократной записью </a:t>
            </a:r>
            <a:endParaRPr lang="ru-RU" sz="600" i="1" dirty="0"/>
          </a:p>
        </p:txBody>
      </p:sp>
    </p:spTree>
    <p:extLst>
      <p:ext uri="{BB962C8B-B14F-4D97-AF65-F5344CB8AC3E}">
        <p14:creationId xmlns:p14="http://schemas.microsoft.com/office/powerpoint/2010/main" val="27248936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  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Содержание модуля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3356629"/>
          </a:xfrm>
        </p:spPr>
        <p:txBody>
          <a:bodyPr/>
          <a:lstStyle/>
          <a:p>
            <a:r>
              <a:rPr lang="ru-RU" noProof="0" dirty="0" smtClean="0">
                <a:latin typeface="Calibri" pitchFamily="34" charset="0"/>
              </a:rPr>
              <a:t>Обсуждение гарантии на </a:t>
            </a:r>
            <a:r>
              <a:rPr lang="en-GB" noProof="0" dirty="0" smtClean="0">
                <a:latin typeface="Calibri" pitchFamily="34" charset="0"/>
              </a:rPr>
              <a:t>GeneXpert</a:t>
            </a:r>
          </a:p>
          <a:p>
            <a:pPr marL="124796" indent="0">
              <a:buNone/>
            </a:pPr>
            <a:endParaRPr lang="en-GB" noProof="0" dirty="0" smtClean="0">
              <a:latin typeface="Calibri" pitchFamily="34" charset="0"/>
            </a:endParaRPr>
          </a:p>
          <a:p>
            <a:r>
              <a:rPr lang="ru-RU" noProof="0" dirty="0" smtClean="0">
                <a:latin typeface="Calibri" pitchFamily="34" charset="0"/>
              </a:rPr>
              <a:t>Обзор технического обслуживания</a:t>
            </a:r>
            <a:endParaRPr lang="en-GB" noProof="0" dirty="0" smtClean="0">
              <a:latin typeface="Calibri" pitchFamily="34" charset="0"/>
            </a:endParaRPr>
          </a:p>
          <a:p>
            <a:endParaRPr lang="en-GB" noProof="0" dirty="0" smtClean="0">
              <a:latin typeface="Calibri" pitchFamily="34" charset="0"/>
            </a:endParaRPr>
          </a:p>
          <a:p>
            <a:r>
              <a:rPr lang="ru-RU" noProof="0" dirty="0" smtClean="0">
                <a:latin typeface="Calibri" pitchFamily="34" charset="0"/>
              </a:rPr>
              <a:t>Обсуждение задач технического обслуживания</a:t>
            </a:r>
            <a:r>
              <a:rPr lang="en-GB" noProof="0" dirty="0" smtClean="0">
                <a:latin typeface="Calibri" pitchFamily="34" charset="0"/>
              </a:rPr>
              <a:t>: </a:t>
            </a:r>
            <a:r>
              <a:rPr lang="ru-RU" noProof="0" dirty="0" smtClean="0">
                <a:latin typeface="Calibri" pitchFamily="34" charset="0"/>
              </a:rPr>
              <a:t>ежедневных</a:t>
            </a:r>
            <a:r>
              <a:rPr lang="en-GB" noProof="0" dirty="0" smtClean="0">
                <a:latin typeface="Calibri" pitchFamily="34" charset="0"/>
              </a:rPr>
              <a:t>, </a:t>
            </a:r>
            <a:r>
              <a:rPr lang="ru-RU" noProof="0" dirty="0" smtClean="0">
                <a:latin typeface="Calibri" pitchFamily="34" charset="0"/>
              </a:rPr>
              <a:t>еженедельных</a:t>
            </a:r>
            <a:r>
              <a:rPr lang="en-GB" noProof="0" dirty="0" smtClean="0">
                <a:latin typeface="Calibri" pitchFamily="34" charset="0"/>
              </a:rPr>
              <a:t>, </a:t>
            </a:r>
            <a:r>
              <a:rPr lang="ru-RU" noProof="0" dirty="0" smtClean="0">
                <a:latin typeface="Calibri" pitchFamily="34" charset="0"/>
              </a:rPr>
              <a:t>ежемесячных и ежегодных</a:t>
            </a:r>
          </a:p>
          <a:p>
            <a:endParaRPr lang="en-GB" noProof="0" dirty="0" smtClean="0">
              <a:latin typeface="Calibri" pitchFamily="34" charset="0"/>
            </a:endParaRPr>
          </a:p>
          <a:p>
            <a:r>
              <a:rPr lang="ru-RU" noProof="0" dirty="0" smtClean="0">
                <a:latin typeface="Calibri" pitchFamily="34" charset="0"/>
              </a:rPr>
              <a:t>Обновление файла определения анализа</a:t>
            </a:r>
            <a:r>
              <a:rPr lang="en-GB" noProof="0" dirty="0" smtClean="0">
                <a:latin typeface="Calibri" pitchFamily="34" charset="0"/>
              </a:rPr>
              <a:t> (ADF)</a:t>
            </a:r>
          </a:p>
        </p:txBody>
      </p:sp>
    </p:spTree>
    <p:extLst>
      <p:ext uri="{BB962C8B-B14F-4D97-AF65-F5344CB8AC3E}">
        <p14:creationId xmlns:p14="http://schemas.microsoft.com/office/powerpoint/2010/main" val="24160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" name="Grouper 4"/>
          <p:cNvGrpSpPr/>
          <p:nvPr/>
        </p:nvGrpSpPr>
        <p:grpSpPr>
          <a:xfrm>
            <a:off x="231751" y="1467644"/>
            <a:ext cx="9600720" cy="5337558"/>
            <a:chOff x="4417" y="1508508"/>
            <a:chExt cx="10143062" cy="5639076"/>
          </a:xfrm>
        </p:grpSpPr>
        <p:sp>
          <p:nvSpPr>
            <p:cNvPr id="502" name="CustomShape 3"/>
            <p:cNvSpPr/>
            <p:nvPr/>
          </p:nvSpPr>
          <p:spPr>
            <a:xfrm>
              <a:off x="51808" y="1533949"/>
              <a:ext cx="2952125" cy="3440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pPr marL="342900" indent="-342900">
                <a:buAutoNum type="arabicPeriod"/>
              </a:pPr>
              <a:r>
                <a:rPr lang="ru-RU" dirty="0" smtClean="0"/>
                <a:t>Нажмите «</a:t>
              </a:r>
              <a:r>
                <a:rPr lang="en-GB" dirty="0" smtClean="0"/>
                <a:t>Data Management</a:t>
              </a:r>
              <a:r>
                <a:rPr lang="ru-RU" dirty="0" smtClean="0"/>
                <a:t>»</a:t>
              </a:r>
            </a:p>
            <a:p>
              <a:pPr marL="342900" indent="-342900"/>
              <a:r>
                <a:rPr lang="ru-RU" dirty="0" smtClean="0"/>
                <a:t>      («Управление данными»)</a:t>
              </a:r>
              <a:endParaRPr dirty="0"/>
            </a:p>
          </p:txBody>
        </p:sp>
        <p:sp>
          <p:nvSpPr>
            <p:cNvPr id="503" name="CustomShape 4"/>
            <p:cNvSpPr/>
            <p:nvPr/>
          </p:nvSpPr>
          <p:spPr>
            <a:xfrm>
              <a:off x="4417" y="2370512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pPr marL="342900" indent="-342900">
                <a:buAutoNum type="arabicPeriod" startAt="2"/>
              </a:pPr>
              <a:r>
                <a:rPr lang="ru-RU" dirty="0" smtClean="0"/>
                <a:t>Нажмите «</a:t>
              </a:r>
              <a:r>
                <a:rPr lang="en-GB" dirty="0" smtClean="0"/>
                <a:t>Archive test</a:t>
              </a:r>
              <a:r>
                <a:rPr lang="ru-RU" dirty="0" smtClean="0"/>
                <a:t>» </a:t>
              </a:r>
            </a:p>
            <a:p>
              <a:pPr marL="342900" indent="-342900"/>
              <a:r>
                <a:rPr lang="ru-RU" dirty="0" smtClean="0"/>
                <a:t>      («заархивировать тесты»)</a:t>
              </a:r>
              <a:endParaRPr dirty="0"/>
            </a:p>
          </p:txBody>
        </p:sp>
        <p:sp>
          <p:nvSpPr>
            <p:cNvPr id="504" name="CustomShape 5"/>
            <p:cNvSpPr/>
            <p:nvPr/>
          </p:nvSpPr>
          <p:spPr>
            <a:xfrm>
              <a:off x="269880" y="3448018"/>
              <a:ext cx="3832293" cy="14005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3.</a:t>
              </a:r>
              <a:r>
                <a:rPr lang="en-GB" dirty="0"/>
                <a:t> </a:t>
              </a:r>
              <a:r>
                <a:rPr lang="ru-RU" dirty="0" smtClean="0"/>
                <a:t>Выберете тесты, которые </a:t>
              </a:r>
            </a:p>
            <a:p>
              <a:r>
                <a:rPr lang="ru-RU" dirty="0" smtClean="0"/>
                <a:t>необходимо заархивировать </a:t>
              </a:r>
            </a:p>
            <a:p>
              <a:r>
                <a:rPr lang="en-GB" dirty="0" smtClean="0"/>
                <a:t>(</a:t>
              </a:r>
              <a:r>
                <a:rPr lang="ru-RU" dirty="0" smtClean="0"/>
                <a:t>или «</a:t>
              </a:r>
              <a:r>
                <a:rPr lang="en-GB" i="1" dirty="0" smtClean="0"/>
                <a:t>Select All</a:t>
              </a:r>
              <a:r>
                <a:rPr lang="ru-RU" i="1" dirty="0" smtClean="0"/>
                <a:t>» («Выделить всё»)</a:t>
              </a:r>
              <a:r>
                <a:rPr lang="en-GB" dirty="0" smtClean="0"/>
                <a:t>)</a:t>
              </a:r>
              <a:endParaRPr/>
            </a:p>
          </p:txBody>
        </p:sp>
        <p:pic>
          <p:nvPicPr>
            <p:cNvPr id="507" name="Picture 50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896322" y="1508509"/>
              <a:ext cx="4758889" cy="12268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8" name="Picture 50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624560" y="3584323"/>
              <a:ext cx="5522919" cy="2945182"/>
            </a:xfrm>
            <a:prstGeom prst="rect">
              <a:avLst/>
            </a:prstGeom>
            <a:ln>
              <a:noFill/>
            </a:ln>
          </p:spPr>
        </p:pic>
        <p:sp>
          <p:nvSpPr>
            <p:cNvPr id="509" name="CustomShape 8"/>
            <p:cNvSpPr/>
            <p:nvPr/>
          </p:nvSpPr>
          <p:spPr>
            <a:xfrm>
              <a:off x="3815740" y="1508508"/>
              <a:ext cx="1006112" cy="521872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10" name="CustomShape 9"/>
            <p:cNvSpPr/>
            <p:nvPr/>
          </p:nvSpPr>
          <p:spPr>
            <a:xfrm flipV="1">
              <a:off x="2764946" y="1936871"/>
              <a:ext cx="1150048" cy="517203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11" name="CustomShape 10"/>
            <p:cNvSpPr/>
            <p:nvPr/>
          </p:nvSpPr>
          <p:spPr>
            <a:xfrm flipV="1">
              <a:off x="3168028" y="1736735"/>
              <a:ext cx="617845" cy="35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12" name="CustomShape 11"/>
            <p:cNvSpPr/>
            <p:nvPr/>
          </p:nvSpPr>
          <p:spPr>
            <a:xfrm>
              <a:off x="3003933" y="3686233"/>
              <a:ext cx="1865430" cy="153528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13" name="CustomShape 12"/>
            <p:cNvSpPr/>
            <p:nvPr/>
          </p:nvSpPr>
          <p:spPr>
            <a:xfrm flipV="1">
              <a:off x="3059995" y="3915580"/>
              <a:ext cx="5973339" cy="1364994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2" name="Down Arrow 1"/>
            <p:cNvSpPr/>
            <p:nvPr/>
          </p:nvSpPr>
          <p:spPr>
            <a:xfrm>
              <a:off x="5632101" y="2986389"/>
              <a:ext cx="935809" cy="538219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1" tIns="45661" rIns="91321" bIns="45661"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0472" y="5280575"/>
              <a:ext cx="3918433" cy="1867009"/>
            </a:xfrm>
            <a:prstGeom prst="rect">
              <a:avLst/>
            </a:prstGeom>
            <a:solidFill>
              <a:srgbClr val="FFA110">
                <a:alpha val="9000"/>
              </a:srgbClr>
            </a:solidFill>
            <a:ln w="47625">
              <a:solidFill>
                <a:srgbClr val="FF0000"/>
              </a:solidFill>
            </a:ln>
            <a:effectLst>
              <a:glow rad="101600">
                <a:srgbClr val="FF6600">
                  <a:alpha val="75000"/>
                </a:srgbClr>
              </a:glow>
            </a:effectLst>
          </p:spPr>
          <p:txBody>
            <a:bodyPr wrap="square" lIns="104170" tIns="52085" rIns="104170" bIns="52085">
              <a:spAutoFit/>
            </a:bodyPr>
            <a:lstStyle/>
            <a:p>
              <a:r>
                <a:rPr lang="ru-RU" dirty="0" smtClean="0"/>
                <a:t>ВНИМАНИЕ</a:t>
              </a:r>
              <a:r>
                <a:rPr lang="en-US" dirty="0" smtClean="0"/>
                <a:t> </a:t>
              </a:r>
              <a:r>
                <a:rPr lang="en-US" dirty="0"/>
                <a:t>!!! </a:t>
              </a:r>
              <a:r>
                <a:rPr lang="ru-RU" dirty="0" smtClean="0"/>
                <a:t>Оставьте поле «</a:t>
              </a:r>
              <a:r>
                <a:rPr lang="en-US" dirty="0" smtClean="0"/>
                <a:t>Delete </a:t>
              </a:r>
              <a:r>
                <a:rPr lang="en-US" dirty="0"/>
                <a:t>Archived </a:t>
              </a:r>
              <a:r>
                <a:rPr lang="en-US" dirty="0" smtClean="0"/>
                <a:t>Tests</a:t>
              </a:r>
              <a:r>
                <a:rPr lang="ru-RU" dirty="0" smtClean="0"/>
                <a:t>»</a:t>
              </a:r>
              <a:r>
                <a:rPr lang="en-US" dirty="0" smtClean="0"/>
                <a:t> </a:t>
              </a:r>
              <a:r>
                <a:rPr lang="ru-RU" dirty="0" smtClean="0"/>
                <a:t>(«Удалить архивированные исследования») НЕЗАПОЛНЕННЫМ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9033334" y="3686234"/>
              <a:ext cx="362695" cy="22934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21" tIns="45661" rIns="91321" bIns="45661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 dirty="0">
                <a:solidFill>
                  <a:srgbClr val="000066"/>
                </a:solidFill>
                <a:cs typeface="Arial" charset="0"/>
              </a:endParaRP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заархивировать результаты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1535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Picture 513"/>
          <p:cNvPicPr/>
          <p:nvPr/>
        </p:nvPicPr>
        <p:blipFill>
          <a:blip r:embed="rId2"/>
          <a:stretch>
            <a:fillRect/>
          </a:stretch>
        </p:blipFill>
        <p:spPr>
          <a:xfrm>
            <a:off x="4821852" y="5603030"/>
            <a:ext cx="4145713" cy="838299"/>
          </a:xfrm>
          <a:prstGeom prst="rect">
            <a:avLst/>
          </a:prstGeom>
          <a:ln>
            <a:noFill/>
          </a:ln>
        </p:spPr>
      </p:pic>
      <p:pic>
        <p:nvPicPr>
          <p:cNvPr id="515" name="Picture 514"/>
          <p:cNvPicPr/>
          <p:nvPr/>
        </p:nvPicPr>
        <p:blipFill>
          <a:blip r:embed="rId3"/>
          <a:stretch>
            <a:fillRect/>
          </a:stretch>
        </p:blipFill>
        <p:spPr>
          <a:xfrm>
            <a:off x="5469563" y="1508508"/>
            <a:ext cx="2119456" cy="862005"/>
          </a:xfrm>
          <a:prstGeom prst="rect">
            <a:avLst/>
          </a:prstGeom>
          <a:ln>
            <a:noFill/>
          </a:ln>
        </p:spPr>
      </p:pic>
      <p:pic>
        <p:nvPicPr>
          <p:cNvPr id="516" name="Picture 515"/>
          <p:cNvPicPr/>
          <p:nvPr/>
        </p:nvPicPr>
        <p:blipFill>
          <a:blip r:embed="rId4"/>
          <a:stretch>
            <a:fillRect/>
          </a:stretch>
        </p:blipFill>
        <p:spPr>
          <a:xfrm>
            <a:off x="4054074" y="2506278"/>
            <a:ext cx="4893820" cy="2965296"/>
          </a:xfrm>
          <a:prstGeom prst="rect">
            <a:avLst/>
          </a:prstGeom>
          <a:ln>
            <a:noFill/>
          </a:ln>
        </p:spPr>
      </p:pic>
      <p:sp>
        <p:nvSpPr>
          <p:cNvPr id="517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CustomShape 3"/>
          <p:cNvSpPr/>
          <p:nvPr/>
        </p:nvSpPr>
        <p:spPr>
          <a:xfrm>
            <a:off x="215904" y="1652534"/>
            <a:ext cx="3472453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pPr marL="342900" indent="-342900">
              <a:buAutoNum type="arabicPeriod" startAt="5"/>
            </a:pPr>
            <a:r>
              <a:rPr lang="ru-RU" dirty="0" smtClean="0"/>
              <a:t>В диалоговом окне нажмите «</a:t>
            </a:r>
            <a:r>
              <a:rPr lang="en-GB" dirty="0" smtClean="0"/>
              <a:t>Proceed</a:t>
            </a:r>
            <a:r>
              <a:rPr lang="ru-RU" dirty="0" smtClean="0"/>
              <a:t>» </a:t>
            </a:r>
          </a:p>
          <a:p>
            <a:pPr marL="342900" indent="-342900"/>
            <a:r>
              <a:rPr lang="ru-RU" dirty="0" smtClean="0"/>
              <a:t>(«Продолжить»)</a:t>
            </a:r>
            <a:endParaRPr/>
          </a:p>
        </p:txBody>
      </p:sp>
      <p:sp>
        <p:nvSpPr>
          <p:cNvPr id="520" name="CustomShape 4"/>
          <p:cNvSpPr/>
          <p:nvPr/>
        </p:nvSpPr>
        <p:spPr>
          <a:xfrm>
            <a:off x="269880" y="2657847"/>
            <a:ext cx="3472453" cy="1331079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6.</a:t>
            </a:r>
            <a:r>
              <a:rPr lang="en-GB" dirty="0"/>
              <a:t> </a:t>
            </a:r>
            <a:r>
              <a:rPr lang="ru-RU" dirty="0" smtClean="0"/>
              <a:t> Файлы будут сохранены в папку «</a:t>
            </a:r>
            <a:r>
              <a:rPr lang="en-GB" dirty="0" smtClean="0"/>
              <a:t>Export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(«Экспорт»)</a:t>
            </a:r>
            <a:r>
              <a:rPr lang="en-GB" dirty="0" smtClean="0"/>
              <a:t>.</a:t>
            </a:r>
            <a:endParaRPr dirty="0"/>
          </a:p>
          <a:p>
            <a:r>
              <a:rPr lang="ru-RU" dirty="0" smtClean="0"/>
              <a:t>В названии файла вы увидите</a:t>
            </a:r>
          </a:p>
          <a:p>
            <a:r>
              <a:rPr lang="ru-RU" dirty="0" smtClean="0"/>
              <a:t> дату архивирования</a:t>
            </a:r>
            <a:endParaRPr dirty="0"/>
          </a:p>
        </p:txBody>
      </p:sp>
      <p:sp>
        <p:nvSpPr>
          <p:cNvPr id="521" name="CustomShape 5"/>
          <p:cNvSpPr/>
          <p:nvPr/>
        </p:nvSpPr>
        <p:spPr>
          <a:xfrm>
            <a:off x="341847" y="4884693"/>
            <a:ext cx="2824742" cy="64650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7.</a:t>
            </a:r>
            <a:r>
              <a:rPr lang="en-GB" dirty="0"/>
              <a:t> </a:t>
            </a:r>
            <a:r>
              <a:rPr lang="ru-RU" dirty="0" smtClean="0"/>
              <a:t>Нажмите «</a:t>
            </a:r>
            <a:r>
              <a:rPr lang="en-GB" dirty="0" smtClean="0"/>
              <a:t>SAVE</a:t>
            </a:r>
            <a:r>
              <a:rPr lang="ru-RU" dirty="0" smtClean="0"/>
              <a:t>» («Сохранить»)</a:t>
            </a:r>
            <a:endParaRPr/>
          </a:p>
        </p:txBody>
      </p:sp>
      <p:sp>
        <p:nvSpPr>
          <p:cNvPr id="522" name="CustomShape 6"/>
          <p:cNvSpPr/>
          <p:nvPr/>
        </p:nvSpPr>
        <p:spPr>
          <a:xfrm>
            <a:off x="413816" y="5818531"/>
            <a:ext cx="2177030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8.</a:t>
            </a:r>
            <a:r>
              <a:rPr lang="en-GB" dirty="0"/>
              <a:t> </a:t>
            </a:r>
            <a:r>
              <a:rPr lang="ru-RU" dirty="0" smtClean="0"/>
              <a:t>Нажмите</a:t>
            </a:r>
            <a:r>
              <a:rPr lang="en-GB" dirty="0" smtClean="0"/>
              <a:t> </a:t>
            </a:r>
            <a:r>
              <a:rPr lang="ru-RU" dirty="0" smtClean="0"/>
              <a:t>«</a:t>
            </a:r>
            <a:r>
              <a:rPr lang="en-GB" dirty="0" smtClean="0"/>
              <a:t>OK</a:t>
            </a:r>
            <a:r>
              <a:rPr lang="ru-RU" dirty="0" smtClean="0"/>
              <a:t>»</a:t>
            </a:r>
            <a:endParaRPr/>
          </a:p>
        </p:txBody>
      </p:sp>
      <p:sp>
        <p:nvSpPr>
          <p:cNvPr id="523" name="CustomShape 7"/>
          <p:cNvSpPr/>
          <p:nvPr/>
        </p:nvSpPr>
        <p:spPr>
          <a:xfrm>
            <a:off x="6477114" y="1939510"/>
            <a:ext cx="791647" cy="43100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24" name="CustomShape 8"/>
          <p:cNvSpPr/>
          <p:nvPr/>
        </p:nvSpPr>
        <p:spPr>
          <a:xfrm flipV="1">
            <a:off x="3256087" y="2979812"/>
            <a:ext cx="1511327" cy="30170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25" name="CustomShape 9"/>
          <p:cNvSpPr/>
          <p:nvPr/>
        </p:nvSpPr>
        <p:spPr>
          <a:xfrm>
            <a:off x="3412360" y="1939510"/>
            <a:ext cx="3064755" cy="7183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26" name="CustomShape 10"/>
          <p:cNvSpPr/>
          <p:nvPr/>
        </p:nvSpPr>
        <p:spPr>
          <a:xfrm>
            <a:off x="2590846" y="5042727"/>
            <a:ext cx="4677916" cy="129301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27" name="CustomShape 11"/>
          <p:cNvSpPr/>
          <p:nvPr/>
        </p:nvSpPr>
        <p:spPr>
          <a:xfrm>
            <a:off x="2231006" y="6034032"/>
            <a:ext cx="4246108" cy="143667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28" name="CustomShape 12"/>
          <p:cNvSpPr/>
          <p:nvPr/>
        </p:nvSpPr>
        <p:spPr>
          <a:xfrm>
            <a:off x="7288535" y="5028360"/>
            <a:ext cx="791647" cy="43100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29" name="CustomShape 13"/>
          <p:cNvSpPr/>
          <p:nvPr/>
        </p:nvSpPr>
        <p:spPr>
          <a:xfrm>
            <a:off x="6621050" y="6010327"/>
            <a:ext cx="503776" cy="43100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0" name="Rectangle 19"/>
          <p:cNvSpPr/>
          <p:nvPr/>
        </p:nvSpPr>
        <p:spPr>
          <a:xfrm>
            <a:off x="9041953" y="2969128"/>
            <a:ext cx="1537334" cy="2567400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lang="ru-RU" sz="1600" dirty="0" smtClean="0"/>
              <a:t>Настоятельно рекомендуется сохранять (записывать)  ваши архивные данные на </a:t>
            </a:r>
            <a:r>
              <a:rPr lang="en-US" sz="1600" dirty="0" smtClean="0"/>
              <a:t>RW-CD </a:t>
            </a:r>
            <a:r>
              <a:rPr lang="ru-RU" sz="1600" dirty="0" smtClean="0"/>
              <a:t> носитель или внешний диск</a:t>
            </a:r>
            <a:endParaRPr lang="en-US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171500"/>
            <a:ext cx="9619774" cy="1014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заархивировать результаты</a:t>
            </a:r>
            <a:r>
              <a:rPr lang="en-US" dirty="0" smtClean="0"/>
              <a:t> (</a:t>
            </a:r>
            <a:r>
              <a:rPr lang="ru-RU" dirty="0" smtClean="0"/>
              <a:t>продолжение</a:t>
            </a:r>
            <a:r>
              <a:rPr lang="en-U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63451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" name="Grouper 3"/>
          <p:cNvGrpSpPr/>
          <p:nvPr/>
        </p:nvGrpSpPr>
        <p:grpSpPr>
          <a:xfrm>
            <a:off x="489723" y="1424825"/>
            <a:ext cx="9463108" cy="4795347"/>
            <a:chOff x="215904" y="1424825"/>
            <a:chExt cx="9945609" cy="5039850"/>
          </a:xfrm>
        </p:grpSpPr>
        <p:pic>
          <p:nvPicPr>
            <p:cNvPr id="530" name="Picture 52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261211" y="3807187"/>
              <a:ext cx="3900302" cy="2657488"/>
            </a:xfrm>
            <a:prstGeom prst="rect">
              <a:avLst/>
            </a:prstGeom>
            <a:ln>
              <a:noFill/>
            </a:ln>
          </p:spPr>
        </p:pic>
        <p:sp>
          <p:nvSpPr>
            <p:cNvPr id="533" name="CustomShape 3"/>
            <p:cNvSpPr/>
            <p:nvPr/>
          </p:nvSpPr>
          <p:spPr>
            <a:xfrm>
              <a:off x="215904" y="1652175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pPr marL="342900" indent="-342900">
                <a:buAutoNum type="arabicPeriod"/>
              </a:pPr>
              <a:r>
                <a:rPr lang="ru-RU" b="1" dirty="0" smtClean="0"/>
                <a:t> </a:t>
              </a:r>
              <a:r>
                <a:rPr lang="ru-RU" dirty="0" smtClean="0"/>
                <a:t>Нажмите «Data Management»</a:t>
              </a:r>
            </a:p>
            <a:p>
              <a:pPr marL="342900" indent="-342900"/>
              <a:r>
                <a:rPr lang="ru-RU" dirty="0" smtClean="0"/>
                <a:t>      («Управление данными»)</a:t>
              </a:r>
            </a:p>
            <a:p>
              <a:r>
                <a:rPr lang="en-GB" dirty="0" smtClean="0"/>
                <a:t> </a:t>
              </a:r>
              <a:r>
                <a:rPr lang="ru-RU" dirty="0" smtClean="0"/>
                <a:t> и нажмите «</a:t>
              </a:r>
              <a:r>
                <a:rPr lang="en-GB" dirty="0" smtClean="0"/>
                <a:t>Retrieve Test</a:t>
              </a:r>
              <a:r>
                <a:rPr lang="ru-RU" dirty="0" smtClean="0"/>
                <a:t>» («Извлечь</a:t>
              </a:r>
            </a:p>
            <a:p>
              <a:r>
                <a:rPr lang="ru-RU" dirty="0" smtClean="0"/>
                <a:t>тесты»)</a:t>
              </a:r>
              <a:endParaRPr dirty="0"/>
            </a:p>
          </p:txBody>
        </p:sp>
        <p:sp>
          <p:nvSpPr>
            <p:cNvPr id="534" name="CustomShape 4"/>
            <p:cNvSpPr/>
            <p:nvPr/>
          </p:nvSpPr>
          <p:spPr>
            <a:xfrm>
              <a:off x="215904" y="3376184"/>
              <a:ext cx="3472453" cy="574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2.</a:t>
              </a:r>
              <a:r>
                <a:rPr lang="en-GB" dirty="0"/>
                <a:t> </a:t>
              </a:r>
              <a:r>
                <a:rPr lang="ru-RU" dirty="0" smtClean="0"/>
                <a:t>Выберете файл, который вы хотите извлечь</a:t>
              </a:r>
              <a:endParaRPr dirty="0"/>
            </a:p>
          </p:txBody>
        </p:sp>
        <p:sp>
          <p:nvSpPr>
            <p:cNvPr id="535" name="CustomShape 5"/>
            <p:cNvSpPr/>
            <p:nvPr/>
          </p:nvSpPr>
          <p:spPr>
            <a:xfrm>
              <a:off x="215904" y="4669191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3.</a:t>
              </a:r>
              <a:r>
                <a:rPr lang="en-GB" dirty="0"/>
                <a:t> </a:t>
              </a:r>
              <a:r>
                <a:rPr lang="ru-RU" dirty="0" smtClean="0"/>
                <a:t>Нажмите «</a:t>
              </a:r>
              <a:r>
                <a:rPr lang="en-GB" dirty="0" smtClean="0"/>
                <a:t>Open</a:t>
              </a:r>
              <a:r>
                <a:rPr lang="ru-RU" dirty="0" smtClean="0"/>
                <a:t>» («Открыть»)</a:t>
              </a:r>
              <a:endParaRPr/>
            </a:p>
          </p:txBody>
        </p:sp>
        <p:sp>
          <p:nvSpPr>
            <p:cNvPr id="536" name="CustomShape 6"/>
            <p:cNvSpPr/>
            <p:nvPr/>
          </p:nvSpPr>
          <p:spPr>
            <a:xfrm>
              <a:off x="8924024" y="6034032"/>
              <a:ext cx="502696" cy="358809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37" name="CustomShape 7"/>
            <p:cNvSpPr/>
            <p:nvPr/>
          </p:nvSpPr>
          <p:spPr>
            <a:xfrm>
              <a:off x="1943134" y="3950854"/>
              <a:ext cx="4389684" cy="646144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38" name="CustomShape 8"/>
            <p:cNvSpPr/>
            <p:nvPr/>
          </p:nvSpPr>
          <p:spPr>
            <a:xfrm>
              <a:off x="2374942" y="4956526"/>
              <a:ext cx="6332819" cy="1220814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pic>
          <p:nvPicPr>
            <p:cNvPr id="539" name="Picture 53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45015" y="1424825"/>
              <a:ext cx="5272847" cy="174699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0" name="CustomShape 9"/>
            <p:cNvSpPr/>
            <p:nvPr/>
          </p:nvSpPr>
          <p:spPr>
            <a:xfrm>
              <a:off x="4543816" y="1564718"/>
              <a:ext cx="1079159" cy="660511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41" name="CustomShape 10"/>
            <p:cNvSpPr/>
            <p:nvPr/>
          </p:nvSpPr>
          <p:spPr>
            <a:xfrm flipV="1">
              <a:off x="3653075" y="1999584"/>
              <a:ext cx="1059513" cy="15135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14" name="Down Arrow 13"/>
            <p:cNvSpPr/>
            <p:nvPr/>
          </p:nvSpPr>
          <p:spPr>
            <a:xfrm>
              <a:off x="6064078" y="3202943"/>
              <a:ext cx="935809" cy="538219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21" tIns="45661" rIns="91321" bIns="45661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извлечь результаты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6931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" name="Grouper 3"/>
          <p:cNvGrpSpPr/>
          <p:nvPr/>
        </p:nvGrpSpPr>
        <p:grpSpPr>
          <a:xfrm>
            <a:off x="303759" y="1539652"/>
            <a:ext cx="9721080" cy="4662112"/>
            <a:chOff x="79157" y="1562383"/>
            <a:chExt cx="10371667" cy="4974126"/>
          </a:xfrm>
        </p:grpSpPr>
        <p:pic>
          <p:nvPicPr>
            <p:cNvPr id="542" name="Picture 54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965788" y="4597358"/>
              <a:ext cx="3166229" cy="9334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3" name="Picture 54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33980" y="1562383"/>
              <a:ext cx="5325267" cy="2819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4" name="Picture 54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13499" y="5674864"/>
              <a:ext cx="4837325" cy="861645"/>
            </a:xfrm>
            <a:prstGeom prst="rect">
              <a:avLst/>
            </a:prstGeom>
            <a:ln>
              <a:noFill/>
            </a:ln>
          </p:spPr>
        </p:pic>
        <p:sp>
          <p:nvSpPr>
            <p:cNvPr id="547" name="CustomShape 3"/>
            <p:cNvSpPr/>
            <p:nvPr/>
          </p:nvSpPr>
          <p:spPr>
            <a:xfrm>
              <a:off x="79157" y="1652175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4.</a:t>
              </a:r>
              <a:r>
                <a:rPr lang="en-GB" dirty="0"/>
                <a:t> </a:t>
              </a:r>
              <a:r>
                <a:rPr lang="ru-RU" dirty="0" smtClean="0"/>
                <a:t>Выберите тесты, которые вы </a:t>
              </a:r>
            </a:p>
            <a:p>
              <a:r>
                <a:rPr lang="ru-RU" dirty="0" smtClean="0"/>
                <a:t>хотели бы извлечь </a:t>
              </a:r>
              <a:r>
                <a:rPr lang="en-GB" dirty="0" smtClean="0"/>
                <a:t>(</a:t>
              </a:r>
              <a:r>
                <a:rPr lang="ru-RU" dirty="0" smtClean="0"/>
                <a:t>или</a:t>
              </a:r>
              <a:r>
                <a:rPr lang="en-GB" dirty="0" smtClean="0"/>
                <a:t> </a:t>
              </a:r>
              <a:r>
                <a:rPr lang="ru-RU" dirty="0" smtClean="0"/>
                <a:t>«</a:t>
              </a:r>
              <a:r>
                <a:rPr lang="en-GB" i="1" dirty="0" smtClean="0"/>
                <a:t>Select All</a:t>
              </a:r>
              <a:r>
                <a:rPr lang="ru-RU" i="1" dirty="0" smtClean="0"/>
                <a:t>» </a:t>
              </a:r>
            </a:p>
            <a:p>
              <a:r>
                <a:rPr lang="ru-RU" i="1" dirty="0" smtClean="0"/>
                <a:t>(«Выделить все»)</a:t>
              </a:r>
              <a:r>
                <a:rPr lang="en-GB" dirty="0" smtClean="0"/>
                <a:t>)</a:t>
              </a:r>
              <a:endParaRPr dirty="0"/>
            </a:p>
          </p:txBody>
        </p:sp>
        <p:sp>
          <p:nvSpPr>
            <p:cNvPr id="548" name="CustomShape 4"/>
            <p:cNvSpPr/>
            <p:nvPr/>
          </p:nvSpPr>
          <p:spPr>
            <a:xfrm>
              <a:off x="215904" y="3376184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5.</a:t>
              </a:r>
              <a:r>
                <a:rPr lang="en-GB" dirty="0"/>
                <a:t> </a:t>
              </a:r>
              <a:r>
                <a:rPr lang="ru-RU" dirty="0" smtClean="0"/>
                <a:t>Нажмите «</a:t>
              </a:r>
              <a:r>
                <a:rPr lang="en-GB" dirty="0" smtClean="0"/>
                <a:t>OK»</a:t>
              </a:r>
              <a:endParaRPr/>
            </a:p>
          </p:txBody>
        </p:sp>
        <p:sp>
          <p:nvSpPr>
            <p:cNvPr id="549" name="CustomShape 5"/>
            <p:cNvSpPr/>
            <p:nvPr/>
          </p:nvSpPr>
          <p:spPr>
            <a:xfrm>
              <a:off x="215904" y="4669191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6.</a:t>
              </a:r>
              <a:r>
                <a:rPr lang="en-GB" dirty="0"/>
                <a:t> </a:t>
              </a:r>
              <a:r>
                <a:rPr lang="ru-RU" dirty="0" smtClean="0"/>
                <a:t>Нажмите «</a:t>
              </a:r>
              <a:r>
                <a:rPr lang="en-US" dirty="0" smtClean="0"/>
                <a:t>Proceed</a:t>
              </a:r>
              <a:r>
                <a:rPr lang="ru-RU" dirty="0" smtClean="0"/>
                <a:t>» («Продолжить») </a:t>
              </a:r>
              <a:endParaRPr/>
            </a:p>
          </p:txBody>
        </p:sp>
        <p:sp>
          <p:nvSpPr>
            <p:cNvPr id="550" name="CustomShape 6"/>
            <p:cNvSpPr/>
            <p:nvPr/>
          </p:nvSpPr>
          <p:spPr>
            <a:xfrm>
              <a:off x="7773257" y="6177700"/>
              <a:ext cx="502696" cy="358809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51" name="CustomShape 7"/>
            <p:cNvSpPr/>
            <p:nvPr/>
          </p:nvSpPr>
          <p:spPr>
            <a:xfrm>
              <a:off x="6477834" y="5166999"/>
              <a:ext cx="718600" cy="363838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52" name="CustomShape 8"/>
            <p:cNvSpPr/>
            <p:nvPr/>
          </p:nvSpPr>
          <p:spPr>
            <a:xfrm>
              <a:off x="6693738" y="4166355"/>
              <a:ext cx="430728" cy="215142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53" name="CustomShape 9"/>
            <p:cNvSpPr/>
            <p:nvPr/>
          </p:nvSpPr>
          <p:spPr>
            <a:xfrm>
              <a:off x="2159038" y="3605190"/>
              <a:ext cx="4389684" cy="646144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54" name="CustomShape 10"/>
            <p:cNvSpPr/>
            <p:nvPr/>
          </p:nvSpPr>
          <p:spPr>
            <a:xfrm>
              <a:off x="2691281" y="4942778"/>
              <a:ext cx="3670005" cy="35880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55" name="CustomShape 11"/>
            <p:cNvSpPr/>
            <p:nvPr/>
          </p:nvSpPr>
          <p:spPr>
            <a:xfrm>
              <a:off x="1655262" y="5890365"/>
              <a:ext cx="6188883" cy="35880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56" name="CustomShape 12"/>
            <p:cNvSpPr/>
            <p:nvPr/>
          </p:nvSpPr>
          <p:spPr>
            <a:xfrm>
              <a:off x="215904" y="5617396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7.</a:t>
              </a:r>
              <a:r>
                <a:rPr lang="en-GB" dirty="0"/>
                <a:t> </a:t>
              </a:r>
              <a:r>
                <a:rPr lang="ru-RU" dirty="0" smtClean="0"/>
                <a:t>Нажмите «</a:t>
              </a:r>
              <a:r>
                <a:rPr lang="en-GB" dirty="0" smtClean="0"/>
                <a:t>OK»</a:t>
              </a:r>
              <a:endParaRPr/>
            </a:p>
          </p:txBody>
        </p:sp>
        <p:sp>
          <p:nvSpPr>
            <p:cNvPr id="557" name="CustomShape 13"/>
            <p:cNvSpPr/>
            <p:nvPr/>
          </p:nvSpPr>
          <p:spPr>
            <a:xfrm flipV="1">
              <a:off x="2590846" y="1866240"/>
              <a:ext cx="1942774" cy="215142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58" name="CustomShape 14"/>
            <p:cNvSpPr/>
            <p:nvPr/>
          </p:nvSpPr>
          <p:spPr>
            <a:xfrm>
              <a:off x="2590846" y="2083178"/>
              <a:ext cx="1942774" cy="215142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извлечь результаты</a:t>
            </a:r>
            <a:r>
              <a:rPr lang="en-US" dirty="0" smtClean="0"/>
              <a:t> (</a:t>
            </a:r>
            <a:r>
              <a:rPr lang="ru-RU" dirty="0" smtClean="0"/>
              <a:t>продолжение</a:t>
            </a:r>
            <a:r>
              <a:rPr lang="en-U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89587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575" name="CustomShape 3"/>
          <p:cNvSpPr/>
          <p:nvPr/>
        </p:nvSpPr>
        <p:spPr>
          <a:xfrm>
            <a:off x="287872" y="1594708"/>
            <a:ext cx="3472453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ru-RU" dirty="0" smtClean="0"/>
              <a:t>Программа создаст архивный файл </a:t>
            </a:r>
          </a:p>
          <a:p>
            <a:r>
              <a:rPr lang="ru-RU" dirty="0" smtClean="0"/>
              <a:t>со всеми результатами.</a:t>
            </a:r>
          </a:p>
          <a:p>
            <a:endParaRPr lang="ru-RU" dirty="0" smtClean="0"/>
          </a:p>
          <a:p>
            <a:endParaRPr dirty="0"/>
          </a:p>
          <a:p>
            <a:r>
              <a:rPr lang="ru-RU" dirty="0" smtClean="0"/>
              <a:t>Файл сохранится на рабочем столе,</a:t>
            </a:r>
          </a:p>
          <a:p>
            <a:r>
              <a:rPr lang="ru-RU" dirty="0" smtClean="0"/>
              <a:t>в папке </a:t>
            </a:r>
            <a:r>
              <a:rPr lang="en-GB" dirty="0" smtClean="0"/>
              <a:t>GeneXpert -&gt; </a:t>
            </a:r>
            <a:r>
              <a:rPr lang="ru-RU" dirty="0" smtClean="0"/>
              <a:t>вспомогательная </a:t>
            </a:r>
          </a:p>
          <a:p>
            <a:r>
              <a:rPr lang="ru-RU" dirty="0" smtClean="0"/>
              <a:t>секция</a:t>
            </a:r>
            <a:r>
              <a:rPr lang="ru-RU" dirty="0"/>
              <a:t> </a:t>
            </a:r>
            <a:r>
              <a:rPr lang="ru-RU" dirty="0" smtClean="0"/>
              <a:t>резервного копирования данных</a:t>
            </a:r>
            <a:endParaRPr dirty="0"/>
          </a:p>
        </p:txBody>
      </p:sp>
      <p:sp>
        <p:nvSpPr>
          <p:cNvPr id="576" name="CustomShape 4"/>
          <p:cNvSpPr/>
          <p:nvPr/>
        </p:nvSpPr>
        <p:spPr>
          <a:xfrm>
            <a:off x="341488" y="3677886"/>
            <a:ext cx="3472453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4.</a:t>
            </a:r>
            <a:r>
              <a:rPr lang="en-GB" dirty="0"/>
              <a:t> </a:t>
            </a:r>
            <a:r>
              <a:rPr lang="ru-RU" dirty="0" smtClean="0"/>
              <a:t>Нажмите «</a:t>
            </a:r>
            <a:r>
              <a:rPr lang="en-GB" dirty="0" smtClean="0"/>
              <a:t>SAVE</a:t>
            </a:r>
            <a:r>
              <a:rPr lang="ru-RU" dirty="0" smtClean="0"/>
              <a:t>» («Сохранить»)</a:t>
            </a:r>
            <a:endParaRPr/>
          </a:p>
        </p:txBody>
      </p:sp>
      <p:sp>
        <p:nvSpPr>
          <p:cNvPr id="577" name="CustomShape 5"/>
          <p:cNvSpPr/>
          <p:nvPr/>
        </p:nvSpPr>
        <p:spPr>
          <a:xfrm>
            <a:off x="401941" y="4383652"/>
            <a:ext cx="2446550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b="1" dirty="0"/>
              <a:t>5. </a:t>
            </a:r>
            <a:r>
              <a:rPr lang="ru-RU" dirty="0" smtClean="0"/>
              <a:t>Нажмите «</a:t>
            </a:r>
            <a:r>
              <a:rPr lang="en-GB" dirty="0" smtClean="0"/>
              <a:t>OK»</a:t>
            </a:r>
            <a:endParaRPr/>
          </a:p>
        </p:txBody>
      </p:sp>
      <p:sp>
        <p:nvSpPr>
          <p:cNvPr id="578" name="CustomShape 6"/>
          <p:cNvSpPr/>
          <p:nvPr/>
        </p:nvSpPr>
        <p:spPr>
          <a:xfrm>
            <a:off x="1" y="5531196"/>
            <a:ext cx="3986996" cy="344443"/>
          </a:xfrm>
          <a:prstGeom prst="rect">
            <a:avLst/>
          </a:prstGeom>
          <a:solidFill>
            <a:srgbClr val="FFC000"/>
          </a:solidFill>
          <a:ln w="19050" cmpd="sng">
            <a:solidFill>
              <a:schemeClr val="tx2"/>
            </a:solidFill>
          </a:ln>
        </p:spPr>
        <p:txBody>
          <a:bodyPr wrap="none" lIns="89883" tIns="44942" rIns="89883" bIns="44942"/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Заархивированный файл нельзя разархивировать</a:t>
            </a:r>
            <a:endParaRPr sz="1200" b="1" dirty="0">
              <a:solidFill>
                <a:srgbClr val="0000FF"/>
              </a:solidFill>
            </a:endParaRPr>
          </a:p>
        </p:txBody>
      </p:sp>
      <p:pic>
        <p:nvPicPr>
          <p:cNvPr id="579" name="Picture 578"/>
          <p:cNvPicPr/>
          <p:nvPr/>
        </p:nvPicPr>
        <p:blipFill>
          <a:blip r:embed="rId2"/>
          <a:stretch>
            <a:fillRect/>
          </a:stretch>
        </p:blipFill>
        <p:spPr>
          <a:xfrm>
            <a:off x="5253659" y="1580342"/>
            <a:ext cx="4101813" cy="2872989"/>
          </a:xfrm>
          <a:prstGeom prst="rect">
            <a:avLst/>
          </a:prstGeom>
          <a:ln>
            <a:noFill/>
          </a:ln>
        </p:spPr>
      </p:pic>
      <p:pic>
        <p:nvPicPr>
          <p:cNvPr id="580" name="Picture 579"/>
          <p:cNvPicPr/>
          <p:nvPr/>
        </p:nvPicPr>
        <p:blipFill>
          <a:blip r:embed="rId3"/>
          <a:stretch>
            <a:fillRect/>
          </a:stretch>
        </p:blipFill>
        <p:spPr>
          <a:xfrm>
            <a:off x="6693018" y="4956526"/>
            <a:ext cx="2550904" cy="1158678"/>
          </a:xfrm>
          <a:prstGeom prst="rect">
            <a:avLst/>
          </a:prstGeom>
          <a:ln>
            <a:noFill/>
          </a:ln>
        </p:spPr>
      </p:pic>
      <p:sp>
        <p:nvSpPr>
          <p:cNvPr id="581" name="CustomShape 7"/>
          <p:cNvSpPr/>
          <p:nvPr/>
        </p:nvSpPr>
        <p:spPr>
          <a:xfrm>
            <a:off x="4552231" y="3267843"/>
            <a:ext cx="1492716" cy="32348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82" name="CustomShape 8"/>
          <p:cNvSpPr/>
          <p:nvPr/>
        </p:nvSpPr>
        <p:spPr>
          <a:xfrm>
            <a:off x="8060409" y="4022688"/>
            <a:ext cx="430728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83" name="CustomShape 9"/>
          <p:cNvSpPr/>
          <p:nvPr/>
        </p:nvSpPr>
        <p:spPr>
          <a:xfrm>
            <a:off x="7700569" y="5603030"/>
            <a:ext cx="430728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84" name="CustomShape 10"/>
          <p:cNvSpPr/>
          <p:nvPr/>
        </p:nvSpPr>
        <p:spPr>
          <a:xfrm>
            <a:off x="4192191" y="3915916"/>
            <a:ext cx="3651954" cy="32191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85" name="CustomShape 11"/>
          <p:cNvSpPr/>
          <p:nvPr/>
        </p:nvSpPr>
        <p:spPr>
          <a:xfrm>
            <a:off x="2391991" y="4635996"/>
            <a:ext cx="5308218" cy="118217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создать резервные копии данных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220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-13531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" name="Grouper 3"/>
          <p:cNvGrpSpPr/>
          <p:nvPr/>
        </p:nvGrpSpPr>
        <p:grpSpPr>
          <a:xfrm>
            <a:off x="425400" y="1539652"/>
            <a:ext cx="8807351" cy="4597089"/>
            <a:chOff x="215904" y="1623083"/>
            <a:chExt cx="9413406" cy="4913426"/>
          </a:xfrm>
        </p:grpSpPr>
        <p:sp>
          <p:nvSpPr>
            <p:cNvPr id="561" name="CustomShape 3"/>
            <p:cNvSpPr/>
            <p:nvPr/>
          </p:nvSpPr>
          <p:spPr>
            <a:xfrm>
              <a:off x="287872" y="1652175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ru-RU" dirty="0" smtClean="0"/>
                <a:t>В конце рабочего дня, когда будет </a:t>
              </a:r>
            </a:p>
            <a:p>
              <a:r>
                <a:rPr lang="ru-RU" dirty="0" smtClean="0"/>
                <a:t>Закрываться программа </a:t>
              </a:r>
              <a:r>
                <a:rPr lang="en-GB" dirty="0" smtClean="0"/>
                <a:t>GeneXpert</a:t>
              </a:r>
              <a:r>
                <a:rPr lang="ru-RU" dirty="0" smtClean="0"/>
                <a:t>, </a:t>
              </a:r>
            </a:p>
            <a:p>
              <a:r>
                <a:rPr lang="ru-RU" dirty="0" smtClean="0"/>
                <a:t>у вас появится следующее окно:</a:t>
              </a:r>
              <a:endParaRPr/>
            </a:p>
          </p:txBody>
        </p:sp>
        <p:sp>
          <p:nvSpPr>
            <p:cNvPr id="562" name="CustomShape 4"/>
            <p:cNvSpPr/>
            <p:nvPr/>
          </p:nvSpPr>
          <p:spPr>
            <a:xfrm>
              <a:off x="215904" y="2815881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1.</a:t>
              </a:r>
              <a:r>
                <a:rPr lang="en-GB" dirty="0"/>
                <a:t> </a:t>
              </a:r>
              <a:r>
                <a:rPr lang="ru-RU" dirty="0" smtClean="0"/>
                <a:t>Нажмите</a:t>
              </a:r>
              <a:r>
                <a:rPr lang="en-GB" dirty="0" smtClean="0"/>
                <a:t> </a:t>
              </a:r>
              <a:r>
                <a:rPr lang="ru-RU" dirty="0" smtClean="0"/>
                <a:t>«</a:t>
              </a:r>
              <a:r>
                <a:rPr lang="en-GB" dirty="0" smtClean="0"/>
                <a:t>YES</a:t>
              </a:r>
              <a:r>
                <a:rPr lang="ru-RU" dirty="0" smtClean="0"/>
                <a:t>» («Да»)</a:t>
              </a:r>
              <a:endParaRPr/>
            </a:p>
          </p:txBody>
        </p:sp>
        <p:sp>
          <p:nvSpPr>
            <p:cNvPr id="563" name="CustomShape 5"/>
            <p:cNvSpPr/>
            <p:nvPr/>
          </p:nvSpPr>
          <p:spPr>
            <a:xfrm>
              <a:off x="215904" y="3749720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2.</a:t>
              </a:r>
              <a:r>
                <a:rPr lang="en-GB" dirty="0"/>
                <a:t> </a:t>
              </a:r>
              <a:r>
                <a:rPr lang="ru-RU" dirty="0" smtClean="0"/>
                <a:t>Нажмите</a:t>
              </a:r>
              <a:r>
                <a:rPr lang="en-GB" dirty="0" smtClean="0"/>
                <a:t> </a:t>
              </a:r>
              <a:r>
                <a:rPr lang="ru-RU" dirty="0" smtClean="0"/>
                <a:t>«</a:t>
              </a:r>
              <a:r>
                <a:rPr lang="en-GB" dirty="0" smtClean="0"/>
                <a:t>Database Backup</a:t>
              </a:r>
              <a:r>
                <a:rPr lang="ru-RU" dirty="0" smtClean="0"/>
                <a:t>» </a:t>
              </a:r>
            </a:p>
            <a:p>
              <a:r>
                <a:rPr lang="ru-RU" dirty="0" smtClean="0"/>
                <a:t>(«Резервное копирование базы данных»)</a:t>
              </a:r>
              <a:endParaRPr dirty="0"/>
            </a:p>
          </p:txBody>
        </p:sp>
        <p:sp>
          <p:nvSpPr>
            <p:cNvPr id="564" name="CustomShape 6"/>
            <p:cNvSpPr/>
            <p:nvPr/>
          </p:nvSpPr>
          <p:spPr>
            <a:xfrm>
              <a:off x="215904" y="4669191"/>
              <a:ext cx="3472453" cy="344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en-GB" b="1" dirty="0"/>
                <a:t>3.</a:t>
              </a:r>
              <a:r>
                <a:rPr lang="en-GB" dirty="0"/>
                <a:t> </a:t>
              </a:r>
              <a:r>
                <a:rPr lang="ru-RU" dirty="0" smtClean="0"/>
                <a:t>Нажмите «</a:t>
              </a:r>
              <a:r>
                <a:rPr lang="en-US" dirty="0" smtClean="0"/>
                <a:t>Proceed</a:t>
              </a:r>
              <a:r>
                <a:rPr lang="ru-RU" dirty="0" smtClean="0"/>
                <a:t>» («Продолжить») </a:t>
              </a:r>
              <a:endParaRPr/>
            </a:p>
          </p:txBody>
        </p:sp>
        <p:pic>
          <p:nvPicPr>
            <p:cNvPr id="565" name="Picture 56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541531" y="1623083"/>
              <a:ext cx="4087779" cy="290208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6" name="Picture 56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261211" y="4597358"/>
              <a:ext cx="3310165" cy="1939151"/>
            </a:xfrm>
            <a:prstGeom prst="rect">
              <a:avLst/>
            </a:prstGeom>
            <a:ln>
              <a:noFill/>
            </a:ln>
          </p:spPr>
        </p:pic>
        <p:sp>
          <p:nvSpPr>
            <p:cNvPr id="567" name="CustomShape 7"/>
            <p:cNvSpPr/>
            <p:nvPr/>
          </p:nvSpPr>
          <p:spPr>
            <a:xfrm>
              <a:off x="7989161" y="5962198"/>
              <a:ext cx="934504" cy="435671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68" name="CustomShape 8"/>
            <p:cNvSpPr/>
            <p:nvPr/>
          </p:nvSpPr>
          <p:spPr>
            <a:xfrm>
              <a:off x="6222905" y="5045293"/>
              <a:ext cx="286792" cy="363838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69" name="CustomShape 9"/>
            <p:cNvSpPr/>
            <p:nvPr/>
          </p:nvSpPr>
          <p:spPr>
            <a:xfrm>
              <a:off x="7197513" y="3448018"/>
              <a:ext cx="430728" cy="363838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570" name="CustomShape 10"/>
            <p:cNvSpPr/>
            <p:nvPr/>
          </p:nvSpPr>
          <p:spPr>
            <a:xfrm>
              <a:off x="2159038" y="3160683"/>
              <a:ext cx="4821492" cy="430643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71" name="CustomShape 11"/>
            <p:cNvSpPr/>
            <p:nvPr/>
          </p:nvSpPr>
          <p:spPr>
            <a:xfrm>
              <a:off x="3934045" y="4008937"/>
              <a:ext cx="2255558" cy="1014035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572" name="CustomShape 12"/>
            <p:cNvSpPr/>
            <p:nvPr/>
          </p:nvSpPr>
          <p:spPr>
            <a:xfrm>
              <a:off x="3164414" y="5086419"/>
              <a:ext cx="4751698" cy="1019086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создать резервные копии данных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69672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Picture 585"/>
          <p:cNvPicPr/>
          <p:nvPr/>
        </p:nvPicPr>
        <p:blipFill>
          <a:blip r:embed="rId2"/>
          <a:stretch>
            <a:fillRect/>
          </a:stretch>
        </p:blipFill>
        <p:spPr>
          <a:xfrm>
            <a:off x="4188174" y="2164709"/>
            <a:ext cx="3655971" cy="2504123"/>
          </a:xfrm>
          <a:prstGeom prst="rect">
            <a:avLst/>
          </a:prstGeom>
          <a:ln>
            <a:noFill/>
          </a:ln>
        </p:spPr>
      </p:pic>
      <p:sp>
        <p:nvSpPr>
          <p:cNvPr id="587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CustomShape 3"/>
          <p:cNvSpPr/>
          <p:nvPr/>
        </p:nvSpPr>
        <p:spPr>
          <a:xfrm>
            <a:off x="205397" y="1426932"/>
            <a:ext cx="10483241" cy="631778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случае если возникнут проблемы в работе компьютера, </a:t>
            </a: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 после переустановки системы вам нужно будет восстановить данные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0" name="CustomShape 4"/>
          <p:cNvSpPr/>
          <p:nvPr/>
        </p:nvSpPr>
        <p:spPr>
          <a:xfrm>
            <a:off x="2374942" y="3879739"/>
            <a:ext cx="3310165" cy="7075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92" name="CustomShape 6"/>
          <p:cNvSpPr/>
          <p:nvPr/>
        </p:nvSpPr>
        <p:spPr>
          <a:xfrm>
            <a:off x="234028" y="3462385"/>
            <a:ext cx="2248998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/>
              <a:t>Нажмите</a:t>
            </a:r>
            <a:r>
              <a:rPr lang="en-GB" sz="2400" dirty="0" smtClean="0"/>
              <a:t> </a:t>
            </a:r>
            <a:r>
              <a:rPr lang="ru-RU" sz="2400" dirty="0" smtClean="0"/>
              <a:t>«</a:t>
            </a:r>
            <a:r>
              <a:rPr lang="en-GB" sz="2400" dirty="0" smtClean="0"/>
              <a:t>YES</a:t>
            </a:r>
            <a:r>
              <a:rPr lang="ru-RU" sz="2400" dirty="0" smtClean="0"/>
              <a:t>» («Да»)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" name="CustomShape 7"/>
          <p:cNvSpPr/>
          <p:nvPr/>
        </p:nvSpPr>
        <p:spPr>
          <a:xfrm>
            <a:off x="197544" y="5049182"/>
            <a:ext cx="2987497" cy="363838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Нажмите  «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Database Restore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(«Восстановление базы данных»)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4" name="CustomShape 8"/>
          <p:cNvSpPr/>
          <p:nvPr/>
        </p:nvSpPr>
        <p:spPr>
          <a:xfrm>
            <a:off x="197552" y="5963602"/>
            <a:ext cx="3472453" cy="344443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/>
              <a:t>Нажмите «</a:t>
            </a:r>
            <a:r>
              <a:rPr lang="en-US" sz="2400" dirty="0" smtClean="0"/>
              <a:t>Proceed</a:t>
            </a:r>
            <a:r>
              <a:rPr lang="ru-RU" sz="2400" dirty="0" smtClean="0"/>
              <a:t>» («Продолжить»)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5" name="Picture 594"/>
          <p:cNvPicPr/>
          <p:nvPr/>
        </p:nvPicPr>
        <p:blipFill>
          <a:blip r:embed="rId3"/>
          <a:stretch>
            <a:fillRect/>
          </a:stretch>
        </p:blipFill>
        <p:spPr>
          <a:xfrm>
            <a:off x="5977297" y="4803880"/>
            <a:ext cx="2802431" cy="1732629"/>
          </a:xfrm>
          <a:prstGeom prst="rect">
            <a:avLst/>
          </a:prstGeom>
          <a:ln>
            <a:noFill/>
          </a:ln>
        </p:spPr>
      </p:pic>
      <p:sp>
        <p:nvSpPr>
          <p:cNvPr id="596" name="CustomShape 9"/>
          <p:cNvSpPr/>
          <p:nvPr/>
        </p:nvSpPr>
        <p:spPr>
          <a:xfrm>
            <a:off x="5686187" y="3730325"/>
            <a:ext cx="430728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97" name="CustomShape 10"/>
          <p:cNvSpPr/>
          <p:nvPr/>
        </p:nvSpPr>
        <p:spPr>
          <a:xfrm>
            <a:off x="7341449" y="5962198"/>
            <a:ext cx="934504" cy="435671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598" name="CustomShape 11"/>
          <p:cNvSpPr/>
          <p:nvPr/>
        </p:nvSpPr>
        <p:spPr>
          <a:xfrm>
            <a:off x="5776367" y="6202376"/>
            <a:ext cx="1440160" cy="45719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599" name="CustomShape 12"/>
          <p:cNvSpPr/>
          <p:nvPr/>
        </p:nvSpPr>
        <p:spPr>
          <a:xfrm>
            <a:off x="4188173" y="5387528"/>
            <a:ext cx="1640869" cy="18192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600" name="CustomShape 13"/>
          <p:cNvSpPr/>
          <p:nvPr/>
        </p:nvSpPr>
        <p:spPr>
          <a:xfrm>
            <a:off x="5974059" y="5387528"/>
            <a:ext cx="286792" cy="363838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2" name="Rectangle 1"/>
          <p:cNvSpPr/>
          <p:nvPr/>
        </p:nvSpPr>
        <p:spPr>
          <a:xfrm>
            <a:off x="102698" y="2406908"/>
            <a:ext cx="3927327" cy="680708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>
              <a:lnSpc>
                <a:spcPts val="2197"/>
              </a:lnSpc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закрытии программы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GeneXpert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у вас появиться следующее окно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восстановить данные из резервной копии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838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" name="Grouper 3"/>
          <p:cNvGrpSpPr/>
          <p:nvPr/>
        </p:nvGrpSpPr>
        <p:grpSpPr>
          <a:xfrm>
            <a:off x="629560" y="1532572"/>
            <a:ext cx="9467287" cy="4727261"/>
            <a:chOff x="269520" y="1532572"/>
            <a:chExt cx="9733663" cy="4860269"/>
          </a:xfrm>
        </p:grpSpPr>
        <p:sp>
          <p:nvSpPr>
            <p:cNvPr id="603" name="CustomShape 3"/>
            <p:cNvSpPr/>
            <p:nvPr/>
          </p:nvSpPr>
          <p:spPr>
            <a:xfrm>
              <a:off x="269520" y="1652175"/>
              <a:ext cx="3544421" cy="12926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Появится предупреждающее сообщение </a:t>
              </a:r>
            </a:p>
            <a:p>
              <a:r>
                <a: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о том, что существующая база данных </a:t>
              </a:r>
            </a:p>
            <a:p>
              <a:r>
                <a: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будет потеряна</a:t>
              </a:r>
            </a:p>
            <a:p>
              <a:r>
                <a:rPr lang="ru-RU" sz="2000" dirty="0" smtClean="0"/>
                <a:t>Нажмите «</a:t>
              </a:r>
              <a:r>
                <a:rPr lang="en-US" sz="2000" dirty="0" smtClean="0"/>
                <a:t>Proceed</a:t>
              </a:r>
              <a:r>
                <a:rPr lang="ru-RU" sz="2000" dirty="0" smtClean="0"/>
                <a:t>» («Продолжить»), </a:t>
              </a:r>
            </a:p>
            <a:p>
              <a:r>
                <a:rPr lang="ru-RU" sz="2000" dirty="0" smtClean="0"/>
                <a:t>чтобы продолжить</a:t>
              </a:r>
              <a:endParaRPr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04" name="Picture 60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919728" y="1532572"/>
              <a:ext cx="5083455" cy="11967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5" name="Picture 60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037755" y="2953443"/>
              <a:ext cx="4874029" cy="3439398"/>
            </a:xfrm>
            <a:prstGeom prst="rect">
              <a:avLst/>
            </a:prstGeom>
            <a:ln>
              <a:noFill/>
            </a:ln>
          </p:spPr>
        </p:pic>
        <p:sp>
          <p:nvSpPr>
            <p:cNvPr id="606" name="CustomShape 4"/>
            <p:cNvSpPr/>
            <p:nvPr/>
          </p:nvSpPr>
          <p:spPr>
            <a:xfrm>
              <a:off x="341488" y="3807187"/>
              <a:ext cx="3544421" cy="12926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9883" tIns="44942" rIns="89883" bIns="44942"/>
            <a:lstStyle/>
            <a:p>
              <a:r>
                <a: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Выберете базу данных, которую </a:t>
              </a:r>
            </a:p>
            <a:p>
              <a:r>
                <a: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необходимо восстановить </a:t>
              </a:r>
            </a:p>
            <a:p>
              <a:r>
                <a: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и для продолжения нажмите </a:t>
              </a:r>
              <a:endParaRPr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GB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«Open» </a:t>
              </a:r>
              <a:r>
                <a:rPr lang="ru-RU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(«Открыть»)</a:t>
              </a:r>
              <a:endParaRPr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7" name="CustomShape 5"/>
            <p:cNvSpPr/>
            <p:nvPr/>
          </p:nvSpPr>
          <p:spPr>
            <a:xfrm>
              <a:off x="7340729" y="2370513"/>
              <a:ext cx="934504" cy="286257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  <p:sp>
          <p:nvSpPr>
            <p:cNvPr id="608" name="CustomShape 6"/>
            <p:cNvSpPr/>
            <p:nvPr/>
          </p:nvSpPr>
          <p:spPr>
            <a:xfrm flipV="1">
              <a:off x="3598398" y="2513641"/>
              <a:ext cx="3665527" cy="141692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609" name="CustomShape 7"/>
            <p:cNvSpPr/>
            <p:nvPr/>
          </p:nvSpPr>
          <p:spPr>
            <a:xfrm>
              <a:off x="3317002" y="4525524"/>
              <a:ext cx="4671079" cy="1508149"/>
            </a:xfrm>
            <a:prstGeom prst="straightConnector1">
              <a:avLst/>
            </a:prstGeom>
            <a:solidFill>
              <a:srgbClr val="FBDF53"/>
            </a:solidFill>
            <a:ln w="38160">
              <a:solidFill>
                <a:srgbClr val="FF0000"/>
              </a:solidFill>
              <a:round/>
              <a:tailEnd type="arrow" w="med" len="med"/>
            </a:ln>
          </p:spPr>
        </p:sp>
        <p:sp>
          <p:nvSpPr>
            <p:cNvPr id="610" name="CustomShape 8"/>
            <p:cNvSpPr/>
            <p:nvPr/>
          </p:nvSpPr>
          <p:spPr>
            <a:xfrm>
              <a:off x="8132377" y="5885336"/>
              <a:ext cx="934504" cy="435671"/>
            </a:xfrm>
            <a:prstGeom prst="ellipse">
              <a:avLst/>
            </a:prstGeom>
            <a:noFill/>
            <a:ln w="57240">
              <a:solidFill>
                <a:srgbClr val="FFFF00"/>
              </a:solidFill>
              <a:round/>
            </a:ln>
          </p:spPr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400" dirty="0" smtClean="0"/>
              <a:t>Как восстановить данные из резервной копии</a:t>
            </a:r>
            <a:r>
              <a:rPr lang="en-US" sz="3400" dirty="0" smtClean="0"/>
              <a:t> (</a:t>
            </a:r>
            <a:r>
              <a:rPr lang="ru-RU" sz="3600" dirty="0" smtClean="0"/>
              <a:t>продолжение</a:t>
            </a:r>
            <a:r>
              <a:rPr lang="en-US" sz="3400" dirty="0" smtClean="0"/>
              <a:t>)</a:t>
            </a: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23047736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0" y="0"/>
            <a:ext cx="10686519" cy="1359812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CustomShape 3"/>
          <p:cNvSpPr/>
          <p:nvPr/>
        </p:nvSpPr>
        <p:spPr>
          <a:xfrm>
            <a:off x="557392" y="1666542"/>
            <a:ext cx="9445792" cy="1134614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диалоговом окне вас спросят, не хотите ли вы создать резервную копию 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существующей базы данных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Нажмите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«Proceed»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(«Продолжить»), чтобы создать резервную копию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Нажмите "Cancel" ("Отмена"), чтобы продолжить резервное копирование данных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" name="Picture 613"/>
          <p:cNvPicPr/>
          <p:nvPr/>
        </p:nvPicPr>
        <p:blipFill>
          <a:blip r:embed="rId2"/>
          <a:stretch>
            <a:fillRect/>
          </a:stretch>
        </p:blipFill>
        <p:spPr>
          <a:xfrm>
            <a:off x="2876918" y="3131950"/>
            <a:ext cx="4607387" cy="1177714"/>
          </a:xfrm>
          <a:prstGeom prst="rect">
            <a:avLst/>
          </a:prstGeom>
          <a:ln>
            <a:noFill/>
          </a:ln>
        </p:spPr>
      </p:pic>
      <p:pic>
        <p:nvPicPr>
          <p:cNvPr id="615" name="Picture 614"/>
          <p:cNvPicPr/>
          <p:nvPr/>
        </p:nvPicPr>
        <p:blipFill>
          <a:blip r:embed="rId3"/>
          <a:stretch>
            <a:fillRect/>
          </a:stretch>
        </p:blipFill>
        <p:spPr>
          <a:xfrm>
            <a:off x="3094621" y="4669191"/>
            <a:ext cx="3007900" cy="1244160"/>
          </a:xfrm>
          <a:prstGeom prst="rect">
            <a:avLst/>
          </a:prstGeom>
          <a:ln>
            <a:noFill/>
          </a:ln>
        </p:spPr>
      </p:pic>
      <p:pic>
        <p:nvPicPr>
          <p:cNvPr id="616" name="Picture 615"/>
          <p:cNvPicPr/>
          <p:nvPr/>
        </p:nvPicPr>
        <p:blipFill>
          <a:blip r:embed="rId4"/>
          <a:stretch>
            <a:fillRect/>
          </a:stretch>
        </p:blipFill>
        <p:spPr>
          <a:xfrm>
            <a:off x="5886257" y="5258946"/>
            <a:ext cx="2579331" cy="1215786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Как восстановить данные из резервной копии</a:t>
            </a:r>
            <a:r>
              <a:rPr lang="en-US" sz="3200" dirty="0" smtClean="0"/>
              <a:t> (</a:t>
            </a:r>
            <a:r>
              <a:rPr lang="ru-RU" sz="3200" dirty="0" smtClean="0"/>
              <a:t>продолжение</a:t>
            </a:r>
            <a:r>
              <a:rPr lang="en-US" sz="3200" dirty="0" smtClean="0"/>
              <a:t> </a:t>
            </a:r>
            <a:r>
              <a:rPr lang="en-US" sz="3200" dirty="0"/>
              <a:t>2</a:t>
            </a:r>
            <a:r>
              <a:rPr lang="en-US" sz="3200" dirty="0" smtClean="0"/>
              <a:t>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504722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Ежегодные </a:t>
            </a:r>
            <a:r>
              <a:rPr lang="ru-RU" sz="3600" dirty="0" smtClean="0">
                <a:latin typeface="Calibri" pitchFamily="34" charset="0"/>
              </a:rPr>
              <a:t>задачи технического обслуживания 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: </a:t>
            </a:r>
            <a:br>
              <a:rPr lang="en-GB" sz="3600" dirty="0" smtClean="0">
                <a:latin typeface="Calibri" pitchFamily="34" charset="0"/>
                <a:ea typeface="+mn-ea"/>
                <a:cs typeface="Arial" charset="0"/>
              </a:rPr>
            </a:b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Калибровка модуля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(1 </a:t>
            </a: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из 3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)</a:t>
            </a:r>
            <a:endParaRPr lang="en-GB" sz="3600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17295" y="1485884"/>
            <a:ext cx="9692132" cy="5073019"/>
          </a:xfrm>
        </p:spPr>
        <p:txBody>
          <a:bodyPr/>
          <a:lstStyle/>
          <a:p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Калибровку необходимо делать каждый год или после  использования каждого модуля прибора 2000 раз </a:t>
            </a:r>
            <a:r>
              <a:rPr lang="en-GB" sz="2000" dirty="0" smtClean="0">
                <a:solidFill>
                  <a:srgbClr val="421C5E"/>
                </a:solidFill>
                <a:latin typeface="Calibri" pitchFamily="34" charset="0"/>
              </a:rPr>
              <a:t>(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в зависимости от того, что будет раньше</a:t>
            </a:r>
            <a:r>
              <a:rPr lang="en-GB" sz="2000" dirty="0" smtClean="0">
                <a:solidFill>
                  <a:srgbClr val="421C5E"/>
                </a:solidFill>
                <a:latin typeface="Calibri" pitchFamily="34" charset="0"/>
              </a:rPr>
              <a:t>)</a:t>
            </a:r>
            <a:endParaRPr lang="en-GB" sz="2000" dirty="0">
              <a:solidFill>
                <a:srgbClr val="421C5E"/>
              </a:solidFill>
              <a:latin typeface="Calibri" pitchFamily="34" charset="0"/>
            </a:endParaRPr>
          </a:p>
          <a:p>
            <a:pPr lvl="1"/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Дата считается </a:t>
            </a:r>
            <a:r>
              <a:rPr lang="ru-RU" sz="2000" b="1" dirty="0" smtClean="0">
                <a:solidFill>
                  <a:srgbClr val="421C5E"/>
                </a:solidFill>
                <a:latin typeface="Calibri" pitchFamily="34" charset="0"/>
              </a:rPr>
              <a:t>с момента ввода в эксплуатацию </a:t>
            </a:r>
            <a:r>
              <a:rPr lang="en-GB" sz="2000" dirty="0" smtClean="0">
                <a:solidFill>
                  <a:srgbClr val="421C5E"/>
                </a:solidFill>
                <a:latin typeface="Calibri" pitchFamily="34" charset="0"/>
              </a:rPr>
              <a:t>(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или на основе предыдущей даты калибровки</a:t>
            </a:r>
            <a:r>
              <a:rPr lang="en-GB" sz="2000" dirty="0" smtClean="0">
                <a:solidFill>
                  <a:srgbClr val="421C5E"/>
                </a:solidFill>
                <a:latin typeface="Calibri" pitchFamily="34" charset="0"/>
              </a:rPr>
              <a:t>), 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которая считается датой отправки отчёта по установочной квалификации в </a:t>
            </a:r>
            <a:r>
              <a:rPr lang="en-GB" sz="2000" dirty="0" smtClean="0">
                <a:solidFill>
                  <a:srgbClr val="421C5E"/>
                </a:solidFill>
                <a:latin typeface="Calibri" pitchFamily="34" charset="0"/>
                <a:sym typeface="Wingdings" pitchFamily="2" charset="2"/>
              </a:rPr>
              <a:t>Cepheid.</a:t>
            </a:r>
            <a:endParaRPr lang="en-GB" sz="22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535" y="3339852"/>
            <a:ext cx="9850811" cy="31829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4170" tIns="52085" rIns="104170" bIns="52085" rtlCol="0">
            <a:spAutoFit/>
          </a:bodyPr>
          <a:lstStyle/>
          <a:p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Примечание</a:t>
            </a:r>
            <a:r>
              <a:rPr lang="nl-NL" sz="2000" dirty="0" smtClean="0">
                <a:solidFill>
                  <a:srgbClr val="421C5E"/>
                </a:solidFill>
                <a:latin typeface="Calibri" pitchFamily="34" charset="0"/>
              </a:rPr>
              <a:t>:</a:t>
            </a:r>
            <a:endParaRPr lang="nl-NL" sz="2000" dirty="0">
              <a:solidFill>
                <a:srgbClr val="421C5E"/>
              </a:solidFill>
              <a:latin typeface="Calibri" pitchFamily="34" charset="0"/>
            </a:endParaRPr>
          </a:p>
          <a:p>
            <a:pPr marL="597889" lvl="1" indent="-285379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Закажите 1 калибровочный набор для каждого из 4 модулей прибора </a:t>
            </a:r>
            <a:r>
              <a:rPr lang="nl-NL" sz="2000" dirty="0" smtClean="0">
                <a:solidFill>
                  <a:srgbClr val="421C5E"/>
                </a:solidFill>
                <a:latin typeface="Calibri" pitchFamily="34" charset="0"/>
              </a:rPr>
              <a:t>GeneXpert.</a:t>
            </a:r>
            <a:endParaRPr lang="nl-NL" sz="2000" dirty="0">
              <a:solidFill>
                <a:srgbClr val="421C5E"/>
              </a:solidFill>
              <a:latin typeface="Calibri" pitchFamily="34" charset="0"/>
            </a:endParaRPr>
          </a:p>
          <a:p>
            <a:pPr marL="597889" lvl="1" indent="-285379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В </a:t>
            </a:r>
            <a:r>
              <a:rPr lang="nl-NL" sz="2000" dirty="0" smtClean="0">
                <a:solidFill>
                  <a:srgbClr val="421C5E"/>
                </a:solidFill>
                <a:latin typeface="Calibri" pitchFamily="34" charset="0"/>
              </a:rPr>
              <a:t>2014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 году стоимость набора составляет </a:t>
            </a:r>
            <a:r>
              <a:rPr lang="nl-NL" sz="2000" dirty="0" smtClean="0">
                <a:solidFill>
                  <a:srgbClr val="421C5E"/>
                </a:solidFill>
                <a:latin typeface="Calibri" pitchFamily="34" charset="0"/>
              </a:rPr>
              <a:t>450 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долл. США плюс расходы на доставку</a:t>
            </a:r>
            <a:r>
              <a:rPr lang="nl-NL" sz="2000" dirty="0" smtClean="0">
                <a:solidFill>
                  <a:srgbClr val="421C5E"/>
                </a:solidFill>
                <a:latin typeface="Calibri" pitchFamily="34" charset="0"/>
              </a:rPr>
              <a:t>. 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Если приобретена расширенная гарантия, то калибровочный набор включается в стоимость</a:t>
            </a:r>
            <a:r>
              <a:rPr lang="nl-NL" sz="2000" dirty="0" smtClean="0">
                <a:solidFill>
                  <a:srgbClr val="421C5E"/>
                </a:solidFill>
                <a:latin typeface="Calibri" pitchFamily="34" charset="0"/>
              </a:rPr>
              <a:t>. 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Калибровочный набор не включен в первоначальную гарантию</a:t>
            </a:r>
            <a:r>
              <a:rPr lang="nl-NL" sz="2000" dirty="0" smtClean="0">
                <a:solidFill>
                  <a:srgbClr val="421C5E"/>
                </a:solidFill>
                <a:latin typeface="Calibri" pitchFamily="34" charset="0"/>
              </a:rPr>
              <a:t>.</a:t>
            </a:r>
            <a:endParaRPr lang="nl-NL" sz="2000" dirty="0">
              <a:solidFill>
                <a:srgbClr val="421C5E"/>
              </a:solidFill>
              <a:latin typeface="Calibri" pitchFamily="34" charset="0"/>
            </a:endParaRPr>
          </a:p>
          <a:p>
            <a:pPr marL="597889" lvl="1" indent="-285379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Если калибровочные наборы заказываются вместе с картриджами, то доставка бесплатная</a:t>
            </a:r>
            <a:r>
              <a:rPr lang="nl-NL" sz="2000" dirty="0" smtClean="0">
                <a:solidFill>
                  <a:srgbClr val="421C5E"/>
                </a:solidFill>
                <a:latin typeface="Calibri" pitchFamily="34" charset="0"/>
              </a:rPr>
              <a:t>.</a:t>
            </a:r>
            <a:endParaRPr lang="nl-NL" sz="2000" dirty="0">
              <a:solidFill>
                <a:srgbClr val="421C5E"/>
              </a:solidFill>
              <a:latin typeface="Calibri" pitchFamily="34" charset="0"/>
            </a:endParaRPr>
          </a:p>
          <a:p>
            <a:pPr marL="597889" lvl="1" indent="-285379">
              <a:buFont typeface="Arial" pitchFamily="34" charset="0"/>
              <a:buChar char="•"/>
            </a:pPr>
            <a:r>
              <a:rPr lang="ru-RU" sz="2000" dirty="0">
                <a:solidFill>
                  <a:srgbClr val="421C5E"/>
                </a:solidFill>
                <a:latin typeface="Calibri" pitchFamily="34" charset="0"/>
              </a:rPr>
              <a:t>С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рок хранения  калибровочного набора 6-12 месяцев </a:t>
            </a:r>
            <a:r>
              <a:rPr lang="nl-NL" sz="2000" dirty="0" smtClean="0">
                <a:solidFill>
                  <a:srgbClr val="421C5E"/>
                </a:solidFill>
                <a:latin typeface="Calibri" pitchFamily="34" charset="0"/>
              </a:rPr>
              <a:t>(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подтвердите срок годности в процессе размещения заказа</a:t>
            </a:r>
            <a:r>
              <a:rPr lang="nl-NL" sz="2000" dirty="0" smtClean="0">
                <a:solidFill>
                  <a:srgbClr val="421C5E"/>
                </a:solidFill>
                <a:latin typeface="Calibri" pitchFamily="34" charset="0"/>
              </a:rPr>
              <a:t>).</a:t>
            </a:r>
            <a:endParaRPr lang="nl-NL" sz="2000" dirty="0">
              <a:solidFill>
                <a:srgbClr val="421C5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Задачи обучения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3356629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dirty="0" smtClean="0">
                <a:latin typeface="Calibri" panose="020F0502020204030204" pitchFamily="34" charset="0"/>
                <a:cs typeface="Calibri" pitchFamily="34" charset="0"/>
              </a:rPr>
              <a:t>В конце данного модуля, вы сможете</a:t>
            </a:r>
            <a:r>
              <a:rPr lang="en-GB" dirty="0" smtClean="0">
                <a:latin typeface="Calibri" panose="020F0502020204030204" pitchFamily="34" charset="0"/>
                <a:cs typeface="Calibri" pitchFamily="34" charset="0"/>
              </a:rPr>
              <a:t>:</a:t>
            </a:r>
            <a:endParaRPr lang="en-GB" dirty="0">
              <a:latin typeface="Calibri" panose="020F0502020204030204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Calibri" pitchFamily="34" charset="0"/>
              </a:rPr>
              <a:t>Описать текущие соглашения </a:t>
            </a:r>
            <a:r>
              <a:rPr lang="en-US" dirty="0" smtClean="0">
                <a:latin typeface="Calibri" pitchFamily="34" charset="0"/>
              </a:rPr>
              <a:t>Cepheid</a:t>
            </a:r>
            <a:r>
              <a:rPr lang="ru-RU" dirty="0" smtClean="0">
                <a:latin typeface="Calibri" pitchFamily="34" charset="0"/>
              </a:rPr>
              <a:t> о гарантийном и сервисном обслуживании</a:t>
            </a:r>
            <a:endParaRPr lang="en-US" dirty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Calibri" pitchFamily="34" charset="0"/>
              </a:rPr>
              <a:t>Объяснить требования к техническому обслуживанию </a:t>
            </a:r>
            <a:r>
              <a:rPr lang="en-US" dirty="0" smtClean="0">
                <a:latin typeface="Calibri" pitchFamily="34" charset="0"/>
              </a:rPr>
              <a:t>GeneXpert</a:t>
            </a:r>
            <a:r>
              <a:rPr lang="ru-RU" dirty="0" smtClean="0">
                <a:latin typeface="Calibri" pitchFamily="34" charset="0"/>
              </a:rPr>
              <a:t>, включая регулярное обслуживание, калибровку модулей и обновление программного обеспечения при помощи нового Файла определения анализа (</a:t>
            </a:r>
            <a:r>
              <a:rPr lang="en-US" dirty="0" smtClean="0">
                <a:latin typeface="Calibri" pitchFamily="34" charset="0"/>
              </a:rPr>
              <a:t>Assay Definition File</a:t>
            </a:r>
            <a:r>
              <a:rPr lang="ru-RU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alibri" pitchFamily="34" charset="0"/>
              </a:rPr>
              <a:t>Ежегодные задачи технического обслуживания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: </a:t>
            </a:r>
            <a:br>
              <a:rPr lang="en-GB" sz="3600" dirty="0" smtClean="0">
                <a:latin typeface="Calibri" pitchFamily="34" charset="0"/>
                <a:ea typeface="+mn-ea"/>
                <a:cs typeface="Arial" charset="0"/>
              </a:rPr>
            </a:b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Калибровка модуля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(2 </a:t>
            </a: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из 3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)</a:t>
            </a:r>
            <a:endParaRPr lang="en-GB" sz="3600" dirty="0"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28994" r="18468" b="22106"/>
          <a:stretch/>
        </p:blipFill>
        <p:spPr bwMode="auto">
          <a:xfrm>
            <a:off x="0" y="1726330"/>
            <a:ext cx="10419840" cy="43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791" y="2043708"/>
            <a:ext cx="1224136" cy="430887"/>
          </a:xfrm>
          <a:prstGeom prst="rect">
            <a:avLst/>
          </a:prstGeom>
          <a:solidFill>
            <a:srgbClr val="E792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Этап 1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ПОКУПКА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0183" y="2043708"/>
            <a:ext cx="1224136" cy="430887"/>
          </a:xfrm>
          <a:prstGeom prst="rect">
            <a:avLst/>
          </a:prstGeom>
          <a:solidFill>
            <a:srgbClr val="E792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Этап 2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КАЛИБРОВКА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8615" y="2043708"/>
            <a:ext cx="1224136" cy="430887"/>
          </a:xfrm>
          <a:prstGeom prst="rect">
            <a:avLst/>
          </a:prstGeom>
          <a:solidFill>
            <a:srgbClr val="E792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Этап 3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АКТИВАЦИЯ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815" y="4780012"/>
            <a:ext cx="1080120" cy="1107996"/>
          </a:xfrm>
          <a:prstGeom prst="rect">
            <a:avLst/>
          </a:prstGeom>
          <a:solidFill>
            <a:srgbClr val="1D314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Покупатель получает калибровочный набор </a:t>
            </a:r>
            <a:r>
              <a:rPr lang="en-US" sz="1100" dirty="0" err="1" smtClean="0">
                <a:solidFill>
                  <a:schemeClr val="bg1"/>
                </a:solidFill>
              </a:rPr>
              <a:t>Xpert</a:t>
            </a:r>
            <a:endParaRPr lang="ru-RU" sz="1100" dirty="0" smtClean="0">
              <a:solidFill>
                <a:schemeClr val="bg1"/>
              </a:solidFill>
            </a:endParaRPr>
          </a:p>
          <a:p>
            <a:pPr algn="ctr"/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999" y="4824144"/>
            <a:ext cx="1080120" cy="11079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С</a:t>
            </a:r>
            <a:r>
              <a:rPr lang="ru-RU" sz="1100" dirty="0" smtClean="0">
                <a:solidFill>
                  <a:schemeClr val="bg1"/>
                </a:solidFill>
              </a:rPr>
              <a:t>вязывается с учебным центром </a:t>
            </a:r>
            <a:r>
              <a:rPr lang="en-US" sz="1100" dirty="0" smtClean="0">
                <a:solidFill>
                  <a:schemeClr val="bg1"/>
                </a:solidFill>
              </a:rPr>
              <a:t>Cepheid</a:t>
            </a:r>
            <a:r>
              <a:rPr lang="ru-RU" sz="1100" dirty="0" smtClean="0">
                <a:solidFill>
                  <a:schemeClr val="bg1"/>
                </a:solidFill>
              </a:rPr>
              <a:t>  для получения КОДА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8175" y="4852020"/>
            <a:ext cx="1080120" cy="9387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Заказчик использует калибровочный набор </a:t>
            </a:r>
            <a:r>
              <a:rPr lang="en-US" sz="1100" dirty="0" err="1" smtClean="0">
                <a:solidFill>
                  <a:schemeClr val="bg1"/>
                </a:solidFill>
              </a:rPr>
              <a:t>Xpert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0343" y="4924028"/>
            <a:ext cx="108012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Заказчик отправляет данные в </a:t>
            </a:r>
            <a:r>
              <a:rPr lang="en-US" sz="1100" dirty="0" smtClean="0">
                <a:solidFill>
                  <a:schemeClr val="bg1"/>
                </a:solidFill>
              </a:rPr>
              <a:t>Cepheid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511" y="4780012"/>
            <a:ext cx="1080120" cy="11079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Данные анализируются, код активации отправляется Заказчику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8695" y="4780012"/>
            <a:ext cx="1080120" cy="93871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Код активации модулей -</a:t>
            </a:r>
            <a:r>
              <a:rPr lang="en-US" sz="1100" dirty="0" smtClean="0">
                <a:solidFill>
                  <a:schemeClr val="bg1"/>
                </a:solidFill>
              </a:rPr>
              <a:t>&gt;</a:t>
            </a:r>
            <a:r>
              <a:rPr lang="ru-RU" sz="1100" dirty="0" smtClean="0">
                <a:solidFill>
                  <a:schemeClr val="bg1"/>
                </a:solidFill>
              </a:rPr>
              <a:t> Новый сертификат</a:t>
            </a:r>
          </a:p>
        </p:txBody>
      </p:sp>
    </p:spTree>
    <p:extLst>
      <p:ext uri="{BB962C8B-B14F-4D97-AF65-F5344CB8AC3E}">
        <p14:creationId xmlns:p14="http://schemas.microsoft.com/office/powerpoint/2010/main" val="16678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Ежегодные </a:t>
            </a:r>
            <a:r>
              <a:rPr lang="ru-RU" sz="3600" dirty="0" smtClean="0">
                <a:latin typeface="Calibri" pitchFamily="34" charset="0"/>
              </a:rPr>
              <a:t>задачи технического обслуживания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: </a:t>
            </a: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Калибровка модуля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lang="en-GB" sz="3600" dirty="0">
                <a:latin typeface="Calibri" pitchFamily="34" charset="0"/>
                <a:ea typeface="+mn-ea"/>
                <a:cs typeface="Arial" charset="0"/>
              </a:rPr>
              <a:t>(3 </a:t>
            </a:r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из 3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)</a:t>
            </a:r>
            <a:endParaRPr lang="en-GB" sz="3600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531" y="1996667"/>
            <a:ext cx="9432542" cy="399333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421C5E"/>
                </a:solidFill>
                <a:latin typeface="Calibri" pitchFamily="34" charset="0"/>
              </a:rPr>
              <a:t>Как правило, калибровки на удалённом доступе  бывает достаточно, чтобы настроить модули на один год работы.</a:t>
            </a:r>
            <a:endParaRPr lang="en-GB" sz="2400" dirty="0" smtClean="0">
              <a:solidFill>
                <a:srgbClr val="421C5E"/>
              </a:solidFill>
              <a:latin typeface="Calibri" pitchFamily="34" charset="0"/>
            </a:endParaRPr>
          </a:p>
          <a:p>
            <a:endParaRPr lang="en-GB" sz="2400" dirty="0">
              <a:solidFill>
                <a:srgbClr val="421C5E"/>
              </a:solidFill>
              <a:latin typeface="Calibri" pitchFamily="34" charset="0"/>
            </a:endParaRPr>
          </a:p>
          <a:p>
            <a:r>
              <a:rPr lang="ru-RU" sz="2400" dirty="0" smtClean="0">
                <a:solidFill>
                  <a:srgbClr val="421C5E"/>
                </a:solidFill>
                <a:latin typeface="Calibri" pitchFamily="34" charset="0"/>
              </a:rPr>
              <a:t>Тем не менее, калибровка одного или двух модулей может не сработать</a:t>
            </a:r>
            <a:r>
              <a:rPr lang="en-GB" sz="2400" dirty="0" smtClean="0">
                <a:solidFill>
                  <a:srgbClr val="421C5E"/>
                </a:solidFill>
                <a:latin typeface="Calibri" pitchFamily="34" charset="0"/>
              </a:rPr>
              <a:t>.</a:t>
            </a:r>
            <a:r>
              <a:rPr lang="ru-RU" sz="24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endParaRPr lang="en-GB" sz="2400" dirty="0">
              <a:solidFill>
                <a:srgbClr val="421C5E"/>
              </a:solidFill>
              <a:latin typeface="Calibri" pitchFamily="34" charset="0"/>
            </a:endParaRPr>
          </a:p>
          <a:p>
            <a:endParaRPr lang="en-GB" sz="2400" dirty="0" smtClean="0">
              <a:solidFill>
                <a:srgbClr val="421C5E"/>
              </a:solidFill>
              <a:latin typeface="Calibri" pitchFamily="34" charset="0"/>
            </a:endParaRPr>
          </a:p>
          <a:p>
            <a:r>
              <a:rPr lang="ru-RU" sz="2400" dirty="0" smtClean="0">
                <a:solidFill>
                  <a:srgbClr val="421C5E"/>
                </a:solidFill>
                <a:latin typeface="Calibri" pitchFamily="34" charset="0"/>
              </a:rPr>
              <a:t>Если калибровка не срабатывает, тогда модули должны быть заменены на новые или отремонтированные модули Cepheid, а старые модули должны быть отправлены в Cepheid.</a:t>
            </a:r>
            <a:endParaRPr lang="en-GB" sz="2400" dirty="0">
              <a:solidFill>
                <a:srgbClr val="421C5E"/>
              </a:solidFill>
              <a:latin typeface="Calibri" pitchFamily="34" charset="0"/>
            </a:endParaRPr>
          </a:p>
          <a:p>
            <a:endParaRPr lang="en-GB" sz="2800" dirty="0">
              <a:solidFill>
                <a:srgbClr val="421C5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501" y="1971700"/>
            <a:ext cx="6031657" cy="414858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cs typeface="Arial" charset="0"/>
              </a:rPr>
              <a:t>Обновление файла определения анализа (ADF)</a:t>
            </a:r>
            <a:br>
              <a:rPr lang="ru-RU" sz="3600" dirty="0" smtClean="0">
                <a:cs typeface="Arial" charset="0"/>
              </a:rPr>
            </a:br>
            <a:r>
              <a:rPr lang="en-GB" sz="3600" dirty="0" smtClean="0">
                <a:cs typeface="Arial" charset="0"/>
              </a:rPr>
              <a:t> </a:t>
            </a:r>
            <a:r>
              <a:rPr lang="en-GB" sz="2800" dirty="0">
                <a:cs typeface="Arial" charset="0"/>
              </a:rPr>
              <a:t>(1 </a:t>
            </a:r>
            <a:r>
              <a:rPr lang="ru-RU" sz="2800" dirty="0" smtClean="0">
                <a:cs typeface="Arial" charset="0"/>
              </a:rPr>
              <a:t>из 4</a:t>
            </a:r>
            <a:r>
              <a:rPr lang="en-GB" sz="2800" dirty="0" smtClean="0">
                <a:cs typeface="Arial" charset="0"/>
              </a:rPr>
              <a:t>)</a:t>
            </a:r>
            <a:endParaRPr lang="en-GB" sz="28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57203" y="2301480"/>
            <a:ext cx="3785309" cy="2511649"/>
          </a:xfrm>
        </p:spPr>
        <p:txBody>
          <a:bodyPr>
            <a:normAutofit/>
          </a:bodyPr>
          <a:lstStyle/>
          <a:p>
            <a:pPr marL="390638" indent="-390638">
              <a:buFont typeface="+mj-lt"/>
              <a:buAutoNum type="arabicPeriod"/>
            </a:pPr>
            <a:r>
              <a:rPr lang="ru-RU" sz="1800" dirty="0" smtClean="0"/>
              <a:t>Вставьте голубой компакт-диск</a:t>
            </a:r>
            <a:r>
              <a:rPr lang="en-GB" sz="1800" dirty="0" smtClean="0"/>
              <a:t>,</a:t>
            </a:r>
            <a:r>
              <a:rPr lang="ru-RU" sz="1800" dirty="0" smtClean="0"/>
              <a:t> который поставляется в комплект картриджей, в дисковод для компакт-дисков</a:t>
            </a:r>
            <a:r>
              <a:rPr lang="en-GB" sz="1800" dirty="0" smtClean="0"/>
              <a:t>.</a:t>
            </a:r>
            <a:endParaRPr lang="en-GB" sz="1800" dirty="0"/>
          </a:p>
          <a:p>
            <a:pPr marL="390638" indent="-390638">
              <a:buFont typeface="+mj-lt"/>
              <a:buAutoNum type="arabicPeriod"/>
            </a:pPr>
            <a:r>
              <a:rPr lang="ru-RU" sz="1800" dirty="0" smtClean="0"/>
              <a:t>В программе </a:t>
            </a:r>
            <a:r>
              <a:rPr lang="en-GB" sz="1800" dirty="0" smtClean="0"/>
              <a:t>GeneXpert DX, </a:t>
            </a:r>
            <a:r>
              <a:rPr lang="ru-RU" sz="1800" dirty="0" smtClean="0"/>
              <a:t>нажмите</a:t>
            </a:r>
            <a:r>
              <a:rPr lang="en-GB" sz="1800" dirty="0" smtClean="0"/>
              <a:t> </a:t>
            </a:r>
            <a:r>
              <a:rPr lang="ru-RU" sz="1800" dirty="0" smtClean="0"/>
              <a:t>«</a:t>
            </a:r>
            <a:r>
              <a:rPr lang="en-GB" sz="1800" dirty="0" smtClean="0"/>
              <a:t>Define Assays</a:t>
            </a:r>
            <a:r>
              <a:rPr lang="ru-RU" sz="1800" dirty="0" smtClean="0"/>
              <a:t>» («</a:t>
            </a:r>
            <a:r>
              <a:rPr lang="ru-RU" sz="1800" dirty="0" smtClean="0">
                <a:solidFill>
                  <a:srgbClr val="000000"/>
                </a:solidFill>
              </a:rPr>
              <a:t>Определите анализ»</a:t>
            </a:r>
            <a:r>
              <a:rPr lang="ru-RU" sz="1800" dirty="0" smtClean="0"/>
              <a:t>)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17684" y="2580064"/>
            <a:ext cx="4065222" cy="1465929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40224" y="6006214"/>
            <a:ext cx="5378232" cy="14393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0849" y="4661018"/>
            <a:ext cx="3111056" cy="1213183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lang="ru-RU" dirty="0" smtClean="0"/>
              <a:t>Примечание</a:t>
            </a:r>
            <a:r>
              <a:rPr lang="en-US" dirty="0" smtClean="0"/>
              <a:t>: ADF </a:t>
            </a:r>
            <a:r>
              <a:rPr lang="ru-RU" dirty="0" smtClean="0"/>
              <a:t>поставляется на </a:t>
            </a:r>
            <a:r>
              <a:rPr lang="nl-NL" dirty="0" smtClean="0"/>
              <a:t>CD </a:t>
            </a:r>
            <a:r>
              <a:rPr lang="ru-RU" dirty="0" smtClean="0"/>
              <a:t>дисках вместе с наборами картриджей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56191" y="6006213"/>
            <a:ext cx="3786322" cy="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456606" indent="-456606">
              <a:buFont typeface="+mj-lt"/>
              <a:buAutoNum type="arabicPeriod" startAt="3"/>
            </a:pPr>
            <a:r>
              <a:rPr lang="ru-RU" sz="2100" dirty="0" smtClean="0">
                <a:latin typeface="+mn-lt"/>
              </a:rPr>
              <a:t>Нажмите «</a:t>
            </a:r>
            <a:r>
              <a:rPr lang="en-US" sz="2100" dirty="0" smtClean="0">
                <a:latin typeface="+mn-lt"/>
              </a:rPr>
              <a:t>Import</a:t>
            </a:r>
            <a:r>
              <a:rPr lang="ru-RU" sz="2100" dirty="0" smtClean="0">
                <a:latin typeface="+mn-lt"/>
              </a:rPr>
              <a:t>» («Импортировать»)</a:t>
            </a:r>
            <a:r>
              <a:rPr lang="en-US" sz="2100" dirty="0" smtClean="0">
                <a:latin typeface="+mn-lt"/>
              </a:rPr>
              <a:t>.</a:t>
            </a:r>
            <a:endParaRPr lang="en-US" b="0" dirty="0" smtClean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670164" y="5598253"/>
            <a:ext cx="555638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910649" y="2239372"/>
            <a:ext cx="733030" cy="6813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19782" y="1407658"/>
            <a:ext cx="9649073" cy="6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ru-RU" sz="2000" b="0" dirty="0" smtClean="0">
                <a:solidFill>
                  <a:schemeClr val="tx1"/>
                </a:solidFill>
                <a:cs typeface="Arial" charset="0"/>
              </a:rPr>
              <a:t>Периодически </a:t>
            </a:r>
            <a:r>
              <a:rPr lang="en-US" sz="2000" b="0" dirty="0" smtClean="0">
                <a:solidFill>
                  <a:schemeClr val="tx1"/>
                </a:solidFill>
                <a:cs typeface="Arial" charset="0"/>
              </a:rPr>
              <a:t>Cepheid </a:t>
            </a:r>
            <a:r>
              <a:rPr lang="ru-RU" sz="2000" b="0" dirty="0" smtClean="0">
                <a:solidFill>
                  <a:schemeClr val="tx1"/>
                </a:solidFill>
                <a:cs typeface="Arial" charset="0"/>
              </a:rPr>
              <a:t>обновляет своё программное обеспечение и для этого необходимо импортировать обновлённый файл </a:t>
            </a:r>
            <a:r>
              <a:rPr lang="en-US" sz="2000" b="0" dirty="0" smtClean="0">
                <a:solidFill>
                  <a:schemeClr val="tx1"/>
                </a:solidFill>
                <a:cs typeface="Arial" charset="0"/>
              </a:rPr>
              <a:t>ADF </a:t>
            </a:r>
            <a:endParaRPr lang="en-US" sz="2000" b="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2717" y="1742656"/>
            <a:ext cx="5656071" cy="37719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52726" y="2131490"/>
            <a:ext cx="3944405" cy="1830837"/>
          </a:xfrm>
        </p:spPr>
        <p:txBody>
          <a:bodyPr>
            <a:normAutofit lnSpcReduction="10000"/>
          </a:bodyPr>
          <a:lstStyle/>
          <a:p>
            <a:pPr marL="390638" indent="-390638">
              <a:buAutoNum type="arabicPeriod" startAt="4"/>
            </a:pPr>
            <a:r>
              <a:rPr lang="ru-RU" sz="2000" dirty="0" smtClean="0"/>
              <a:t>Откроется окно «</a:t>
            </a:r>
            <a:r>
              <a:rPr lang="en-GB" sz="2000" dirty="0" smtClean="0"/>
              <a:t>Import  Assay</a:t>
            </a:r>
            <a:r>
              <a:rPr lang="ru-RU" sz="2000" dirty="0" smtClean="0"/>
              <a:t>» («Импорт анализа»)</a:t>
            </a:r>
            <a:r>
              <a:rPr lang="en-GB" sz="2000" dirty="0" smtClean="0"/>
              <a:t>.</a:t>
            </a:r>
            <a:endParaRPr lang="en-GB" sz="2000" dirty="0"/>
          </a:p>
          <a:p>
            <a:pPr marL="390638" indent="-390638">
              <a:buAutoNum type="arabicPeriod" startAt="4"/>
            </a:pPr>
            <a:r>
              <a:rPr lang="ru-RU" sz="2000" dirty="0" smtClean="0"/>
              <a:t>Найдите компакт-диск в соответствующем </a:t>
            </a:r>
            <a:r>
              <a:rPr lang="en-GB" sz="2000" dirty="0" smtClean="0"/>
              <a:t> </a:t>
            </a:r>
            <a:r>
              <a:rPr lang="ru-RU" sz="2000" dirty="0" smtClean="0"/>
              <a:t>дисководе</a:t>
            </a:r>
            <a:r>
              <a:rPr lang="en-GB" sz="2000" dirty="0" smtClean="0"/>
              <a:t>.</a:t>
            </a:r>
            <a:endParaRPr lang="en-GB" sz="2000" dirty="0"/>
          </a:p>
          <a:p>
            <a:pPr marL="390638" indent="-390638">
              <a:buAutoNum type="arabicPeriod" startAt="4"/>
            </a:pPr>
            <a:endParaRPr lang="en-GB" sz="2000" b="1" dirty="0"/>
          </a:p>
          <a:p>
            <a:pPr marL="390638" indent="-390638">
              <a:buFont typeface="+mj-lt"/>
              <a:buAutoNum type="arabicPeriod"/>
            </a:pPr>
            <a:endParaRPr lang="en-GB" sz="2000" b="1" dirty="0"/>
          </a:p>
          <a:p>
            <a:pPr marL="703148" lvl="1" indent="-390638">
              <a:buClr>
                <a:srgbClr val="D16349"/>
              </a:buClr>
              <a:buFont typeface="+mj-lt"/>
              <a:buAutoNum type="arabicPeriod"/>
            </a:pPr>
            <a:endParaRPr lang="en-GB" sz="2000" b="1" dirty="0">
              <a:solidFill>
                <a:prstClr val="black"/>
              </a:solidFill>
            </a:endParaRPr>
          </a:p>
          <a:p>
            <a:pPr marL="703148" lvl="1" indent="-390638">
              <a:buNone/>
            </a:pPr>
            <a:endParaRPr lang="en-GB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58997" y="3306991"/>
            <a:ext cx="1649406" cy="287286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cs typeface="Arial" charset="0"/>
              </a:rPr>
              <a:t>Обновление файла определения анализа (ADF)</a:t>
            </a:r>
            <a:br>
              <a:rPr lang="ru-RU" sz="3600" dirty="0" smtClean="0">
                <a:cs typeface="Arial" charset="0"/>
              </a:rPr>
            </a:br>
            <a:r>
              <a:rPr lang="en-GB" sz="2800" dirty="0" smtClean="0">
                <a:cs typeface="Arial" charset="0"/>
              </a:rPr>
              <a:t>(</a:t>
            </a:r>
            <a:r>
              <a:rPr lang="en-GB" sz="2800" dirty="0">
                <a:cs typeface="Arial" charset="0"/>
              </a:rPr>
              <a:t>2 </a:t>
            </a:r>
            <a:r>
              <a:rPr lang="ru-RU" sz="2800" dirty="0" smtClean="0">
                <a:cs typeface="Arial" charset="0"/>
              </a:rPr>
              <a:t>из 4</a:t>
            </a:r>
            <a:r>
              <a:rPr lang="en-GB" sz="2800" dirty="0" smtClean="0">
                <a:cs typeface="Arial" charset="0"/>
              </a:rPr>
              <a:t>)</a:t>
            </a:r>
            <a:endParaRPr lang="en-GB" sz="280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4210" y="2131490"/>
            <a:ext cx="5656071" cy="37719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52726" y="1668833"/>
            <a:ext cx="3606271" cy="1816926"/>
          </a:xfrm>
        </p:spPr>
        <p:txBody>
          <a:bodyPr>
            <a:noAutofit/>
          </a:bodyPr>
          <a:lstStyle/>
          <a:p>
            <a:pPr marL="390638" indent="-390638">
              <a:buFont typeface="+mj-lt"/>
              <a:buAutoNum type="arabicPeriod" startAt="6"/>
            </a:pPr>
            <a:r>
              <a:rPr lang="ru-RU" sz="2000" dirty="0" smtClean="0"/>
              <a:t>Откройте папку «</a:t>
            </a:r>
            <a:r>
              <a:rPr lang="en-GB" sz="2000" dirty="0" smtClean="0"/>
              <a:t>GeneXpert Systems</a:t>
            </a:r>
            <a:r>
              <a:rPr lang="ru-RU" sz="2000" dirty="0" smtClean="0"/>
              <a:t>»</a:t>
            </a:r>
            <a:r>
              <a:rPr lang="en-GB" sz="2000" dirty="0" smtClean="0"/>
              <a:t>.</a:t>
            </a:r>
            <a:endParaRPr lang="en-GB" sz="2000" dirty="0"/>
          </a:p>
          <a:p>
            <a:pPr marL="390638" indent="-390638">
              <a:buFont typeface="+mj-lt"/>
              <a:buAutoNum type="arabicPeriod" startAt="7"/>
            </a:pPr>
            <a:r>
              <a:rPr lang="ru-RU" sz="2000" dirty="0" smtClean="0"/>
              <a:t>Нажмите на файл «</a:t>
            </a:r>
            <a:r>
              <a:rPr lang="en-GB" sz="2000" dirty="0" smtClean="0"/>
              <a:t>Xpert MTB-RIF.gxa</a:t>
            </a:r>
            <a:r>
              <a:rPr lang="ru-RU" sz="2000" dirty="0" smtClean="0"/>
              <a:t>»</a:t>
            </a:r>
            <a:r>
              <a:rPr lang="en-GB" sz="2000" dirty="0" smtClean="0"/>
              <a:t>.</a:t>
            </a:r>
            <a:endParaRPr lang="en-GB" sz="2000" dirty="0"/>
          </a:p>
          <a:p>
            <a:pPr marL="703148" lvl="1" indent="-390638">
              <a:buClr>
                <a:srgbClr val="D16349"/>
              </a:buClr>
              <a:buFont typeface="+mj-lt"/>
              <a:buAutoNum type="arabicPeriod"/>
            </a:pPr>
            <a:endParaRPr lang="en-GB" sz="1800" b="1" dirty="0">
              <a:solidFill>
                <a:prstClr val="black"/>
              </a:solidFill>
            </a:endParaRPr>
          </a:p>
          <a:p>
            <a:pPr marL="703148" lvl="1" indent="-390638">
              <a:buNone/>
            </a:pPr>
            <a:endParaRPr lang="en-GB" sz="18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01170" y="2028820"/>
            <a:ext cx="2114461" cy="617299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53654" y="3080675"/>
            <a:ext cx="1259885" cy="98718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0129" y="5606450"/>
            <a:ext cx="5516235" cy="296941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68308" y="5829549"/>
            <a:ext cx="3606271" cy="4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Calibri" pitchFamily="34" charset="0"/>
                <a:cs typeface="Calibri" pitchFamily="34" charset="0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390638" indent="-390638">
              <a:buFont typeface="+mj-lt"/>
              <a:buAutoNum type="arabicPeriod" startAt="8"/>
            </a:pPr>
            <a:r>
              <a:rPr lang="ru-RU" sz="2000" dirty="0" smtClean="0"/>
              <a:t>Нажмите «</a:t>
            </a:r>
            <a:r>
              <a:rPr lang="en-US" sz="2000" dirty="0" smtClean="0"/>
              <a:t>Import</a:t>
            </a:r>
            <a:r>
              <a:rPr lang="ru-RU" sz="2000" dirty="0" smtClean="0"/>
              <a:t>» («Импортировать»).</a:t>
            </a:r>
            <a:endParaRPr lang="en-US" sz="1800" b="1" dirty="0">
              <a:latin typeface="+mn-lt"/>
            </a:endParaRPr>
          </a:p>
          <a:p>
            <a:pPr marL="390638" indent="-390638">
              <a:buFont typeface="+mj-lt"/>
              <a:buAutoNum type="arabicPeriod"/>
            </a:pPr>
            <a:endParaRPr lang="en-US" sz="1800" b="1" dirty="0">
              <a:latin typeface="+mn-lt"/>
            </a:endParaRPr>
          </a:p>
          <a:p>
            <a:pPr marL="703148" lvl="1" indent="-390638">
              <a:buClr>
                <a:srgbClr val="D16349"/>
              </a:buClr>
              <a:buFont typeface="+mj-lt"/>
              <a:buAutoNum type="arabicPeriod"/>
            </a:pPr>
            <a:endParaRPr lang="en-US" sz="1800" b="1" dirty="0">
              <a:solidFill>
                <a:prstClr val="black"/>
              </a:solidFill>
              <a:latin typeface="+mn-lt"/>
            </a:endParaRPr>
          </a:p>
          <a:p>
            <a:pPr marL="703148" lvl="1" indent="-390638">
              <a:buNone/>
            </a:pPr>
            <a:endParaRPr lang="en-US" sz="18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659" y="3343272"/>
            <a:ext cx="3606053" cy="2321179"/>
          </a:xfrm>
          <a:prstGeom prst="rect">
            <a:avLst/>
          </a:prstGeom>
          <a:solidFill>
            <a:srgbClr val="FFA110">
              <a:alpha val="9000"/>
            </a:srgbClr>
          </a:solidFill>
          <a:ln w="47625">
            <a:solidFill>
              <a:srgbClr val="FF0000"/>
            </a:solidFill>
          </a:ln>
          <a:effectLst>
            <a:glow rad="101600">
              <a:srgbClr val="FF6600">
                <a:alpha val="75000"/>
              </a:srgbClr>
            </a:glow>
          </a:effectLst>
        </p:spPr>
        <p:txBody>
          <a:bodyPr wrap="square" lIns="104170" tIns="52085" rIns="104170" bIns="52085">
            <a:spAutoFit/>
          </a:bodyPr>
          <a:lstStyle/>
          <a:p>
            <a:r>
              <a:rPr lang="ru-RU" dirty="0" smtClean="0"/>
              <a:t>ПРИМЕЧАНИЕ</a:t>
            </a:r>
            <a:r>
              <a:rPr lang="en-US" dirty="0" smtClean="0"/>
              <a:t>:</a:t>
            </a:r>
            <a:r>
              <a:rPr lang="ru-RU" dirty="0" smtClean="0"/>
              <a:t> Название файла может меняться в зависимости от версии программного обеспечения.</a:t>
            </a:r>
            <a:r>
              <a:rPr lang="en-US" dirty="0" smtClean="0"/>
              <a:t> </a:t>
            </a:r>
            <a:r>
              <a:rPr lang="ru-RU" dirty="0" smtClean="0"/>
              <a:t>В любом случае выбирайте файл с расширением «</a:t>
            </a:r>
            <a:r>
              <a:rPr lang="en-US" dirty="0" smtClean="0"/>
              <a:t>.gxa</a:t>
            </a:r>
            <a:r>
              <a:rPr lang="ru-RU" dirty="0" smtClean="0"/>
              <a:t>»</a:t>
            </a:r>
            <a:r>
              <a:rPr lang="en-US" dirty="0" smtClean="0"/>
              <a:t>,</a:t>
            </a:r>
            <a:r>
              <a:rPr lang="ru-RU" dirty="0" smtClean="0"/>
              <a:t> который будет единственным на </a:t>
            </a:r>
            <a:r>
              <a:rPr lang="en-US" dirty="0" smtClean="0"/>
              <a:t>CD</a:t>
            </a:r>
            <a:r>
              <a:rPr lang="ru-RU" dirty="0" smtClean="0"/>
              <a:t> диске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8307975" y="5330502"/>
            <a:ext cx="555638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2726" y="25146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Calibri" pitchFamily="34" charset="0"/>
              </a:rPr>
              <a:t>Обновление файла определения анализа</a:t>
            </a:r>
            <a:r>
              <a:rPr lang="en-GB" sz="3200" dirty="0" smtClean="0">
                <a:latin typeface="Calibri" pitchFamily="34" charset="0"/>
              </a:rPr>
              <a:t> (ADF)</a:t>
            </a:r>
            <a:br>
              <a:rPr lang="en-GB" sz="3200" dirty="0" smtClean="0">
                <a:latin typeface="Calibri" pitchFamily="34" charset="0"/>
              </a:rPr>
            </a:br>
            <a:r>
              <a:rPr lang="en-GB" sz="2800" dirty="0" smtClean="0">
                <a:cs typeface="Arial" charset="0"/>
              </a:rPr>
              <a:t>(</a:t>
            </a:r>
            <a:r>
              <a:rPr lang="en-GB" sz="2800" dirty="0">
                <a:cs typeface="Arial" charset="0"/>
              </a:rPr>
              <a:t>3 </a:t>
            </a:r>
            <a:r>
              <a:rPr lang="ru-RU" sz="2800" dirty="0" smtClean="0">
                <a:cs typeface="Arial" charset="0"/>
              </a:rPr>
              <a:t>из 4</a:t>
            </a:r>
            <a:r>
              <a:rPr lang="en-GB" sz="2800" dirty="0" smtClean="0">
                <a:cs typeface="Arial" charset="0"/>
              </a:rPr>
              <a:t>)</a:t>
            </a:r>
            <a:endParaRPr lang="en-GB" sz="280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7816" y="2022406"/>
            <a:ext cx="6474963" cy="441599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03759" y="1611660"/>
            <a:ext cx="8108672" cy="3737569"/>
          </a:xfrm>
        </p:spPr>
        <p:txBody>
          <a:bodyPr>
            <a:normAutofit/>
          </a:bodyPr>
          <a:lstStyle/>
          <a:p>
            <a:pPr marL="390638" indent="-390638">
              <a:buNone/>
            </a:pPr>
            <a:r>
              <a:rPr lang="ru-RU" sz="2000" dirty="0" smtClean="0"/>
              <a:t>Сейчас анализ доступен для использования. </a:t>
            </a:r>
          </a:p>
          <a:p>
            <a:pPr marL="390638" indent="-390638">
              <a:buNone/>
            </a:pPr>
            <a:r>
              <a:rPr lang="ru-RU" sz="2000" dirty="0" smtClean="0"/>
              <a:t>Он будет приведен, </a:t>
            </a:r>
          </a:p>
          <a:p>
            <a:pPr marL="390638" indent="-390638">
              <a:buNone/>
            </a:pPr>
            <a:r>
              <a:rPr lang="ru-RU" sz="2000" dirty="0" smtClean="0"/>
              <a:t>как показано на рисунке.</a:t>
            </a:r>
            <a:endParaRPr lang="en-GB" sz="2000" dirty="0"/>
          </a:p>
          <a:p>
            <a:pPr marL="703148" lvl="1" indent="-390638">
              <a:buClr>
                <a:srgbClr val="D16349"/>
              </a:buClr>
              <a:buFont typeface="+mj-lt"/>
              <a:buAutoNum type="arabicPeriod"/>
            </a:pPr>
            <a:endParaRPr lang="en-GB" sz="1800" dirty="0">
              <a:solidFill>
                <a:prstClr val="black"/>
              </a:solidFill>
            </a:endParaRPr>
          </a:p>
          <a:p>
            <a:pPr marL="703148" lvl="1" indent="-390638">
              <a:buNone/>
            </a:pPr>
            <a:endParaRPr lang="en-GB" sz="1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63999" y="2763788"/>
            <a:ext cx="1034388" cy="476408"/>
          </a:xfrm>
          <a:prstGeom prst="straightConnector1">
            <a:avLst/>
          </a:prstGeom>
          <a:ln w="7493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>
            <a:off x="3737815" y="3114171"/>
            <a:ext cx="1383696" cy="5518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21" tIns="45661" rIns="91321" bIns="45661" numCol="1" rtlCol="0" anchor="t" anchorCtr="0" compatLnSpc="1">
            <a:prstTxWarp prst="textNoShape">
              <a:avLst/>
            </a:prstTxWarp>
          </a:bodyPr>
          <a:lstStyle/>
          <a:p>
            <a:pPr defTabSz="1041632" rtl="1"/>
            <a:endParaRPr lang="en-US" sz="39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2726" y="200000"/>
            <a:ext cx="9976062" cy="834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cs typeface="Arial" charset="0"/>
              </a:rPr>
              <a:t>Обновление файла определения анализа (ADF)</a:t>
            </a:r>
            <a:br>
              <a:rPr lang="ru-RU" sz="3600" dirty="0" smtClean="0">
                <a:cs typeface="Arial" charset="0"/>
              </a:rPr>
            </a:br>
            <a:r>
              <a:rPr lang="en-GB" sz="3600" dirty="0" smtClean="0">
                <a:cs typeface="Arial" charset="0"/>
              </a:rPr>
              <a:t> </a:t>
            </a:r>
            <a:r>
              <a:rPr lang="en-GB" sz="2800" dirty="0">
                <a:cs typeface="Arial" charset="0"/>
              </a:rPr>
              <a:t>(4 </a:t>
            </a:r>
            <a:r>
              <a:rPr lang="ru-RU" sz="2800" dirty="0" smtClean="0">
                <a:cs typeface="Arial" charset="0"/>
              </a:rPr>
              <a:t>из 4</a:t>
            </a:r>
            <a:r>
              <a:rPr lang="en-GB" sz="2800" dirty="0" smtClean="0">
                <a:cs typeface="Arial" charset="0"/>
              </a:rPr>
              <a:t>)</a:t>
            </a:r>
            <a:endParaRPr lang="en-GB" sz="2800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 pitchFamily="34" charset="0"/>
                <a:ea typeface="+mn-ea"/>
                <a:cs typeface="Arial" charset="0"/>
              </a:rPr>
              <a:t>Техническая поддержка </a:t>
            </a:r>
            <a:r>
              <a:rPr lang="en-GB" sz="3600" dirty="0" smtClean="0">
                <a:latin typeface="Calibri" pitchFamily="34" charset="0"/>
                <a:ea typeface="+mn-ea"/>
                <a:cs typeface="Arial" charset="0"/>
              </a:rPr>
              <a:t>Cepheid </a:t>
            </a:r>
            <a:endParaRPr lang="en-GB" sz="3600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9783" y="1522706"/>
            <a:ext cx="9873558" cy="501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Прежде чем просить о технической поддержке, держите наготове следующую информацию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:</a:t>
            </a:r>
            <a:endParaRPr lang="en-US" sz="18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Серийный номер 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GeneXpert,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 код ошибки 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(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или коды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), 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описание происшествия и архив (если есть)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.</a:t>
            </a:r>
            <a:endParaRPr lang="en-US" sz="18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Обучение и помощь 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Cepheid </a:t>
            </a:r>
            <a:r>
              <a:rPr lang="en-US" sz="18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HBDC 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Europe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</a:rPr>
              <a:t>(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Понедельник-Пятница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</a:rPr>
              <a:t>, 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с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</a:rPr>
              <a:t> 8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:00 до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</a:rPr>
              <a:t>18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:00,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центрально-европейское время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</a:rPr>
              <a:t>) </a:t>
            </a:r>
            <a:endParaRPr lang="en-US" sz="1800" dirty="0">
              <a:solidFill>
                <a:srgbClr val="421C5E"/>
              </a:solidFill>
              <a:latin typeface="Calibri" pitchFamily="34" charset="0"/>
            </a:endParaRPr>
          </a:p>
          <a:p>
            <a:pPr lvl="1" eaLnBrk="1" hangingPunct="1">
              <a:defRPr/>
            </a:pP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Телефон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: </a:t>
            </a:r>
            <a:r>
              <a:rPr lang="fr-FR" sz="18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+33.5.63.82.53.60 </a:t>
            </a:r>
            <a:r>
              <a:rPr lang="en-US" sz="18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(53.78) (53.86) </a:t>
            </a:r>
            <a:endParaRPr lang="fr-FR" sz="18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eaLnBrk="1" hangingPunct="1">
              <a:defRPr/>
            </a:pP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Техническая поддержка 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Cepheid (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по вопросам связанными с проблемами в эксплуатации прибора и кодами ошибок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)</a:t>
            </a:r>
            <a:endParaRPr lang="fr-FR" sz="18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Европа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 (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Понедельник-Пятница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</a:rPr>
              <a:t>, 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с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</a:rPr>
              <a:t> 8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:00 до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</a:rPr>
              <a:t>18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:00,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центрально-европейское время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) </a:t>
            </a:r>
            <a:endParaRPr lang="en-US" sz="18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2" eaLnBrk="1" hangingPunct="1">
              <a:defRPr/>
            </a:pP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Телефон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: </a:t>
            </a:r>
            <a:r>
              <a:rPr lang="fr-FR" sz="18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+33.5.63.82.53.19</a:t>
            </a:r>
          </a:p>
          <a:p>
            <a:pPr lvl="2" eaLnBrk="1" hangingPunct="1">
              <a:defRPr/>
            </a:pPr>
            <a:r>
              <a:rPr lang="fr-FR" sz="18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E-mail : </a:t>
            </a:r>
            <a:r>
              <a:rPr lang="fr-FR" sz="1800" dirty="0">
                <a:solidFill>
                  <a:srgbClr val="FF0000"/>
                </a:solidFill>
                <a:latin typeface="Calibri" pitchFamily="34" charset="0"/>
                <a:ea typeface="ＭＳ Ｐゴシック" charset="-128"/>
                <a:cs typeface="Tahoma" pitchFamily="34" charset="0"/>
                <a:hlinkClick r:id="rId2"/>
              </a:rPr>
              <a:t>support@cepheideurope.com</a:t>
            </a:r>
            <a:endParaRPr lang="fr-FR" sz="18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США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 (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Понедельник-Пятница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</a:rPr>
              <a:t>, 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с 6:00  до 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</a:rPr>
              <a:t>21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:00,</a:t>
            </a:r>
            <a:r>
              <a:rPr lang="en-US" sz="18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тихоокеанское поясное время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)</a:t>
            </a:r>
            <a:endParaRPr lang="fr-FR" sz="18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2" eaLnBrk="1" hangingPunct="1">
              <a:defRPr/>
            </a:pP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Телефон</a:t>
            </a:r>
            <a:r>
              <a:rPr lang="fr-FR" sz="18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: </a:t>
            </a:r>
            <a:r>
              <a:rPr lang="fr-FR" sz="18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+1.</a:t>
            </a:r>
            <a:r>
              <a:rPr lang="en-US" sz="18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</a:rPr>
              <a:t>888.838.3222; select option 2</a:t>
            </a:r>
            <a:endParaRPr lang="fr-FR" sz="18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lvl="2" eaLnBrk="1" hangingPunct="1">
              <a:defRPr/>
            </a:pPr>
            <a:r>
              <a:rPr lang="en-US" sz="18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E-mail:</a:t>
            </a:r>
            <a:r>
              <a:rPr lang="fr-FR" sz="18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</a:rPr>
              <a:t> </a:t>
            </a:r>
            <a:r>
              <a:rPr lang="fr-FR" sz="1800" dirty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Tahoma" pitchFamily="34" charset="0"/>
                <a:hlinkClick r:id="rId3"/>
              </a:rPr>
              <a:t>techsupport@cepheid.com</a:t>
            </a:r>
            <a:endParaRPr lang="fr-FR" sz="1800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endParaRPr lang="en-US" sz="1600" b="1" dirty="0">
              <a:solidFill>
                <a:srgbClr val="421C5E"/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0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dirty="0" smtClean="0">
                <a:latin typeface="Calibri" pitchFamily="34" charset="0"/>
              </a:rPr>
              <a:t>Журнал регистрации технического обслуживания</a:t>
            </a:r>
            <a:endParaRPr dirty="0"/>
          </a:p>
        </p:txBody>
      </p:sp>
      <p:sp>
        <p:nvSpPr>
          <p:cNvPr id="498" name="CustomShape 2"/>
          <p:cNvSpPr/>
          <p:nvPr/>
        </p:nvSpPr>
        <p:spPr>
          <a:xfrm>
            <a:off x="344726" y="1518924"/>
            <a:ext cx="9925818" cy="50714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06"/>
            <a:ext cx="184426" cy="36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21" tIns="45661" rIns="91321" bIns="4566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090186"/>
              </p:ext>
            </p:extLst>
          </p:nvPr>
        </p:nvGraphicFramePr>
        <p:xfrm>
          <a:off x="7790730" y="2906140"/>
          <a:ext cx="1370013" cy="115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Feuille de calcul" showAsIcon="1" r:id="rId3" imgW="914400" imgH="771525" progId="Excel.Sheet.8">
                  <p:embed/>
                </p:oleObj>
              </mc:Choice>
              <mc:Fallback>
                <p:oleObj name="Feuille de calcul" showAsIcon="1" r:id="rId3" imgW="914400" imgH="771525" progId="Excel.Shee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0730" y="2906140"/>
                        <a:ext cx="1370013" cy="1153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889819" y="3005839"/>
            <a:ext cx="7585918" cy="1323320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r>
              <a:rPr lang="ru-RU" sz="4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Пример журнала регистрации технического обслуживания</a:t>
            </a:r>
            <a:r>
              <a:rPr lang="en-US" sz="4000" dirty="0" smtClean="0">
                <a:solidFill>
                  <a:srgbClr val="421C5E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19704" y="2175917"/>
            <a:ext cx="3501555" cy="783333"/>
            <a:chOff x="4762500" y="-33971"/>
            <a:chExt cx="5245100" cy="513394"/>
          </a:xfrm>
        </p:grpSpPr>
        <p:sp>
          <p:nvSpPr>
            <p:cNvPr id="9" name="Rectangle 8"/>
            <p:cNvSpPr/>
            <p:nvPr/>
          </p:nvSpPr>
          <p:spPr bwMode="auto">
            <a:xfrm>
              <a:off x="4762500" y="-33971"/>
              <a:ext cx="5245100" cy="51339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41632" rtl="1"/>
              <a:endParaRPr lang="en-US" sz="3900" b="1" dirty="0">
                <a:solidFill>
                  <a:srgbClr val="000066"/>
                </a:solidFill>
                <a:cs typeface="Arial" charset="0"/>
              </a:endParaRPr>
            </a:p>
          </p:txBody>
        </p:sp>
        <p:pic>
          <p:nvPicPr>
            <p:cNvPr id="10" name="Picture 4" descr="MCj02390130000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833" y="32465"/>
              <a:ext cx="740312" cy="39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631098" y="5834"/>
              <a:ext cx="4319456" cy="463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000" i="1" dirty="0" smtClean="0"/>
                <a:t>Должен быть создан в каждой стране</a:t>
              </a:r>
              <a:endParaRPr lang="en-US" sz="2000" i="1" dirty="0"/>
            </a:p>
          </p:txBody>
        </p:sp>
      </p:grpSp>
      <p:cxnSp>
        <p:nvCxnSpPr>
          <p:cNvPr id="12" name="Connecteur droit 11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2998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Выводы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344726" y="1518924"/>
            <a:ext cx="9925818" cy="50714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231751" y="1395636"/>
            <a:ext cx="10081120" cy="5271820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Гарантийный срок эксплуатации начинается с момента ввода в эксплуатацию прибора,  или  с момента доставки, если отчёт по установочной квалификации не был отправлен в Cepheid в течение 1 года со дня поставки.</a:t>
            </a: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Если прибор не был откалиброван в течение первого гарантийного года, то на второй год гарантийные обязательства не распространяются.</a:t>
            </a: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После того, как закончится 2-х летний гарантийный срок можно приобрести ежегодную расширенную гарантию 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или трёхлетний пакет услуг);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калибровочный набор включён в стоимость расширенной гарантии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.</a:t>
            </a:r>
            <a:endParaRPr lang="en-GB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Местные авторизованные сервисные центры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или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АСЦ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могут бесплатно предоставлять определённые услуги, в том числе дополнительное обучение; тем не менее, транспортные услуги НЕ включены в гарантийные обязательства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Количество задач технического обслуживания, которые необходимо выполнять регулярно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(ежедневно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еженедельно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ежемесячно и ежегодно, или после 2000 раз использования каждого модуля прибора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Периодически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Cepheid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создаёт новые  версии программного обеспечения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;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когда это происходит необходимо обновить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файл 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определения анализа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GeneXpert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(ADF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).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186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Оценка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517449" y="1518924"/>
            <a:ext cx="9844854" cy="50714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  <a:buFont typeface="Wingdings" charset="2"/>
              <a:buChar char=""/>
            </a:pPr>
            <a:endParaRPr dirty="0"/>
          </a:p>
        </p:txBody>
      </p:sp>
      <p:sp>
        <p:nvSpPr>
          <p:cNvPr id="503" name="CustomShape 4"/>
          <p:cNvSpPr/>
          <p:nvPr/>
        </p:nvSpPr>
        <p:spPr>
          <a:xfrm>
            <a:off x="2573574" y="481645"/>
            <a:ext cx="684055" cy="530851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517295" y="1668432"/>
            <a:ext cx="9795576" cy="4911780"/>
          </a:xfrm>
          <a:prstGeom prst="rect">
            <a:avLst/>
          </a:prstGeom>
        </p:spPr>
        <p:txBody>
          <a:bodyPr/>
          <a:lstStyle>
            <a:lvl1pPr marL="415987" indent="-291191" algn="l" rtl="0" eaLnBrk="1" fontAlgn="base" hangingPunct="1">
              <a:spcBef>
                <a:spcPts val="456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charset="0"/>
              <a:buChar char=""/>
              <a:defRPr sz="2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黑体" charset="0"/>
              </a:defRPr>
            </a:lvl1pPr>
            <a:lvl2pPr marL="707178" indent="-260444" algn="l" rtl="0" eaLnBrk="1" fontAlgn="base" hangingPunct="1">
              <a:spcBef>
                <a:spcPts val="37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buChar char="◦"/>
              <a:defRPr sz="26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黑体" charset="0"/>
              </a:defRPr>
            </a:lvl2pPr>
            <a:lvl3pPr marL="97847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charset="0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3pPr>
            <a:lvl4pPr marL="1302220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2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4pPr>
            <a:lvl5pPr marL="1562664" indent="-260444" algn="l" rtl="0" eaLnBrk="1" fontAlgn="base" hangingPunct="1">
              <a:spcBef>
                <a:spcPts val="399"/>
              </a:spcBef>
              <a:spcAft>
                <a:spcPct val="0"/>
              </a:spcAft>
              <a:buClr>
                <a:schemeClr val="accent2"/>
              </a:buClr>
              <a:buFont typeface="Wingdings 2" charset="0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黑体" charset="0"/>
              </a:defRPr>
            </a:lvl5pPr>
            <a:lvl6pPr marL="1823108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3552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3996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4440" indent="-260444" algn="l" rtl="0" eaLnBrk="1" latinLnBrk="0" hangingPunct="1">
              <a:spcBef>
                <a:spcPts val="399"/>
              </a:spcBef>
              <a:buClr>
                <a:schemeClr val="accent3"/>
              </a:buClr>
              <a:buFont typeface="Wingdings 2"/>
              <a:buChar char="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Почему важно своевременно отправлять отчёт по установочной квалификации, также как и отчёт по калибровке в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Cepheid?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Когда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эти два отчёта должны быть отправлены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Что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входит и что не входит в гарантийные обязательства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Перечислите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ежедневные, еженедельные, ежемесячные и ежегодные задачи по техническому обслуживанию, и  опишите те задачи, которые необходимо выполнить при помощи программного обеспечения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Опишите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процесс дезинфекции и перечислите детали прибора, которые должны быть продезинфицированы, так же как и дезинфицирующие растворы, которые должны использоваться в процессе технического обслуживания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1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8664" y="1415420"/>
            <a:ext cx="9954301" cy="50292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Calibri" pitchFamily="34" charset="0"/>
              </a:rPr>
              <a:t>У каждого прибора, который был куплен после 24 апреля 2012 г. есть 2-летняя гарантия</a:t>
            </a:r>
            <a:r>
              <a:rPr lang="en-GB" noProof="0" dirty="0" smtClean="0">
                <a:latin typeface="Calibri" pitchFamily="34" charset="0"/>
              </a:rPr>
              <a:t>:</a:t>
            </a:r>
          </a:p>
          <a:p>
            <a:pPr lvl="1">
              <a:spcAft>
                <a:spcPts val="0"/>
              </a:spcAft>
            </a:pPr>
            <a:r>
              <a:rPr lang="ru-RU" sz="2800" dirty="0" smtClean="0">
                <a:latin typeface="Calibri" pitchFamily="34" charset="0"/>
              </a:rPr>
              <a:t>Гарантийный срок эксплуатации начинается с момента ввода в эксплуатацию прибора, которым считается дата отправки отчёта о вводе в эксплуатацию в 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Cepheid</a:t>
            </a:r>
            <a:r>
              <a:rPr lang="ru-RU" sz="2800" dirty="0" smtClean="0">
                <a:latin typeface="Calibri" pitchFamily="34" charset="0"/>
              </a:rPr>
              <a:t>. </a:t>
            </a:r>
          </a:p>
          <a:p>
            <a:pPr lvl="1">
              <a:spcAft>
                <a:spcPts val="0"/>
              </a:spcAft>
            </a:pPr>
            <a:r>
              <a:rPr lang="ru-RU" sz="2800" dirty="0" smtClean="0">
                <a:latin typeface="Calibri" pitchFamily="34" charset="0"/>
                <a:sym typeface="Wingdings" pitchFamily="2" charset="2"/>
              </a:rPr>
              <a:t>В случае, если отчёт об вводе в эксплуатацию не отправлен, то гарантийный срок начинается с момента поставки прибора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noProof="0" dirty="0" smtClean="0">
                <a:latin typeface="Calibri" pitchFamily="34" charset="0"/>
                <a:sym typeface="Wingdings" pitchFamily="2" charset="2"/>
              </a:rPr>
              <a:t> Если прибор </a:t>
            </a:r>
            <a:r>
              <a:rPr lang="ru-RU" dirty="0" smtClean="0">
                <a:latin typeface="Calibri" pitchFamily="34" charset="0"/>
                <a:sym typeface="Wingdings" pitchFamily="2" charset="2"/>
              </a:rPr>
              <a:t>не был откалиброван в течение первого гарантийного года, то на второй год гарантийные обязательства не распространяются</a:t>
            </a:r>
            <a:r>
              <a:rPr lang="en-GB" noProof="0" dirty="0" smtClean="0">
                <a:latin typeface="Calibri" pitchFamily="34" charset="0"/>
                <a:sym typeface="Wingdings" pitchFamily="2" charset="2"/>
              </a:rPr>
              <a:t>.</a:t>
            </a:r>
            <a:endParaRPr lang="en-GB" noProof="0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Гарантия на прибор </a:t>
            </a:r>
            <a:r>
              <a:rPr lang="en-US" sz="3600" dirty="0" smtClean="0">
                <a:latin typeface="Calibri" pitchFamily="34" charset="0"/>
              </a:rPr>
              <a:t>GeneXpert (</a:t>
            </a:r>
            <a:r>
              <a:rPr lang="en-US" sz="3600" dirty="0">
                <a:latin typeface="Calibri" pitchFamily="34" charset="0"/>
              </a:rPr>
              <a:t>1 </a:t>
            </a:r>
            <a:r>
              <a:rPr lang="ru-RU" sz="3600" dirty="0" smtClean="0">
                <a:latin typeface="Calibri" pitchFamily="34" charset="0"/>
              </a:rPr>
              <a:t>из 3</a:t>
            </a:r>
            <a:r>
              <a:rPr lang="en-US" sz="3600" dirty="0" smtClean="0">
                <a:latin typeface="Calibri" pitchFamily="34" charset="0"/>
              </a:rPr>
              <a:t>)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207" y="1179612"/>
            <a:ext cx="10044656" cy="341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ru-RU" sz="2000" b="1" dirty="0" smtClean="0">
                <a:latin typeface="+mn-lt"/>
                <a:ea typeface="+mn-ea"/>
                <a:cs typeface="Calibri" panose="020F0502020204030204" pitchFamily="34" charset="0"/>
              </a:rPr>
              <a:t>Выражение признательности</a:t>
            </a:r>
            <a:endParaRPr lang="en-US" sz="2000" b="1" dirty="0">
              <a:latin typeface="+mn-lt"/>
              <a:ea typeface="+mn-ea"/>
              <a:cs typeface="Calibri" panose="020F0502020204030204" pitchFamily="34" charset="0"/>
            </a:endParaRPr>
          </a:p>
          <a:p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Комплект учебных материалов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Xpert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MTB/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RIF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 был подготовлен со стороны консорциума партнеров в рамках Глобальной лабораторной инициативы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(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ГЛИ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)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, включая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KNCV,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CDC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США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TB CARE I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ВОЗ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,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при финансировании со стороны ЮСАИД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Модули основываются на материалах, которые были изначально разработаны со стороны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FIND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, KNCV </a:t>
            </a:r>
            <a:r>
              <a:rPr lang="ru-RU" sz="2000" dirty="0" smtClean="0">
                <a:latin typeface="+mn-lt"/>
                <a:ea typeface="+mn-ea"/>
                <a:cs typeface="Calibri" panose="020F0502020204030204" pitchFamily="34" charset="0"/>
              </a:rPr>
              <a:t>и 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Cepheid</a:t>
            </a:r>
            <a:r>
              <a:rPr lang="en-US" sz="2000" dirty="0" smtClean="0">
                <a:latin typeface="+mn-lt"/>
                <a:ea typeface="+mn-ea"/>
                <a:cs typeface="Calibri" panose="020F0502020204030204" pitchFamily="34" charset="0"/>
              </a:rPr>
              <a:t>.</a:t>
            </a:r>
            <a:endParaRPr lang="ru-RU" sz="2000" dirty="0" smtClean="0">
              <a:latin typeface="+mn-lt"/>
              <a:ea typeface="+mn-ea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latin typeface="+mn-lt"/>
                <a:ea typeface="+mn-ea"/>
                <a:cs typeface="Calibri" panose="020F0502020204030204" pitchFamily="34" charset="0"/>
              </a:rPr>
              <a:t>Перевод на русский язык осуществлён при поддержке </a:t>
            </a:r>
            <a:r>
              <a:rPr lang="en-US" sz="2000" dirty="0">
                <a:latin typeface="+mn-lt"/>
                <a:ea typeface="+mn-ea"/>
                <a:cs typeface="Calibri" panose="020F0502020204030204" pitchFamily="34" charset="0"/>
              </a:rPr>
              <a:t>FIND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52" y="27484"/>
            <a:ext cx="1871850" cy="13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03" y="4179936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0" y="4083541"/>
            <a:ext cx="1536957" cy="7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61" y="4158449"/>
            <a:ext cx="1243125" cy="12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 descr="http://wid.org/images/other-logos/Horizontal_RGB_600.jpg/image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12071" r="6892" b="14480"/>
          <a:stretch/>
        </p:blipFill>
        <p:spPr bwMode="auto">
          <a:xfrm>
            <a:off x="0" y="4147678"/>
            <a:ext cx="2090081" cy="7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40" y="4179936"/>
            <a:ext cx="1820587" cy="8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60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53" y="4147678"/>
            <a:ext cx="157078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0922" y="1485598"/>
            <a:ext cx="10145989" cy="5029200"/>
          </a:xfrm>
        </p:spPr>
        <p:txBody>
          <a:bodyPr>
            <a:noAutofit/>
          </a:bodyPr>
          <a:lstStyle/>
          <a:p>
            <a:pPr>
              <a:spcBef>
                <a:spcPts val="2397"/>
              </a:spcBef>
              <a:spcAft>
                <a:spcPts val="0"/>
              </a:spcAft>
            </a:pPr>
            <a:r>
              <a:rPr lang="ru-RU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Гарантийные обязательства распространяются на ремонт приборов </a:t>
            </a: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GeneXpert</a:t>
            </a:r>
            <a:r>
              <a:rPr lang="ru-RU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 и замену любых деталей</a:t>
            </a: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.</a:t>
            </a:r>
          </a:p>
          <a:p>
            <a:pPr>
              <a:spcBef>
                <a:spcPts val="2397"/>
              </a:spcBef>
              <a:spcAft>
                <a:spcPts val="0"/>
              </a:spcAft>
            </a:pPr>
            <a:r>
              <a:rPr lang="ru-RU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Бесплатный гарантийный ремонт входит в гарантийные обязательства, за исключением ежегодной стоимости калибровки</a:t>
            </a: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:</a:t>
            </a:r>
          </a:p>
          <a:p>
            <a:pPr lvl="1">
              <a:spcBef>
                <a:spcPts val="599"/>
              </a:spcBef>
              <a:spcAft>
                <a:spcPts val="0"/>
              </a:spcAft>
            </a:pPr>
            <a:r>
              <a:rPr lang="ru-RU" sz="280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Калибровочный набор должен закупаться отдельно</a:t>
            </a:r>
            <a:r>
              <a:rPr lang="en-GB" sz="280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.</a:t>
            </a:r>
            <a:endParaRPr lang="en-GB" sz="2800" dirty="0">
              <a:latin typeface="Calibri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spcBef>
                <a:spcPts val="2397"/>
              </a:spcBef>
              <a:spcAft>
                <a:spcPts val="0"/>
              </a:spcAft>
            </a:pPr>
            <a:r>
              <a:rPr lang="ru-RU" noProof="0" dirty="0" smtClean="0">
                <a:latin typeface="Calibri" pitchFamily="34" charset="0"/>
                <a:cs typeface="Calibri" panose="020F0502020204030204" pitchFamily="34" charset="0"/>
              </a:rPr>
              <a:t>Начиная с  2014 г</a:t>
            </a:r>
            <a:r>
              <a:rPr lang="ru-RU" dirty="0" smtClean="0">
                <a:latin typeface="Calibri" pitchFamily="34" charset="0"/>
                <a:cs typeface="Calibri" panose="020F0502020204030204" pitchFamily="34" charset="0"/>
              </a:rPr>
              <a:t>., после того как закончится 2-х летняя гарантия по обслуживанию прибора, можно приобрести расширенную гарантию</a:t>
            </a:r>
            <a:r>
              <a:rPr lang="ru-RU" noProof="0" dirty="0" smtClean="0">
                <a:latin typeface="Calibri" pitchFamily="34" charset="0"/>
                <a:cs typeface="Calibri" panose="020F0502020204030204" pitchFamily="34" charset="0"/>
              </a:rPr>
              <a:t>, стоимость которой составляет </a:t>
            </a:r>
            <a:r>
              <a:rPr lang="en-GB" dirty="0" smtClean="0">
                <a:latin typeface="Calibri" pitchFamily="34" charset="0"/>
                <a:cs typeface="Calibri" panose="020F0502020204030204" pitchFamily="34" charset="0"/>
              </a:rPr>
              <a:t>2</a:t>
            </a:r>
            <a:r>
              <a:rPr lang="ru-RU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itchFamily="34" charset="0"/>
                <a:cs typeface="Calibri" panose="020F0502020204030204" pitchFamily="34" charset="0"/>
              </a:rPr>
              <a:t>900 </a:t>
            </a:r>
            <a:r>
              <a:rPr lang="ru-RU" dirty="0" smtClean="0">
                <a:latin typeface="Calibri" pitchFamily="34" charset="0"/>
                <a:cs typeface="Calibri" panose="020F0502020204030204" pitchFamily="34" charset="0"/>
              </a:rPr>
              <a:t>долл. США в год </a:t>
            </a: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</a:rPr>
              <a:t>(</a:t>
            </a:r>
            <a:r>
              <a:rPr lang="ru-RU" noProof="0" dirty="0" smtClean="0">
                <a:latin typeface="Calibri" pitchFamily="34" charset="0"/>
                <a:cs typeface="Calibri" panose="020F0502020204030204" pitchFamily="34" charset="0"/>
              </a:rPr>
              <a:t>или со скидкой, в рамках трёхлетнего пакета услуг</a:t>
            </a:r>
            <a:r>
              <a:rPr lang="en-GB" noProof="0" dirty="0" smtClean="0">
                <a:latin typeface="Calibri" pitchFamily="34" charset="0"/>
                <a:cs typeface="Calibri" panose="020F0502020204030204" pitchFamily="34" charset="0"/>
              </a:rPr>
              <a:t>):</a:t>
            </a:r>
          </a:p>
          <a:p>
            <a:pPr lvl="1">
              <a:spcBef>
                <a:spcPts val="599"/>
              </a:spcBef>
              <a:spcAft>
                <a:spcPts val="0"/>
              </a:spcAft>
            </a:pPr>
            <a:r>
              <a:rPr lang="ru-RU" sz="280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Калибровочный набор включён в стоимость расширенной гарантии</a:t>
            </a:r>
            <a:r>
              <a:rPr lang="en-GB" sz="2800" dirty="0" smtClean="0">
                <a:latin typeface="Calibri" pitchFamily="34" charset="0"/>
                <a:cs typeface="Calibri" panose="020F0502020204030204" pitchFamily="34" charset="0"/>
                <a:sym typeface="Wingdings" pitchFamily="2" charset="2"/>
              </a:rPr>
              <a:t>.</a:t>
            </a:r>
            <a:endParaRPr lang="en-GB" sz="2800" dirty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Гарантия на прибор </a:t>
            </a:r>
            <a:r>
              <a:rPr lang="en-US" sz="3600" dirty="0" smtClean="0">
                <a:latin typeface="Calibri" pitchFamily="34" charset="0"/>
              </a:rPr>
              <a:t>GeneXpert (</a:t>
            </a:r>
            <a:r>
              <a:rPr lang="en-US" sz="3600" dirty="0">
                <a:latin typeface="Calibri" pitchFamily="34" charset="0"/>
              </a:rPr>
              <a:t>2 </a:t>
            </a:r>
            <a:r>
              <a:rPr lang="ru-RU" sz="3600" dirty="0" smtClean="0">
                <a:latin typeface="Calibri" pitchFamily="34" charset="0"/>
              </a:rPr>
              <a:t>из 3</a:t>
            </a:r>
            <a:r>
              <a:rPr lang="en-US" sz="3600" dirty="0" smtClean="0">
                <a:latin typeface="Calibri" pitchFamily="34" charset="0"/>
              </a:rPr>
              <a:t>)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27794" r="20531" b="19106"/>
          <a:stretch/>
        </p:blipFill>
        <p:spPr bwMode="auto">
          <a:xfrm>
            <a:off x="667622" y="1445474"/>
            <a:ext cx="8887162" cy="51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Гарантия на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ru-RU" sz="3600" dirty="0" smtClean="0">
                <a:latin typeface="Calibri" pitchFamily="34" charset="0"/>
              </a:rPr>
              <a:t>прибор </a:t>
            </a:r>
            <a:r>
              <a:rPr lang="en-US" sz="3600" dirty="0" smtClean="0">
                <a:latin typeface="Calibri" pitchFamily="34" charset="0"/>
              </a:rPr>
              <a:t>GeneXpert (3 </a:t>
            </a:r>
            <a:r>
              <a:rPr lang="ru-RU" sz="3600" dirty="0" smtClean="0">
                <a:latin typeface="Calibri" pitchFamily="34" charset="0"/>
              </a:rPr>
              <a:t>из 3</a:t>
            </a:r>
            <a:r>
              <a:rPr lang="en-US" sz="3600" dirty="0" smtClean="0">
                <a:latin typeface="Calibri" pitchFamily="34" charset="0"/>
              </a:rPr>
              <a:t>)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6114" y="2817950"/>
            <a:ext cx="1146548" cy="304674"/>
          </a:xfrm>
          <a:prstGeom prst="rect">
            <a:avLst/>
          </a:prstGeom>
        </p:spPr>
        <p:txBody>
          <a:bodyPr wrap="none" lIns="104170" tIns="52085" rIns="104170" bIns="52085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  </a:t>
            </a:r>
            <a:r>
              <a:rPr lang="en-US" sz="1300" dirty="0">
                <a:latin typeface="Calibri" pitchFamily="34" charset="0"/>
              </a:rPr>
              <a:t>Qualification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8109" y="3251931"/>
            <a:ext cx="2162400" cy="289321"/>
          </a:xfrm>
          <a:prstGeom prst="rect">
            <a:avLst/>
          </a:prstGeom>
        </p:spPr>
        <p:txBody>
          <a:bodyPr wrap="none" lIns="104170" tIns="52085" rIns="104170" bIns="52085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  <a:latin typeface="Calibri" pitchFamily="34" charset="0"/>
              </a:rPr>
              <a:t>(send immediately to Cepheid)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76767" y="1551331"/>
            <a:ext cx="1221010" cy="843851"/>
          </a:xfrm>
          <a:prstGeom prst="rect">
            <a:avLst/>
          </a:prstGeom>
        </p:spPr>
        <p:txBody>
          <a:bodyPr wrap="square" lIns="104170" tIns="52085" rIns="104170" bIns="52085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  <a:latin typeface="Calibri" pitchFamily="34" charset="0"/>
              </a:rPr>
              <a:t>(</a:t>
            </a:r>
            <a:r>
              <a:rPr lang="ru-RU" sz="1200" dirty="0" smtClean="0">
                <a:solidFill>
                  <a:srgbClr val="00B0F0"/>
                </a:solidFill>
                <a:latin typeface="Calibri" pitchFamily="34" charset="0"/>
              </a:rPr>
              <a:t>отправьте отчёт в </a:t>
            </a:r>
            <a:r>
              <a:rPr lang="en-US" sz="1200" dirty="0" smtClean="0">
                <a:solidFill>
                  <a:srgbClr val="00B0F0"/>
                </a:solidFill>
                <a:latin typeface="Calibri" pitchFamily="34" charset="0"/>
              </a:rPr>
              <a:t>Cepheid</a:t>
            </a:r>
            <a:r>
              <a:rPr lang="ru-RU" sz="1200" dirty="0" smtClean="0">
                <a:solidFill>
                  <a:srgbClr val="00B0F0"/>
                </a:solidFill>
                <a:latin typeface="Calibri" pitchFamily="34" charset="0"/>
              </a:rPr>
              <a:t> незамедлительно</a:t>
            </a:r>
            <a:r>
              <a:rPr lang="en-US" sz="1200" dirty="0" smtClean="0">
                <a:solidFill>
                  <a:srgbClr val="00B0F0"/>
                </a:solidFill>
                <a:latin typeface="Calibri" pitchFamily="34" charset="0"/>
              </a:rPr>
              <a:t>)</a:t>
            </a:r>
            <a:endParaRPr lang="en-US" sz="12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3879" y="2259732"/>
            <a:ext cx="936104" cy="3539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Покупка</a:t>
            </a:r>
            <a:endParaRPr lang="ru-RU" sz="1600" dirty="0" smtClean="0"/>
          </a:p>
          <a:p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391991" y="2259732"/>
            <a:ext cx="1008112" cy="36004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Установка</a:t>
            </a:r>
          </a:p>
          <a:p>
            <a:endParaRPr lang="ru-RU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0103" y="2331741"/>
            <a:ext cx="1584176" cy="246221"/>
          </a:xfrm>
          <a:prstGeom prst="rect">
            <a:avLst/>
          </a:prstGeom>
          <a:solidFill>
            <a:srgbClr val="00BF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/>
              <a:t>1 год гарантии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6327" y="2331740"/>
            <a:ext cx="1584176" cy="246221"/>
          </a:xfrm>
          <a:prstGeom prst="rect">
            <a:avLst/>
          </a:prstGeom>
          <a:solidFill>
            <a:srgbClr val="00BF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/>
              <a:t>1 год гарантии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807" y="2763788"/>
            <a:ext cx="1080120" cy="3539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/>
              <a:t>На заводе</a:t>
            </a:r>
          </a:p>
          <a:p>
            <a:endParaRPr lang="ru-RU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2536007" y="2766690"/>
            <a:ext cx="4240088" cy="9079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Отчет о квалификации</a:t>
            </a:r>
          </a:p>
          <a:p>
            <a:r>
              <a:rPr lang="ru-RU" sz="1400" dirty="0" smtClean="0"/>
              <a:t> установки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отправляется сразу после установки </a:t>
            </a:r>
          </a:p>
          <a:p>
            <a:r>
              <a:rPr lang="ru-RU" sz="1100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</a:rPr>
              <a:t>Cepheid</a:t>
            </a:r>
            <a:endParaRPr lang="ru-RU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1032223" y="3669695"/>
            <a:ext cx="1575792" cy="246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smtClean="0"/>
              <a:t>Через 2 года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799" y="3987924"/>
            <a:ext cx="5671864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а) Приобретение расширенной гарантии (на год)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3879" y="4563988"/>
            <a:ext cx="1584176" cy="246221"/>
          </a:xfrm>
          <a:prstGeom prst="rect">
            <a:avLst/>
          </a:prstGeom>
          <a:solidFill>
            <a:srgbClr val="00BF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/>
              <a:t>1 год гарантии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0103" y="4563988"/>
            <a:ext cx="1584176" cy="246221"/>
          </a:xfrm>
          <a:prstGeom prst="rect">
            <a:avLst/>
          </a:prstGeom>
          <a:solidFill>
            <a:srgbClr val="00BF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/>
              <a:t>1 год гарантии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44319" y="4533791"/>
            <a:ext cx="1584176" cy="246221"/>
          </a:xfrm>
          <a:prstGeom prst="rect">
            <a:avLst/>
          </a:prstGeom>
          <a:solidFill>
            <a:srgbClr val="00BF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smtClean="0"/>
              <a:t>1 год гарантии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1791" y="5356076"/>
            <a:ext cx="5671864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б) Приобретение только услуг по калибровке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4479" y="5943173"/>
            <a:ext cx="258390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=</a:t>
            </a:r>
            <a:r>
              <a:rPr lang="en-US" dirty="0" smtClean="0"/>
              <a:t>&gt;</a:t>
            </a:r>
            <a:r>
              <a:rPr lang="ru-RU" dirty="0" smtClean="0"/>
              <a:t> Оплата ремонта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64599" y="1611660"/>
            <a:ext cx="1584176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= Калибровка</a:t>
            </a:r>
          </a:p>
        </p:txBody>
      </p:sp>
    </p:spTree>
    <p:extLst>
      <p:ext uri="{BB962C8B-B14F-4D97-AF65-F5344CB8AC3E}">
        <p14:creationId xmlns:p14="http://schemas.microsoft.com/office/powerpoint/2010/main" val="1813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4432" y="1395636"/>
            <a:ext cx="9619774" cy="5760640"/>
          </a:xfrm>
        </p:spPr>
        <p:txBody>
          <a:bodyPr/>
          <a:lstStyle/>
          <a:p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В случае если </a:t>
            </a:r>
            <a:r>
              <a:rPr lang="en-GB" sz="2000" dirty="0" smtClean="0">
                <a:solidFill>
                  <a:srgbClr val="421C5E"/>
                </a:solidFill>
                <a:latin typeface="Calibri" pitchFamily="34" charset="0"/>
              </a:rPr>
              <a:t>Cepheid 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выбирает местный авторизованный сервисный центр (АСЦ), то поставщик будет предоставлять определённые услуги бесплатно; к ним относятся: </a:t>
            </a:r>
          </a:p>
          <a:p>
            <a:pPr lvl="1"/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В случае необходимости, после калибровки замена  модулей</a:t>
            </a:r>
            <a:r>
              <a:rPr lang="en-GB" sz="1800" dirty="0" smtClean="0">
                <a:solidFill>
                  <a:srgbClr val="421C5E"/>
                </a:solidFill>
                <a:latin typeface="Calibri" pitchFamily="34" charset="0"/>
              </a:rPr>
              <a:t>; </a:t>
            </a:r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 </a:t>
            </a:r>
            <a:r>
              <a:rPr lang="ru-RU" sz="1800" i="1" dirty="0" smtClean="0">
                <a:solidFill>
                  <a:srgbClr val="421C5E"/>
                </a:solidFill>
                <a:latin typeface="Calibri" pitchFamily="34" charset="0"/>
              </a:rPr>
              <a:t>тем не менее, стоимость новых модулей не включена, за исключением случаев, когда прибор находится под гарантийными обязательствами</a:t>
            </a:r>
            <a:endParaRPr lang="en-GB" sz="1800" i="1" dirty="0" smtClean="0">
              <a:solidFill>
                <a:srgbClr val="421C5E"/>
              </a:solidFill>
              <a:latin typeface="Calibri" pitchFamily="34" charset="0"/>
            </a:endParaRPr>
          </a:p>
          <a:p>
            <a:pPr lvl="1"/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Ремонт деталей прибора </a:t>
            </a:r>
            <a:r>
              <a:rPr lang="en-GB" sz="1800" dirty="0" smtClean="0">
                <a:solidFill>
                  <a:srgbClr val="421C5E"/>
                </a:solidFill>
                <a:latin typeface="Calibri" pitchFamily="34" charset="0"/>
              </a:rPr>
              <a:t>GeneXpert; </a:t>
            </a:r>
            <a:r>
              <a:rPr lang="ru-RU" sz="1800" i="1" dirty="0" smtClean="0">
                <a:solidFill>
                  <a:srgbClr val="421C5E"/>
                </a:solidFill>
                <a:latin typeface="Calibri" pitchFamily="34" charset="0"/>
              </a:rPr>
              <a:t>тем не менее, стоимость деталей НЕ включена, за исключением случаев, когда прибор находится под гарантийными обязательствами</a:t>
            </a:r>
            <a:endParaRPr lang="en-GB" sz="1800" i="1" dirty="0">
              <a:solidFill>
                <a:srgbClr val="421C5E"/>
              </a:solidFill>
              <a:latin typeface="Calibri" pitchFamily="34" charset="0"/>
            </a:endParaRPr>
          </a:p>
          <a:p>
            <a:pPr lvl="1"/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Размещение заказов на закупку картриджей</a:t>
            </a:r>
            <a:endParaRPr lang="en-GB" sz="1800" dirty="0">
              <a:solidFill>
                <a:srgbClr val="421C5E"/>
              </a:solidFill>
              <a:latin typeface="Calibri" pitchFamily="34" charset="0"/>
            </a:endParaRPr>
          </a:p>
          <a:p>
            <a:pPr lvl="1"/>
            <a:r>
              <a:rPr lang="ru-RU" sz="1800" dirty="0" smtClean="0">
                <a:solidFill>
                  <a:srgbClr val="421C5E"/>
                </a:solidFill>
                <a:latin typeface="Calibri" pitchFamily="34" charset="0"/>
              </a:rPr>
              <a:t>Ввод прибора в эксплуатацию  на объекте и проведение однодневного тренинга в процессе ввода прибора в эксплуатацию</a:t>
            </a:r>
            <a:r>
              <a:rPr lang="en-GB" sz="1800" dirty="0" smtClean="0">
                <a:solidFill>
                  <a:srgbClr val="421C5E"/>
                </a:solidFill>
                <a:latin typeface="Calibri" pitchFamily="34" charset="0"/>
              </a:rPr>
              <a:t>.</a:t>
            </a:r>
            <a:endParaRPr lang="en-GB" sz="1800" dirty="0">
              <a:solidFill>
                <a:srgbClr val="421C5E"/>
              </a:solidFill>
              <a:latin typeface="Calibri" pitchFamily="34" charset="0"/>
            </a:endParaRPr>
          </a:p>
          <a:p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Тем не менее</a:t>
            </a:r>
            <a:r>
              <a:rPr lang="en-GB" sz="2000" dirty="0" smtClean="0">
                <a:solidFill>
                  <a:srgbClr val="421C5E"/>
                </a:solidFill>
                <a:latin typeface="Calibri" pitchFamily="34" charset="0"/>
              </a:rPr>
              <a:t>,</a:t>
            </a:r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 транспортные расходы для представителей АСЦ (такие как стоимость авиабилетов и проживание в гостинице ) НЕ включены</a:t>
            </a:r>
            <a:r>
              <a:rPr lang="en-GB" sz="2000" dirty="0" smtClean="0">
                <a:solidFill>
                  <a:srgbClr val="421C5E"/>
                </a:solidFill>
                <a:latin typeface="Calibri" pitchFamily="34" charset="0"/>
              </a:rPr>
              <a:t>.</a:t>
            </a:r>
            <a:endParaRPr lang="en-GB" sz="2000" dirty="0">
              <a:solidFill>
                <a:srgbClr val="421C5E"/>
              </a:solidFill>
              <a:latin typeface="Calibri" pitchFamily="34" charset="0"/>
            </a:endParaRPr>
          </a:p>
          <a:p>
            <a:r>
              <a:rPr lang="ru-RU" sz="2000" dirty="0" smtClean="0">
                <a:solidFill>
                  <a:srgbClr val="421C5E"/>
                </a:solidFill>
                <a:latin typeface="Calibri" pitchFamily="34" charset="0"/>
              </a:rPr>
              <a:t>Дополнительное обучение может проводиться за оплату</a:t>
            </a:r>
            <a:r>
              <a:rPr lang="en-GB" sz="2000" dirty="0" smtClean="0">
                <a:solidFill>
                  <a:srgbClr val="421C5E"/>
                </a:solidFill>
                <a:latin typeface="Calibri" pitchFamily="34" charset="0"/>
              </a:rPr>
              <a:t>.</a:t>
            </a:r>
            <a:endParaRPr lang="en-GB" sz="2000" dirty="0">
              <a:solidFill>
                <a:srgbClr val="421C5E"/>
              </a:solidFill>
              <a:latin typeface="Calibri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085101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Авторизованный сервисный центр</a:t>
            </a:r>
            <a:endParaRPr lang="en-U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0" y="15205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Обзор технического обслуживания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16277"/>
              </p:ext>
            </p:extLst>
          </p:nvPr>
        </p:nvGraphicFramePr>
        <p:xfrm>
          <a:off x="1011358" y="1570212"/>
          <a:ext cx="8437417" cy="537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444"/>
                <a:gridCol w="5315973"/>
              </a:tblGrid>
              <a:tr h="5073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Периодичность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003F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libri" pitchFamily="34" charset="0"/>
                        </a:rPr>
                        <a:t>Задачи 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003FBC"/>
                    </a:solidFill>
                  </a:tcPr>
                </a:tc>
              </a:tr>
              <a:tr h="120158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Ежедневно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72BB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Извлечь</a:t>
                      </a:r>
                      <a:r>
                        <a:rPr lang="ru-RU" sz="1600" b="0" baseline="0" dirty="0" smtClean="0">
                          <a:latin typeface="Calibri" pitchFamily="34" charset="0"/>
                        </a:rPr>
                        <a:t> и расположить картриджи надлежащим образом</a:t>
                      </a:r>
                      <a:endParaRPr lang="en-US" sz="1600" b="0" dirty="0" smtClean="0">
                        <a:latin typeface="Calibri" pitchFamily="34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Очистить и продезинфицировать рабочую зону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Обеспечить </a:t>
                      </a:r>
                      <a:r>
                        <a:rPr lang="ru-RU" sz="1600" b="0" baseline="0" dirty="0" smtClean="0">
                          <a:latin typeface="Calibri" pitchFamily="34" charset="0"/>
                        </a:rPr>
                        <a:t> пространство в 10см вокруг прибора</a:t>
                      </a:r>
                      <a:endParaRPr lang="en-US" sz="1600" b="0" dirty="0" smtClean="0">
                        <a:latin typeface="Calibri" pitchFamily="34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Когда прибор не используется</a:t>
                      </a:r>
                      <a:r>
                        <a:rPr lang="ru-RU" sz="1600" b="0" baseline="0" dirty="0" smtClean="0">
                          <a:latin typeface="Calibri" pitchFamily="34" charset="0"/>
                        </a:rPr>
                        <a:t>, накрывать его чехлом для защиты от пыли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72BBE8"/>
                    </a:solidFill>
                  </a:tcPr>
                </a:tc>
              </a:tr>
              <a:tr h="71029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Calibri" pitchFamily="34" charset="0"/>
                        </a:rPr>
                        <a:t>Еженедельно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Дезинфицировать внутренний отсек для картриджей</a:t>
                      </a:r>
                      <a:endParaRPr lang="en-US" sz="1600" b="0" dirty="0" smtClean="0">
                        <a:latin typeface="Calibri" pitchFamily="34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Перезагружать компьютер и п</a:t>
                      </a:r>
                      <a:r>
                        <a:rPr lang="ru-RU" sz="1600" b="0" baseline="0" dirty="0" smtClean="0">
                          <a:latin typeface="Calibri" pitchFamily="34" charset="0"/>
                        </a:rPr>
                        <a:t>рибор</a:t>
                      </a:r>
                      <a:r>
                        <a:rPr lang="ru-RU" sz="1600" b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600" b="0" baseline="0" dirty="0" smtClean="0">
                          <a:latin typeface="Calibri" pitchFamily="34" charset="0"/>
                        </a:rPr>
                        <a:t>GeneXpert 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C4DAF4"/>
                    </a:solidFill>
                  </a:tcPr>
                </a:tc>
              </a:tr>
              <a:tr h="176055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Calibri" pitchFamily="34" charset="0"/>
                        </a:rPr>
                        <a:t>Ежемесячно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72BB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Дезинфицировать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поршень</a:t>
                      </a:r>
                      <a:endParaRPr lang="en-US" sz="1600" b="0" baseline="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Дезинфицировать поверхности прибора</a:t>
                      </a:r>
                      <a:endParaRPr lang="en-US" sz="1600" b="0" baseline="0" dirty="0" smtClean="0">
                        <a:latin typeface="Calibri" pitchFamily="34" charset="0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600" b="0" baseline="0" dirty="0" smtClean="0">
                          <a:latin typeface="Calibri" pitchFamily="34" charset="0"/>
                        </a:rPr>
                        <a:t>Очищать фильтр прибора </a:t>
                      </a:r>
                      <a:r>
                        <a:rPr lang="en-US" sz="1600" b="0" baseline="0" dirty="0" smtClean="0">
                          <a:latin typeface="Calibri" pitchFamily="34" charset="0"/>
                        </a:rPr>
                        <a:t>(</a:t>
                      </a:r>
                      <a:r>
                        <a:rPr lang="ru-RU" sz="1600" b="0" baseline="0" dirty="0" smtClean="0">
                          <a:latin typeface="Calibri" pitchFamily="34" charset="0"/>
                        </a:rPr>
                        <a:t>применяется только в новых моделях приборов </a:t>
                      </a:r>
                      <a:r>
                        <a:rPr lang="en-US" sz="1600" b="0" baseline="0" dirty="0" smtClean="0">
                          <a:latin typeface="Calibri" pitchFamily="34" charset="0"/>
                        </a:rPr>
                        <a:t>GeneXpert,</a:t>
                      </a:r>
                      <a:r>
                        <a:rPr lang="ru-RU" sz="1600" b="0" baseline="0" dirty="0" smtClean="0">
                          <a:latin typeface="Calibri" pitchFamily="34" charset="0"/>
                        </a:rPr>
                        <a:t> у которых белое покрытие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600" b="0" baseline="0" dirty="0" smtClean="0">
                          <a:latin typeface="Calibri" pitchFamily="34" charset="0"/>
                        </a:rPr>
                        <a:t>Архивировать и создавать резервные копии данных результатов тестов</a:t>
                      </a:r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72BBE8"/>
                    </a:solidFill>
                  </a:tcPr>
                </a:tc>
              </a:tr>
              <a:tr h="64261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Ежегодно или после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того, как было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сделано</a:t>
                      </a:r>
                      <a:r>
                        <a:rPr lang="ru-RU" sz="1600" b="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2000 тестов в каждом модуле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C4DA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latin typeface="Calibri" pitchFamily="34" charset="0"/>
                        </a:rPr>
                        <a:t>Проводить калибровку модуля</a:t>
                      </a:r>
                      <a:endParaRPr lang="en-US" sz="1600" b="0" baseline="0" dirty="0" smtClean="0">
                        <a:latin typeface="Calibri" pitchFamily="34" charset="0"/>
                      </a:endParaRPr>
                    </a:p>
                    <a:p>
                      <a:endParaRPr lang="en-US" sz="1600" b="0" dirty="0">
                        <a:latin typeface="Calibri" pitchFamily="34" charset="0"/>
                      </a:endParaRPr>
                    </a:p>
                  </a:txBody>
                  <a:tcPr marL="83807" marR="83807" marT="41825" marB="41825">
                    <a:solidFill>
                      <a:srgbClr val="C4DA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6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0688639" cy="13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1041632"/>
            <a:r>
              <a:rPr lang="ru-RU" sz="3600" dirty="0" smtClean="0">
                <a:latin typeface="Calibri" pitchFamily="34" charset="0"/>
              </a:rPr>
              <a:t>Техническое обслуживание -                                    Необходимые материалы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517295" y="1668432"/>
            <a:ext cx="9692132" cy="4191700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</a:rPr>
              <a:t>Раствор гипохлорита натрия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</a:rPr>
              <a:t>раствор 0,72% активированного хлора</a:t>
            </a:r>
            <a:r>
              <a:rPr lang="en-US" dirty="0" smtClean="0">
                <a:latin typeface="Calibri" pitchFamily="34" charset="0"/>
              </a:rPr>
              <a:t>; </a:t>
            </a:r>
            <a:r>
              <a:rPr lang="ru-RU" dirty="0" smtClean="0">
                <a:latin typeface="Calibri" pitchFamily="34" charset="0"/>
              </a:rPr>
              <a:t>использовать в течение 1 дня с момента приготовления</a:t>
            </a:r>
            <a:r>
              <a:rPr lang="en-US" dirty="0" smtClean="0">
                <a:latin typeface="Calibri" pitchFamily="34" charset="0"/>
              </a:rPr>
              <a:t>) </a:t>
            </a:r>
            <a:endParaRPr lang="en-US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Влажные или бумажные салфетки, хлопчатобумажные или ПЭТ (полиэтилентерефталат) тампоны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70</a:t>
            </a:r>
            <a:r>
              <a:rPr lang="en-US" dirty="0">
                <a:latin typeface="Calibri" pitchFamily="34" charset="0"/>
              </a:rPr>
              <a:t>% </a:t>
            </a:r>
            <a:r>
              <a:rPr lang="ru-RU" dirty="0" smtClean="0">
                <a:latin typeface="Calibri" pitchFamily="34" charset="0"/>
              </a:rPr>
              <a:t>этиловый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или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изопропиловый спирт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</a:rPr>
              <a:t>или аналог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Одноразовые перчатки</a:t>
            </a:r>
            <a:endParaRPr lang="en-US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Чистая вода и мыло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</a:rPr>
              <a:t>для мытья фильтров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Сменные фильтры для вентилятора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ru-RU" dirty="0" smtClean="0">
                <a:latin typeface="Calibri" pitchFamily="34" charset="0"/>
              </a:rPr>
              <a:t>предоставляется </a:t>
            </a:r>
            <a:r>
              <a:rPr lang="en-US" dirty="0" smtClean="0">
                <a:latin typeface="Calibri" pitchFamily="34" charset="0"/>
              </a:rPr>
              <a:t>Cepheid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1754</TotalTime>
  <Words>2516</Words>
  <Application>Microsoft Office PowerPoint</Application>
  <PresentationFormat>Произвольный</PresentationFormat>
  <Paragraphs>336</Paragraphs>
  <Slides>40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business-template</vt:lpstr>
      <vt:lpstr>Feuille de calcul</vt:lpstr>
      <vt:lpstr>Презентация PowerPoint</vt:lpstr>
      <vt:lpstr>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Ежемесячные задачи технического обслуживания : Дезинфицировать поршни (1 из 2)</vt:lpstr>
      <vt:lpstr>Ежемесячные задачи технического обслуживания : Дезинфицировать поршни (2 из 2)</vt:lpstr>
      <vt:lpstr>Ежемесячные задачи технического обслуживания :  Очистить фильтры прибора (1 из 2) </vt:lpstr>
      <vt:lpstr>Ежемесячные задачи технического обслуживания:   Очистить фильтры прибора (2 из 2) </vt:lpstr>
      <vt:lpstr>Ежемесячные задачи технического обслуживания:  Архивирование и сохранение результатов</vt:lpstr>
      <vt:lpstr>Разница между архивированием и резервным копированием данных: как заархивировать и извлечь данные, делать резервное копирование данных и восстанавливать данные из резервной копии</vt:lpstr>
      <vt:lpstr>Как заархивировать результаты</vt:lpstr>
      <vt:lpstr>Как заархивировать результаты (продолжение)</vt:lpstr>
      <vt:lpstr>Как извлечь результаты</vt:lpstr>
      <vt:lpstr>Как извлечь результаты (продолжение)</vt:lpstr>
      <vt:lpstr>Как создать резервные копии данных</vt:lpstr>
      <vt:lpstr>Как создать резервные копии данных</vt:lpstr>
      <vt:lpstr>Как восстановить данные из резервной копии</vt:lpstr>
      <vt:lpstr>Как восстановить данные из резервной копии (продолжение)</vt:lpstr>
      <vt:lpstr>Как восстановить данные из резервной копии (продолжение 2)</vt:lpstr>
      <vt:lpstr>Ежегодные задачи технического обслуживания :  Калибровка модуля (1 из 3)</vt:lpstr>
      <vt:lpstr>Ежегодные задачи технического обслуживания:  Калибровка модуля (2 из 3)</vt:lpstr>
      <vt:lpstr>Ежегодные задачи технического обслуживания: Калибровка модуля (3 из 3)</vt:lpstr>
      <vt:lpstr>Обновление файла определения анализа (ADF)  (1 из 4)</vt:lpstr>
      <vt:lpstr>Обновление файла определения анализа (ADF) (2 из 4)</vt:lpstr>
      <vt:lpstr>Обновление файла определения анализа (ADF) (3 из 4)</vt:lpstr>
      <vt:lpstr>Обновление файла определения анализа (ADF)  (4 из 4)</vt:lpstr>
      <vt:lpstr>Техническая поддержка Cepheid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user</cp:lastModifiedBy>
  <cp:revision>134</cp:revision>
  <dcterms:created xsi:type="dcterms:W3CDTF">2006-07-23T20:13:44Z</dcterms:created>
  <dcterms:modified xsi:type="dcterms:W3CDTF">2014-10-22T15:30:22Z</dcterms:modified>
</cp:coreProperties>
</file>