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9"/>
  </p:notesMasterIdLst>
  <p:handoutMasterIdLst>
    <p:handoutMasterId r:id="rId6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9" r:id="rId58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76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62" y="-144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t>23/10/2014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23/10/2014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69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004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October, 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23 October, 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4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57</a:t>
            </a:fld>
            <a:endParaRPr lang="fr-CA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8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err="1" smtClean="0">
                <a:solidFill>
                  <a:schemeClr val="accent5"/>
                </a:solidFill>
              </a:rPr>
              <a:t>Xpert</a:t>
            </a:r>
            <a:r>
              <a:rPr lang="en-US" sz="1900" b="1" dirty="0" smtClean="0">
                <a:solidFill>
                  <a:schemeClr val="accent5"/>
                </a:solidFill>
              </a:rPr>
              <a:t>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ddiagnostics.org/about/what_we_do/successes/find-negotiated-prices/xpert_mtb_rif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9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Закупки и управление </a:t>
            </a:r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расходными материалами для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Xpert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MTB/RIF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91792" y="6679407"/>
            <a:ext cx="10210420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MTB/RIF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504559" y="3411860"/>
            <a:ext cx="2829791" cy="27954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522486"/>
              </p:ext>
            </p:extLst>
          </p:nvPr>
        </p:nvGraphicFramePr>
        <p:xfrm>
          <a:off x="591790" y="1550068"/>
          <a:ext cx="9577065" cy="1584536"/>
        </p:xfrm>
        <a:graphic>
          <a:graphicData uri="http://schemas.openxmlformats.org/drawingml/2006/table">
            <a:tbl>
              <a:tblPr firstRow="1" bandRow="1"/>
              <a:tblGrid>
                <a:gridCol w="3816424"/>
                <a:gridCol w="2924356"/>
                <a:gridCol w="2836285"/>
              </a:tblGrid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Продукция </a:t>
                      </a:r>
                      <a:r>
                        <a:rPr lang="nl-NL" sz="2200" b="1" dirty="0" err="1" smtClean="0">
                          <a:solidFill>
                            <a:srgbClr val="002060"/>
                          </a:solidFill>
                        </a:rPr>
                        <a:t>Cepheid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Номер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по каталогу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Количество исследований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Исследования </a:t>
                      </a:r>
                      <a:r>
                        <a:rPr lang="nl-NL" sz="2400" dirty="0" err="1" smtClean="0">
                          <a:solidFill>
                            <a:srgbClr val="002060"/>
                          </a:solidFill>
                        </a:rPr>
                        <a:t>Xpert</a:t>
                      </a:r>
                      <a:r>
                        <a:rPr lang="nl-NL" sz="2400" dirty="0" smtClean="0">
                          <a:solidFill>
                            <a:srgbClr val="002060"/>
                          </a:solidFill>
                        </a:rPr>
                        <a:t> MTB/RIF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002060"/>
                          </a:solidFill>
                        </a:rPr>
                        <a:t>CGXMTB/RIF-50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088" y="3627884"/>
            <a:ext cx="2757783" cy="2308205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Набор 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  <a:cs typeface="+mn-cs"/>
              </a:rPr>
              <a:t>Xpert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MTB/RIF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состоит из реактивов и материалов с расчетом на 50 исследований.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3339852"/>
            <a:ext cx="4408215" cy="349301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marL="342454" indent="-342454"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ru-RU" i="1" dirty="0" smtClean="0"/>
              <a:t>Реактив для образца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lang="ru-RU" dirty="0" smtClean="0"/>
              <a:t>флакон с </a:t>
            </a:r>
            <a:r>
              <a:rPr lang="ru-RU" dirty="0" err="1" smtClean="0"/>
              <a:t>деконтаминантом</a:t>
            </a:r>
            <a:r>
              <a:rPr lang="ru-RU" dirty="0" smtClean="0"/>
              <a:t> по </a:t>
            </a:r>
            <a:r>
              <a:rPr lang="nl-NL" dirty="0" smtClean="0"/>
              <a:t>8 </a:t>
            </a:r>
            <a:r>
              <a:rPr lang="ru-RU" dirty="0" smtClean="0"/>
              <a:t>мл</a:t>
            </a:r>
            <a:r>
              <a:rPr lang="nl-NL" dirty="0" smtClean="0"/>
              <a:t>,</a:t>
            </a:r>
            <a:r>
              <a:rPr lang="ru-RU" dirty="0" smtClean="0"/>
              <a:t> по</a:t>
            </a:r>
            <a:r>
              <a:rPr lang="nl-NL" dirty="0" smtClean="0"/>
              <a:t> 1</a:t>
            </a:r>
            <a:r>
              <a:rPr lang="ru-RU" dirty="0" smtClean="0"/>
              <a:t>-му</a:t>
            </a:r>
            <a:r>
              <a:rPr lang="nl-NL" dirty="0" smtClean="0"/>
              <a:t> </a:t>
            </a:r>
            <a:r>
              <a:rPr lang="ru-RU" dirty="0" smtClean="0"/>
              <a:t>на исследование</a:t>
            </a:r>
            <a:r>
              <a:rPr lang="nl-NL" dirty="0" smtClean="0"/>
              <a:t>.</a:t>
            </a:r>
            <a:r>
              <a:rPr lang="nl-NL" dirty="0"/>
              <a:t/>
            </a:r>
            <a:br>
              <a:rPr lang="nl-NL" dirty="0"/>
            </a:br>
            <a:r>
              <a:rPr lang="ru-RU" dirty="0" smtClean="0"/>
              <a:t>Отдельный набор на </a:t>
            </a:r>
            <a:r>
              <a:rPr lang="nl-NL" dirty="0" smtClean="0"/>
              <a:t>50 </a:t>
            </a:r>
            <a:r>
              <a:rPr lang="ru-RU" dirty="0" smtClean="0"/>
              <a:t>образцов</a:t>
            </a:r>
            <a:r>
              <a:rPr lang="nl-NL" dirty="0" smtClean="0"/>
              <a:t>, </a:t>
            </a:r>
            <a:r>
              <a:rPr lang="ru-RU" dirty="0" smtClean="0"/>
              <a:t>также есть флакон для реактива</a:t>
            </a:r>
            <a:r>
              <a:rPr lang="nl-NL" dirty="0" smtClean="0"/>
              <a:t>.</a:t>
            </a:r>
            <a:endParaRPr lang="nl-NL" dirty="0"/>
          </a:p>
          <a:p>
            <a:pPr marL="342454" indent="-342454">
              <a:buFont typeface="Arial" panose="020B0604020202020204" pitchFamily="34" charset="0"/>
              <a:buChar char="•"/>
            </a:pPr>
            <a:r>
              <a:rPr lang="ru-RU" i="1" dirty="0" smtClean="0"/>
              <a:t>Пипетки для переноса материала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lang="ru-RU" dirty="0" smtClean="0"/>
              <a:t>Стерильные</a:t>
            </a:r>
            <a:r>
              <a:rPr lang="nl-NL" dirty="0" smtClean="0"/>
              <a:t>, </a:t>
            </a:r>
            <a:r>
              <a:rPr lang="ru-RU" dirty="0" smtClean="0"/>
              <a:t>индивидуально запакованные</a:t>
            </a:r>
            <a:r>
              <a:rPr lang="nl-NL" dirty="0" smtClean="0"/>
              <a:t>; </a:t>
            </a:r>
            <a:r>
              <a:rPr lang="ru-RU" dirty="0" smtClean="0"/>
              <a:t>по </a:t>
            </a:r>
            <a:r>
              <a:rPr lang="nl-NL" dirty="0" smtClean="0"/>
              <a:t>1</a:t>
            </a:r>
            <a:r>
              <a:rPr lang="ru-RU" dirty="0" smtClean="0"/>
              <a:t>-й на исследование</a:t>
            </a:r>
            <a:r>
              <a:rPr lang="nl-NL" dirty="0" smtClean="0"/>
              <a:t>, </a:t>
            </a:r>
            <a:r>
              <a:rPr lang="ru-RU" dirty="0" smtClean="0"/>
              <a:t>10 шт. поставляется дополнительно</a:t>
            </a:r>
            <a:r>
              <a:rPr lang="nl-NL" dirty="0" smtClean="0"/>
              <a:t> (</a:t>
            </a:r>
            <a:r>
              <a:rPr lang="ru-RU" dirty="0" smtClean="0"/>
              <a:t>т.е.</a:t>
            </a:r>
            <a:r>
              <a:rPr lang="nl-NL" dirty="0" smtClean="0"/>
              <a:t>, 60</a:t>
            </a:r>
            <a:r>
              <a:rPr lang="ru-RU" dirty="0" smtClean="0"/>
              <a:t> пипеток с 50 картриджами</a:t>
            </a:r>
            <a:r>
              <a:rPr lang="nl-NL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3209" y="2942164"/>
            <a:ext cx="8819582" cy="461546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defTabSz="1041632">
              <a:spcBef>
                <a:spcPts val="599"/>
              </a:spcBef>
              <a:buClr>
                <a:srgbClr val="1E7FB8"/>
              </a:buClr>
              <a:defRPr/>
            </a:pPr>
            <a:r>
              <a:rPr lang="ru-RU" sz="2400" kern="0" dirty="0" smtClean="0">
                <a:solidFill>
                  <a:srgbClr val="002060"/>
                </a:solidFill>
                <a:cs typeface="Calibri" pitchFamily="34" charset="0"/>
              </a:rPr>
              <a:t>Срок годности открытой упаковки</a:t>
            </a:r>
            <a:r>
              <a:rPr lang="nl-NL" sz="2400" kern="0" dirty="0" smtClean="0">
                <a:solidFill>
                  <a:srgbClr val="002060"/>
                </a:solidFill>
                <a:cs typeface="Calibri" pitchFamily="34" charset="0"/>
              </a:rPr>
              <a:t>: </a:t>
            </a:r>
            <a:r>
              <a:rPr lang="nl-NL" sz="2400" kern="0" dirty="0">
                <a:solidFill>
                  <a:srgbClr val="002060"/>
                </a:solidFill>
                <a:cs typeface="Calibri" pitchFamily="34" charset="0"/>
              </a:rPr>
              <a:t>6 </a:t>
            </a:r>
            <a:r>
              <a:rPr lang="ru-RU" sz="2400" kern="0" dirty="0" smtClean="0">
                <a:solidFill>
                  <a:srgbClr val="002060"/>
                </a:solidFill>
                <a:cs typeface="Calibri" pitchFamily="34" charset="0"/>
              </a:rPr>
              <a:t>недель при </a:t>
            </a:r>
            <a:r>
              <a:rPr lang="en-GB" sz="2400" kern="0" dirty="0" smtClean="0">
                <a:solidFill>
                  <a:srgbClr val="002060"/>
                </a:solidFill>
                <a:cs typeface="Calibri" pitchFamily="34" charset="0"/>
              </a:rPr>
              <a:t>2</a:t>
            </a:r>
            <a:r>
              <a:rPr lang="en-GB" sz="2400" kern="0" dirty="0">
                <a:solidFill>
                  <a:srgbClr val="002060"/>
                </a:solidFill>
                <a:cs typeface="Calibri" pitchFamily="34" charset="0"/>
              </a:rPr>
              <a:t>–45</a:t>
            </a:r>
            <a:r>
              <a:rPr lang="en-GB" sz="2400" kern="0" baseline="30000" dirty="0">
                <a:solidFill>
                  <a:srgbClr val="002060"/>
                </a:solidFill>
                <a:cs typeface="Calibri" pitchFamily="34" charset="0"/>
              </a:rPr>
              <a:t>o</a:t>
            </a:r>
            <a:r>
              <a:rPr lang="en-GB" sz="2400" kern="0" dirty="0">
                <a:solidFill>
                  <a:srgbClr val="002060"/>
                </a:solidFill>
                <a:cs typeface="Calibri" pitchFamily="34" charset="0"/>
              </a:rPr>
              <a:t>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69236" y="3340836"/>
            <a:ext cx="3163315" cy="3052534"/>
            <a:chOff x="3992880" y="2924640"/>
            <a:chExt cx="3164724" cy="3059600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738" y="2924640"/>
              <a:ext cx="2987866" cy="2944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 bwMode="auto">
            <a:xfrm>
              <a:off x="3992880" y="4734560"/>
              <a:ext cx="2021840" cy="1249680"/>
            </a:xfrm>
            <a:custGeom>
              <a:avLst/>
              <a:gdLst>
                <a:gd name="connsiteX0" fmla="*/ 121920 w 2021840"/>
                <a:gd name="connsiteY0" fmla="*/ 0 h 1249680"/>
                <a:gd name="connsiteX1" fmla="*/ 162560 w 2021840"/>
                <a:gd name="connsiteY1" fmla="*/ 81280 h 1249680"/>
                <a:gd name="connsiteX2" fmla="*/ 203200 w 2021840"/>
                <a:gd name="connsiteY2" fmla="*/ 101600 h 1249680"/>
                <a:gd name="connsiteX3" fmla="*/ 233680 w 2021840"/>
                <a:gd name="connsiteY3" fmla="*/ 121920 h 1249680"/>
                <a:gd name="connsiteX4" fmla="*/ 294640 w 2021840"/>
                <a:gd name="connsiteY4" fmla="*/ 142240 h 1249680"/>
                <a:gd name="connsiteX5" fmla="*/ 345440 w 2021840"/>
                <a:gd name="connsiteY5" fmla="*/ 193040 h 1249680"/>
                <a:gd name="connsiteX6" fmla="*/ 355600 w 2021840"/>
                <a:gd name="connsiteY6" fmla="*/ 223520 h 1249680"/>
                <a:gd name="connsiteX7" fmla="*/ 396240 w 2021840"/>
                <a:gd name="connsiteY7" fmla="*/ 284480 h 1249680"/>
                <a:gd name="connsiteX8" fmla="*/ 406400 w 2021840"/>
                <a:gd name="connsiteY8" fmla="*/ 314960 h 1249680"/>
                <a:gd name="connsiteX9" fmla="*/ 436880 w 2021840"/>
                <a:gd name="connsiteY9" fmla="*/ 335280 h 1249680"/>
                <a:gd name="connsiteX10" fmla="*/ 487680 w 2021840"/>
                <a:gd name="connsiteY10" fmla="*/ 416560 h 1249680"/>
                <a:gd name="connsiteX11" fmla="*/ 528320 w 2021840"/>
                <a:gd name="connsiteY11" fmla="*/ 477520 h 1249680"/>
                <a:gd name="connsiteX12" fmla="*/ 568960 w 2021840"/>
                <a:gd name="connsiteY12" fmla="*/ 518160 h 1249680"/>
                <a:gd name="connsiteX13" fmla="*/ 589280 w 2021840"/>
                <a:gd name="connsiteY13" fmla="*/ 548640 h 1249680"/>
                <a:gd name="connsiteX14" fmla="*/ 629920 w 2021840"/>
                <a:gd name="connsiteY14" fmla="*/ 558800 h 1249680"/>
                <a:gd name="connsiteX15" fmla="*/ 660400 w 2021840"/>
                <a:gd name="connsiteY15" fmla="*/ 568960 h 1249680"/>
                <a:gd name="connsiteX16" fmla="*/ 690880 w 2021840"/>
                <a:gd name="connsiteY16" fmla="*/ 589280 h 1249680"/>
                <a:gd name="connsiteX17" fmla="*/ 751840 w 2021840"/>
                <a:gd name="connsiteY17" fmla="*/ 609600 h 1249680"/>
                <a:gd name="connsiteX18" fmla="*/ 812800 w 2021840"/>
                <a:gd name="connsiteY18" fmla="*/ 629920 h 1249680"/>
                <a:gd name="connsiteX19" fmla="*/ 873760 w 2021840"/>
                <a:gd name="connsiteY19" fmla="*/ 650240 h 1249680"/>
                <a:gd name="connsiteX20" fmla="*/ 904240 w 2021840"/>
                <a:gd name="connsiteY20" fmla="*/ 660400 h 1249680"/>
                <a:gd name="connsiteX21" fmla="*/ 934720 w 2021840"/>
                <a:gd name="connsiteY21" fmla="*/ 680720 h 1249680"/>
                <a:gd name="connsiteX22" fmla="*/ 1026160 w 2021840"/>
                <a:gd name="connsiteY22" fmla="*/ 711200 h 1249680"/>
                <a:gd name="connsiteX23" fmla="*/ 1117600 w 2021840"/>
                <a:gd name="connsiteY23" fmla="*/ 741680 h 1249680"/>
                <a:gd name="connsiteX24" fmla="*/ 1148080 w 2021840"/>
                <a:gd name="connsiteY24" fmla="*/ 751840 h 1249680"/>
                <a:gd name="connsiteX25" fmla="*/ 1188720 w 2021840"/>
                <a:gd name="connsiteY25" fmla="*/ 762000 h 1249680"/>
                <a:gd name="connsiteX26" fmla="*/ 1219200 w 2021840"/>
                <a:gd name="connsiteY26" fmla="*/ 772160 h 1249680"/>
                <a:gd name="connsiteX27" fmla="*/ 1259840 w 2021840"/>
                <a:gd name="connsiteY27" fmla="*/ 782320 h 1249680"/>
                <a:gd name="connsiteX28" fmla="*/ 1320800 w 2021840"/>
                <a:gd name="connsiteY28" fmla="*/ 802640 h 1249680"/>
                <a:gd name="connsiteX29" fmla="*/ 1351280 w 2021840"/>
                <a:gd name="connsiteY29" fmla="*/ 822960 h 1249680"/>
                <a:gd name="connsiteX30" fmla="*/ 1371600 w 2021840"/>
                <a:gd name="connsiteY30" fmla="*/ 853440 h 1249680"/>
                <a:gd name="connsiteX31" fmla="*/ 1432560 w 2021840"/>
                <a:gd name="connsiteY31" fmla="*/ 873760 h 1249680"/>
                <a:gd name="connsiteX32" fmla="*/ 1493520 w 2021840"/>
                <a:gd name="connsiteY32" fmla="*/ 894080 h 1249680"/>
                <a:gd name="connsiteX33" fmla="*/ 1524000 w 2021840"/>
                <a:gd name="connsiteY33" fmla="*/ 904240 h 1249680"/>
                <a:gd name="connsiteX34" fmla="*/ 1615440 w 2021840"/>
                <a:gd name="connsiteY34" fmla="*/ 944880 h 1249680"/>
                <a:gd name="connsiteX35" fmla="*/ 1645920 w 2021840"/>
                <a:gd name="connsiteY35" fmla="*/ 955040 h 1249680"/>
                <a:gd name="connsiteX36" fmla="*/ 1706880 w 2021840"/>
                <a:gd name="connsiteY36" fmla="*/ 995680 h 1249680"/>
                <a:gd name="connsiteX37" fmla="*/ 1757680 w 2021840"/>
                <a:gd name="connsiteY37" fmla="*/ 1005840 h 1249680"/>
                <a:gd name="connsiteX38" fmla="*/ 1818640 w 2021840"/>
                <a:gd name="connsiteY38" fmla="*/ 1026160 h 1249680"/>
                <a:gd name="connsiteX39" fmla="*/ 1879600 w 2021840"/>
                <a:gd name="connsiteY39" fmla="*/ 1046480 h 1249680"/>
                <a:gd name="connsiteX40" fmla="*/ 1910080 w 2021840"/>
                <a:gd name="connsiteY40" fmla="*/ 1056640 h 1249680"/>
                <a:gd name="connsiteX41" fmla="*/ 1940560 w 2021840"/>
                <a:gd name="connsiteY41" fmla="*/ 1076960 h 1249680"/>
                <a:gd name="connsiteX42" fmla="*/ 1971040 w 2021840"/>
                <a:gd name="connsiteY42" fmla="*/ 1087120 h 1249680"/>
                <a:gd name="connsiteX43" fmla="*/ 2021840 w 2021840"/>
                <a:gd name="connsiteY43" fmla="*/ 1127760 h 1249680"/>
                <a:gd name="connsiteX44" fmla="*/ 2001520 w 2021840"/>
                <a:gd name="connsiteY44" fmla="*/ 1158240 h 1249680"/>
                <a:gd name="connsiteX45" fmla="*/ 1971040 w 2021840"/>
                <a:gd name="connsiteY45" fmla="*/ 1168400 h 1249680"/>
                <a:gd name="connsiteX46" fmla="*/ 1828800 w 2021840"/>
                <a:gd name="connsiteY46" fmla="*/ 1178560 h 1249680"/>
                <a:gd name="connsiteX47" fmla="*/ 1706880 w 2021840"/>
                <a:gd name="connsiteY47" fmla="*/ 1188720 h 1249680"/>
                <a:gd name="connsiteX48" fmla="*/ 1605280 w 2021840"/>
                <a:gd name="connsiteY48" fmla="*/ 1219200 h 1249680"/>
                <a:gd name="connsiteX49" fmla="*/ 1554480 w 2021840"/>
                <a:gd name="connsiteY49" fmla="*/ 1229360 h 1249680"/>
                <a:gd name="connsiteX50" fmla="*/ 1493520 w 2021840"/>
                <a:gd name="connsiteY50" fmla="*/ 1249680 h 1249680"/>
                <a:gd name="connsiteX51" fmla="*/ 467360 w 2021840"/>
                <a:gd name="connsiteY51" fmla="*/ 1229360 h 1249680"/>
                <a:gd name="connsiteX52" fmla="*/ 406400 w 2021840"/>
                <a:gd name="connsiteY52" fmla="*/ 1219200 h 1249680"/>
                <a:gd name="connsiteX53" fmla="*/ 203200 w 2021840"/>
                <a:gd name="connsiteY53" fmla="*/ 1209040 h 1249680"/>
                <a:gd name="connsiteX54" fmla="*/ 162560 w 2021840"/>
                <a:gd name="connsiteY54" fmla="*/ 1188720 h 1249680"/>
                <a:gd name="connsiteX55" fmla="*/ 121920 w 2021840"/>
                <a:gd name="connsiteY55" fmla="*/ 1178560 h 1249680"/>
                <a:gd name="connsiteX56" fmla="*/ 91440 w 2021840"/>
                <a:gd name="connsiteY56" fmla="*/ 1168400 h 1249680"/>
                <a:gd name="connsiteX57" fmla="*/ 50800 w 2021840"/>
                <a:gd name="connsiteY57" fmla="*/ 1107440 h 1249680"/>
                <a:gd name="connsiteX58" fmla="*/ 40640 w 2021840"/>
                <a:gd name="connsiteY58" fmla="*/ 1076960 h 1249680"/>
                <a:gd name="connsiteX59" fmla="*/ 30480 w 2021840"/>
                <a:gd name="connsiteY59" fmla="*/ 1016000 h 1249680"/>
                <a:gd name="connsiteX60" fmla="*/ 10160 w 2021840"/>
                <a:gd name="connsiteY60" fmla="*/ 985520 h 1249680"/>
                <a:gd name="connsiteX61" fmla="*/ 0 w 2021840"/>
                <a:gd name="connsiteY61" fmla="*/ 873760 h 1249680"/>
                <a:gd name="connsiteX62" fmla="*/ 20320 w 2021840"/>
                <a:gd name="connsiteY62" fmla="*/ 436880 h 1249680"/>
                <a:gd name="connsiteX63" fmla="*/ 30480 w 2021840"/>
                <a:gd name="connsiteY63" fmla="*/ 396240 h 1249680"/>
                <a:gd name="connsiteX64" fmla="*/ 60960 w 2021840"/>
                <a:gd name="connsiteY64" fmla="*/ 335280 h 1249680"/>
                <a:gd name="connsiteX65" fmla="*/ 81280 w 2021840"/>
                <a:gd name="connsiteY65" fmla="*/ 223520 h 1249680"/>
                <a:gd name="connsiteX66" fmla="*/ 91440 w 2021840"/>
                <a:gd name="connsiteY66" fmla="*/ 101600 h 1249680"/>
                <a:gd name="connsiteX67" fmla="*/ 121920 w 2021840"/>
                <a:gd name="connsiteY67" fmla="*/ 5080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21840" h="1249680">
                  <a:moveTo>
                    <a:pt x="121920" y="0"/>
                  </a:moveTo>
                  <a:cubicBezTo>
                    <a:pt x="135467" y="27093"/>
                    <a:pt x="143637" y="57626"/>
                    <a:pt x="162560" y="81280"/>
                  </a:cubicBezTo>
                  <a:cubicBezTo>
                    <a:pt x="172021" y="93107"/>
                    <a:pt x="190050" y="94086"/>
                    <a:pt x="203200" y="101600"/>
                  </a:cubicBezTo>
                  <a:cubicBezTo>
                    <a:pt x="213802" y="107658"/>
                    <a:pt x="222522" y="116961"/>
                    <a:pt x="233680" y="121920"/>
                  </a:cubicBezTo>
                  <a:cubicBezTo>
                    <a:pt x="253253" y="130619"/>
                    <a:pt x="294640" y="142240"/>
                    <a:pt x="294640" y="142240"/>
                  </a:cubicBezTo>
                  <a:cubicBezTo>
                    <a:pt x="325120" y="162560"/>
                    <a:pt x="328507" y="159173"/>
                    <a:pt x="345440" y="193040"/>
                  </a:cubicBezTo>
                  <a:cubicBezTo>
                    <a:pt x="350229" y="202619"/>
                    <a:pt x="350399" y="214158"/>
                    <a:pt x="355600" y="223520"/>
                  </a:cubicBezTo>
                  <a:cubicBezTo>
                    <a:pt x="367460" y="244868"/>
                    <a:pt x="388517" y="261312"/>
                    <a:pt x="396240" y="284480"/>
                  </a:cubicBezTo>
                  <a:cubicBezTo>
                    <a:pt x="399627" y="294640"/>
                    <a:pt x="399710" y="306597"/>
                    <a:pt x="406400" y="314960"/>
                  </a:cubicBezTo>
                  <a:cubicBezTo>
                    <a:pt x="414028" y="324495"/>
                    <a:pt x="426720" y="328507"/>
                    <a:pt x="436880" y="335280"/>
                  </a:cubicBezTo>
                  <a:cubicBezTo>
                    <a:pt x="461061" y="407824"/>
                    <a:pt x="439378" y="384359"/>
                    <a:pt x="487680" y="416560"/>
                  </a:cubicBezTo>
                  <a:cubicBezTo>
                    <a:pt x="511013" y="509893"/>
                    <a:pt x="477292" y="413735"/>
                    <a:pt x="528320" y="477520"/>
                  </a:cubicBezTo>
                  <a:cubicBezTo>
                    <a:pt x="567728" y="526781"/>
                    <a:pt x="502458" y="495993"/>
                    <a:pt x="568960" y="518160"/>
                  </a:cubicBezTo>
                  <a:cubicBezTo>
                    <a:pt x="575733" y="528320"/>
                    <a:pt x="579120" y="541867"/>
                    <a:pt x="589280" y="548640"/>
                  </a:cubicBezTo>
                  <a:cubicBezTo>
                    <a:pt x="600898" y="556386"/>
                    <a:pt x="616494" y="554964"/>
                    <a:pt x="629920" y="558800"/>
                  </a:cubicBezTo>
                  <a:cubicBezTo>
                    <a:pt x="640218" y="561742"/>
                    <a:pt x="650240" y="565573"/>
                    <a:pt x="660400" y="568960"/>
                  </a:cubicBezTo>
                  <a:cubicBezTo>
                    <a:pt x="670560" y="575733"/>
                    <a:pt x="679722" y="584321"/>
                    <a:pt x="690880" y="589280"/>
                  </a:cubicBezTo>
                  <a:cubicBezTo>
                    <a:pt x="710453" y="597979"/>
                    <a:pt x="731520" y="602827"/>
                    <a:pt x="751840" y="609600"/>
                  </a:cubicBezTo>
                  <a:lnTo>
                    <a:pt x="812800" y="629920"/>
                  </a:lnTo>
                  <a:lnTo>
                    <a:pt x="873760" y="650240"/>
                  </a:lnTo>
                  <a:lnTo>
                    <a:pt x="904240" y="660400"/>
                  </a:lnTo>
                  <a:cubicBezTo>
                    <a:pt x="914400" y="667173"/>
                    <a:pt x="923562" y="675761"/>
                    <a:pt x="934720" y="680720"/>
                  </a:cubicBezTo>
                  <a:lnTo>
                    <a:pt x="1026160" y="711200"/>
                  </a:lnTo>
                  <a:lnTo>
                    <a:pt x="1117600" y="741680"/>
                  </a:lnTo>
                  <a:cubicBezTo>
                    <a:pt x="1127760" y="745067"/>
                    <a:pt x="1137690" y="749243"/>
                    <a:pt x="1148080" y="751840"/>
                  </a:cubicBezTo>
                  <a:cubicBezTo>
                    <a:pt x="1161627" y="755227"/>
                    <a:pt x="1175294" y="758164"/>
                    <a:pt x="1188720" y="762000"/>
                  </a:cubicBezTo>
                  <a:cubicBezTo>
                    <a:pt x="1199018" y="764942"/>
                    <a:pt x="1208902" y="769218"/>
                    <a:pt x="1219200" y="772160"/>
                  </a:cubicBezTo>
                  <a:cubicBezTo>
                    <a:pt x="1232626" y="775996"/>
                    <a:pt x="1246465" y="778308"/>
                    <a:pt x="1259840" y="782320"/>
                  </a:cubicBezTo>
                  <a:cubicBezTo>
                    <a:pt x="1280356" y="788475"/>
                    <a:pt x="1320800" y="802640"/>
                    <a:pt x="1320800" y="802640"/>
                  </a:cubicBezTo>
                  <a:cubicBezTo>
                    <a:pt x="1330960" y="809413"/>
                    <a:pt x="1342646" y="814326"/>
                    <a:pt x="1351280" y="822960"/>
                  </a:cubicBezTo>
                  <a:cubicBezTo>
                    <a:pt x="1359914" y="831594"/>
                    <a:pt x="1361245" y="846968"/>
                    <a:pt x="1371600" y="853440"/>
                  </a:cubicBezTo>
                  <a:cubicBezTo>
                    <a:pt x="1389763" y="864792"/>
                    <a:pt x="1412240" y="866987"/>
                    <a:pt x="1432560" y="873760"/>
                  </a:cubicBezTo>
                  <a:lnTo>
                    <a:pt x="1493520" y="894080"/>
                  </a:lnTo>
                  <a:lnTo>
                    <a:pt x="1524000" y="904240"/>
                  </a:lnTo>
                  <a:cubicBezTo>
                    <a:pt x="1572302" y="936441"/>
                    <a:pt x="1542896" y="920699"/>
                    <a:pt x="1615440" y="944880"/>
                  </a:cubicBezTo>
                  <a:lnTo>
                    <a:pt x="1645920" y="955040"/>
                  </a:lnTo>
                  <a:lnTo>
                    <a:pt x="1706880" y="995680"/>
                  </a:lnTo>
                  <a:cubicBezTo>
                    <a:pt x="1721248" y="1005259"/>
                    <a:pt x="1741020" y="1001296"/>
                    <a:pt x="1757680" y="1005840"/>
                  </a:cubicBezTo>
                  <a:cubicBezTo>
                    <a:pt x="1778344" y="1011476"/>
                    <a:pt x="1798320" y="1019387"/>
                    <a:pt x="1818640" y="1026160"/>
                  </a:cubicBezTo>
                  <a:lnTo>
                    <a:pt x="1879600" y="1046480"/>
                  </a:lnTo>
                  <a:lnTo>
                    <a:pt x="1910080" y="1056640"/>
                  </a:lnTo>
                  <a:cubicBezTo>
                    <a:pt x="1920240" y="1063413"/>
                    <a:pt x="1929638" y="1071499"/>
                    <a:pt x="1940560" y="1076960"/>
                  </a:cubicBezTo>
                  <a:cubicBezTo>
                    <a:pt x="1950139" y="1081749"/>
                    <a:pt x="1962677" y="1080430"/>
                    <a:pt x="1971040" y="1087120"/>
                  </a:cubicBezTo>
                  <a:cubicBezTo>
                    <a:pt x="2036692" y="1139641"/>
                    <a:pt x="1945228" y="1102223"/>
                    <a:pt x="2021840" y="1127760"/>
                  </a:cubicBezTo>
                  <a:cubicBezTo>
                    <a:pt x="2015067" y="1137920"/>
                    <a:pt x="2011055" y="1150612"/>
                    <a:pt x="2001520" y="1158240"/>
                  </a:cubicBezTo>
                  <a:cubicBezTo>
                    <a:pt x="1993157" y="1164930"/>
                    <a:pt x="1981676" y="1167149"/>
                    <a:pt x="1971040" y="1168400"/>
                  </a:cubicBezTo>
                  <a:cubicBezTo>
                    <a:pt x="1923831" y="1173954"/>
                    <a:pt x="1876194" y="1174914"/>
                    <a:pt x="1828800" y="1178560"/>
                  </a:cubicBezTo>
                  <a:lnTo>
                    <a:pt x="1706880" y="1188720"/>
                  </a:lnTo>
                  <a:cubicBezTo>
                    <a:pt x="1656226" y="1205605"/>
                    <a:pt x="1651345" y="1208963"/>
                    <a:pt x="1605280" y="1219200"/>
                  </a:cubicBezTo>
                  <a:cubicBezTo>
                    <a:pt x="1588423" y="1222946"/>
                    <a:pt x="1571140" y="1224816"/>
                    <a:pt x="1554480" y="1229360"/>
                  </a:cubicBezTo>
                  <a:cubicBezTo>
                    <a:pt x="1533816" y="1234996"/>
                    <a:pt x="1493520" y="1249680"/>
                    <a:pt x="1493520" y="1249680"/>
                  </a:cubicBezTo>
                  <a:lnTo>
                    <a:pt x="467360" y="1229360"/>
                  </a:lnTo>
                  <a:cubicBezTo>
                    <a:pt x="446776" y="1228553"/>
                    <a:pt x="426940" y="1220780"/>
                    <a:pt x="406400" y="1219200"/>
                  </a:cubicBezTo>
                  <a:cubicBezTo>
                    <a:pt x="338782" y="1213999"/>
                    <a:pt x="270933" y="1212427"/>
                    <a:pt x="203200" y="1209040"/>
                  </a:cubicBezTo>
                  <a:cubicBezTo>
                    <a:pt x="189653" y="1202267"/>
                    <a:pt x="176741" y="1194038"/>
                    <a:pt x="162560" y="1188720"/>
                  </a:cubicBezTo>
                  <a:cubicBezTo>
                    <a:pt x="149485" y="1183817"/>
                    <a:pt x="135346" y="1182396"/>
                    <a:pt x="121920" y="1178560"/>
                  </a:cubicBezTo>
                  <a:cubicBezTo>
                    <a:pt x="111622" y="1175618"/>
                    <a:pt x="101600" y="1171787"/>
                    <a:pt x="91440" y="1168400"/>
                  </a:cubicBezTo>
                  <a:cubicBezTo>
                    <a:pt x="77893" y="1148080"/>
                    <a:pt x="58523" y="1130608"/>
                    <a:pt x="50800" y="1107440"/>
                  </a:cubicBezTo>
                  <a:cubicBezTo>
                    <a:pt x="47413" y="1097280"/>
                    <a:pt x="42963" y="1087415"/>
                    <a:pt x="40640" y="1076960"/>
                  </a:cubicBezTo>
                  <a:cubicBezTo>
                    <a:pt x="36171" y="1056850"/>
                    <a:pt x="36994" y="1035543"/>
                    <a:pt x="30480" y="1016000"/>
                  </a:cubicBezTo>
                  <a:cubicBezTo>
                    <a:pt x="26619" y="1004416"/>
                    <a:pt x="16933" y="995680"/>
                    <a:pt x="10160" y="985520"/>
                  </a:cubicBezTo>
                  <a:cubicBezTo>
                    <a:pt x="6773" y="948267"/>
                    <a:pt x="0" y="911167"/>
                    <a:pt x="0" y="873760"/>
                  </a:cubicBezTo>
                  <a:cubicBezTo>
                    <a:pt x="0" y="798874"/>
                    <a:pt x="4252" y="557391"/>
                    <a:pt x="20320" y="436880"/>
                  </a:cubicBezTo>
                  <a:cubicBezTo>
                    <a:pt x="22165" y="423039"/>
                    <a:pt x="24979" y="409075"/>
                    <a:pt x="30480" y="396240"/>
                  </a:cubicBezTo>
                  <a:cubicBezTo>
                    <a:pt x="68647" y="307184"/>
                    <a:pt x="36496" y="420903"/>
                    <a:pt x="60960" y="335280"/>
                  </a:cubicBezTo>
                  <a:cubicBezTo>
                    <a:pt x="72649" y="294368"/>
                    <a:pt x="76483" y="269087"/>
                    <a:pt x="81280" y="223520"/>
                  </a:cubicBezTo>
                  <a:cubicBezTo>
                    <a:pt x="85549" y="182963"/>
                    <a:pt x="86675" y="142102"/>
                    <a:pt x="91440" y="101600"/>
                  </a:cubicBezTo>
                  <a:cubicBezTo>
                    <a:pt x="98198" y="44158"/>
                    <a:pt x="86187" y="50800"/>
                    <a:pt x="121920" y="50800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dirty="0" smtClean="0"/>
              <a:t>Расходные материалы </a:t>
            </a:r>
            <a:r>
              <a:rPr lang="ru-RU" sz="3300" dirty="0" smtClean="0"/>
              <a:t>необходимые </a:t>
            </a:r>
            <a:r>
              <a:rPr lang="ru-RU" sz="3300" dirty="0"/>
              <a:t>для </a:t>
            </a:r>
            <a:r>
              <a:rPr lang="en-US" sz="3300" dirty="0" err="1"/>
              <a:t>Xpert</a:t>
            </a:r>
            <a:r>
              <a:rPr lang="en-US" sz="3300" dirty="0"/>
              <a:t> MTB/RIF</a:t>
            </a:r>
            <a:r>
              <a:rPr lang="ru-RU" sz="3300" dirty="0"/>
              <a:t>: </a:t>
            </a:r>
            <a:r>
              <a:rPr lang="ru-RU" sz="3300" dirty="0" smtClean="0"/>
              <a:t>Поставляется со стороны </a:t>
            </a:r>
            <a:r>
              <a:rPr lang="en-US" sz="3300" dirty="0" smtClean="0"/>
              <a:t>Cepheid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1115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39612"/>
              </p:ext>
            </p:extLst>
          </p:nvPr>
        </p:nvGraphicFramePr>
        <p:xfrm>
          <a:off x="663799" y="1467644"/>
          <a:ext cx="9505056" cy="1584536"/>
        </p:xfrm>
        <a:graphic>
          <a:graphicData uri="http://schemas.openxmlformats.org/drawingml/2006/table">
            <a:tbl>
              <a:tblPr firstRow="1" bandRow="1"/>
              <a:tblGrid>
                <a:gridCol w="3787729"/>
                <a:gridCol w="2902368"/>
                <a:gridCol w="2814959"/>
              </a:tblGrid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Продукция </a:t>
                      </a:r>
                      <a:r>
                        <a:rPr lang="nl-NL" sz="2200" b="1" dirty="0" err="1" smtClean="0">
                          <a:solidFill>
                            <a:srgbClr val="002060"/>
                          </a:solidFill>
                        </a:rPr>
                        <a:t>Cepheid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Номер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по каталогу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Количество исследований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Набор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для калибровки </a:t>
                      </a:r>
                      <a:r>
                        <a:rPr lang="nl-NL" sz="2400" dirty="0" err="1" smtClean="0">
                          <a:solidFill>
                            <a:srgbClr val="002060"/>
                          </a:solidFill>
                        </a:rPr>
                        <a:t>Xpert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002060"/>
                          </a:solidFill>
                        </a:rPr>
                        <a:t>GXCALIB-100N-5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2431" y="2691780"/>
            <a:ext cx="3744416" cy="64518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i="1" dirty="0" smtClean="0"/>
              <a:t>Программное обеспечение, вкладыш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9863" y="6262682"/>
            <a:ext cx="5760640" cy="46154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nl-NL" sz="2400" i="1" dirty="0" smtClean="0"/>
              <a:t>5</a:t>
            </a:r>
            <a:r>
              <a:rPr lang="ru-RU" sz="2400" i="1" dirty="0" smtClean="0"/>
              <a:t> картриджей </a:t>
            </a:r>
            <a:r>
              <a:rPr lang="nl-NL" sz="2400" i="1" dirty="0" err="1" smtClean="0"/>
              <a:t>Xpert</a:t>
            </a:r>
            <a:r>
              <a:rPr lang="ru-RU" sz="2400" i="1" dirty="0" smtClean="0"/>
              <a:t> для калибровки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96447" y="4781292"/>
            <a:ext cx="3281488" cy="769322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ru-RU" sz="2200" i="1" dirty="0" smtClean="0"/>
              <a:t>Пустой компакт-диск для записи данных</a:t>
            </a:r>
            <a:endParaRPr lang="en-US" sz="2200" i="1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680" y="3325259"/>
            <a:ext cx="1350216" cy="13312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2758" y="5500092"/>
            <a:ext cx="1682001" cy="1387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71" y="3123828"/>
            <a:ext cx="4733404" cy="322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dirty="0" smtClean="0"/>
              <a:t>Расходные материалы </a:t>
            </a:r>
            <a:r>
              <a:rPr lang="ru-RU" sz="3300" dirty="0" smtClean="0"/>
              <a:t>необходимые </a:t>
            </a:r>
            <a:r>
              <a:rPr lang="ru-RU" sz="3300" dirty="0"/>
              <a:t>для </a:t>
            </a:r>
            <a:r>
              <a:rPr lang="en-US" sz="3300" dirty="0" err="1"/>
              <a:t>Xpert</a:t>
            </a:r>
            <a:r>
              <a:rPr lang="en-US" sz="3300" dirty="0"/>
              <a:t> MTB/RIF</a:t>
            </a:r>
            <a:r>
              <a:rPr lang="ru-RU" sz="3300" dirty="0"/>
              <a:t>: </a:t>
            </a:r>
            <a:r>
              <a:rPr lang="ru-RU" sz="3300" dirty="0" smtClean="0"/>
              <a:t>поставляются </a:t>
            </a:r>
            <a:r>
              <a:rPr lang="ru-RU" sz="3300" dirty="0"/>
              <a:t>со стороны </a:t>
            </a:r>
            <a:r>
              <a:rPr lang="en-US" sz="3300" dirty="0"/>
              <a:t>Cepheid</a:t>
            </a:r>
          </a:p>
        </p:txBody>
      </p:sp>
    </p:spTree>
    <p:extLst>
      <p:ext uri="{BB962C8B-B14F-4D97-AF65-F5344CB8AC3E}">
        <p14:creationId xmlns:p14="http://schemas.microsoft.com/office/powerpoint/2010/main" val="37366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endParaRPr lang="en-US" dirty="0" smtClean="0"/>
          </a:p>
          <a:p>
            <a:r>
              <a:rPr lang="ru-RU" dirty="0" smtClean="0"/>
              <a:t>Расходные материалы для обеспечения биобезопасности</a:t>
            </a:r>
            <a:endParaRPr lang="en-US" dirty="0" smtClean="0"/>
          </a:p>
          <a:p>
            <a:r>
              <a:rPr lang="ru-RU" dirty="0" smtClean="0"/>
              <a:t>Лабораторные принадлежности</a:t>
            </a:r>
            <a:endParaRPr lang="en-US" dirty="0" smtClean="0"/>
          </a:p>
          <a:p>
            <a:r>
              <a:rPr lang="ru-RU" dirty="0" smtClean="0"/>
              <a:t>Средства индивидуальной защиты</a:t>
            </a:r>
            <a:endParaRPr lang="en-US" dirty="0" smtClean="0"/>
          </a:p>
          <a:p>
            <a:r>
              <a:rPr lang="ru-RU" dirty="0" smtClean="0"/>
              <a:t>Канцелярские принадлежности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ru-RU" dirty="0" err="1" smtClean="0"/>
              <a:t>нтивирусные</a:t>
            </a:r>
            <a:r>
              <a:rPr lang="ru-RU" dirty="0" smtClean="0"/>
              <a:t> программы для компьютера</a:t>
            </a:r>
            <a:r>
              <a:rPr lang="en-US" dirty="0" smtClean="0"/>
              <a:t>. </a:t>
            </a:r>
            <a:r>
              <a:rPr lang="ru-RU" dirty="0" smtClean="0"/>
              <a:t>Защита от вирусов</a:t>
            </a:r>
            <a:r>
              <a:rPr lang="en-US" dirty="0" smtClean="0"/>
              <a:t> Norton Internet Security </a:t>
            </a:r>
            <a:r>
              <a:rPr lang="ru-RU" dirty="0" smtClean="0"/>
              <a:t>оплачивается только в течение первого года</a:t>
            </a:r>
            <a:r>
              <a:rPr lang="en-US" dirty="0" smtClean="0"/>
              <a:t>; </a:t>
            </a:r>
            <a:r>
              <a:rPr lang="ru-RU" dirty="0" smtClean="0"/>
              <a:t>потом, программа обновляется за счет средств пользователя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51" y="302102"/>
            <a:ext cx="10225135" cy="10143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dirty="0"/>
              <a:t>Материальные </a:t>
            </a:r>
            <a:r>
              <a:rPr lang="ru-RU" sz="3600" dirty="0" smtClean="0"/>
              <a:t>ценности необходимые </a:t>
            </a:r>
            <a:r>
              <a:rPr lang="ru-RU" sz="3600" dirty="0"/>
              <a:t>для </a:t>
            </a:r>
            <a:r>
              <a:rPr lang="en-US" sz="3600" dirty="0" err="1"/>
              <a:t>Xpert</a:t>
            </a:r>
            <a:r>
              <a:rPr lang="en-US" sz="3600" dirty="0"/>
              <a:t> MTB/RIF</a:t>
            </a:r>
            <a:r>
              <a:rPr lang="ru-RU" sz="3600" dirty="0"/>
              <a:t>: </a:t>
            </a:r>
            <a:r>
              <a:rPr lang="ru-RU" sz="3600" dirty="0" smtClean="0"/>
              <a:t>НЕ поставляются </a:t>
            </a:r>
            <a:r>
              <a:rPr lang="ru-RU" sz="3600" dirty="0"/>
              <a:t>со стороны </a:t>
            </a:r>
            <a:r>
              <a:rPr lang="en-US" sz="3600" dirty="0" smtClean="0"/>
              <a:t>Cepheid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01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Оборудование</a:t>
            </a:r>
            <a:endParaRPr lang="en-US" sz="2400" dirty="0"/>
          </a:p>
          <a:p>
            <a:pPr lvl="1">
              <a:buFont typeface="Arial" pitchFamily="34" charset="0"/>
              <a:buChar char="−"/>
            </a:pPr>
            <a:r>
              <a:rPr lang="ru-RU" sz="2800" dirty="0" smtClean="0"/>
              <a:t>Средства резервного электропитания, по мере необходимости</a:t>
            </a:r>
            <a:r>
              <a:rPr lang="en-US" sz="2800" dirty="0" smtClean="0"/>
              <a:t> (</a:t>
            </a:r>
            <a:r>
              <a:rPr lang="ru-RU" sz="2800" dirty="0" smtClean="0"/>
              <a:t>ИБП и аккумуляторы</a:t>
            </a:r>
            <a:r>
              <a:rPr lang="en-US" sz="2800" dirty="0" smtClean="0"/>
              <a:t>, </a:t>
            </a:r>
            <a:r>
              <a:rPr lang="ru-RU" sz="2800" dirty="0" smtClean="0"/>
              <a:t>генератор, инвертер, стабилизатор напряжения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buFont typeface="Arial" pitchFamily="34" charset="0"/>
              <a:buChar char="−"/>
            </a:pPr>
            <a:r>
              <a:rPr lang="ru-RU" sz="2800" dirty="0" smtClean="0"/>
              <a:t>Принтер и картриджи для принтера</a:t>
            </a:r>
            <a:endParaRPr lang="en-US" sz="2800" dirty="0"/>
          </a:p>
          <a:p>
            <a:pPr lvl="1">
              <a:buFont typeface="Arial" pitchFamily="34" charset="0"/>
              <a:buChar char="−"/>
            </a:pPr>
            <a:r>
              <a:rPr lang="ru-RU" sz="2800" dirty="0" smtClean="0"/>
              <a:t>Таймер</a:t>
            </a:r>
            <a:endParaRPr lang="en-US" sz="2800" dirty="0"/>
          </a:p>
          <a:p>
            <a:pPr lvl="1">
              <a:buFont typeface="Arial" pitchFamily="34" charset="0"/>
              <a:buChar char="−"/>
            </a:pPr>
            <a:r>
              <a:rPr lang="ru-RU" sz="2800" dirty="0" smtClean="0"/>
              <a:t>Термометр</a:t>
            </a:r>
            <a:endParaRPr lang="en-US" sz="2800" dirty="0"/>
          </a:p>
          <a:p>
            <a:pPr lvl="1">
              <a:buFont typeface="Arial" pitchFamily="34" charset="0"/>
              <a:buChar char="−"/>
            </a:pPr>
            <a:r>
              <a:rPr lang="ru-RU" sz="2800" dirty="0" err="1" smtClean="0"/>
              <a:t>Встряхиватель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по усмотрению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743" y="302102"/>
            <a:ext cx="10297144" cy="10143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dirty="0" smtClean="0"/>
              <a:t>Материальные ценности необходимые </a:t>
            </a:r>
            <a:r>
              <a:rPr lang="ru-RU" sz="3600" dirty="0"/>
              <a:t>для </a:t>
            </a:r>
            <a:r>
              <a:rPr lang="en-US" sz="3600" dirty="0" err="1"/>
              <a:t>Xpert</a:t>
            </a:r>
            <a:r>
              <a:rPr lang="en-US" sz="3600" dirty="0"/>
              <a:t> MTB/RIF</a:t>
            </a:r>
            <a:r>
              <a:rPr lang="ru-RU" sz="3600" dirty="0"/>
              <a:t>: НЕ поставляются со стороны </a:t>
            </a:r>
            <a:r>
              <a:rPr lang="en-US" sz="3600" dirty="0"/>
              <a:t>Cepheid</a:t>
            </a:r>
          </a:p>
        </p:txBody>
      </p:sp>
    </p:spTree>
    <p:extLst>
      <p:ext uri="{BB962C8B-B14F-4D97-AF65-F5344CB8AC3E}">
        <p14:creationId xmlns:p14="http://schemas.microsoft.com/office/powerpoint/2010/main" val="2502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74999"/>
              </p:ext>
            </p:extLst>
          </p:nvPr>
        </p:nvGraphicFramePr>
        <p:xfrm>
          <a:off x="591791" y="1395636"/>
          <a:ext cx="9505056" cy="6046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3390993"/>
                <a:gridCol w="2945712"/>
              </a:tblGrid>
              <a:tr h="704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</a:rPr>
                        <a:t>Основные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</a:rPr>
                        <a:t> характеристики</a:t>
                      </a:r>
                      <a:endParaRPr lang="en-US" sz="22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noProof="0" dirty="0" smtClean="0">
                          <a:solidFill>
                            <a:srgbClr val="002060"/>
                          </a:solidFill>
                        </a:rPr>
                        <a:t>Комментарии </a:t>
                      </a:r>
                      <a:endParaRPr lang="en-US" sz="2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noProof="0" dirty="0" smtClean="0">
                          <a:solidFill>
                            <a:srgbClr val="002060"/>
                          </a:solidFill>
                        </a:rPr>
                        <a:t>Подходящие технические</a:t>
                      </a:r>
                      <a:r>
                        <a:rPr lang="ru-RU" sz="2200" baseline="0" noProof="0" dirty="0" smtClean="0">
                          <a:solidFill>
                            <a:srgbClr val="002060"/>
                          </a:solidFill>
                        </a:rPr>
                        <a:t> характеристики</a:t>
                      </a:r>
                      <a:endParaRPr lang="en-US" sz="2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10182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Напряжение в Вашей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стране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 smtClean="0">
                          <a:solidFill>
                            <a:srgbClr val="002060"/>
                          </a:solidFill>
                        </a:rPr>
                        <a:t>Напряжение</a:t>
                      </a:r>
                      <a:r>
                        <a:rPr lang="ru-RU" sz="2000" baseline="0" noProof="0" dirty="0" smtClean="0">
                          <a:solidFill>
                            <a:srgbClr val="002060"/>
                          </a:solidFill>
                        </a:rPr>
                        <a:t> от поставщика электроэнергии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 smtClean="0">
                          <a:solidFill>
                            <a:srgbClr val="002060"/>
                          </a:solidFill>
                        </a:rPr>
                        <a:t>Зависит от страны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Мощность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UPS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в киловольт-амперах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кВт-А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 smtClean="0">
                          <a:solidFill>
                            <a:srgbClr val="002060"/>
                          </a:solidFill>
                        </a:rPr>
                        <a:t>Зависит</a:t>
                      </a:r>
                      <a:r>
                        <a:rPr lang="ru-RU" sz="2000" baseline="0" noProof="0" dirty="0" smtClean="0">
                          <a:solidFill>
                            <a:srgbClr val="002060"/>
                          </a:solidFill>
                        </a:rPr>
                        <a:t> от количества оборудования, подключенного к питанию </a:t>
                      </a:r>
                      <a:r>
                        <a:rPr lang="ru-RU" sz="2000" noProof="0" dirty="0" smtClean="0">
                          <a:solidFill>
                            <a:srgbClr val="002060"/>
                          </a:solidFill>
                        </a:rPr>
                        <a:t>плюс</a:t>
                      </a:r>
                      <a:r>
                        <a:rPr lang="ru-RU" sz="200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noProof="0" dirty="0" smtClean="0">
                          <a:solidFill>
                            <a:srgbClr val="002060"/>
                          </a:solidFill>
                        </a:rPr>
                        <a:t>20 – 25 % 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600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кВт-А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9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резервного питания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noProof="0" dirty="0" smtClean="0">
                          <a:solidFill>
                            <a:srgbClr val="002060"/>
                          </a:solidFill>
                        </a:rPr>
                        <a:t>Продолжительность</a:t>
                      </a:r>
                      <a:r>
                        <a:rPr lang="ru-RU" sz="2000" baseline="0" noProof="0" dirty="0" smtClean="0">
                          <a:solidFill>
                            <a:srgbClr val="002060"/>
                          </a:solidFill>
                        </a:rPr>
                        <a:t> работы во время отключения электроэнергии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4 – 6 </a:t>
                      </a:r>
                      <a:r>
                        <a:rPr lang="ru-RU" sz="2000" noProof="0" dirty="0" smtClean="0">
                          <a:solidFill>
                            <a:srgbClr val="002060"/>
                          </a:solidFill>
                        </a:rPr>
                        <a:t>мин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Время передачи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 передачи оборудования на питание от аккумулятора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2060"/>
                          </a:solidFill>
                        </a:rPr>
                        <a:t>0 - </a:t>
                      </a:r>
                      <a:r>
                        <a:rPr lang="ru-RU" sz="2000" noProof="0" dirty="0" smtClean="0">
                          <a:solidFill>
                            <a:srgbClr val="002060"/>
                          </a:solidFill>
                        </a:rPr>
                        <a:t>миллисекунд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Оборудование необходимое для работы </a:t>
            </a:r>
            <a:r>
              <a:rPr lang="en-US" sz="3600" dirty="0" err="1" smtClean="0"/>
              <a:t>Xpert</a:t>
            </a:r>
            <a:r>
              <a:rPr lang="en-US" sz="3600" dirty="0" smtClean="0"/>
              <a:t> </a:t>
            </a:r>
            <a:r>
              <a:rPr lang="en-US" sz="3600" dirty="0"/>
              <a:t>MTB/</a:t>
            </a:r>
            <a:r>
              <a:rPr lang="en-US" sz="3600" dirty="0" smtClean="0"/>
              <a:t>RIF:</a:t>
            </a:r>
            <a:r>
              <a:rPr lang="ru-RU" sz="3600" dirty="0" smtClean="0"/>
              <a:t> ИБП (</a:t>
            </a:r>
            <a:r>
              <a:rPr lang="en-US" sz="3600" dirty="0" smtClean="0"/>
              <a:t>UPS)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19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Стандартное время перехода на питание от генераторов с автоматической системой запуска </a:t>
            </a:r>
            <a:r>
              <a:rPr lang="en-US" sz="2400" dirty="0" smtClean="0"/>
              <a:t>10 </a:t>
            </a:r>
            <a:r>
              <a:rPr lang="en-US" sz="2400" dirty="0"/>
              <a:t>– 30 </a:t>
            </a:r>
            <a:r>
              <a:rPr lang="ru-RU" sz="2400" dirty="0" smtClean="0"/>
              <a:t>секунд </a:t>
            </a:r>
            <a:r>
              <a:rPr lang="en-US" sz="2400" dirty="0" smtClean="0"/>
              <a:t>(UPS</a:t>
            </a:r>
            <a:r>
              <a:rPr lang="ru-RU" sz="2400" dirty="0" smtClean="0"/>
              <a:t> все еще необходим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ru-RU" sz="2400" dirty="0" smtClean="0"/>
              <a:t>Могут быть относительно недорогими с точки зрения покупки и эксплуатации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Необходимо хранить запасы топлива и осуществлять техническое обслуживание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9" y="165287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Оборудование необходимое для работы </a:t>
            </a:r>
            <a:r>
              <a:rPr lang="en-US" sz="3600" dirty="0" err="1" smtClean="0"/>
              <a:t>Xpert</a:t>
            </a:r>
            <a:r>
              <a:rPr lang="en-US" sz="3600" dirty="0" smtClean="0"/>
              <a:t> </a:t>
            </a:r>
            <a:r>
              <a:rPr lang="en-US" sz="3600" dirty="0"/>
              <a:t>MTB/</a:t>
            </a:r>
            <a:r>
              <a:rPr lang="en-US" sz="3600" dirty="0" smtClean="0"/>
              <a:t>RIF: </a:t>
            </a:r>
            <a:r>
              <a:rPr lang="ru-RU" sz="3600" dirty="0" smtClean="0"/>
              <a:t>Генератор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08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Преобразует электрический ток низкого напряжения в ток высокого напряжения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Может работать от аккумулятора автомобиля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Время работы </a:t>
            </a:r>
            <a:r>
              <a:rPr lang="en-US" sz="2400" dirty="0" smtClean="0"/>
              <a:t>2 </a:t>
            </a:r>
            <a:r>
              <a:rPr lang="en-US" sz="2400" dirty="0"/>
              <a:t>– 12 </a:t>
            </a:r>
            <a:r>
              <a:rPr lang="ru-RU" sz="2400" dirty="0" smtClean="0"/>
              <a:t>часов </a:t>
            </a:r>
            <a:r>
              <a:rPr lang="en-US" sz="2400" dirty="0" smtClean="0"/>
              <a:t>(</a:t>
            </a:r>
            <a:r>
              <a:rPr lang="ru-RU" sz="2400" dirty="0" smtClean="0"/>
              <a:t>в зависимости от резервной мощности аккумулятора и числа подключенных к питанию приборов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ru-RU" sz="2400" dirty="0" smtClean="0"/>
              <a:t>Время перехода может составлять менее </a:t>
            </a:r>
            <a:r>
              <a:rPr lang="en-US" sz="2400" dirty="0" smtClean="0"/>
              <a:t>4 </a:t>
            </a:r>
            <a:r>
              <a:rPr lang="ru-RU" sz="2400" dirty="0" smtClean="0"/>
              <a:t>миллисекунд </a:t>
            </a:r>
            <a:r>
              <a:rPr lang="en-US" sz="2400" dirty="0" smtClean="0"/>
              <a:t>(</a:t>
            </a:r>
            <a:r>
              <a:rPr lang="ru-RU" sz="2400" dirty="0" smtClean="0"/>
              <a:t>может понадобиться </a:t>
            </a:r>
            <a:r>
              <a:rPr lang="en-US" sz="2400" dirty="0" smtClean="0"/>
              <a:t>UPS)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165287"/>
            <a:ext cx="9922455" cy="10143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Оборудование необходимое для работы </a:t>
            </a:r>
            <a:r>
              <a:rPr lang="en-US" sz="3600" dirty="0" err="1"/>
              <a:t>Xpert</a:t>
            </a:r>
            <a:r>
              <a:rPr lang="en-US" sz="3600" dirty="0"/>
              <a:t> MTB/RIF: </a:t>
            </a:r>
            <a:r>
              <a:rPr lang="ru-RU" sz="3600" dirty="0" smtClean="0"/>
              <a:t>Преобразователь переменного тока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2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98"/>
              </a:spcBef>
            </a:pPr>
            <a:r>
              <a:rPr lang="ru-RU" sz="2400" dirty="0" smtClean="0"/>
              <a:t>Защищает электронные приборы, в том числе, </a:t>
            </a:r>
            <a:r>
              <a:rPr lang="en-US" sz="2400" dirty="0" smtClean="0"/>
              <a:t>UPS</a:t>
            </a:r>
            <a:r>
              <a:rPr lang="ru-RU" sz="2400" dirty="0" smtClean="0"/>
              <a:t> от перепадов напряжения</a:t>
            </a:r>
            <a:endParaRPr lang="en-US" sz="2400" dirty="0"/>
          </a:p>
          <a:p>
            <a:pPr>
              <a:spcBef>
                <a:spcPts val="1198"/>
              </a:spcBef>
            </a:pPr>
            <a:r>
              <a:rPr lang="ru-RU" sz="2400" dirty="0" smtClean="0"/>
              <a:t>Резкий скачок напряжения или неустановившееся напряжение – это значительный рост напряжения, превышающий установленный уровень электрического тока.</a:t>
            </a:r>
          </a:p>
          <a:p>
            <a:pPr>
              <a:spcBef>
                <a:spcPts val="1198"/>
              </a:spcBef>
            </a:pPr>
            <a:r>
              <a:rPr lang="ru-RU" sz="2400" dirty="0" smtClean="0"/>
              <a:t>Даже если скачок напряжения не приводит к немедленной поломке оборудования, он вызывает дополнительную нагрузку, в результате увеличивая изнашивание оборудования с течением времени</a:t>
            </a:r>
            <a:endParaRPr lang="en-US" sz="2400" dirty="0"/>
          </a:p>
          <a:p>
            <a:pPr>
              <a:spcBef>
                <a:spcPts val="1198"/>
              </a:spcBef>
            </a:pPr>
            <a:r>
              <a:rPr lang="ru-RU" sz="2400" dirty="0" smtClean="0"/>
              <a:t>Не заменяет </a:t>
            </a:r>
            <a:r>
              <a:rPr lang="en-US" sz="2400" dirty="0" smtClean="0"/>
              <a:t>UPS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Оборудование необходимое для работы </a:t>
            </a:r>
            <a:r>
              <a:rPr lang="en-US" sz="3600" dirty="0" err="1"/>
              <a:t>Xpert</a:t>
            </a:r>
            <a:r>
              <a:rPr lang="en-US" sz="3600" dirty="0"/>
              <a:t> MTB/RIF</a:t>
            </a:r>
            <a:r>
              <a:rPr lang="en-US" sz="3600" dirty="0" smtClean="0"/>
              <a:t>:</a:t>
            </a:r>
            <a:r>
              <a:rPr lang="ru-RU" sz="3600" dirty="0" smtClean="0"/>
              <a:t> Стабилизатор напряжения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20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Материалы для обеспечения биобезопасности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Биологически безопасные мешки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Дезинфицирующее средство, способное уничтожить микобактерии туберкулеза</a:t>
            </a:r>
            <a:r>
              <a:rPr lang="en-US" sz="2400" dirty="0" smtClean="0"/>
              <a:t> (</a:t>
            </a:r>
            <a:r>
              <a:rPr lang="ru-RU" sz="2400" dirty="0" smtClean="0"/>
              <a:t>фенол</a:t>
            </a:r>
            <a:r>
              <a:rPr lang="en-US" sz="2400" dirty="0" smtClean="0"/>
              <a:t>, </a:t>
            </a:r>
            <a:r>
              <a:rPr lang="ru-RU" sz="2400" dirty="0" smtClean="0"/>
              <a:t>раствор гипохлорита натрия</a:t>
            </a:r>
            <a:r>
              <a:rPr lang="en-US" sz="2400" dirty="0" smtClean="0"/>
              <a:t>,</a:t>
            </a:r>
            <a:r>
              <a:rPr lang="en-US" sz="2400" dirty="0"/>
              <a:t>70% </a:t>
            </a:r>
            <a:r>
              <a:rPr lang="ru-RU" sz="2400" dirty="0" smtClean="0"/>
              <a:t>-й спирт</a:t>
            </a:r>
            <a:r>
              <a:rPr lang="en-US" sz="2400" dirty="0" smtClean="0"/>
              <a:t>, </a:t>
            </a:r>
            <a:r>
              <a:rPr lang="ru-RU" sz="2400" dirty="0" err="1" smtClean="0"/>
              <a:t>др</a:t>
            </a:r>
            <a:r>
              <a:rPr lang="en-US" sz="2400" dirty="0" smtClean="0"/>
              <a:t>.</a:t>
            </a:r>
            <a:r>
              <a:rPr lang="en-US" sz="2400" dirty="0"/>
              <a:t>)</a:t>
            </a:r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Емкости для отходов</a:t>
            </a:r>
            <a:r>
              <a:rPr lang="nl-NL" sz="2400" dirty="0" smtClean="0"/>
              <a:t> (</a:t>
            </a:r>
            <a:r>
              <a:rPr lang="ru-RU" sz="2400" dirty="0" smtClean="0"/>
              <a:t>для пипеток, флаконов для мокроты, использованных картриджей</a:t>
            </a:r>
            <a:r>
              <a:rPr lang="nl-NL" sz="2400" dirty="0" smtClean="0"/>
              <a:t>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51" y="302102"/>
            <a:ext cx="10585176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Расходные материалы необходимые для </a:t>
            </a:r>
            <a:r>
              <a:rPr lang="en-US" sz="3600" dirty="0" err="1" smtClean="0"/>
              <a:t>Xpert</a:t>
            </a:r>
            <a:r>
              <a:rPr lang="en-US" sz="3600" dirty="0" smtClean="0"/>
              <a:t> MTB/RIF:</a:t>
            </a:r>
            <a:r>
              <a:rPr lang="ru-RU" sz="3600" dirty="0" smtClean="0"/>
              <a:t> НЕ поставляются со стороны </a:t>
            </a:r>
            <a:r>
              <a:rPr lang="en-US" sz="3600" dirty="0" smtClean="0"/>
              <a:t>Cepheid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90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Лабораторные принадлежности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Флаконы для образцов мокроты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Дополнительные пипетки для переноса материала</a:t>
            </a:r>
            <a:r>
              <a:rPr lang="nl-NL" sz="2400" dirty="0" smtClean="0"/>
              <a:t> (</a:t>
            </a:r>
            <a:r>
              <a:rPr lang="ru-RU" sz="2400" dirty="0" smtClean="0"/>
              <a:t>по усмотрению</a:t>
            </a:r>
            <a:r>
              <a:rPr lang="nl-NL" sz="2400" dirty="0" smtClean="0"/>
              <a:t>)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Бумажные полотенца</a:t>
            </a:r>
            <a:r>
              <a:rPr lang="en-US" sz="2400" dirty="0" smtClean="0"/>
              <a:t> (</a:t>
            </a:r>
            <a:r>
              <a:rPr lang="ru-RU" sz="2400" dirty="0" smtClean="0"/>
              <a:t>для очистки рабочих поверхностей и наружных поверхностей прибора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Мягкая впитывающая бумага </a:t>
            </a:r>
            <a:r>
              <a:rPr lang="en-US" sz="2400" dirty="0" smtClean="0"/>
              <a:t>(</a:t>
            </a:r>
            <a:r>
              <a:rPr lang="ru-RU" sz="2400" dirty="0" smtClean="0"/>
              <a:t>для очистки отсеков и поршня картриджа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2102"/>
            <a:ext cx="10688638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Расходные материалы необходимые для </a:t>
            </a:r>
            <a:r>
              <a:rPr lang="en-US" sz="3600" dirty="0" err="1" smtClean="0"/>
              <a:t>Xpert</a:t>
            </a:r>
            <a:r>
              <a:rPr lang="en-US" sz="3600" dirty="0" smtClean="0"/>
              <a:t> MTB/RIF:</a:t>
            </a:r>
            <a:r>
              <a:rPr lang="ru-RU" sz="3600" dirty="0" smtClean="0"/>
              <a:t> НЕ поставляются со стороны </a:t>
            </a:r>
            <a:r>
              <a:rPr lang="en-US" sz="3600" dirty="0" smtClean="0"/>
              <a:t>Cepheid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86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dirty="0"/>
              <a:t>В конце данного модуля, Вы сможете:</a:t>
            </a:r>
          </a:p>
          <a:p>
            <a:r>
              <a:rPr lang="ru-RU" dirty="0" smtClean="0"/>
              <a:t>Перечислить все </a:t>
            </a:r>
            <a:r>
              <a:rPr lang="ru-RU" dirty="0" smtClean="0"/>
              <a:t>расходные материалы для </a:t>
            </a:r>
            <a:r>
              <a:rPr lang="ru-RU" dirty="0" smtClean="0"/>
              <a:t>оптимальной работы </a:t>
            </a:r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/>
              <a:t>MTB/RIF</a:t>
            </a:r>
          </a:p>
          <a:p>
            <a:r>
              <a:rPr lang="ru-RU" dirty="0" smtClean="0"/>
              <a:t>Описать процесс размещения заказов</a:t>
            </a:r>
            <a:endParaRPr lang="en-US" dirty="0"/>
          </a:p>
          <a:p>
            <a:r>
              <a:rPr lang="ru-RU" dirty="0" smtClean="0"/>
              <a:t>Объяснить предназначение и важность журналов учета расходных материалов </a:t>
            </a:r>
            <a:r>
              <a:rPr lang="ru-RU" dirty="0"/>
              <a:t>для </a:t>
            </a:r>
            <a:r>
              <a:rPr lang="ru-RU" dirty="0" smtClean="0"/>
              <a:t>поддержания достаточного уровня запасов</a:t>
            </a:r>
            <a:endParaRPr lang="en-US" dirty="0"/>
          </a:p>
          <a:p>
            <a:r>
              <a:rPr lang="ru-RU" dirty="0" smtClean="0"/>
              <a:t>Рассчитать необходимые расходные материалы на основе количества выполняемых исследований за определенный период времени</a:t>
            </a:r>
            <a:endParaRPr lang="en-US" dirty="0"/>
          </a:p>
          <a:p>
            <a:r>
              <a:rPr lang="ru-RU" dirty="0" smtClean="0"/>
              <a:t>Объяснить требования к хранению и срока годности картриджей </a:t>
            </a:r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/>
              <a:t>MTB/RIF </a:t>
            </a:r>
            <a:r>
              <a:rPr lang="ru-RU" dirty="0" smtClean="0"/>
              <a:t>и </a:t>
            </a:r>
            <a:r>
              <a:rPr lang="ru-RU" dirty="0"/>
              <a:t>расходных материалов МЗ</a:t>
            </a:r>
            <a:endParaRPr lang="en-US" dirty="0"/>
          </a:p>
          <a:p>
            <a:endParaRPr lang="fr-FR" dirty="0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 smtClean="0"/>
              <a:t>Задачи обучения</a:t>
            </a:r>
            <a:endParaRPr lang="en-US" sz="440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Средства индивидуальной защиты</a:t>
            </a:r>
            <a:endParaRPr lang="en-US" sz="2400" dirty="0" smtClean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Халаты лабораторные</a:t>
            </a:r>
            <a:endParaRPr lang="en-US" sz="2400" dirty="0" smtClean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Перчатки</a:t>
            </a:r>
            <a:endParaRPr lang="en-US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Респираторы </a:t>
            </a:r>
            <a:r>
              <a:rPr lang="en-US" sz="2400" dirty="0" smtClean="0"/>
              <a:t>(</a:t>
            </a:r>
            <a:r>
              <a:rPr lang="ru-RU" sz="2400" dirty="0" smtClean="0"/>
              <a:t>по усмотрению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10154206" cy="10143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Расходные материалы необходимые для </a:t>
            </a:r>
            <a:r>
              <a:rPr lang="en-US" sz="3600" dirty="0" err="1"/>
              <a:t>Xpert</a:t>
            </a:r>
            <a:r>
              <a:rPr lang="en-US" sz="3600" dirty="0"/>
              <a:t> MTB/RIF:</a:t>
            </a:r>
            <a:r>
              <a:rPr lang="ru-RU" sz="3600" dirty="0"/>
              <a:t> НЕ поставляются со стороны </a:t>
            </a:r>
            <a:r>
              <a:rPr lang="en-US" sz="3600" dirty="0"/>
              <a:t>Cepheid</a:t>
            </a:r>
          </a:p>
        </p:txBody>
      </p:sp>
      <p:pic>
        <p:nvPicPr>
          <p:cNvPr id="5" name="Picture 2" descr="http://tsgroupuae.com/en/wp-content/uploads/2011/12/lab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93" y="1789033"/>
            <a:ext cx="1869201" cy="24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Канцелярские принадлежности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Лабораторные регистрационные журналы и формы направления</a:t>
            </a:r>
            <a:r>
              <a:rPr lang="nl-NL" sz="2400" dirty="0" smtClean="0"/>
              <a:t>/</a:t>
            </a:r>
            <a:r>
              <a:rPr lang="ru-RU" sz="2400" dirty="0" smtClean="0"/>
              <a:t>учетно-отчетные формы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Бумага для принтера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Несмываемые маркеры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Ручки </a:t>
            </a:r>
            <a:r>
              <a:rPr lang="nl-NL" sz="2400" dirty="0" smtClean="0"/>
              <a:t>(</a:t>
            </a:r>
            <a:r>
              <a:rPr lang="ru-RU" sz="2400" dirty="0" smtClean="0"/>
              <a:t>с красными и синими или черными чернилами</a:t>
            </a:r>
            <a:r>
              <a:rPr lang="nl-NL" sz="2400" dirty="0" smtClean="0"/>
              <a:t>)</a:t>
            </a:r>
            <a:endParaRPr lang="nl-NL" sz="2400" dirty="0"/>
          </a:p>
          <a:p>
            <a:pPr lvl="1">
              <a:buFont typeface="Arial" pitchFamily="34" charset="0"/>
              <a:buChar char="−"/>
            </a:pPr>
            <a:r>
              <a:rPr lang="ru-RU" sz="2400" dirty="0" smtClean="0"/>
              <a:t>Клейкая бумага для заметок</a:t>
            </a:r>
            <a:r>
              <a:rPr lang="nl-NL" sz="2400" dirty="0" smtClean="0"/>
              <a:t> (</a:t>
            </a:r>
            <a:r>
              <a:rPr lang="ru-RU" sz="2400" dirty="0" smtClean="0"/>
              <a:t>по усмотрению</a:t>
            </a:r>
            <a:r>
              <a:rPr lang="nl-NL" sz="2400" dirty="0" smtClean="0"/>
              <a:t>)</a:t>
            </a:r>
            <a:endParaRPr lang="nl-NL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302102"/>
            <a:ext cx="10384878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Расходные материалы </a:t>
            </a:r>
            <a:r>
              <a:rPr lang="ru-RU" sz="3600" dirty="0"/>
              <a:t>необходимые для </a:t>
            </a:r>
            <a:r>
              <a:rPr lang="en-US" sz="3600" dirty="0" err="1"/>
              <a:t>Xpert</a:t>
            </a:r>
            <a:r>
              <a:rPr lang="en-US" sz="3600" dirty="0"/>
              <a:t> </a:t>
            </a:r>
            <a:r>
              <a:rPr lang="en-US" sz="3600" dirty="0" smtClean="0"/>
              <a:t>MTB/RIF:</a:t>
            </a:r>
            <a:r>
              <a:rPr lang="ru-RU" sz="3600" dirty="0" smtClean="0"/>
              <a:t> НЕ </a:t>
            </a:r>
            <a:r>
              <a:rPr lang="ru-RU" sz="3600" dirty="0"/>
              <a:t>поставляются со стороны </a:t>
            </a:r>
            <a:r>
              <a:rPr lang="en-US" sz="3600" dirty="0"/>
              <a:t>Cepheid</a:t>
            </a:r>
          </a:p>
        </p:txBody>
      </p:sp>
    </p:spTree>
    <p:extLst>
      <p:ext uri="{BB962C8B-B14F-4D97-AF65-F5344CB8AC3E}">
        <p14:creationId xmlns:p14="http://schemas.microsoft.com/office/powerpoint/2010/main" val="1097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 smtClean="0">
                <a:solidFill>
                  <a:schemeClr val="accent5"/>
                </a:solidFill>
              </a:rPr>
              <a:t>Согласно Надлежащей лабораторной практике, должен быть назначен ответственный за управление материальными ценностями, в обязанности которого входят</a:t>
            </a:r>
            <a:r>
              <a:rPr lang="nl-NL" sz="2400" dirty="0" smtClean="0">
                <a:solidFill>
                  <a:schemeClr val="accent5"/>
                </a:solidFill>
              </a:rPr>
              <a:t>:</a:t>
            </a:r>
            <a:endParaRPr lang="en-US" sz="2400" dirty="0">
              <a:solidFill>
                <a:schemeClr val="accent5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Инвентаризация материальных ценностей/«подсчет» запаса расходных материалов</a:t>
            </a:r>
            <a:endParaRPr lang="en-US" sz="2400" dirty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Правильное ведение учета </a:t>
            </a:r>
            <a:r>
              <a:rPr lang="ru-RU" sz="2400" dirty="0"/>
              <a:t>расходных материалов</a:t>
            </a:r>
            <a:endParaRPr lang="en-US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Определение количества для заказа, во избежание отсутствия запасов и истечения срока годности картриджей</a:t>
            </a:r>
            <a:endParaRPr lang="en-US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Правильное размещение заказов</a:t>
            </a:r>
            <a:endParaRPr lang="en-US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Инспектирование и проверка поступивших расходных материалов</a:t>
            </a:r>
            <a:endParaRPr lang="en-US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Обеспечение правильного хранения расходных материалов</a:t>
            </a:r>
            <a:endParaRPr lang="en-US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chemeClr val="hlink"/>
              </a:buClr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2102"/>
            <a:ext cx="10688638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Управление материальными ценностями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600" dirty="0" smtClean="0"/>
              <a:t>Дата и заказанное количество</a:t>
            </a:r>
            <a:endParaRPr lang="nl-NL" sz="2600" dirty="0"/>
          </a:p>
          <a:p>
            <a:pPr lvl="0"/>
            <a:r>
              <a:rPr lang="ru-RU" sz="2600" dirty="0" smtClean="0"/>
              <a:t>Дата получения</a:t>
            </a:r>
            <a:endParaRPr lang="en-US" sz="2600" dirty="0"/>
          </a:p>
          <a:p>
            <a:pPr lvl="0"/>
            <a:r>
              <a:rPr lang="ru-RU" sz="2600" dirty="0" smtClean="0"/>
              <a:t>Полученное количество</a:t>
            </a:r>
            <a:endParaRPr lang="nl-NL" sz="2600" dirty="0"/>
          </a:p>
          <a:p>
            <a:pPr lvl="0"/>
            <a:r>
              <a:rPr lang="ru-RU" sz="2600" dirty="0" smtClean="0"/>
              <a:t>Номер партии</a:t>
            </a:r>
            <a:endParaRPr lang="en-US" sz="2600" dirty="0"/>
          </a:p>
          <a:p>
            <a:pPr lvl="0"/>
            <a:r>
              <a:rPr lang="ru-RU" sz="2600" dirty="0" smtClean="0"/>
              <a:t>Срок годности</a:t>
            </a:r>
            <a:endParaRPr lang="en-US" sz="2600" dirty="0"/>
          </a:p>
          <a:p>
            <a:pPr lvl="0"/>
            <a:r>
              <a:rPr lang="ru-RU" sz="2600" dirty="0" smtClean="0"/>
              <a:t>Количество использованных материалов</a:t>
            </a:r>
            <a:endParaRPr lang="en-US" sz="2600" dirty="0"/>
          </a:p>
          <a:p>
            <a:pPr lvl="0"/>
            <a:r>
              <a:rPr lang="ru-RU" sz="2600" dirty="0" smtClean="0"/>
              <a:t>Остаток в запасе</a:t>
            </a:r>
            <a:endParaRPr lang="en-US" sz="2600" dirty="0"/>
          </a:p>
          <a:p>
            <a:pPr>
              <a:buNone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Журнал учета материальных ценностей: необходимые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Журнал учета</a:t>
            </a:r>
            <a:r>
              <a:rPr lang="ru-RU" dirty="0"/>
              <a:t> </a:t>
            </a:r>
            <a:r>
              <a:rPr lang="ru-RU" dirty="0" smtClean="0"/>
              <a:t>материальных ценностей: пример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56920"/>
              </p:ext>
            </p:extLst>
          </p:nvPr>
        </p:nvGraphicFramePr>
        <p:xfrm>
          <a:off x="807816" y="2869908"/>
          <a:ext cx="9433048" cy="2987444"/>
        </p:xfrm>
        <a:graphic>
          <a:graphicData uri="http://schemas.openxmlformats.org/drawingml/2006/table">
            <a:tbl>
              <a:tblPr firstRow="1" bandRow="1"/>
              <a:tblGrid>
                <a:gridCol w="1179131"/>
                <a:gridCol w="1179131"/>
                <a:gridCol w="1179131"/>
                <a:gridCol w="1047481"/>
                <a:gridCol w="1150511"/>
                <a:gridCol w="1013137"/>
                <a:gridCol w="1081824"/>
                <a:gridCol w="1602702"/>
              </a:tblGrid>
              <a:tr h="5865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Фактическое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количество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Запрашиваемое количество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Получено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Наличный запас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Подпись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6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изм.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l-NL" sz="18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Кол-во</a:t>
                      </a:r>
                      <a:r>
                        <a:rPr lang="nl-NL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Дата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изм.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l-NL" sz="18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Кол-во</a:t>
                      </a:r>
                      <a:r>
                        <a:rPr lang="nl-NL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Дата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Ед.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изм.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l-NL" sz="18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Кол-во</a:t>
                      </a:r>
                      <a:r>
                        <a:rPr lang="nl-NL" sz="18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Дата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8916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916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916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3578" y="1748553"/>
            <a:ext cx="9330343" cy="46154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ru-RU" sz="2400" dirty="0" smtClean="0"/>
              <a:t>Наименование</a:t>
            </a:r>
            <a:r>
              <a:rPr lang="nl-NL" sz="2400" dirty="0" smtClean="0"/>
              <a:t>: _</a:t>
            </a:r>
            <a:r>
              <a:rPr lang="ru-RU" sz="2400" dirty="0" smtClean="0"/>
              <a:t>_________</a:t>
            </a:r>
            <a:r>
              <a:rPr lang="nl-NL" sz="2400" dirty="0" smtClean="0"/>
              <a:t>__ </a:t>
            </a:r>
            <a:r>
              <a:rPr lang="ru-RU" sz="2400" dirty="0" smtClean="0"/>
              <a:t>Единица измерения</a:t>
            </a:r>
            <a:r>
              <a:rPr lang="nl-NL" sz="2400" dirty="0" smtClean="0"/>
              <a:t>: __________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47845" y="1131741"/>
            <a:ext cx="5504586" cy="4799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1632" rtl="1"/>
            <a:endParaRPr lang="en-US" dirty="0"/>
          </a:p>
        </p:txBody>
      </p:sp>
      <p:sp>
        <p:nvSpPr>
          <p:cNvPr id="7" name="TextBox 9"/>
          <p:cNvSpPr txBox="1"/>
          <p:nvPr/>
        </p:nvSpPr>
        <p:spPr>
          <a:xfrm>
            <a:off x="961735" y="1107604"/>
            <a:ext cx="6470816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</a:rPr>
              <a:t>Адаптировать к </a:t>
            </a:r>
            <a:r>
              <a:rPr lang="ru-RU" sz="2000" i="1" dirty="0" smtClean="0">
                <a:solidFill>
                  <a:schemeClr val="bg1"/>
                </a:solidFill>
              </a:rPr>
              <a:t>конкретной стране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737278"/>
            <a:ext cx="738938" cy="9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0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Что это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ru-RU" dirty="0" smtClean="0"/>
              <a:t>Физический подсчет каждого предмета в запасах</a:t>
            </a:r>
            <a:endParaRPr lang="en-US" dirty="0" smtClean="0"/>
          </a:p>
          <a:p>
            <a:pPr eaLnBrk="1" hangingPunct="1"/>
            <a:r>
              <a:rPr lang="ru-RU" dirty="0" smtClean="0"/>
              <a:t>Когда это делается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en-US" dirty="0" smtClean="0"/>
              <a:t> </a:t>
            </a:r>
            <a:r>
              <a:rPr lang="ru-RU" dirty="0" smtClean="0"/>
              <a:t>Рекомендуется выполнять в конце каждого месяца</a:t>
            </a:r>
            <a:endParaRPr lang="en-US" dirty="0" smtClean="0"/>
          </a:p>
          <a:p>
            <a:pPr eaLnBrk="1" hangingPunct="1"/>
            <a:r>
              <a:rPr lang="ru-RU" dirty="0" smtClean="0"/>
              <a:t>Кто это делает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en-US" dirty="0" smtClean="0"/>
              <a:t> </a:t>
            </a:r>
            <a:r>
              <a:rPr lang="ru-RU" dirty="0" smtClean="0"/>
              <a:t>Назначенное лицо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состояние запасов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027" y="3771900"/>
            <a:ext cx="10218947" cy="1938873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Все единицы следует учитывать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Все, что поступает и расходуется должно регистрироваться.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58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выполненных исследований</a:t>
            </a:r>
            <a:r>
              <a:rPr lang="en-US" dirty="0" smtClean="0"/>
              <a:t> (</a:t>
            </a:r>
            <a:r>
              <a:rPr lang="ru-RU" dirty="0" smtClean="0"/>
              <a:t>среднее количество за месяц</a:t>
            </a:r>
            <a:r>
              <a:rPr lang="en-US" dirty="0" smtClean="0"/>
              <a:t>)</a:t>
            </a:r>
          </a:p>
          <a:p>
            <a:r>
              <a:rPr lang="ru-RU" dirty="0" smtClean="0"/>
              <a:t>Наличный запас</a:t>
            </a:r>
            <a:r>
              <a:rPr lang="en-US" dirty="0" smtClean="0"/>
              <a:t> (</a:t>
            </a:r>
            <a:r>
              <a:rPr lang="ru-RU" dirty="0" smtClean="0"/>
              <a:t>фактическое количество</a:t>
            </a:r>
            <a:r>
              <a:rPr lang="en-US" dirty="0" smtClean="0"/>
              <a:t>)</a:t>
            </a:r>
          </a:p>
          <a:p>
            <a:r>
              <a:rPr lang="ru-RU" dirty="0" smtClean="0"/>
              <a:t>Срок годности</a:t>
            </a:r>
            <a:endParaRPr lang="nl-NL" dirty="0" smtClean="0"/>
          </a:p>
          <a:p>
            <a:r>
              <a:rPr lang="ru-RU" dirty="0" smtClean="0"/>
              <a:t>Срок выполнения заказов</a:t>
            </a:r>
            <a:endParaRPr lang="nl-NL" dirty="0" smtClean="0"/>
          </a:p>
          <a:p>
            <a:r>
              <a:rPr lang="ru-RU" dirty="0" smtClean="0"/>
              <a:t>Период времени, на который должно хватить запасов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Далее даются примеры управления материальными запасами на уровне медучреждения, которые можно адаптировать для применения на центральном уровне.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Данные необходимые для расчета запасов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</a:rPr>
              <a:t>Предметы снабжения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2800" dirty="0" smtClean="0"/>
              <a:t>Флаконы для мокроты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ru-RU" sz="2800" dirty="0" smtClean="0"/>
              <a:t>Тест-наборы </a:t>
            </a:r>
            <a:r>
              <a:rPr lang="en-US" sz="2800" dirty="0" err="1" smtClean="0"/>
              <a:t>Xpert</a:t>
            </a:r>
            <a:r>
              <a:rPr lang="en-US" sz="2800" dirty="0" smtClean="0"/>
              <a:t> </a:t>
            </a:r>
            <a:r>
              <a:rPr lang="en-US" sz="2800" dirty="0"/>
              <a:t>MTB/</a:t>
            </a:r>
            <a:r>
              <a:rPr lang="en-US" sz="2800" dirty="0" smtClean="0"/>
              <a:t>RIF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ru-RU" sz="2800" dirty="0" smtClean="0"/>
              <a:t>Концентрированный раствор гипохлорита натрия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ru-RU" sz="2800" dirty="0" smtClean="0"/>
              <a:t>Одноразовые пипетки Пастера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10154206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необходимых </a:t>
            </a:r>
            <a:r>
              <a:rPr lang="ru-RU" dirty="0" smtClean="0"/>
              <a:t>расходных материалов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85567"/>
              </p:ext>
            </p:extLst>
          </p:nvPr>
        </p:nvGraphicFramePr>
        <p:xfrm>
          <a:off x="1185863" y="1179513"/>
          <a:ext cx="8459787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Документ" r:id="rId3" imgW="8229600" imgH="4762500" progId="Word.Document.12">
                  <p:embed/>
                </p:oleObj>
              </mc:Choice>
              <mc:Fallback>
                <p:oleObj name="Документ" r:id="rId3" imgW="8229600" imgH="4762500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179513"/>
                        <a:ext cx="8459787" cy="489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Расчет ежеквартальной потребности для проведения  </a:t>
            </a:r>
            <a:r>
              <a:rPr lang="ru-RU" sz="2600" dirty="0" smtClean="0"/>
              <a:t>исследований </a:t>
            </a:r>
            <a:r>
              <a:rPr lang="nl-NL" sz="2600" dirty="0" err="1" smtClean="0">
                <a:solidFill>
                  <a:srgbClr val="002060"/>
                </a:solidFill>
              </a:rPr>
              <a:t>Xpert</a:t>
            </a:r>
            <a:r>
              <a:rPr lang="nl-NL" sz="2600" dirty="0" smtClean="0">
                <a:solidFill>
                  <a:srgbClr val="002060"/>
                </a:solidFill>
              </a:rPr>
              <a:t> </a:t>
            </a:r>
            <a:r>
              <a:rPr lang="nl-NL" sz="2600" dirty="0">
                <a:solidFill>
                  <a:srgbClr val="002060"/>
                </a:solidFill>
              </a:rPr>
              <a:t>MTB/</a:t>
            </a:r>
            <a:r>
              <a:rPr lang="nl-NL" sz="2600" dirty="0" smtClean="0">
                <a:solidFill>
                  <a:srgbClr val="002060"/>
                </a:solidFill>
              </a:rPr>
              <a:t>RIF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663799" y="6076156"/>
            <a:ext cx="5787373" cy="39918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en-US" sz="2000" dirty="0"/>
              <a:t>* </a:t>
            </a:r>
            <a:r>
              <a:rPr lang="ru-RU" sz="2000" dirty="0" smtClean="0"/>
              <a:t>Или другой промежуток времени</a:t>
            </a:r>
            <a:endParaRPr lang="en-US" sz="2000" dirty="0"/>
          </a:p>
        </p:txBody>
      </p:sp>
      <p:pic>
        <p:nvPicPr>
          <p:cNvPr id="10" name="Picture 4" descr="MCj0239013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" y="859188"/>
            <a:ext cx="616866" cy="7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/>
          <p:nvPr/>
        </p:nvSpPr>
        <p:spPr bwMode="auto">
          <a:xfrm>
            <a:off x="847845" y="1131741"/>
            <a:ext cx="5504586" cy="4799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1632" rtl="1"/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961735" y="1107604"/>
            <a:ext cx="6470816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</a:rPr>
              <a:t>Адаптировать к </a:t>
            </a:r>
            <a:r>
              <a:rPr lang="ru-RU" sz="2000" i="1" dirty="0" smtClean="0">
                <a:solidFill>
                  <a:schemeClr val="bg1"/>
                </a:solidFill>
              </a:rPr>
              <a:t>конкретной стране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634430"/>
              </p:ext>
            </p:extLst>
          </p:nvPr>
        </p:nvGraphicFramePr>
        <p:xfrm>
          <a:off x="534988" y="1628775"/>
          <a:ext cx="9617992" cy="5101045"/>
        </p:xfrm>
        <a:graphic>
          <a:graphicData uri="http://schemas.openxmlformats.org/drawingml/2006/table">
            <a:tbl>
              <a:tblPr/>
              <a:tblGrid>
                <a:gridCol w="4795940"/>
                <a:gridCol w="4822052"/>
              </a:tblGrid>
              <a:tr h="595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Наименование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Количество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48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Флаконы для мокроты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шт.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Тест-наборы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Xpert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MTB/RIF</a:t>
                      </a: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1/50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в наборе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каждый тест-набор состоит из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50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тестов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3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Концентрированный раствор гипохлорита натрия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Пример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: 3%-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й, примечание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стандартная концентрация зависит от страны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мл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в среднем используется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мл в день на 10 тестов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растворяется в 6-ти частях воды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;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итоговая концентрация составляет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5%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гипохлорита натрия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Одноразовые пипетки Пастера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, 3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мл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шт.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Autofit/>
          </a:bodyPr>
          <a:lstStyle/>
          <a:p>
            <a:r>
              <a:rPr lang="ru-RU" sz="3000" dirty="0" smtClean="0"/>
              <a:t>Требуемое количество для одного исследования </a:t>
            </a:r>
            <a:r>
              <a:rPr lang="en-US" sz="3000" dirty="0" err="1" smtClean="0"/>
              <a:t>Xpert</a:t>
            </a:r>
            <a:r>
              <a:rPr lang="en-US" sz="3000" dirty="0" smtClean="0"/>
              <a:t> MTB/RIF (B)</a:t>
            </a:r>
            <a:endParaRPr lang="en-US" sz="3000" dirty="0"/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91580"/>
            <a:ext cx="576064" cy="7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/>
          <p:nvPr/>
        </p:nvSpPr>
        <p:spPr bwMode="auto">
          <a:xfrm>
            <a:off x="847845" y="1131741"/>
            <a:ext cx="5504586" cy="4799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1632" rt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1735" y="1107604"/>
            <a:ext cx="6470816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</a:rPr>
              <a:t>Адаптировать к </a:t>
            </a:r>
            <a:r>
              <a:rPr lang="ru-RU" sz="2000" i="1" dirty="0" smtClean="0">
                <a:solidFill>
                  <a:schemeClr val="bg1"/>
                </a:solidFill>
              </a:rPr>
              <a:t>конкретной стране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Перечень расходных материалов </a:t>
            </a:r>
            <a:r>
              <a:rPr lang="ru-RU" dirty="0"/>
              <a:t>для </a:t>
            </a:r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/>
              <a:t>MTB/RIF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Учет</a:t>
            </a:r>
            <a:r>
              <a:rPr lang="en-US" dirty="0" smtClean="0"/>
              <a:t>: </a:t>
            </a:r>
            <a:r>
              <a:rPr lang="ru-RU" dirty="0" smtClean="0"/>
              <a:t>предназначение и важность журнала</a:t>
            </a:r>
            <a:r>
              <a:rPr lang="en-US" dirty="0" smtClean="0"/>
              <a:t> </a:t>
            </a:r>
            <a:r>
              <a:rPr lang="ru-RU" dirty="0" smtClean="0"/>
              <a:t>учета </a:t>
            </a:r>
            <a:r>
              <a:rPr lang="ru-RU" dirty="0"/>
              <a:t>расходных материалов </a:t>
            </a:r>
            <a:endParaRPr lang="ru-RU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Расчет </a:t>
            </a:r>
            <a:r>
              <a:rPr lang="ru-RU" dirty="0"/>
              <a:t>количества расходных материалов </a:t>
            </a:r>
            <a:r>
              <a:rPr lang="ru-RU" dirty="0" smtClean="0"/>
              <a:t>для заказа</a:t>
            </a:r>
            <a:endParaRPr lang="en-US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Оформление заказа и получение </a:t>
            </a:r>
            <a:r>
              <a:rPr lang="ru-RU" dirty="0"/>
              <a:t>расходных материалов </a:t>
            </a:r>
            <a:endParaRPr lang="ru-RU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Хранение и срок годности </a:t>
            </a:r>
            <a:r>
              <a:rPr lang="ru-RU" dirty="0"/>
              <a:t>расходных материалов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Содержание модуля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ru-RU" dirty="0" smtClean="0">
                <a:solidFill>
                  <a:schemeClr val="accent5"/>
                </a:solidFill>
              </a:rPr>
              <a:t>Значение </a:t>
            </a:r>
            <a:r>
              <a:rPr lang="en-US" dirty="0" smtClean="0">
                <a:solidFill>
                  <a:schemeClr val="accent5"/>
                </a:solidFill>
              </a:rPr>
              <a:t>(A) </a:t>
            </a:r>
            <a:r>
              <a:rPr lang="ru-RU" dirty="0" smtClean="0">
                <a:solidFill>
                  <a:schemeClr val="accent5"/>
                </a:solidFill>
              </a:rPr>
              <a:t>равно числу исследований </a:t>
            </a:r>
            <a:r>
              <a:rPr lang="en-US" dirty="0" err="1" smtClean="0">
                <a:solidFill>
                  <a:schemeClr val="accent5"/>
                </a:solidFill>
              </a:rPr>
              <a:t>Xpert</a:t>
            </a:r>
            <a:r>
              <a:rPr lang="en-US" dirty="0" smtClean="0">
                <a:solidFill>
                  <a:schemeClr val="accent5"/>
                </a:solidFill>
              </a:rPr>
              <a:t> MTB/RIF</a:t>
            </a:r>
            <a:r>
              <a:rPr lang="ru-RU" dirty="0" smtClean="0">
                <a:solidFill>
                  <a:schemeClr val="accent5"/>
                </a:solidFill>
              </a:rPr>
              <a:t>, выполненных в течение предыдущего квартала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Autofit/>
          </a:bodyPr>
          <a:lstStyle/>
          <a:p>
            <a:r>
              <a:rPr lang="ru-RU" sz="3300" dirty="0" smtClean="0"/>
              <a:t>Общее количество исследований, выполненных за прошлый квартал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799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(C) </a:t>
            </a:r>
            <a:r>
              <a:rPr lang="ru-RU" dirty="0" smtClean="0"/>
              <a:t>равно количеству наименования, необходимого на один квартал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Рассчитать </a:t>
            </a:r>
            <a:r>
              <a:rPr lang="en-US" dirty="0" smtClean="0"/>
              <a:t>(C) </a:t>
            </a:r>
            <a:r>
              <a:rPr lang="ru-RU" dirty="0" smtClean="0"/>
              <a:t>умножив количество исследований, выполненных за один квартал</a:t>
            </a:r>
            <a:r>
              <a:rPr lang="en-US" dirty="0" smtClean="0"/>
              <a:t> (A) </a:t>
            </a:r>
            <a:r>
              <a:rPr lang="ru-RU" dirty="0" smtClean="0"/>
              <a:t>на количество наименования, необходимого на одно исследование</a:t>
            </a:r>
            <a:r>
              <a:rPr lang="en-US" dirty="0" smtClean="0"/>
              <a:t> (B), </a:t>
            </a:r>
            <a:r>
              <a:rPr lang="ru-RU" dirty="0" smtClean="0"/>
              <a:t>таким образом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dirty="0" smtClean="0">
                <a:solidFill>
                  <a:srgbClr val="474B78"/>
                </a:solidFill>
              </a:rPr>
              <a:t>				A x B = 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171500"/>
            <a:ext cx="9706431" cy="1014325"/>
          </a:xfrm>
        </p:spPr>
        <p:txBody>
          <a:bodyPr>
            <a:noAutofit/>
          </a:bodyPr>
          <a:lstStyle/>
          <a:p>
            <a:r>
              <a:rPr lang="ru-RU" sz="3000" dirty="0" smtClean="0"/>
              <a:t>Расчет </a:t>
            </a:r>
            <a:r>
              <a:rPr lang="ru-RU" sz="3000" dirty="0"/>
              <a:t>снабжения </a:t>
            </a:r>
            <a:r>
              <a:rPr lang="ru-RU" sz="3000" dirty="0" smtClean="0"/>
              <a:t>одного наименования на один квартал </a:t>
            </a:r>
            <a:r>
              <a:rPr lang="en-US" sz="3000" dirty="0" smtClean="0"/>
              <a:t>(</a:t>
            </a:r>
            <a:r>
              <a:rPr lang="en-US" sz="30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102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67644"/>
            <a:ext cx="9619774" cy="44397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За последний квартал Вы выполнили </a:t>
            </a:r>
            <a:r>
              <a:rPr lang="en-US" dirty="0" smtClean="0"/>
              <a:t>600 </a:t>
            </a:r>
            <a:r>
              <a:rPr lang="ru-RU" dirty="0" smtClean="0"/>
              <a:t>исследований </a:t>
            </a:r>
            <a:r>
              <a:rPr lang="en-US" dirty="0" err="1" smtClean="0"/>
              <a:t>Xpert</a:t>
            </a:r>
            <a:r>
              <a:rPr lang="en-US" dirty="0" smtClean="0"/>
              <a:t> MTB/RIF (A)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Вам нужно 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02 </a:t>
            </a:r>
            <a:r>
              <a:rPr lang="ru-RU" dirty="0" smtClean="0"/>
              <a:t>тест-набора </a:t>
            </a:r>
            <a:r>
              <a:rPr lang="en-US" dirty="0" err="1" smtClean="0"/>
              <a:t>Xpert</a:t>
            </a:r>
            <a:r>
              <a:rPr lang="en-US" dirty="0" smtClean="0"/>
              <a:t> MTB/RIF (50 </a:t>
            </a:r>
            <a:r>
              <a:rPr lang="ru-RU" dirty="0" smtClean="0"/>
              <a:t>тестов в одном наборе</a:t>
            </a:r>
            <a:r>
              <a:rPr lang="en-US" dirty="0" smtClean="0"/>
              <a:t>) </a:t>
            </a:r>
            <a:r>
              <a:rPr lang="ru-RU" dirty="0" smtClean="0"/>
              <a:t>на одно исследование</a:t>
            </a:r>
            <a:r>
              <a:rPr lang="en-US" dirty="0" smtClean="0"/>
              <a:t> (B), </a:t>
            </a:r>
            <a:r>
              <a:rPr lang="ru-RU" dirty="0" smtClean="0"/>
              <a:t>таким образом, сколько тест-наборов Вам потребуется в следующем квартале</a:t>
            </a:r>
            <a:r>
              <a:rPr lang="en-US" dirty="0" smtClean="0"/>
              <a:t> (C)?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A x B = C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600 </a:t>
            </a:r>
            <a:r>
              <a:rPr lang="ru-RU" dirty="0" smtClean="0"/>
              <a:t>исследований </a:t>
            </a:r>
            <a:r>
              <a:rPr lang="en-US" dirty="0" smtClean="0"/>
              <a:t>x 0</a:t>
            </a:r>
            <a:r>
              <a:rPr lang="ru-RU" dirty="0" smtClean="0"/>
              <a:t>,</a:t>
            </a:r>
            <a:r>
              <a:rPr lang="en-US" dirty="0" smtClean="0"/>
              <a:t>02 </a:t>
            </a:r>
            <a:r>
              <a:rPr lang="ru-RU" dirty="0" smtClean="0"/>
              <a:t>наборов</a:t>
            </a:r>
            <a:r>
              <a:rPr lang="en-US" dirty="0" smtClean="0"/>
              <a:t>/</a:t>
            </a:r>
            <a:r>
              <a:rPr lang="ru-RU" dirty="0" smtClean="0"/>
              <a:t>исследований </a:t>
            </a:r>
            <a:r>
              <a:rPr lang="en-US" dirty="0" smtClean="0"/>
              <a:t>= 12</a:t>
            </a:r>
            <a:r>
              <a:rPr lang="ru-RU" dirty="0" smtClean="0"/>
              <a:t> тест-наборов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Пример</a:t>
            </a:r>
            <a:r>
              <a:rPr lang="en-US" sz="3600" dirty="0" smtClean="0"/>
              <a:t> </a:t>
            </a:r>
            <a:r>
              <a:rPr lang="en-US" sz="3600" dirty="0"/>
              <a:t>1: </a:t>
            </a:r>
            <a:r>
              <a:rPr lang="ru-RU" sz="3600" dirty="0" smtClean="0"/>
              <a:t>расчет запаса картриджей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err="1" smtClean="0"/>
              <a:t>Xpert</a:t>
            </a:r>
            <a:r>
              <a:rPr lang="en-US" sz="3600" dirty="0" smtClean="0"/>
              <a:t> </a:t>
            </a:r>
            <a:r>
              <a:rPr lang="en-US" sz="3600" dirty="0"/>
              <a:t>MTB/RIF </a:t>
            </a:r>
            <a:r>
              <a:rPr lang="en-US" sz="3600" dirty="0" smtClean="0"/>
              <a:t>(</a:t>
            </a:r>
            <a:r>
              <a:rPr lang="en-US" sz="3600" dirty="0"/>
              <a:t>C</a:t>
            </a:r>
            <a:r>
              <a:rPr lang="en-US" sz="3600" dirty="0" smtClean="0"/>
              <a:t>)</a:t>
            </a:r>
            <a:r>
              <a:rPr lang="ru-RU" sz="3600" dirty="0" smtClean="0"/>
              <a:t> на один квартал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5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(D) </a:t>
            </a:r>
            <a:r>
              <a:rPr lang="ru-RU" dirty="0" smtClean="0"/>
              <a:t>равно количеству потребления предмета снабжения за один месяц, которое должно оставаться в резерве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(D) </a:t>
            </a:r>
            <a:r>
              <a:rPr lang="ru-RU" dirty="0" smtClean="0"/>
              <a:t>равно </a:t>
            </a:r>
            <a:r>
              <a:rPr lang="en-US" dirty="0" smtClean="0"/>
              <a:t>(C)/3, </a:t>
            </a:r>
            <a:r>
              <a:rPr lang="ru-RU" dirty="0" smtClean="0"/>
              <a:t>количеству предмета снабжения, рассчитанного на один месяц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dirty="0" smtClean="0">
                <a:solidFill>
                  <a:schemeClr val="accent5"/>
                </a:solidFill>
              </a:rPr>
              <a:t>				D= C/3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Резервный запас тест-наборов </a:t>
            </a:r>
            <a:r>
              <a:rPr lang="nl-NL" dirty="0" err="1" smtClean="0"/>
              <a:t>Xpert</a:t>
            </a:r>
            <a:r>
              <a:rPr lang="nl-NL" dirty="0" smtClean="0"/>
              <a:t> MTB/RIF </a:t>
            </a:r>
            <a:r>
              <a:rPr lang="ru-RU" dirty="0" smtClean="0"/>
              <a:t>равен</a:t>
            </a:r>
            <a:endParaRPr lang="nl-NL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None/>
            </a:pPr>
            <a:r>
              <a:rPr lang="nl-NL" dirty="0" smtClean="0">
                <a:solidFill>
                  <a:srgbClr val="474B78"/>
                </a:solidFill>
              </a:rPr>
              <a:t>            12 </a:t>
            </a:r>
            <a:r>
              <a:rPr lang="ru-RU" dirty="0" smtClean="0">
                <a:solidFill>
                  <a:srgbClr val="474B78"/>
                </a:solidFill>
              </a:rPr>
              <a:t>тест-наборов </a:t>
            </a:r>
            <a:r>
              <a:rPr lang="nl-NL" dirty="0" smtClean="0">
                <a:solidFill>
                  <a:srgbClr val="474B78"/>
                </a:solidFill>
              </a:rPr>
              <a:t>(C) /3= 4 </a:t>
            </a:r>
            <a:r>
              <a:rPr lang="ru-RU" dirty="0" smtClean="0">
                <a:solidFill>
                  <a:srgbClr val="474B78"/>
                </a:solidFill>
              </a:rPr>
              <a:t>тест-набора </a:t>
            </a:r>
            <a:r>
              <a:rPr lang="nl-NL" dirty="0" smtClean="0">
                <a:solidFill>
                  <a:srgbClr val="474B78"/>
                </a:solidFill>
              </a:rPr>
              <a:t>(D)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1</a:t>
            </a:r>
            <a:r>
              <a:rPr lang="en-US" sz="3600" dirty="0"/>
              <a:t>: </a:t>
            </a:r>
            <a:r>
              <a:rPr lang="ru-RU" sz="3600" dirty="0" smtClean="0"/>
              <a:t>расчет резервного количества </a:t>
            </a:r>
            <a:r>
              <a:rPr lang="en-US" sz="3600" dirty="0" smtClean="0"/>
              <a:t> (</a:t>
            </a:r>
            <a:r>
              <a:rPr lang="en-US" sz="3600" dirty="0"/>
              <a:t>D) </a:t>
            </a:r>
            <a:r>
              <a:rPr lang="ru-RU" sz="3600" dirty="0" smtClean="0"/>
              <a:t>тест-наборов </a:t>
            </a:r>
            <a:r>
              <a:rPr lang="en-US" sz="3600" dirty="0" err="1" smtClean="0"/>
              <a:t>Xpert</a:t>
            </a:r>
            <a:r>
              <a:rPr lang="en-US" sz="3600" dirty="0" smtClean="0"/>
              <a:t> </a:t>
            </a:r>
            <a:r>
              <a:rPr lang="en-US" sz="3600" dirty="0"/>
              <a:t>MTB/</a:t>
            </a:r>
            <a:r>
              <a:rPr lang="en-US" sz="3600" dirty="0" smtClean="0"/>
              <a:t>RIF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9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(E) </a:t>
            </a:r>
            <a:r>
              <a:rPr lang="ru-RU" dirty="0" smtClean="0"/>
              <a:t>равно наличному запасу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Определите </a:t>
            </a:r>
            <a:r>
              <a:rPr lang="en-US" dirty="0" smtClean="0"/>
              <a:t>(E) </a:t>
            </a:r>
            <a:r>
              <a:rPr lang="ru-RU" dirty="0" smtClean="0"/>
              <a:t>путем физического подсчета существующих запасов </a:t>
            </a:r>
            <a:r>
              <a:rPr lang="en-US" dirty="0" smtClean="0"/>
              <a:t>(</a:t>
            </a:r>
            <a:r>
              <a:rPr lang="ru-RU" dirty="0" smtClean="0"/>
              <a:t>инвентаризация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Предположим, что наличный запас составляет </a:t>
            </a:r>
            <a:r>
              <a:rPr lang="nl-NL" dirty="0" smtClean="0"/>
              <a:t>3 </a:t>
            </a:r>
            <a:r>
              <a:rPr lang="ru-RU" dirty="0" smtClean="0"/>
              <a:t>тест-набора </a:t>
            </a:r>
            <a:r>
              <a:rPr lang="nl-NL" dirty="0" err="1" smtClean="0"/>
              <a:t>Xpert</a:t>
            </a:r>
            <a:r>
              <a:rPr lang="nl-NL" dirty="0" smtClean="0"/>
              <a:t> MTB/RIF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r>
              <a:rPr lang="nl-NL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1</a:t>
            </a:r>
            <a:r>
              <a:rPr lang="en-US" sz="3600" dirty="0"/>
              <a:t>: </a:t>
            </a:r>
            <a:r>
              <a:rPr lang="ru-RU" sz="3600" dirty="0" smtClean="0"/>
              <a:t>расчет поставки </a:t>
            </a:r>
            <a:r>
              <a:rPr lang="en-US" sz="3600" dirty="0" err="1" smtClean="0"/>
              <a:t>Xpert</a:t>
            </a:r>
            <a:r>
              <a:rPr lang="en-US" sz="3600" dirty="0" smtClean="0"/>
              <a:t> MTB</a:t>
            </a:r>
            <a:r>
              <a:rPr lang="en-US" sz="3600" dirty="0"/>
              <a:t>/</a:t>
            </a:r>
            <a:r>
              <a:rPr lang="en-US" sz="3600" dirty="0" smtClean="0"/>
              <a:t>RIF, </a:t>
            </a:r>
            <a:r>
              <a:rPr lang="ru-RU" sz="3600" dirty="0" smtClean="0"/>
              <a:t>наличный запас </a:t>
            </a:r>
            <a:r>
              <a:rPr lang="en-US" sz="3600" dirty="0" smtClean="0"/>
              <a:t>(</a:t>
            </a:r>
            <a:r>
              <a:rPr lang="en-US" sz="3600" dirty="0"/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31139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Clr>
                <a:schemeClr val="hlink"/>
              </a:buClr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(F) </a:t>
            </a:r>
            <a:r>
              <a:rPr lang="ru-RU" dirty="0" smtClean="0"/>
              <a:t>равно количеству, которое необходимо на один квартал </a:t>
            </a:r>
            <a:r>
              <a:rPr lang="en-US" dirty="0" smtClean="0"/>
              <a:t>(C) </a:t>
            </a:r>
            <a:r>
              <a:rPr lang="ru-RU" dirty="0" smtClean="0"/>
              <a:t>плюс количество, которое необходимо в качестве запаса на один месяц </a:t>
            </a:r>
            <a:r>
              <a:rPr lang="en-US" dirty="0" smtClean="0"/>
              <a:t>(D) </a:t>
            </a:r>
            <a:r>
              <a:rPr lang="ru-RU" dirty="0" smtClean="0"/>
              <a:t>минус наличный запас </a:t>
            </a:r>
            <a:r>
              <a:rPr lang="en-US" dirty="0" smtClean="0"/>
              <a:t>(E)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Рассчитайте </a:t>
            </a:r>
            <a:r>
              <a:rPr lang="en-US" dirty="0" smtClean="0"/>
              <a:t>(F) </a:t>
            </a:r>
            <a:r>
              <a:rPr lang="ru-RU" dirty="0" smtClean="0"/>
              <a:t>как показано здесь</a:t>
            </a:r>
            <a:r>
              <a:rPr lang="en-US" dirty="0" smtClean="0"/>
              <a:t>: (F)= C+D-E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Наличный запас составляет </a:t>
            </a:r>
            <a:r>
              <a:rPr lang="nl-NL" dirty="0" smtClean="0"/>
              <a:t>3 </a:t>
            </a:r>
            <a:r>
              <a:rPr lang="ru-RU" dirty="0" smtClean="0"/>
              <a:t>тест-набора </a:t>
            </a:r>
            <a:r>
              <a:rPr lang="nl-NL" dirty="0" err="1" smtClean="0"/>
              <a:t>Xpert</a:t>
            </a:r>
            <a:r>
              <a:rPr lang="nl-NL" dirty="0" smtClean="0"/>
              <a:t> MTB/RIF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Расчетное количество тест-наборов для заказа на один квартал составляет</a:t>
            </a:r>
            <a:r>
              <a:rPr lang="nl-NL" dirty="0" smtClean="0"/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r>
              <a:rPr lang="nl-NL" dirty="0" smtClean="0">
                <a:solidFill>
                  <a:srgbClr val="474B78"/>
                </a:solidFill>
              </a:rPr>
              <a:t>     12 (C) + 4 (D) – 3 (E) = 13 (F) </a:t>
            </a:r>
            <a:endParaRPr lang="en-US" dirty="0" smtClean="0">
              <a:solidFill>
                <a:srgbClr val="474B7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r>
              <a:rPr lang="en-US" dirty="0" smtClean="0"/>
              <a:t>				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1</a:t>
            </a:r>
            <a:r>
              <a:rPr lang="en-US" sz="3600" dirty="0"/>
              <a:t>: </a:t>
            </a:r>
            <a:r>
              <a:rPr lang="ru-RU" sz="3600" dirty="0" smtClean="0"/>
              <a:t>расчет необходимого количества</a:t>
            </a:r>
            <a:r>
              <a:rPr lang="en-US" sz="3600" dirty="0" smtClean="0"/>
              <a:t> (</a:t>
            </a:r>
            <a:r>
              <a:rPr lang="en-US" sz="3600" dirty="0"/>
              <a:t>F</a:t>
            </a:r>
            <a:r>
              <a:rPr lang="en-US" sz="3600" dirty="0" smtClean="0"/>
              <a:t>)</a:t>
            </a:r>
            <a:r>
              <a:rPr lang="ru-RU" sz="3600" dirty="0" smtClean="0"/>
              <a:t> тест-наборов</a:t>
            </a:r>
            <a:r>
              <a:rPr lang="en-US" sz="3600" dirty="0" smtClean="0"/>
              <a:t> </a:t>
            </a:r>
            <a:r>
              <a:rPr lang="en-US" sz="3600" dirty="0" err="1" smtClean="0"/>
              <a:t>Xpert</a:t>
            </a:r>
            <a:r>
              <a:rPr lang="en-US" sz="3600" dirty="0" smtClean="0"/>
              <a:t> </a:t>
            </a:r>
            <a:r>
              <a:rPr lang="en-US" sz="3600" dirty="0"/>
              <a:t>MTB/</a:t>
            </a:r>
            <a:r>
              <a:rPr lang="en-US" sz="3600" dirty="0" smtClean="0"/>
              <a:t>RIF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0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Округлите расчетное количество до одной единицы измерения, выдаваемой со склада</a:t>
            </a: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Расчетное количество тест-наборов </a:t>
            </a:r>
            <a:r>
              <a:rPr lang="en-US" dirty="0" smtClean="0"/>
              <a:t>13</a:t>
            </a: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Единица для заказа – упаковка </a:t>
            </a:r>
            <a:r>
              <a:rPr lang="nl-NL" dirty="0" smtClean="0"/>
              <a:t>(</a:t>
            </a:r>
            <a:r>
              <a:rPr lang="nl-NL" dirty="0"/>
              <a:t>50 </a:t>
            </a:r>
            <a:r>
              <a:rPr lang="ru-RU" dirty="0" smtClean="0"/>
              <a:t>тестов</a:t>
            </a:r>
            <a:r>
              <a:rPr lang="nl-NL" dirty="0" smtClean="0"/>
              <a:t>)</a:t>
            </a:r>
            <a:endParaRPr lang="nl-NL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Закажите </a:t>
            </a:r>
            <a:r>
              <a:rPr lang="nl-NL" dirty="0" smtClean="0"/>
              <a:t>13 </a:t>
            </a:r>
            <a:r>
              <a:rPr lang="ru-RU" dirty="0" smtClean="0"/>
              <a:t>упаковок </a:t>
            </a:r>
            <a:r>
              <a:rPr lang="nl-NL" dirty="0" smtClean="0"/>
              <a:t>(</a:t>
            </a:r>
            <a:r>
              <a:rPr lang="nl-NL" dirty="0"/>
              <a:t>650 </a:t>
            </a:r>
            <a:r>
              <a:rPr lang="ru-RU" dirty="0" smtClean="0"/>
              <a:t>тестов</a:t>
            </a:r>
            <a:r>
              <a:rPr lang="nl-NL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1</a:t>
            </a:r>
            <a:r>
              <a:rPr lang="en-US" sz="3600" dirty="0"/>
              <a:t>: </a:t>
            </a:r>
            <a:r>
              <a:rPr lang="ru-RU" sz="3600" dirty="0" smtClean="0"/>
              <a:t>расчет необходимого </a:t>
            </a:r>
            <a:r>
              <a:rPr lang="en-US" sz="3600" dirty="0" smtClean="0"/>
              <a:t>/ </a:t>
            </a:r>
            <a:r>
              <a:rPr lang="ru-RU" sz="3600" dirty="0" smtClean="0"/>
              <a:t>выданного количества тест-наборов </a:t>
            </a:r>
            <a:r>
              <a:rPr lang="en-US" sz="3600" dirty="0" err="1" smtClean="0"/>
              <a:t>Xpert</a:t>
            </a:r>
            <a:r>
              <a:rPr lang="en-US" sz="3600" dirty="0" smtClean="0"/>
              <a:t> </a:t>
            </a:r>
            <a:r>
              <a:rPr lang="en-US" sz="3600" dirty="0"/>
              <a:t>MTB/</a:t>
            </a:r>
            <a:r>
              <a:rPr lang="en-US" sz="3600" dirty="0" smtClean="0"/>
              <a:t>RIF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За последний квартал Вы выполнили </a:t>
            </a:r>
            <a:r>
              <a:rPr lang="en-US" dirty="0" smtClean="0"/>
              <a:t>600 </a:t>
            </a:r>
            <a:r>
              <a:rPr lang="ru-RU" dirty="0" smtClean="0"/>
              <a:t>исследований </a:t>
            </a:r>
            <a:r>
              <a:rPr lang="en-US" dirty="0" err="1" smtClean="0"/>
              <a:t>Xpert</a:t>
            </a:r>
            <a:r>
              <a:rPr lang="en-US" dirty="0" smtClean="0"/>
              <a:t> MTB/RIF (A)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Вам нужно </a:t>
            </a:r>
            <a:r>
              <a:rPr lang="en-US" dirty="0" smtClean="0"/>
              <a:t>1</a:t>
            </a:r>
            <a:r>
              <a:rPr lang="ru-RU" dirty="0" smtClean="0"/>
              <a:t>,</a:t>
            </a:r>
            <a:r>
              <a:rPr lang="en-US" dirty="0" smtClean="0"/>
              <a:t>5 </a:t>
            </a:r>
            <a:r>
              <a:rPr lang="ru-RU" dirty="0" smtClean="0"/>
              <a:t>мл концентрированного раствора гипохлорита натрия на одно исследование</a:t>
            </a:r>
            <a:r>
              <a:rPr lang="en-US" dirty="0" smtClean="0"/>
              <a:t> (B),</a:t>
            </a:r>
            <a:r>
              <a:rPr lang="ru-RU" dirty="0" smtClean="0"/>
              <a:t> таким образом, какое количество раствора гипохлорита натрия Вам потребуется на следующий квартал</a:t>
            </a:r>
            <a:r>
              <a:rPr lang="en-US" dirty="0" smtClean="0"/>
              <a:t> (C)?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A x B = C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600 </a:t>
            </a:r>
            <a:r>
              <a:rPr lang="ru-RU" dirty="0" smtClean="0"/>
              <a:t>исследований </a:t>
            </a:r>
            <a:r>
              <a:rPr lang="en-US" dirty="0" smtClean="0"/>
              <a:t>x 1</a:t>
            </a:r>
            <a:r>
              <a:rPr lang="ru-RU" dirty="0" smtClean="0"/>
              <a:t>,</a:t>
            </a:r>
            <a:r>
              <a:rPr lang="en-US" dirty="0" smtClean="0"/>
              <a:t>5 </a:t>
            </a:r>
            <a:r>
              <a:rPr lang="ru-RU" dirty="0" smtClean="0"/>
              <a:t>мл</a:t>
            </a:r>
            <a:r>
              <a:rPr lang="en-US" dirty="0" smtClean="0"/>
              <a:t>/</a:t>
            </a:r>
            <a:r>
              <a:rPr lang="ru-RU" dirty="0" smtClean="0"/>
              <a:t>исследование </a:t>
            </a:r>
            <a:r>
              <a:rPr lang="en-US" dirty="0" smtClean="0"/>
              <a:t>= 900 </a:t>
            </a:r>
            <a:r>
              <a:rPr lang="ru-RU" dirty="0" smtClean="0"/>
              <a:t>мл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2</a:t>
            </a:r>
            <a:r>
              <a:rPr lang="en-US" sz="3600" dirty="0"/>
              <a:t>: </a:t>
            </a:r>
            <a:r>
              <a:rPr lang="ru-RU" sz="3600" dirty="0" smtClean="0"/>
              <a:t>расчет запаса раствора гипохлорита натрия на один квартал</a:t>
            </a:r>
            <a:r>
              <a:rPr lang="en-US" sz="3600" dirty="0" smtClean="0"/>
              <a:t> (</a:t>
            </a:r>
            <a:r>
              <a:rPr lang="en-US" sz="36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3782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(D) </a:t>
            </a:r>
            <a:r>
              <a:rPr lang="ru-RU" dirty="0" smtClean="0"/>
              <a:t>равно количеству расхода предмета снабжения в течение одного месяца, которое должно храниться в резерве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(D) </a:t>
            </a:r>
            <a:r>
              <a:rPr lang="ru-RU" dirty="0" smtClean="0"/>
              <a:t>равно </a:t>
            </a:r>
            <a:r>
              <a:rPr lang="en-US" dirty="0" smtClean="0"/>
              <a:t>(C)/3, </a:t>
            </a:r>
            <a:r>
              <a:rPr lang="ru-RU" dirty="0" smtClean="0"/>
              <a:t>количеству предмета снабжения, которое рассчитано на один месяц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dirty="0" smtClean="0">
                <a:solidFill>
                  <a:schemeClr val="accent5"/>
                </a:solidFill>
              </a:rPr>
              <a:t>				D= C/3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Резервный запас концентрированного раствора гипохлорита натрия равен</a:t>
            </a:r>
            <a:endParaRPr lang="nl-NL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None/>
            </a:pPr>
            <a:r>
              <a:rPr lang="nl-NL" dirty="0" smtClean="0">
                <a:solidFill>
                  <a:srgbClr val="002060"/>
                </a:solidFill>
              </a:rPr>
              <a:t>                           900 </a:t>
            </a:r>
            <a:r>
              <a:rPr lang="ru-RU" dirty="0" smtClean="0">
                <a:solidFill>
                  <a:srgbClr val="002060"/>
                </a:solidFill>
              </a:rPr>
              <a:t>мл </a:t>
            </a:r>
            <a:r>
              <a:rPr lang="nl-NL" dirty="0" smtClean="0">
                <a:solidFill>
                  <a:srgbClr val="002060"/>
                </a:solidFill>
              </a:rPr>
              <a:t>(C) /3=300 </a:t>
            </a:r>
            <a:r>
              <a:rPr lang="ru-RU" dirty="0" smtClean="0">
                <a:solidFill>
                  <a:srgbClr val="002060"/>
                </a:solidFill>
              </a:rPr>
              <a:t>мл </a:t>
            </a:r>
            <a:r>
              <a:rPr lang="nl-NL" dirty="0" smtClean="0">
                <a:solidFill>
                  <a:srgbClr val="002060"/>
                </a:solidFill>
              </a:rPr>
              <a:t>(D)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10154206" cy="1014325"/>
          </a:xfrm>
        </p:spPr>
        <p:txBody>
          <a:bodyPr>
            <a:noAutofit/>
          </a:bodyPr>
          <a:lstStyle/>
          <a:p>
            <a:r>
              <a:rPr lang="ru-RU" sz="3100" dirty="0" smtClean="0"/>
              <a:t>Пример </a:t>
            </a:r>
            <a:r>
              <a:rPr lang="en-US" sz="3100" dirty="0" smtClean="0"/>
              <a:t>2</a:t>
            </a:r>
            <a:r>
              <a:rPr lang="en-US" sz="3100" dirty="0"/>
              <a:t>: </a:t>
            </a:r>
            <a:r>
              <a:rPr lang="ru-RU" sz="3100" dirty="0" smtClean="0"/>
              <a:t>расчет резервного количества</a:t>
            </a:r>
            <a:r>
              <a:rPr lang="en-US" sz="3100" dirty="0" smtClean="0"/>
              <a:t> (</a:t>
            </a:r>
            <a:r>
              <a:rPr lang="en-US" sz="3100" dirty="0"/>
              <a:t>D) </a:t>
            </a:r>
            <a:r>
              <a:rPr lang="ru-RU" sz="3100" dirty="0" smtClean="0"/>
              <a:t>раствора гипохлорита натрия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91791" y="1323627"/>
            <a:ext cx="9145016" cy="360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1152809"/>
            <a:ext cx="494222" cy="6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1791" y="1283678"/>
            <a:ext cx="9217024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Адаптировать к местным условиям и сроку годности производителей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(E) </a:t>
            </a:r>
            <a:r>
              <a:rPr lang="ru-RU" dirty="0" smtClean="0"/>
              <a:t>равно наличному запасу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Определите </a:t>
            </a:r>
            <a:r>
              <a:rPr lang="en-US" dirty="0" smtClean="0"/>
              <a:t>(E)</a:t>
            </a:r>
            <a:r>
              <a:rPr lang="ru-RU" dirty="0"/>
              <a:t> путем физического подсчета существующих запасов </a:t>
            </a:r>
            <a:r>
              <a:rPr lang="en-US" dirty="0"/>
              <a:t>(</a:t>
            </a:r>
            <a:r>
              <a:rPr lang="ru-RU" dirty="0"/>
              <a:t>инвентаризация</a:t>
            </a:r>
            <a:r>
              <a:rPr lang="en-US" dirty="0"/>
              <a:t>)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Предположим, что наличный запас составляет </a:t>
            </a:r>
            <a:r>
              <a:rPr lang="nl-NL" dirty="0" smtClean="0"/>
              <a:t>400</a:t>
            </a:r>
            <a:r>
              <a:rPr lang="ru-RU" dirty="0" smtClean="0"/>
              <a:t> мл концентрированного раствора</a:t>
            </a:r>
            <a:endParaRPr lang="nl-NL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2</a:t>
            </a:r>
            <a:r>
              <a:rPr lang="en-US" sz="3600" dirty="0"/>
              <a:t>: </a:t>
            </a:r>
            <a:r>
              <a:rPr lang="ru-RU" sz="3600" dirty="0" smtClean="0"/>
              <a:t>расчет количества гипохлорита для заказа и наличного запаса </a:t>
            </a:r>
            <a:r>
              <a:rPr lang="en-US" sz="3600" dirty="0" smtClean="0"/>
              <a:t>(</a:t>
            </a:r>
            <a:r>
              <a:rPr lang="en-US" sz="3600" dirty="0"/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9810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 algn="ctr">
              <a:buNone/>
            </a:pPr>
            <a:r>
              <a:rPr lang="ru-RU" sz="2800" kern="0" dirty="0" smtClean="0">
                <a:solidFill>
                  <a:srgbClr val="002060"/>
                </a:solidFill>
              </a:rPr>
              <a:t>Правильно поддерживаемый и достаточный </a:t>
            </a:r>
            <a:r>
              <a:rPr lang="ru-RU" sz="2800" kern="0" dirty="0">
                <a:solidFill>
                  <a:srgbClr val="002060"/>
                </a:solidFill>
              </a:rPr>
              <a:t>уровень расходных материалов </a:t>
            </a:r>
            <a:r>
              <a:rPr lang="ru-RU" sz="2800" kern="0" dirty="0" smtClean="0">
                <a:solidFill>
                  <a:srgbClr val="002060"/>
                </a:solidFill>
              </a:rPr>
              <a:t>для обеспечения бесперебойной работы и минимизации потерь</a:t>
            </a:r>
            <a:endParaRPr lang="en-US" sz="2800" kern="0" dirty="0">
              <a:solidFill>
                <a:srgbClr val="002060"/>
              </a:solidFill>
            </a:endParaRPr>
          </a:p>
          <a:p>
            <a:pPr marL="124796" indent="0" algn="ctr">
              <a:buNone/>
            </a:pPr>
            <a:endParaRPr lang="fr-FR" dirty="0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000" dirty="0" smtClean="0">
                <a:latin typeface="+mj-lt"/>
                <a:ea typeface="+mj-ea"/>
                <a:cs typeface="+mj-cs"/>
              </a:rPr>
              <a:t>Управление поставками означает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… 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80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Clr>
                <a:schemeClr val="hlink"/>
              </a:buClr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Значение </a:t>
            </a:r>
            <a:r>
              <a:rPr lang="en-US" dirty="0" smtClean="0"/>
              <a:t>(F) </a:t>
            </a:r>
            <a:r>
              <a:rPr lang="ru-RU" dirty="0" smtClean="0"/>
              <a:t>равно количеству, которое необходимо на один квартал </a:t>
            </a:r>
            <a:r>
              <a:rPr lang="en-US" dirty="0" smtClean="0"/>
              <a:t>(C) </a:t>
            </a:r>
            <a:r>
              <a:rPr lang="ru-RU" dirty="0" smtClean="0"/>
              <a:t>плюс количество, которое необходимо на один месяц в качестве резерва </a:t>
            </a:r>
            <a:r>
              <a:rPr lang="en-US" dirty="0" smtClean="0"/>
              <a:t>(D) </a:t>
            </a:r>
            <a:r>
              <a:rPr lang="ru-RU" dirty="0" smtClean="0"/>
              <a:t>минус наличный запас </a:t>
            </a:r>
            <a:r>
              <a:rPr lang="en-US" dirty="0" smtClean="0"/>
              <a:t>(E)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Рассчитайте </a:t>
            </a:r>
            <a:r>
              <a:rPr lang="en-US" dirty="0" smtClean="0"/>
              <a:t>(F) </a:t>
            </a:r>
            <a:r>
              <a:rPr lang="ru-RU" dirty="0" smtClean="0"/>
              <a:t>как показано здесь</a:t>
            </a:r>
            <a:r>
              <a:rPr lang="en-US" dirty="0" smtClean="0"/>
              <a:t>: (F)= C+D-E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Наличный запас составляет </a:t>
            </a:r>
            <a:r>
              <a:rPr lang="nl-NL" dirty="0" smtClean="0"/>
              <a:t>400 </a:t>
            </a:r>
            <a:r>
              <a:rPr lang="ru-RU" dirty="0" smtClean="0"/>
              <a:t>мл</a:t>
            </a:r>
            <a:endParaRPr lang="nl-NL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Расчетное количество гипохлорита, которое следует заказать на один месяц, составляет </a:t>
            </a:r>
            <a:r>
              <a:rPr lang="nl-NL" dirty="0" smtClean="0"/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r>
              <a:rPr lang="nl-NL" dirty="0" smtClean="0"/>
              <a:t>     900 </a:t>
            </a:r>
            <a:r>
              <a:rPr lang="ru-RU" dirty="0" smtClean="0"/>
              <a:t>мл </a:t>
            </a:r>
            <a:r>
              <a:rPr lang="nl-NL" dirty="0" smtClean="0"/>
              <a:t>(C) + 300 </a:t>
            </a:r>
            <a:r>
              <a:rPr lang="ru-RU" dirty="0" smtClean="0"/>
              <a:t>мл </a:t>
            </a:r>
            <a:r>
              <a:rPr lang="nl-NL" dirty="0" smtClean="0"/>
              <a:t>(D) – 400 </a:t>
            </a:r>
            <a:r>
              <a:rPr lang="ru-RU" dirty="0" smtClean="0"/>
              <a:t>мл </a:t>
            </a:r>
            <a:r>
              <a:rPr lang="nl-NL" dirty="0" smtClean="0"/>
              <a:t>(E) = 800 </a:t>
            </a:r>
            <a:r>
              <a:rPr lang="ru-RU" dirty="0" smtClean="0"/>
              <a:t>мл </a:t>
            </a:r>
            <a:r>
              <a:rPr lang="nl-NL" dirty="0" smtClean="0"/>
              <a:t>(F) 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r>
              <a:rPr lang="en-US" dirty="0" smtClean="0"/>
              <a:t>				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2</a:t>
            </a:r>
            <a:r>
              <a:rPr lang="en-US" sz="3600" dirty="0"/>
              <a:t>: </a:t>
            </a:r>
            <a:r>
              <a:rPr lang="ru-RU" sz="3600" dirty="0" smtClean="0"/>
              <a:t>расчет количества (</a:t>
            </a:r>
            <a:r>
              <a:rPr lang="en-US" sz="3600" dirty="0" smtClean="0"/>
              <a:t>F</a:t>
            </a:r>
            <a:r>
              <a:rPr lang="en-US" sz="3600" dirty="0"/>
              <a:t>) </a:t>
            </a:r>
            <a:r>
              <a:rPr lang="ru-RU" sz="3600" dirty="0" smtClean="0"/>
              <a:t>раствора гипохлорита натрия для заказа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24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Округлите </a:t>
            </a:r>
            <a:r>
              <a:rPr lang="ru-RU" dirty="0" smtClean="0"/>
              <a:t>расчетное количество до количества равного одной единице расхода</a:t>
            </a: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Расчетное количество раствора гипохлорита натрия составляет </a:t>
            </a:r>
            <a:r>
              <a:rPr lang="en-US" dirty="0" smtClean="0"/>
              <a:t>1824 </a:t>
            </a:r>
            <a:r>
              <a:rPr lang="ru-RU" dirty="0" smtClean="0"/>
              <a:t>мл</a:t>
            </a:r>
            <a:r>
              <a:rPr lang="en-US" dirty="0" smtClean="0"/>
              <a:t>, </a:t>
            </a:r>
            <a:r>
              <a:rPr lang="ru-RU" dirty="0" smtClean="0"/>
              <a:t>округлите его до </a:t>
            </a:r>
            <a:r>
              <a:rPr lang="en-US" dirty="0" smtClean="0"/>
              <a:t>2 </a:t>
            </a:r>
            <a:r>
              <a:rPr lang="ru-RU" dirty="0" smtClean="0"/>
              <a:t>литров</a:t>
            </a: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Единица для заказа – флакон емкостью 1 литр</a:t>
            </a:r>
            <a:endParaRPr lang="nl-NL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Закажите </a:t>
            </a:r>
            <a:r>
              <a:rPr lang="nl-NL" dirty="0" smtClean="0"/>
              <a:t>2 </a:t>
            </a:r>
            <a:r>
              <a:rPr lang="ru-RU" dirty="0" smtClean="0"/>
              <a:t>флакона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525"/>
            <a:ext cx="10528895" cy="7200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Пример </a:t>
            </a:r>
            <a:r>
              <a:rPr lang="en-US" sz="3600" dirty="0" smtClean="0"/>
              <a:t>2:</a:t>
            </a:r>
            <a:r>
              <a:rPr lang="ru-RU" sz="3600" dirty="0"/>
              <a:t> </a:t>
            </a:r>
            <a:r>
              <a:rPr lang="ru-RU" sz="3600" dirty="0" smtClean="0"/>
              <a:t>расчет количества гипохлорита натрия, которые необходимо запросить/выдать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2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Используйте письменное задание с отметкой «Упражнение № </a:t>
            </a:r>
            <a:r>
              <a:rPr lang="ru-RU" dirty="0"/>
              <a:t>1</a:t>
            </a:r>
            <a:r>
              <a:rPr lang="ru-RU" dirty="0" smtClean="0"/>
              <a:t>»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Работайте индивидуально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Используйте данные, которые приведены в примере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Время на выполнение задания</a:t>
            </a:r>
            <a:r>
              <a:rPr lang="en-US" dirty="0" smtClean="0"/>
              <a:t>: 30</a:t>
            </a:r>
            <a:r>
              <a:rPr lang="ru-RU" dirty="0" smtClean="0"/>
              <a:t> минут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10154206" cy="1014325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Упражнение № </a:t>
            </a:r>
            <a:r>
              <a:rPr lang="en-US" sz="2800" dirty="0" smtClean="0"/>
              <a:t>1:  </a:t>
            </a:r>
            <a:r>
              <a:rPr lang="ru-RU" sz="2800" dirty="0" smtClean="0"/>
              <a:t>Рассчитайте квартальную потребность для исследований </a:t>
            </a:r>
            <a:r>
              <a:rPr lang="en-US" sz="2800" dirty="0" err="1" smtClean="0"/>
              <a:t>Xpert</a:t>
            </a:r>
            <a:r>
              <a:rPr lang="en-US" sz="2800" dirty="0" smtClean="0"/>
              <a:t> MTB/RIF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4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0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710097"/>
              </p:ext>
            </p:extLst>
          </p:nvPr>
        </p:nvGraphicFramePr>
        <p:xfrm>
          <a:off x="447775" y="963588"/>
          <a:ext cx="9462592" cy="547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Документ" r:id="rId3" imgW="8229600" imgH="4762500" progId="Word.Document.12">
                  <p:embed/>
                </p:oleObj>
              </mc:Choice>
              <mc:Fallback>
                <p:oleObj name="Документ" r:id="rId3" imgW="8229600" imgH="4762500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75" y="963588"/>
                        <a:ext cx="9462592" cy="5476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91" y="165287"/>
            <a:ext cx="9619774" cy="1014325"/>
          </a:xfrm>
        </p:spPr>
        <p:txBody>
          <a:bodyPr>
            <a:noAutofit/>
          </a:bodyPr>
          <a:lstStyle/>
          <a:p>
            <a:r>
              <a:rPr lang="ru-RU" sz="2800" dirty="0"/>
              <a:t>Упражнение № </a:t>
            </a:r>
            <a:r>
              <a:rPr lang="en-US" sz="2800" dirty="0"/>
              <a:t>1:  </a:t>
            </a:r>
            <a:r>
              <a:rPr lang="ru-RU" sz="2800" dirty="0"/>
              <a:t>Рассчитайте квартальную потребность </a:t>
            </a:r>
            <a:r>
              <a:rPr lang="ru-RU" sz="2800" dirty="0" smtClean="0"/>
              <a:t>для </a:t>
            </a:r>
            <a:r>
              <a:rPr lang="ru-RU" sz="2800" dirty="0"/>
              <a:t>исследований </a:t>
            </a:r>
            <a:r>
              <a:rPr lang="en-US" sz="2800" dirty="0" err="1"/>
              <a:t>Xpert</a:t>
            </a:r>
            <a:r>
              <a:rPr lang="en-US" sz="2800" dirty="0"/>
              <a:t> MTB/RIF</a:t>
            </a:r>
          </a:p>
        </p:txBody>
      </p:sp>
    </p:spTree>
    <p:extLst>
      <p:ext uri="{BB962C8B-B14F-4D97-AF65-F5344CB8AC3E}">
        <p14:creationId xmlns:p14="http://schemas.microsoft.com/office/powerpoint/2010/main" val="808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253464"/>
              </p:ext>
            </p:extLst>
          </p:nvPr>
        </p:nvGraphicFramePr>
        <p:xfrm>
          <a:off x="735807" y="1035596"/>
          <a:ext cx="9289032" cy="537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Документ" r:id="rId3" imgW="8229600" imgH="4762500" progId="Word.Document.12">
                  <p:embed/>
                </p:oleObj>
              </mc:Choice>
              <mc:Fallback>
                <p:oleObj name="Документ" r:id="rId3" imgW="8229600" imgH="4762500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7" y="1035596"/>
                        <a:ext cx="9289032" cy="5375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7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Упражнение №</a:t>
            </a:r>
            <a:r>
              <a:rPr lang="en-US" sz="3200" dirty="0" smtClean="0"/>
              <a:t>1</a:t>
            </a:r>
            <a:r>
              <a:rPr lang="ru-RU" sz="3200" dirty="0" smtClean="0"/>
              <a:t> Ответ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2800" dirty="0" smtClean="0"/>
              <a:t>Расчет квартальной потребности для исследований </a:t>
            </a:r>
            <a:r>
              <a:rPr lang="en-US" sz="2800" dirty="0" err="1" smtClean="0"/>
              <a:t>Xpert</a:t>
            </a:r>
            <a:r>
              <a:rPr lang="en-US" sz="2800" dirty="0" smtClean="0"/>
              <a:t> </a:t>
            </a:r>
            <a:r>
              <a:rPr lang="en-US" sz="2800" dirty="0"/>
              <a:t>MTB/</a:t>
            </a:r>
            <a:r>
              <a:rPr lang="en-US" sz="2800" dirty="0" smtClean="0"/>
              <a:t>RIF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7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Используйте </a:t>
            </a:r>
            <a:r>
              <a:rPr lang="ru-RU" dirty="0"/>
              <a:t>письменное задание с отметкой «Упражнение № </a:t>
            </a:r>
            <a:r>
              <a:rPr lang="ru-RU" dirty="0" smtClean="0"/>
              <a:t>2»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/>
              <a:t>Работайте индивидуально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/>
              <a:t>Используйте данные, которые приведены в примере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/>
              <a:t>Время на выполнение задания</a:t>
            </a:r>
            <a:r>
              <a:rPr lang="en-US" dirty="0"/>
              <a:t>: 30</a:t>
            </a:r>
            <a:r>
              <a:rPr lang="ru-RU" dirty="0"/>
              <a:t> минут</a:t>
            </a:r>
            <a:endParaRPr lang="en-US" dirty="0"/>
          </a:p>
          <a:p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92" y="93279"/>
            <a:ext cx="9433048" cy="1014325"/>
          </a:xfrm>
        </p:spPr>
        <p:txBody>
          <a:bodyPr>
            <a:noAutofit/>
          </a:bodyPr>
          <a:lstStyle/>
          <a:p>
            <a:r>
              <a:rPr lang="ru-RU" sz="3100" dirty="0" smtClean="0"/>
              <a:t>Упражнение №</a:t>
            </a:r>
            <a:r>
              <a:rPr lang="en-US" sz="3100" dirty="0" smtClean="0"/>
              <a:t>2:  </a:t>
            </a:r>
            <a:r>
              <a:rPr lang="ru-RU" sz="3100" dirty="0" smtClean="0"/>
              <a:t>Расчет квартальной потребности для исследований </a:t>
            </a:r>
            <a:r>
              <a:rPr lang="en-US" sz="3100" dirty="0" err="1" smtClean="0"/>
              <a:t>Xpert</a:t>
            </a:r>
            <a:r>
              <a:rPr lang="en-US" sz="3100" dirty="0" smtClean="0"/>
              <a:t> MTB/RIF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2955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067264"/>
              </p:ext>
            </p:extLst>
          </p:nvPr>
        </p:nvGraphicFramePr>
        <p:xfrm>
          <a:off x="1095847" y="1174282"/>
          <a:ext cx="8506990" cy="539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Документ" r:id="rId3" imgW="8229600" imgH="5219700" progId="Word.Document.12">
                  <p:embed/>
                </p:oleObj>
              </mc:Choice>
              <mc:Fallback>
                <p:oleObj name="Документ" r:id="rId3" imgW="8229600" imgH="5219700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847" y="1174282"/>
                        <a:ext cx="8506990" cy="5395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r>
              <a:rPr lang="ru-RU" sz="3200" dirty="0"/>
              <a:t>Упражнение №</a:t>
            </a:r>
            <a:r>
              <a:rPr lang="en-US" sz="3200" dirty="0"/>
              <a:t>2:  </a:t>
            </a:r>
            <a:r>
              <a:rPr lang="ru-RU" sz="3200" dirty="0"/>
              <a:t>Расчет квартальной потребности </a:t>
            </a:r>
            <a:r>
              <a:rPr lang="ru-RU" sz="3200" dirty="0" smtClean="0"/>
              <a:t>для </a:t>
            </a:r>
            <a:r>
              <a:rPr lang="ru-RU" sz="3200" dirty="0"/>
              <a:t>исследований </a:t>
            </a:r>
            <a:r>
              <a:rPr lang="en-US" sz="3200" dirty="0" err="1"/>
              <a:t>Xpert</a:t>
            </a:r>
            <a:r>
              <a:rPr lang="en-US" sz="3200" dirty="0"/>
              <a:t> MTB/RIF</a:t>
            </a:r>
          </a:p>
        </p:txBody>
      </p:sp>
    </p:spTree>
    <p:extLst>
      <p:ext uri="{BB962C8B-B14F-4D97-AF65-F5344CB8AC3E}">
        <p14:creationId xmlns:p14="http://schemas.microsoft.com/office/powerpoint/2010/main" val="24085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712460"/>
              </p:ext>
            </p:extLst>
          </p:nvPr>
        </p:nvGraphicFramePr>
        <p:xfrm>
          <a:off x="447776" y="905568"/>
          <a:ext cx="9649071" cy="574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Документ" r:id="rId3" imgW="8229600" imgH="4902200" progId="Word.Document.12">
                  <p:embed/>
                </p:oleObj>
              </mc:Choice>
              <mc:Fallback>
                <p:oleObj name="Документ" r:id="rId3" imgW="8229600" imgH="4902200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76" y="905568"/>
                        <a:ext cx="9649071" cy="5746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Упражнение №</a:t>
            </a:r>
            <a:r>
              <a:rPr lang="en-US" sz="3200" dirty="0"/>
              <a:t>2: </a:t>
            </a:r>
            <a:r>
              <a:rPr lang="ru-RU" sz="3200" dirty="0" smtClean="0"/>
              <a:t>Ответ</a:t>
            </a:r>
            <a:br>
              <a:rPr lang="ru-RU" sz="3200" dirty="0" smtClean="0"/>
            </a:br>
            <a:r>
              <a:rPr lang="ru-RU" sz="3200" dirty="0" smtClean="0"/>
              <a:t>Расчет предметов </a:t>
            </a:r>
            <a:r>
              <a:rPr lang="ru-RU" sz="3200" dirty="0"/>
              <a:t>снабжения для исследований </a:t>
            </a:r>
            <a:r>
              <a:rPr lang="en-US" sz="3200" dirty="0" err="1"/>
              <a:t>Xpert</a:t>
            </a:r>
            <a:r>
              <a:rPr lang="en-US" sz="3200" dirty="0"/>
              <a:t> MTB/</a:t>
            </a:r>
            <a:r>
              <a:rPr lang="en-US" sz="3200" dirty="0" smtClean="0"/>
              <a:t>RIF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01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Порядок размещения заказов зависит от источника финансирования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Обсудите местную процедуру закупок и резервный план на случай нехватки запасов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5" y="27484"/>
            <a:ext cx="9619774" cy="1014325"/>
          </a:xfrm>
        </p:spPr>
        <p:txBody>
          <a:bodyPr/>
          <a:lstStyle/>
          <a:p>
            <a:r>
              <a:rPr lang="ru-RU" dirty="0" smtClean="0"/>
              <a:t>Размещение заказа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9783" y="1107604"/>
            <a:ext cx="496855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7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879535"/>
            <a:ext cx="541155" cy="6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3799" y="1035596"/>
            <a:ext cx="5468138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chemeClr val="bg1"/>
                </a:solidFill>
              </a:rPr>
              <a:t>Адаптировать к конкретной стране</a:t>
            </a:r>
          </a:p>
        </p:txBody>
      </p:sp>
    </p:spTree>
    <p:extLst>
      <p:ext uri="{BB962C8B-B14F-4D97-AF65-F5344CB8AC3E}">
        <p14:creationId xmlns:p14="http://schemas.microsoft.com/office/powerpoint/2010/main" val="26509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Оформление заказа непосредственно в </a:t>
            </a:r>
            <a:r>
              <a:rPr lang="en-US" dirty="0" smtClean="0"/>
              <a:t>Cepheid</a:t>
            </a:r>
            <a:r>
              <a:rPr lang="ru-RU" dirty="0" smtClean="0"/>
              <a:t> во Франции по адресу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Cepheid HBDC SAS, Vira Solelh, 81470 Maurens-Scopont, France; </a:t>
            </a:r>
            <a:r>
              <a:rPr lang="en-US" dirty="0" smtClean="0">
                <a:solidFill>
                  <a:srgbClr val="002060"/>
                </a:solidFill>
              </a:rPr>
              <a:t>ordershbdc@cepheidhbdc.com,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tel. +33 563 825 333, </a:t>
            </a:r>
            <a:r>
              <a:rPr lang="en-US" dirty="0" smtClean="0"/>
              <a:t>fax +33 563 825 301 </a:t>
            </a:r>
            <a:r>
              <a:rPr lang="ru-RU" dirty="0" smtClean="0"/>
              <a:t>или</a:t>
            </a:r>
            <a:endParaRPr lang="en-US" dirty="0" smtClean="0"/>
          </a:p>
          <a:p>
            <a:r>
              <a:rPr lang="ru-RU" dirty="0" smtClean="0"/>
              <a:t>Разместите заказ через местного авторизованного дистрибьютора </a:t>
            </a:r>
            <a:r>
              <a:rPr lang="en-US" dirty="0" smtClean="0"/>
              <a:t>Cepheid. </a:t>
            </a:r>
            <a:r>
              <a:rPr lang="ru-RU" dirty="0" smtClean="0"/>
              <a:t>Свяжитесь с </a:t>
            </a:r>
            <a:r>
              <a:rPr lang="en-US" dirty="0" smtClean="0"/>
              <a:t>Cepheid</a:t>
            </a:r>
            <a:r>
              <a:rPr lang="ru-RU" dirty="0" smtClean="0"/>
              <a:t>, чтобы узнать контактные данные местного поставщика.</a:t>
            </a:r>
            <a:endParaRPr lang="en-US" dirty="0" smtClean="0"/>
          </a:p>
          <a:p>
            <a:r>
              <a:rPr lang="ru-RU" dirty="0" smtClean="0"/>
              <a:t>Имеются другие механизмы закупки, связанные с конкретными проектами</a:t>
            </a:r>
            <a:r>
              <a:rPr lang="en-US" dirty="0" smtClean="0"/>
              <a:t>. </a:t>
            </a:r>
            <a:r>
              <a:rPr lang="ru-RU" dirty="0" smtClean="0"/>
              <a:t>ВОЗ может оказать содействие через Глобальный лекарственный фонд.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Autofit/>
          </a:bodyPr>
          <a:lstStyle/>
          <a:p>
            <a:r>
              <a:rPr lang="ru-RU" sz="3300" dirty="0" smtClean="0"/>
              <a:t>Варианты закупок инструментов и картриджей для </a:t>
            </a:r>
            <a:r>
              <a:rPr lang="nl-NL" sz="3300" dirty="0" err="1" smtClean="0"/>
              <a:t>GeneXpert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178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Странам следует рассмотреть внедрение централизованного </a:t>
            </a:r>
            <a:r>
              <a:rPr lang="nl-NL" dirty="0" smtClean="0"/>
              <a:t>(</a:t>
            </a:r>
            <a:r>
              <a:rPr lang="ru-RU" dirty="0" smtClean="0"/>
              <a:t>национального</a:t>
            </a:r>
            <a:r>
              <a:rPr lang="nl-NL" dirty="0" smtClean="0"/>
              <a:t>, </a:t>
            </a:r>
            <a:r>
              <a:rPr lang="ru-RU" dirty="0" smtClean="0"/>
              <a:t>регионального</a:t>
            </a:r>
            <a:r>
              <a:rPr lang="nl-NL" dirty="0" smtClean="0"/>
              <a:t>)</a:t>
            </a:r>
            <a:r>
              <a:rPr lang="ru-RU" dirty="0" smtClean="0"/>
              <a:t> управления поставками для </a:t>
            </a:r>
            <a:r>
              <a:rPr lang="nl-NL" dirty="0" smtClean="0"/>
              <a:t>Xpert MTB/RIF </a:t>
            </a:r>
            <a:r>
              <a:rPr lang="ru-RU" dirty="0" smtClean="0"/>
              <a:t>с интеграцией в общую систему закупок для микроскопии или поставки лекарственных средств</a:t>
            </a:r>
          </a:p>
          <a:p>
            <a:endParaRPr lang="nl-NL" dirty="0" smtClean="0"/>
          </a:p>
          <a:p>
            <a:r>
              <a:rPr lang="ru-RU" dirty="0" smtClean="0"/>
              <a:t>Координация системы должна осуществляться правительством, в том числе, Министерством здравоохранения, организациями-донорами и партнерами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43508"/>
            <a:ext cx="9619774" cy="1014325"/>
          </a:xfrm>
        </p:spPr>
        <p:txBody>
          <a:bodyPr>
            <a:noAutofit/>
          </a:bodyPr>
          <a:lstStyle/>
          <a:p>
            <a:r>
              <a:rPr lang="ru-RU" sz="3000" dirty="0" smtClean="0"/>
              <a:t>Структура системы управления поставками</a:t>
            </a:r>
            <a:r>
              <a:rPr lang="en-US" sz="3000" dirty="0" smtClean="0"/>
              <a:t>: </a:t>
            </a:r>
            <a:r>
              <a:rPr lang="ru-RU" sz="3000" dirty="0" smtClean="0"/>
              <a:t>Национальный уровень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47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23628"/>
            <a:ext cx="9619774" cy="5256584"/>
          </a:xfrm>
        </p:spPr>
        <p:txBody>
          <a:bodyPr/>
          <a:lstStyle/>
          <a:p>
            <a:r>
              <a:rPr lang="ru-RU" sz="2000" dirty="0" smtClean="0"/>
              <a:t>При необходимости, следует выполнить национальные нормативы для получения предварительного одобрения на оборудование и материалы</a:t>
            </a:r>
            <a:endParaRPr lang="en-US" sz="2000" dirty="0"/>
          </a:p>
          <a:p>
            <a:r>
              <a:rPr lang="ru-RU" sz="2000" dirty="0" smtClean="0"/>
              <a:t>Подготовить документацию для ввоза в страну и таможенной очистки или освобождения от уплаты налога на ввоз </a:t>
            </a:r>
            <a:r>
              <a:rPr lang="en-US" sz="2000" dirty="0" smtClean="0"/>
              <a:t>(</a:t>
            </a:r>
            <a:r>
              <a:rPr lang="ru-RU" sz="2000" dirty="0" smtClean="0"/>
              <a:t>если применимо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endParaRPr lang="en-US" sz="2000" dirty="0"/>
          </a:p>
          <a:p>
            <a:r>
              <a:rPr lang="ru-RU" sz="2000" dirty="0" smtClean="0"/>
              <a:t>Начать планировать заблаговременно, так как на подготовка может занять несколько месяцев</a:t>
            </a:r>
            <a:endParaRPr lang="nl-NL" sz="2000" dirty="0"/>
          </a:p>
          <a:p>
            <a:r>
              <a:rPr lang="ru-RU" sz="2000" dirty="0" smtClean="0"/>
              <a:t>Проконсультироваться с </a:t>
            </a:r>
            <a:r>
              <a:rPr lang="nl-NL" sz="2000" dirty="0" smtClean="0"/>
              <a:t>Cepheid</a:t>
            </a:r>
            <a:r>
              <a:rPr lang="ru-RU" sz="2000" dirty="0"/>
              <a:t> </a:t>
            </a:r>
            <a:r>
              <a:rPr lang="ru-RU" sz="2000" dirty="0" smtClean="0"/>
              <a:t>по поводу графика отправки заказа, а также гарантированном минимальном сроке хранения картриджей, которые будут включены в заказ</a:t>
            </a:r>
            <a:endParaRPr lang="nl-NL" sz="2000" dirty="0"/>
          </a:p>
          <a:p>
            <a:r>
              <a:rPr lang="ru-RU" sz="2000" dirty="0" smtClean="0"/>
              <a:t>Убедиться, что Ваша страна входит в список </a:t>
            </a:r>
            <a:r>
              <a:rPr lang="nl-NL" sz="2000" dirty="0" smtClean="0"/>
              <a:t>145 </a:t>
            </a:r>
            <a:r>
              <a:rPr lang="ru-RU" sz="2000" dirty="0" smtClean="0"/>
              <a:t>стран, соответствующих критериям для получения </a:t>
            </a:r>
            <a:r>
              <a:rPr lang="nl-NL" sz="2000" dirty="0" smtClean="0"/>
              <a:t>GeneXpert </a:t>
            </a:r>
            <a:r>
              <a:rPr lang="ru-RU" sz="2000" dirty="0" smtClean="0"/>
              <a:t>и картриджей по сниженным ценам </a:t>
            </a:r>
            <a:r>
              <a:rPr lang="nl-NL" sz="2000" dirty="0" smtClean="0"/>
              <a:t>[</a:t>
            </a:r>
            <a:r>
              <a:rPr lang="ru-RU" sz="2000" dirty="0" smtClean="0"/>
              <a:t>ценообразование для развивающихся стран с высоким бременем заболевания (</a:t>
            </a:r>
            <a:r>
              <a:rPr lang="nl-NL" sz="2000" dirty="0"/>
              <a:t>HBDC</a:t>
            </a:r>
            <a:r>
              <a:rPr lang="ru-RU" sz="2000" dirty="0" smtClean="0"/>
              <a:t>)</a:t>
            </a:r>
            <a:r>
              <a:rPr lang="nl-NL" sz="2000" dirty="0" smtClean="0"/>
              <a:t>]: </a:t>
            </a:r>
            <a:r>
              <a:rPr lang="en-US" sz="2000" dirty="0">
                <a:hlinkClick r:id="rId2"/>
              </a:rPr>
              <a:t>http://www.finddiagnostics.org/about/what_we_do/successes/find-negotiated-prices/xpert_mtb_rif.html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размещения заказа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Количество приборов/модулей </a:t>
            </a:r>
            <a:r>
              <a:rPr lang="en-US" sz="2400" dirty="0" err="1" smtClean="0"/>
              <a:t>GeneXpert</a:t>
            </a:r>
            <a:endParaRPr lang="en-US" sz="2400" dirty="0"/>
          </a:p>
          <a:p>
            <a:r>
              <a:rPr lang="ru-RU" sz="2400" dirty="0" smtClean="0"/>
              <a:t>Стационарный или портативный компьютер</a:t>
            </a:r>
            <a:endParaRPr lang="en-US" sz="2400" dirty="0"/>
          </a:p>
          <a:p>
            <a:r>
              <a:rPr lang="ru-RU" sz="2400" dirty="0" smtClean="0"/>
              <a:t>Количество картриджей </a:t>
            </a:r>
            <a:r>
              <a:rPr lang="en-US" sz="2400" dirty="0" err="1" smtClean="0"/>
              <a:t>Xpert</a:t>
            </a:r>
            <a:r>
              <a:rPr lang="en-US" sz="2400" dirty="0" smtClean="0"/>
              <a:t> MTB/RIF</a:t>
            </a:r>
            <a:endParaRPr lang="en-US" sz="2400" dirty="0"/>
          </a:p>
          <a:p>
            <a:r>
              <a:rPr lang="ru-RU" sz="2400" dirty="0" smtClean="0"/>
              <a:t>Каталожные номера</a:t>
            </a:r>
            <a:endParaRPr lang="en-US" sz="2400" dirty="0"/>
          </a:p>
          <a:p>
            <a:r>
              <a:rPr lang="ru-RU" sz="2400" dirty="0" smtClean="0"/>
              <a:t>Страна доставки</a:t>
            </a:r>
            <a:endParaRPr lang="en-US" sz="2400" dirty="0"/>
          </a:p>
          <a:p>
            <a:r>
              <a:rPr lang="ru-RU" sz="2400" dirty="0" smtClean="0"/>
              <a:t>Аэропорт в пункте назначения</a:t>
            </a:r>
            <a:endParaRPr lang="en-US" sz="2400" dirty="0"/>
          </a:p>
          <a:p>
            <a:r>
              <a:rPr lang="ru-RU" sz="2400" dirty="0" smtClean="0"/>
              <a:t>Контактные данные получающей стороны</a:t>
            </a:r>
            <a:r>
              <a:rPr lang="en-US" sz="2400" dirty="0"/>
              <a:t> </a:t>
            </a:r>
          </a:p>
          <a:p>
            <a:r>
              <a:rPr lang="ru-RU" sz="2400" dirty="0" smtClean="0"/>
              <a:t>Предпочтительная дата доставки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37295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Информация, необходимая для размещения заказа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Cepheid/</a:t>
            </a:r>
            <a:r>
              <a:rPr lang="ru-RU" dirty="0" smtClean="0"/>
              <a:t>местный дистрибьютор подготовит ценовое предложение</a:t>
            </a:r>
            <a:endParaRPr lang="nl-NL" dirty="0" smtClean="0"/>
          </a:p>
          <a:p>
            <a:r>
              <a:rPr lang="ru-RU" dirty="0" smtClean="0"/>
              <a:t>Заказчик платит заранее, чтобы выполнить требования к сниженным ценам </a:t>
            </a:r>
            <a:r>
              <a:rPr lang="ru-RU" dirty="0"/>
              <a:t>[ценообразование для развивающихся стран с высоким бременем заболевания (HBDC)]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размещения заказа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chemeClr val="hlink"/>
              </a:buClr>
              <a:buNone/>
            </a:pPr>
            <a:r>
              <a:rPr lang="ru-RU" dirty="0" smtClean="0"/>
              <a:t>Провести инспекцию и подтвердить получение заказов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Сверить содержимое полученной поставки с запрашиваемыми пунктами в форме заказа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Проверить целостность полученных материалов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Дата получения каждого пункта заказа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Хранить новые поставки позади полученных поставок в соответствии с методом «ИСПОЛЬЗОВАТЬ ПЕРВЫМИ МАТЕРИАЛЫ, СРОК ХРАНЕНИЯ КОТОРЫХ ИСТЕКАЕТ ПЕРВЫМ»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Создать или обновить регистрационные данные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получении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Хранить в чистом, сухом, хорошо проветриваемом и организованном складском помещении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Тест-наборы </a:t>
            </a:r>
            <a:r>
              <a:rPr lang="en-US" dirty="0" err="1" smtClean="0"/>
              <a:t>Xpert</a:t>
            </a:r>
            <a:r>
              <a:rPr lang="en-US" dirty="0" smtClean="0"/>
              <a:t> MTB/RIF </a:t>
            </a:r>
            <a:r>
              <a:rPr lang="ru-RU" dirty="0" smtClean="0"/>
              <a:t>должны храниться при температуре </a:t>
            </a:r>
            <a:r>
              <a:rPr lang="en-US" dirty="0" smtClean="0">
                <a:solidFill>
                  <a:srgbClr val="002060"/>
                </a:solidFill>
              </a:rPr>
              <a:t>2-28</a:t>
            </a:r>
            <a:r>
              <a:rPr lang="en-US" dirty="0" smtClean="0">
                <a:solidFill>
                  <a:srgbClr val="002060"/>
                </a:solidFill>
                <a:sym typeface="Symbol" pitchFamily="18" charset="2"/>
              </a:rPr>
              <a:t>C </a:t>
            </a:r>
            <a:endParaRPr lang="en-US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Хранить, не допуская попадания прямого солнечного света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/>
              <a:t>Расположить имеющиеся и новые поставки по сроку хранения</a:t>
            </a:r>
            <a:r>
              <a:rPr lang="en-US" dirty="0" smtClean="0"/>
              <a:t> (</a:t>
            </a:r>
            <a:r>
              <a:rPr lang="ru-RU" dirty="0" smtClean="0"/>
              <a:t>предметы снабжения, срок хранения которых истекает в ближайшее время, должны быть использованы в первую очередь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Правильное хранение расходных материалов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90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3799" y="15396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Странам </a:t>
            </a:r>
            <a:r>
              <a:rPr lang="ru-RU" sz="2000" dirty="0">
                <a:solidFill>
                  <a:schemeClr val="tx1"/>
                </a:solidFill>
              </a:rPr>
              <a:t>следует рассмотреть внедрение централизованного (национального, регионального) управления </a:t>
            </a:r>
            <a:r>
              <a:rPr lang="ru-RU" sz="2000" dirty="0" smtClean="0">
                <a:solidFill>
                  <a:schemeClr val="tx1"/>
                </a:solidFill>
              </a:rPr>
              <a:t>расходных материалов </a:t>
            </a:r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dirty="0" err="1">
                <a:solidFill>
                  <a:schemeClr val="tx1"/>
                </a:solidFill>
              </a:rPr>
              <a:t>Xpert</a:t>
            </a:r>
            <a:r>
              <a:rPr lang="ru-RU" sz="2000" dirty="0">
                <a:solidFill>
                  <a:schemeClr val="tx1"/>
                </a:solidFill>
              </a:rPr>
              <a:t> MTB/RIF с интеграцией в общую систему </a:t>
            </a:r>
            <a:r>
              <a:rPr lang="ru-RU" sz="2000" dirty="0" smtClean="0">
                <a:solidFill>
                  <a:schemeClr val="tx1"/>
                </a:solidFill>
              </a:rPr>
              <a:t>закупок, которое будет организовываться и координироваться со стороны Правительства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Некоторые расходные материалы, необходимые для проведения исследований </a:t>
            </a:r>
            <a:r>
              <a:rPr lang="en-US" sz="2000" dirty="0" err="1" smtClean="0">
                <a:solidFill>
                  <a:schemeClr val="tx1"/>
                </a:solidFill>
              </a:rPr>
              <a:t>Xpert</a:t>
            </a:r>
            <a:r>
              <a:rPr lang="en-US" sz="2000" dirty="0" smtClean="0">
                <a:solidFill>
                  <a:schemeClr val="tx1"/>
                </a:solidFill>
              </a:rPr>
              <a:t> MTB/RIF</a:t>
            </a:r>
            <a:r>
              <a:rPr lang="ru-RU" sz="2000" dirty="0" smtClean="0">
                <a:solidFill>
                  <a:schemeClr val="tx1"/>
                </a:solidFill>
              </a:rPr>
              <a:t>, не поставляются со стороны </a:t>
            </a:r>
            <a:r>
              <a:rPr lang="en-US" sz="2000" dirty="0" smtClean="0">
                <a:solidFill>
                  <a:schemeClr val="tx1"/>
                </a:solidFill>
              </a:rPr>
              <a:t>Cepheid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При расчете количества заказа, необходимо учесть уровень потребления в прошлом, наличный запас, срок хранения заказываемых материалов, срок выполнения заказа, вместимость склада, чтобы рассчитать количество и частоту заказов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Выполнить физический подсчет заказов, при этом считается каждый предмет хранения в конце каждого месяца со стороны ответственного лица, используя складской регистрационный журнал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Разместить заказ следует, предоставив необходимую информацию в </a:t>
            </a:r>
            <a:r>
              <a:rPr lang="en-US" sz="2000" dirty="0" smtClean="0">
                <a:solidFill>
                  <a:schemeClr val="tx1"/>
                </a:solidFill>
              </a:rPr>
              <a:t>Cepheid </a:t>
            </a:r>
            <a:r>
              <a:rPr lang="ru-RU" sz="2000" dirty="0" smtClean="0">
                <a:solidFill>
                  <a:schemeClr val="tx1"/>
                </a:solidFill>
              </a:rPr>
              <a:t>напрямую или местному авторизованному дистрибьютору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5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Что такое управление поставками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Почему необходим физический подсчет запасов</a:t>
            </a:r>
            <a:r>
              <a:rPr lang="en-US" dirty="0" smtClean="0"/>
              <a:t>?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Почему важно </a:t>
            </a:r>
            <a:r>
              <a:rPr lang="ru-RU" dirty="0"/>
              <a:t>вести учёт </a:t>
            </a:r>
            <a:r>
              <a:rPr lang="ru-RU" dirty="0" smtClean="0"/>
              <a:t>материальных ценностей и запасов расходных материалов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Как рассчитать количество расходных материалов для заказа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Почему необходимо правильно хранить запасы расходных материалов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</a:t>
            </a:r>
            <a:endParaRPr lang="en-US" dirty="0"/>
          </a:p>
        </p:txBody>
      </p:sp>
      <p:sp>
        <p:nvSpPr>
          <p:cNvPr id="4" name="AutoShape 5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4120183" y="531540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14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FIND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209165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62" y="4102179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24934" y="4241234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17993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29" y="4147678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Опишите систему(ы) управления закупками в Вашей стране.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управления поставками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63799" y="1179612"/>
            <a:ext cx="6264696" cy="3979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" y="809636"/>
            <a:ext cx="657488" cy="8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5807" y="1179612"/>
            <a:ext cx="6480720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>
              <a:defRPr/>
            </a:pPr>
            <a:r>
              <a:rPr lang="ru-RU" sz="2000" i="1" dirty="0" smtClean="0"/>
              <a:t>Адаптировать к системе конкретной страны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683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67" y="1636453"/>
            <a:ext cx="9619774" cy="443970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Что заказать</a:t>
            </a:r>
            <a:r>
              <a:rPr lang="en-US" sz="2400" dirty="0" smtClean="0"/>
              <a:t>?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Откуда</a:t>
            </a:r>
            <a:r>
              <a:rPr lang="en-US" sz="2400" dirty="0" smtClean="0"/>
              <a:t>?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Сколько</a:t>
            </a:r>
            <a:r>
              <a:rPr lang="en-US" sz="2400" dirty="0" smtClean="0"/>
              <a:t>?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Как часто</a:t>
            </a:r>
            <a:r>
              <a:rPr lang="en-US" sz="2400" dirty="0" smtClean="0"/>
              <a:t>? 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Как оценить правильность заказа</a:t>
            </a:r>
            <a:r>
              <a:rPr lang="en-US" sz="2400" dirty="0" smtClean="0"/>
              <a:t>?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Какой нужен срок для выполнения заказа</a:t>
            </a:r>
            <a:r>
              <a:rPr lang="en-US" sz="2400" dirty="0" smtClean="0"/>
              <a:t>?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Какой резервный (буферный) запас </a:t>
            </a:r>
          </a:p>
          <a:p>
            <a:pPr marL="124796" indent="0" eaLnBrk="1" hangingPunct="1">
              <a:lnSpc>
                <a:spcPct val="110000"/>
              </a:lnSpc>
              <a:buNone/>
            </a:pPr>
            <a:r>
              <a:rPr lang="ru-RU" sz="2400" dirty="0" smtClean="0"/>
              <a:t>   необходимо предусмотреть</a:t>
            </a:r>
            <a:r>
              <a:rPr lang="en-US" sz="2400" dirty="0" smtClean="0"/>
              <a:t>?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ru-RU" sz="2400" dirty="0" smtClean="0"/>
              <a:t>Кто отвечает за оформление заказа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302102"/>
            <a:ext cx="10268765" cy="10143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Поставка материальных ценностей (расходные материалы, оборудование)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216527" y="3867496"/>
            <a:ext cx="3211981" cy="2308205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003399"/>
                </a:solidFill>
                <a:latin typeface="+mn-lt"/>
                <a:cs typeface="+mn-cs"/>
              </a:rPr>
              <a:t>Всегда учитывайте</a:t>
            </a:r>
            <a:endParaRPr lang="en-US" sz="2400" u="sng" dirty="0">
              <a:solidFill>
                <a:srgbClr val="003399"/>
              </a:solidFill>
              <a:latin typeface="+mn-lt"/>
              <a:cs typeface="+mn-cs"/>
            </a:endParaRP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+mn-lt"/>
                <a:cs typeface="+mn-cs"/>
              </a:rPr>
              <a:t>срок годности заказываемого материала и вместимость склада при соответствующих условиях</a:t>
            </a:r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4818" name="Picture 2" descr="I:\UnitData\Xpert\Xpert training material\GLI modules Revised training package\21.08.13 WEBMINAR VERSION\re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10" y="1701715"/>
            <a:ext cx="4760379" cy="17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439703"/>
          </a:xfrm>
        </p:spPr>
        <p:txBody>
          <a:bodyPr/>
          <a:lstStyle/>
          <a:p>
            <a:r>
              <a:rPr lang="ru-RU" sz="2400" dirty="0" smtClean="0"/>
              <a:t>Прибор </a:t>
            </a:r>
            <a:r>
              <a:rPr lang="nl-NL" sz="2400" dirty="0" err="1" smtClean="0"/>
              <a:t>GeneXpert</a:t>
            </a:r>
            <a:r>
              <a:rPr lang="ru-RU" sz="2400" dirty="0" smtClean="0"/>
              <a:t> с компьютером </a:t>
            </a:r>
            <a:r>
              <a:rPr lang="nl-NL" sz="2400" dirty="0" smtClean="0"/>
              <a:t>(</a:t>
            </a:r>
            <a:r>
              <a:rPr lang="ru-RU" sz="2400" dirty="0" smtClean="0"/>
              <a:t>портативный или стационарный</a:t>
            </a:r>
            <a:r>
              <a:rPr lang="nl-NL" sz="2400" dirty="0" smtClean="0"/>
              <a:t>) </a:t>
            </a:r>
            <a:r>
              <a:rPr lang="ru-RU" sz="2400" dirty="0" smtClean="0"/>
              <a:t>и сканер штрих-кода</a:t>
            </a:r>
            <a:endParaRPr lang="nl-NL" sz="2400" dirty="0"/>
          </a:p>
          <a:p>
            <a:pPr lvl="1"/>
            <a:r>
              <a:rPr lang="ru-RU" sz="2000" dirty="0" smtClean="0"/>
              <a:t>При оформлении заказа</a:t>
            </a:r>
            <a:r>
              <a:rPr lang="nl-NL" sz="2000" dirty="0" smtClean="0"/>
              <a:t>, </a:t>
            </a:r>
            <a:r>
              <a:rPr lang="ru-RU" sz="2000" dirty="0" smtClean="0"/>
              <a:t>укажите рабочий язык, чтобы была поставлена правильная клавиатура и </a:t>
            </a:r>
            <a:r>
              <a:rPr lang="ru-RU" sz="2000" dirty="0" err="1" smtClean="0"/>
              <a:t>др</a:t>
            </a:r>
            <a:r>
              <a:rPr lang="nl-NL" sz="2000" dirty="0" smtClean="0"/>
              <a:t>. </a:t>
            </a:r>
            <a:endParaRPr lang="nl-NL" sz="2000" dirty="0"/>
          </a:p>
          <a:p>
            <a:r>
              <a:rPr lang="ru-RU" sz="2400" dirty="0" smtClean="0"/>
              <a:t>Наборы картриджей для исследований </a:t>
            </a:r>
            <a:r>
              <a:rPr lang="nl-NL" sz="2400" dirty="0" err="1" smtClean="0"/>
              <a:t>Xpert</a:t>
            </a:r>
            <a:r>
              <a:rPr lang="nl-NL" sz="2400" dirty="0" smtClean="0"/>
              <a:t> </a:t>
            </a:r>
            <a:r>
              <a:rPr lang="nl-NL" sz="2400" dirty="0"/>
              <a:t>MTB/</a:t>
            </a:r>
            <a:r>
              <a:rPr lang="nl-NL" sz="2400" dirty="0" smtClean="0"/>
              <a:t>RIF</a:t>
            </a:r>
            <a:endParaRPr lang="nl-NL" sz="2400" dirty="0"/>
          </a:p>
          <a:p>
            <a:r>
              <a:rPr lang="ru-RU" sz="2400" dirty="0" smtClean="0"/>
              <a:t>Наборы картриджей для калибровки</a:t>
            </a:r>
            <a:r>
              <a:rPr lang="nl-NL" sz="2400" dirty="0" smtClean="0"/>
              <a:t> </a:t>
            </a:r>
            <a:r>
              <a:rPr lang="nl-NL" sz="2400" dirty="0"/>
              <a:t>Xpert MTB/</a:t>
            </a:r>
            <a:r>
              <a:rPr lang="nl-NL" sz="2400" dirty="0" smtClean="0"/>
              <a:t>RIF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5"/>
                </a:solidFill>
              </a:rPr>
              <a:t>Примечание</a:t>
            </a:r>
            <a:r>
              <a:rPr lang="nl-NL" sz="2200" dirty="0" smtClean="0">
                <a:solidFill>
                  <a:schemeClr val="accent5"/>
                </a:solidFill>
              </a:rPr>
              <a:t>: </a:t>
            </a:r>
            <a:r>
              <a:rPr lang="nl-NL" sz="2200" dirty="0" err="1">
                <a:solidFill>
                  <a:schemeClr val="accent5"/>
                </a:solidFill>
              </a:rPr>
              <a:t>Cepheid</a:t>
            </a:r>
            <a:r>
              <a:rPr lang="nl-NL" sz="2200" dirty="0">
                <a:solidFill>
                  <a:schemeClr val="accent5"/>
                </a:solidFill>
              </a:rPr>
              <a:t> </a:t>
            </a:r>
            <a:r>
              <a:rPr lang="ru-RU" sz="2200" dirty="0" smtClean="0">
                <a:solidFill>
                  <a:schemeClr val="accent5"/>
                </a:solidFill>
              </a:rPr>
              <a:t>может также поставить ИБП </a:t>
            </a:r>
            <a:r>
              <a:rPr lang="nl-NL" sz="2200" dirty="0" smtClean="0">
                <a:solidFill>
                  <a:schemeClr val="accent5"/>
                </a:solidFill>
              </a:rPr>
              <a:t>(</a:t>
            </a:r>
            <a:r>
              <a:rPr lang="ru-RU" sz="2200" dirty="0" smtClean="0">
                <a:solidFill>
                  <a:schemeClr val="accent5"/>
                </a:solidFill>
              </a:rPr>
              <a:t>источник бесперебойного питания</a:t>
            </a:r>
            <a:r>
              <a:rPr lang="nl-NL" sz="2200" dirty="0" smtClean="0">
                <a:solidFill>
                  <a:schemeClr val="accent5"/>
                </a:solidFill>
              </a:rPr>
              <a:t>)</a:t>
            </a:r>
            <a:r>
              <a:rPr lang="nl-NL" sz="2200" dirty="0">
                <a:solidFill>
                  <a:schemeClr val="accent5"/>
                </a:solidFill>
              </a:rPr>
              <a:t>*, </a:t>
            </a:r>
            <a:r>
              <a:rPr lang="ru-RU" sz="2200" dirty="0" smtClean="0">
                <a:solidFill>
                  <a:schemeClr val="accent5"/>
                </a:solidFill>
              </a:rPr>
              <a:t>который дает резервное электропитание на очень ограниченное время</a:t>
            </a:r>
            <a:r>
              <a:rPr lang="nl-NL" sz="2200" dirty="0" smtClean="0">
                <a:solidFill>
                  <a:schemeClr val="accent5"/>
                </a:solidFill>
              </a:rPr>
              <a:t>. </a:t>
            </a:r>
            <a:r>
              <a:rPr lang="ru-RU" sz="2200" dirty="0" smtClean="0">
                <a:solidFill>
                  <a:schemeClr val="accent5"/>
                </a:solidFill>
              </a:rPr>
              <a:t>Однако лучше закупить ИБП (и аккумуляторы) на местном рынке</a:t>
            </a:r>
            <a:r>
              <a:rPr lang="ru-RU" sz="2200" dirty="0">
                <a:solidFill>
                  <a:schemeClr val="accent5"/>
                </a:solidFill>
              </a:rPr>
              <a:t>.</a:t>
            </a:r>
            <a:r>
              <a:rPr lang="nl-NL" sz="2200" dirty="0" smtClean="0">
                <a:solidFill>
                  <a:schemeClr val="accent5"/>
                </a:solidFill>
              </a:rPr>
              <a:t> </a:t>
            </a:r>
            <a:endParaRPr lang="nl-NL" sz="2400" dirty="0"/>
          </a:p>
          <a:p>
            <a:pPr marL="0" indent="0">
              <a:buNone/>
            </a:pPr>
            <a:r>
              <a:rPr lang="en-US" sz="1700" dirty="0" smtClean="0"/>
              <a:t>*</a:t>
            </a:r>
            <a:r>
              <a:rPr lang="ru-RU" sz="1700" dirty="0" smtClean="0"/>
              <a:t>Технические спецификации</a:t>
            </a:r>
            <a:r>
              <a:rPr lang="en-US" sz="1700" dirty="0" smtClean="0"/>
              <a:t>: </a:t>
            </a:r>
            <a:r>
              <a:rPr lang="ru-RU" sz="1700" dirty="0" smtClean="0"/>
              <a:t>ИБП двойного преобразования </a:t>
            </a:r>
            <a:r>
              <a:rPr lang="en-US" sz="1700" dirty="0" smtClean="0"/>
              <a:t>- </a:t>
            </a:r>
            <a:r>
              <a:rPr lang="en-US" sz="1700" i="1" dirty="0" err="1"/>
              <a:t>Powervar</a:t>
            </a:r>
            <a:r>
              <a:rPr lang="en-US" sz="1700" dirty="0"/>
              <a:t>. </a:t>
            </a:r>
            <a:r>
              <a:rPr lang="ru-RU" sz="1700" dirty="0" smtClean="0"/>
              <a:t>мощностью </a:t>
            </a:r>
            <a:r>
              <a:rPr lang="en-US" sz="1700" dirty="0" smtClean="0"/>
              <a:t>800 </a:t>
            </a:r>
            <a:r>
              <a:rPr lang="ru-RU" sz="1700" dirty="0" smtClean="0"/>
              <a:t>В-А</a:t>
            </a:r>
            <a:r>
              <a:rPr lang="en-US" sz="1700" dirty="0" smtClean="0"/>
              <a:t> </a:t>
            </a:r>
            <a:r>
              <a:rPr lang="ru-RU" sz="1700" dirty="0" smtClean="0"/>
              <a:t>для </a:t>
            </a:r>
            <a:r>
              <a:rPr lang="en-US" sz="1700" dirty="0" smtClean="0"/>
              <a:t>4-</a:t>
            </a:r>
            <a:r>
              <a:rPr lang="ru-RU" sz="1700" dirty="0" smtClean="0"/>
              <a:t>х модульного прибора </a:t>
            </a:r>
            <a:r>
              <a:rPr lang="en-US" sz="1700" dirty="0" err="1" smtClean="0"/>
              <a:t>GeneXpert</a:t>
            </a:r>
            <a:r>
              <a:rPr lang="en-US" sz="1700" dirty="0" smtClean="0"/>
              <a:t> </a:t>
            </a:r>
            <a:r>
              <a:rPr lang="ru-RU" sz="1700" dirty="0" smtClean="0"/>
              <a:t>и компьютера</a:t>
            </a:r>
            <a:r>
              <a:rPr lang="en-US" sz="1700" dirty="0" smtClean="0"/>
              <a:t>; 110</a:t>
            </a:r>
            <a:r>
              <a:rPr lang="ru-RU" sz="1700" dirty="0" smtClean="0"/>
              <a:t>В или </a:t>
            </a:r>
            <a:r>
              <a:rPr lang="en-US" sz="1700" dirty="0" smtClean="0"/>
              <a:t>220</a:t>
            </a:r>
            <a:r>
              <a:rPr lang="ru-RU" sz="1700" dirty="0" smtClean="0"/>
              <a:t>В в зависимости от страны</a:t>
            </a:r>
            <a:r>
              <a:rPr lang="en-US" sz="1700" dirty="0" smtClean="0"/>
              <a:t>. </a:t>
            </a:r>
            <a:r>
              <a:rPr lang="ru-RU" sz="1700" dirty="0" smtClean="0"/>
              <a:t>Минимальное время перехода на резервное питание </a:t>
            </a:r>
            <a:r>
              <a:rPr lang="en-US" sz="1700" dirty="0" smtClean="0"/>
              <a:t>4</a:t>
            </a:r>
            <a:r>
              <a:rPr lang="ru-RU" sz="1700" dirty="0" err="1" smtClean="0"/>
              <a:t>мс</a:t>
            </a:r>
            <a:r>
              <a:rPr lang="en-US" sz="1700" dirty="0" smtClean="0"/>
              <a:t> </a:t>
            </a:r>
            <a:r>
              <a:rPr lang="ru-RU" sz="1700" dirty="0" smtClean="0"/>
              <a:t>макс</a:t>
            </a:r>
            <a:r>
              <a:rPr lang="en-US" sz="1700" dirty="0" smtClean="0"/>
              <a:t>. </a:t>
            </a:r>
            <a:r>
              <a:rPr lang="ru-RU" sz="1700" dirty="0" smtClean="0"/>
              <a:t>Возможно поставка дополнительного аккумулятора, чтобы продлить время работы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171500"/>
            <a:ext cx="10154206" cy="10143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dirty="0" smtClean="0"/>
              <a:t>Оборудование и расходные материалы </a:t>
            </a:r>
            <a:r>
              <a:rPr lang="ru-RU" sz="3300" dirty="0" smtClean="0"/>
              <a:t>необходимые </a:t>
            </a:r>
            <a:r>
              <a:rPr lang="ru-RU" sz="3300" dirty="0" smtClean="0"/>
              <a:t>для </a:t>
            </a:r>
            <a:r>
              <a:rPr lang="en-US" sz="3300" dirty="0" err="1" smtClean="0"/>
              <a:t>Xpert</a:t>
            </a:r>
            <a:r>
              <a:rPr lang="en-US" sz="3300" dirty="0" smtClean="0"/>
              <a:t> </a:t>
            </a:r>
            <a:r>
              <a:rPr lang="en-US" sz="3300" dirty="0"/>
              <a:t>MTB/RIF</a:t>
            </a:r>
            <a:r>
              <a:rPr lang="en-US" sz="3300" dirty="0" smtClean="0"/>
              <a:t>:</a:t>
            </a:r>
            <a:r>
              <a:rPr lang="ru-RU" sz="3300" dirty="0" smtClean="0"/>
              <a:t> поставляются </a:t>
            </a:r>
            <a:r>
              <a:rPr lang="en-US" sz="3300" dirty="0" smtClean="0"/>
              <a:t>Cepheid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373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92621"/>
              </p:ext>
            </p:extLst>
          </p:nvPr>
        </p:nvGraphicFramePr>
        <p:xfrm>
          <a:off x="375766" y="1467644"/>
          <a:ext cx="10009113" cy="4759421"/>
        </p:xfrm>
        <a:graphic>
          <a:graphicData uri="http://schemas.openxmlformats.org/drawingml/2006/table">
            <a:tbl>
              <a:tblPr firstRow="1" bandRow="1"/>
              <a:tblGrid>
                <a:gridCol w="2646467"/>
                <a:gridCol w="2576926"/>
                <a:gridCol w="2283442"/>
                <a:gridCol w="2502278"/>
              </a:tblGrid>
              <a:tr h="551176"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Конфигурация</a:t>
                      </a:r>
                    </a:p>
                    <a:p>
                      <a:r>
                        <a:rPr lang="nl-NL" sz="2400" b="1" dirty="0" err="1" smtClean="0">
                          <a:solidFill>
                            <a:srgbClr val="002060"/>
                          </a:solidFill>
                        </a:rPr>
                        <a:t>GeneXpert</a:t>
                      </a:r>
                      <a:endParaRPr lang="nl-NL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Номер по каталогу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Со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стационарным компьютером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С портативным компьютером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726">
                <a:tc>
                  <a:txBody>
                    <a:bodyPr/>
                    <a:lstStyle/>
                    <a:p>
                      <a:r>
                        <a:rPr lang="nl-NL" sz="1800" b="1" dirty="0" err="1" smtClean="0">
                          <a:solidFill>
                            <a:srgbClr val="002060"/>
                          </a:solidFill>
                        </a:rPr>
                        <a:t>GeneXpert</a:t>
                      </a:r>
                      <a:r>
                        <a:rPr lang="nl-NL" sz="18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модуль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GXI-1-D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GXI-1-L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192">
                <a:tc>
                  <a:txBody>
                    <a:bodyPr/>
                    <a:lstStyle/>
                    <a:p>
                      <a:r>
                        <a:rPr lang="nl-NL" sz="1800" b="1" dirty="0" smtClean="0">
                          <a:solidFill>
                            <a:srgbClr val="002060"/>
                          </a:solidFill>
                        </a:rPr>
                        <a:t>GeneXpert</a:t>
                      </a:r>
                      <a:r>
                        <a:rPr lang="nl-NL" sz="1800" b="1" baseline="0" dirty="0" smtClean="0">
                          <a:solidFill>
                            <a:srgbClr val="002060"/>
                          </a:solidFill>
                        </a:rPr>
                        <a:t> 2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модуля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GXII-2-D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GXII-2-L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180">
                <a:tc>
                  <a:txBody>
                    <a:bodyPr/>
                    <a:lstStyle/>
                    <a:p>
                      <a:r>
                        <a:rPr lang="nl-NL" sz="1800" b="1" dirty="0" smtClean="0">
                          <a:solidFill>
                            <a:srgbClr val="002060"/>
                          </a:solidFill>
                        </a:rPr>
                        <a:t>GeneXpert</a:t>
                      </a:r>
                      <a:r>
                        <a:rPr lang="nl-NL" sz="1800" b="1" baseline="0" dirty="0" smtClean="0">
                          <a:solidFill>
                            <a:srgbClr val="002060"/>
                          </a:solidFill>
                        </a:rPr>
                        <a:t> 4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модуля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GXIV-4-D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GXIV-4-L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639">
                <a:tc>
                  <a:txBody>
                    <a:bodyPr/>
                    <a:lstStyle/>
                    <a:p>
                      <a:r>
                        <a:rPr lang="nl-NL" sz="1800" b="1" dirty="0" smtClean="0">
                          <a:solidFill>
                            <a:srgbClr val="002060"/>
                          </a:solidFill>
                        </a:rPr>
                        <a:t>GeneXpert</a:t>
                      </a:r>
                      <a:r>
                        <a:rPr lang="nl-NL" sz="1800" b="1" baseline="0" dirty="0" smtClean="0">
                          <a:solidFill>
                            <a:srgbClr val="002060"/>
                          </a:solidFill>
                        </a:rPr>
                        <a:t> 16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модулей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GXXVI-16-D</a:t>
                      </a: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2060"/>
                          </a:solidFill>
                        </a:rPr>
                        <a:t>GXXVI-16-L</a:t>
                      </a: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719" y="5809729"/>
            <a:ext cx="9547144" cy="584656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Примечание</a:t>
            </a:r>
            <a:r>
              <a:rPr lang="en-US" sz="1600" b="1" dirty="0" smtClean="0">
                <a:solidFill>
                  <a:schemeClr val="bg1"/>
                </a:solidFill>
              </a:rPr>
              <a:t>:</a:t>
            </a:r>
            <a:r>
              <a:rPr lang="ru-RU" sz="1600" b="1" dirty="0" smtClean="0">
                <a:solidFill>
                  <a:schemeClr val="bg1"/>
                </a:solidFill>
              </a:rPr>
              <a:t> системный блок</a:t>
            </a:r>
            <a:r>
              <a:rPr lang="en-US" sz="1600" b="1" dirty="0" smtClean="0">
                <a:solidFill>
                  <a:schemeClr val="bg1"/>
                </a:solidFill>
              </a:rPr>
              <a:t> 4</a:t>
            </a:r>
            <a:r>
              <a:rPr lang="ru-RU" sz="1600" b="1" dirty="0" smtClean="0">
                <a:solidFill>
                  <a:schemeClr val="bg1"/>
                </a:solidFill>
              </a:rPr>
              <a:t>-х модульного прибора может поставляться только с 1-м или 2-мя модулями, с учетом дальнейшего расширения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53" y="3158686"/>
            <a:ext cx="2915269" cy="16213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 smtClean="0"/>
              <a:t>Оборудование </a:t>
            </a:r>
            <a:r>
              <a:rPr lang="ru-RU" sz="3300" dirty="0" smtClean="0"/>
              <a:t>необходимое </a:t>
            </a:r>
            <a:r>
              <a:rPr lang="ru-RU" sz="3300" dirty="0" smtClean="0"/>
              <a:t>для </a:t>
            </a:r>
            <a:r>
              <a:rPr lang="en-US" sz="3300" dirty="0" err="1" smtClean="0"/>
              <a:t>Xpert</a:t>
            </a:r>
            <a:r>
              <a:rPr lang="en-US" sz="3300" dirty="0" smtClean="0"/>
              <a:t> </a:t>
            </a:r>
            <a:r>
              <a:rPr lang="en-US" sz="3300" dirty="0"/>
              <a:t>MTB/</a:t>
            </a:r>
            <a:r>
              <a:rPr lang="en-US" sz="3300" dirty="0" smtClean="0"/>
              <a:t>RIF</a:t>
            </a:r>
            <a:r>
              <a:rPr lang="ru-RU" sz="3300" dirty="0" smtClean="0"/>
              <a:t>: </a:t>
            </a:r>
            <a:r>
              <a:rPr lang="en-US" sz="3300" dirty="0" err="1" smtClean="0"/>
              <a:t>GeneXpert</a:t>
            </a:r>
            <a:r>
              <a:rPr lang="en-US" sz="3300" dirty="0" smtClean="0"/>
              <a:t> </a:t>
            </a:r>
            <a:r>
              <a:rPr lang="en-US" sz="3300" dirty="0"/>
              <a:t>(Cepheid)</a:t>
            </a:r>
          </a:p>
        </p:txBody>
      </p:sp>
    </p:spTree>
    <p:extLst>
      <p:ext uri="{BB962C8B-B14F-4D97-AF65-F5344CB8AC3E}">
        <p14:creationId xmlns:p14="http://schemas.microsoft.com/office/powerpoint/2010/main" val="1258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2812</Words>
  <Application>Microsoft Office PowerPoint</Application>
  <PresentationFormat>Произвольный</PresentationFormat>
  <Paragraphs>386</Paragraphs>
  <Slides>57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business-template</vt:lpstr>
      <vt:lpstr>Документ</vt:lpstr>
      <vt:lpstr>Презентация PowerPoint</vt:lpstr>
      <vt:lpstr>Задачи обучения</vt:lpstr>
      <vt:lpstr>Содержание модуля</vt:lpstr>
      <vt:lpstr>  </vt:lpstr>
      <vt:lpstr>Структура системы управления поставками: Национальный уровень</vt:lpstr>
      <vt:lpstr>Система управления поставками</vt:lpstr>
      <vt:lpstr>Поставка материальных ценностей (расходные материалы, оборудование)</vt:lpstr>
      <vt:lpstr>Оборудование и расходные материалы необходимые для Xpert MTB/RIF: поставляются Cepheid</vt:lpstr>
      <vt:lpstr>Оборудование необходимое для Xpert MTB/RIF: GeneXpert (Cepheid)</vt:lpstr>
      <vt:lpstr>Расходные материалы необходимые для Xpert MTB/RIF: Поставляется со стороны Cepheid</vt:lpstr>
      <vt:lpstr>Расходные материалы необходимые для Xpert MTB/RIF: поставляются со стороны Cepheid</vt:lpstr>
      <vt:lpstr>Материальные ценности необходимые для Xpert MTB/RIF: НЕ поставляются со стороны Cepheid</vt:lpstr>
      <vt:lpstr>Материальные ценности необходимые для Xpert MTB/RIF: НЕ поставляются со стороны Cepheid</vt:lpstr>
      <vt:lpstr>Оборудование необходимое для работы Xpert MTB/RIF: ИБП (UPS)</vt:lpstr>
      <vt:lpstr>Оборудование необходимое для работы Xpert MTB/RIF: Генератор</vt:lpstr>
      <vt:lpstr>Оборудование необходимое для работы Xpert MTB/RIF: Преобразователь переменного тока</vt:lpstr>
      <vt:lpstr>Оборудование необходимое для работы Xpert MTB/RIF: Стабилизатор напряжения</vt:lpstr>
      <vt:lpstr>Расходные материалы необходимые для Xpert MTB/RIF: НЕ поставляются со стороны Cepheid</vt:lpstr>
      <vt:lpstr>Расходные материалы необходимые для Xpert MTB/RIF: НЕ поставляются со стороны Cepheid</vt:lpstr>
      <vt:lpstr>Расходные материалы необходимые для Xpert MTB/RIF: НЕ поставляются со стороны Cepheid</vt:lpstr>
      <vt:lpstr>Расходные материалы необходимые для Xpert MTB/RIF: НЕ поставляются со стороны Cepheid</vt:lpstr>
      <vt:lpstr>Управление материальными ценностями</vt:lpstr>
      <vt:lpstr>Журнал учета материальных ценностей: необходимые данные</vt:lpstr>
      <vt:lpstr>Журнал учета материальных ценностей: пример </vt:lpstr>
      <vt:lpstr>Проверьте состояние запасов</vt:lpstr>
      <vt:lpstr>Данные необходимые для расчета запасов</vt:lpstr>
      <vt:lpstr>Примеры необходимых расходных материалов</vt:lpstr>
      <vt:lpstr>Расчет ежеквартальной потребности для проведения  исследований Xpert MTB/RIF</vt:lpstr>
      <vt:lpstr>Требуемое количество для одного исследования Xpert MTB/RIF (B)</vt:lpstr>
      <vt:lpstr>Общее количество исследований, выполненных за прошлый квартал</vt:lpstr>
      <vt:lpstr>Расчет снабжения одного наименования на один квартал (C)</vt:lpstr>
      <vt:lpstr>Пример 1: расчет запаса картриджей Xpert MTB/RIF (C) на один квартал</vt:lpstr>
      <vt:lpstr>Пример 1: расчет резервного количества  (D) тест-наборов Xpert MTB/RIF</vt:lpstr>
      <vt:lpstr>Пример 1: расчет поставки Xpert MTB/RIF, наличный запас (E)</vt:lpstr>
      <vt:lpstr>Пример 1: расчет необходимого количества (F) тест-наборов Xpert MTB/RIF</vt:lpstr>
      <vt:lpstr>Пример 1: расчет необходимого / выданного количества тест-наборов Xpert MTB/RIF</vt:lpstr>
      <vt:lpstr>Пример 2: расчет запаса раствора гипохлорита натрия на один квартал (C)</vt:lpstr>
      <vt:lpstr>Пример 2: расчет резервного количества (D) раствора гипохлорита натрия</vt:lpstr>
      <vt:lpstr>Пример 2: расчет количества гипохлорита для заказа и наличного запаса (E)</vt:lpstr>
      <vt:lpstr>Пример 2: расчет количества (F) раствора гипохлорита натрия для заказа</vt:lpstr>
      <vt:lpstr>Пример 2: расчет количества гипохлорита натрия, которые необходимо запросить/выдать</vt:lpstr>
      <vt:lpstr>Упражнение № 1:  Рассчитайте квартальную потребность для исследований Xpert MTB/RIF</vt:lpstr>
      <vt:lpstr>Упражнение № 1:  Рассчитайте квартальную потребность для исследований Xpert MTB/RIF</vt:lpstr>
      <vt:lpstr>Упражнение №1 Ответ Расчет квартальной потребности для исследований Xpert MTB/RIF</vt:lpstr>
      <vt:lpstr>Упражнение №2:  Расчет квартальной потребности для исследований Xpert MTB/RIF</vt:lpstr>
      <vt:lpstr>Упражнение №2:  Расчет квартальной потребности для исследований Xpert MTB/RIF</vt:lpstr>
      <vt:lpstr>Упражнение №2: Ответ Расчет предметов снабжения для исследований Xpert MTB/RIF </vt:lpstr>
      <vt:lpstr>Размещение заказа</vt:lpstr>
      <vt:lpstr>Варианты закупок инструментов и картриджей для GeneXpert</vt:lpstr>
      <vt:lpstr>До размещения заказа</vt:lpstr>
      <vt:lpstr>Информация, необходимая для размещения заказа</vt:lpstr>
      <vt:lpstr>После размещения заказа</vt:lpstr>
      <vt:lpstr>При получении</vt:lpstr>
      <vt:lpstr>Правильное хранение расходных материалов</vt:lpstr>
      <vt:lpstr>Выводы</vt:lpstr>
      <vt:lpstr>Оценка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116</cp:revision>
  <dcterms:created xsi:type="dcterms:W3CDTF">2006-07-23T20:13:44Z</dcterms:created>
  <dcterms:modified xsi:type="dcterms:W3CDTF">2014-10-23T10:04:09Z</dcterms:modified>
</cp:coreProperties>
</file>