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0688638" cy="75438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1pPr>
    <a:lvl2pPr marL="5208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2pPr>
    <a:lvl3pPr marL="104177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3pPr>
    <a:lvl4pPr marL="156266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4pPr>
    <a:lvl5pPr marL="20835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5pPr>
    <a:lvl6pPr marL="2604440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6pPr>
    <a:lvl7pPr marL="3125328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7pPr>
    <a:lvl8pPr marL="3646216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8pPr>
    <a:lvl9pPr marL="4167104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9pPr>
  </p:defaultTextStyle>
  <p:extLst>
    <p:ext uri="{521415D9-36F7-43E2-AB2F-B90AF26B5E84}">
      <p14:sectionLst xmlns:p14="http://schemas.microsoft.com/office/powerpoint/2010/main">
        <p14:section name="Section par défaut" id="{E61CA3EC-BEE2-2C45-94E6-413CF45E82BB}">
          <p14:sldIdLst>
            <p14:sldId id="256"/>
            <p14:sldId id="260"/>
            <p14:sldId id="258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376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086" y="186"/>
      </p:cViewPr>
      <p:guideLst>
        <p:guide orient="horz" pos="2376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0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A5EEB-3CBB-6A40-A4AB-69F0FC031BCF}" type="datetimeFigureOut">
              <a:rPr lang="fr-FR" smtClean="0"/>
              <a:t>23/10/2014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2B661-5ED5-F344-A644-7D2A6C152D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3005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fr-CA" altLang="zh-CN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3691550-46B2-3E4F-B291-C367AFEB28E7}" type="datetimeFigureOut">
              <a:rPr lang="fr-FR" altLang="zh-CN"/>
              <a:pPr/>
              <a:t>23/10/2014</a:t>
            </a:fld>
            <a:endParaRPr lang="fr-CA" altLang="zh-CN"/>
          </a:p>
        </p:txBody>
      </p:sp>
      <p:sp>
        <p:nvSpPr>
          <p:cNvPr id="11268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000125" y="685800"/>
            <a:ext cx="485775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zh-CN"/>
              <a:t>Cliquez pour modifier les styles du texte du masque</a:t>
            </a:r>
          </a:p>
          <a:p>
            <a:pPr lvl="1"/>
            <a:r>
              <a:rPr lang="fr-FR" altLang="zh-CN"/>
              <a:t>Deuxième niveau</a:t>
            </a:r>
          </a:p>
          <a:p>
            <a:pPr lvl="2"/>
            <a:r>
              <a:rPr lang="fr-FR" altLang="zh-CN"/>
              <a:t>Troisième niveau</a:t>
            </a:r>
          </a:p>
          <a:p>
            <a:pPr lvl="3"/>
            <a:r>
              <a:rPr lang="fr-FR" altLang="zh-CN"/>
              <a:t>Quatrième niveau</a:t>
            </a:r>
          </a:p>
          <a:p>
            <a:pPr lvl="4"/>
            <a:r>
              <a:rPr lang="fr-FR" altLang="zh-CN"/>
              <a:t>Cinquième niveau</a:t>
            </a:r>
            <a:endParaRPr lang="fr-CA" altLang="zh-CN"/>
          </a:p>
        </p:txBody>
      </p:sp>
      <p:sp>
        <p:nvSpPr>
          <p:cNvPr id="13318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fr-CA" altLang="zh-C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7B894A4-CD3E-8541-84CD-AE7D909749E7}" type="slidenum">
              <a:rPr lang="fr-CA" altLang="zh-CN"/>
              <a:pPr/>
              <a:t>‹#›</a:t>
            </a:fld>
            <a:endParaRPr lang="fr-CA" altLang="zh-CN"/>
          </a:p>
        </p:txBody>
      </p:sp>
    </p:spTree>
    <p:extLst>
      <p:ext uri="{BB962C8B-B14F-4D97-AF65-F5344CB8AC3E}">
        <p14:creationId xmlns:p14="http://schemas.microsoft.com/office/powerpoint/2010/main" val="1681576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1pPr>
    <a:lvl2pPr marL="52088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2pPr>
    <a:lvl3pPr marL="104177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3pPr>
    <a:lvl4pPr marL="156266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4pPr>
    <a:lvl5pPr marL="208355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5pPr>
    <a:lvl6pPr marL="2604440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5328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6216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7104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zh-CN" altLang="en-US">
              <a:latin typeface="Century Gothic" charset="0"/>
              <a:ea typeface="宋体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eaLnBrk="1" hangingPunct="1"/>
            <a:fld id="{09244D64-FBD6-6642-8A33-255097F7FEC5}" type="slidenum">
              <a:rPr lang="fr-CA" altLang="zh-CN">
                <a:latin typeface="Calibri" charset="0"/>
              </a:rPr>
              <a:pPr eaLnBrk="1" hangingPunct="1"/>
              <a:t>1</a:t>
            </a:fld>
            <a:endParaRPr lang="fr-CA" altLang="zh-CN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483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dirty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BC0E6AB4-3C7E-4052-B7FA-05239D7E900C}" type="slidenum">
              <a:rPr lang="en-GB">
                <a:latin typeface="Arial" charset="0"/>
              </a:rPr>
              <a:pPr/>
              <a:t>11</a:t>
            </a:fld>
            <a:endParaRPr lang="en-GB" dirty="0">
              <a:latin typeface="Arial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5800"/>
            <a:ext cx="4856162" cy="3429000"/>
          </a:xfrm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6814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dirty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74AA7F25-7615-4ADF-8956-65E950E60BE4}" type="slidenum">
              <a:rPr lang="en-GB">
                <a:latin typeface="Arial" charset="0"/>
              </a:rPr>
              <a:pPr/>
              <a:t>12</a:t>
            </a:fld>
            <a:endParaRPr lang="en-GB" dirty="0">
              <a:latin typeface="Arial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5800"/>
            <a:ext cx="4856162" cy="3429000"/>
          </a:xfrm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5663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dirty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563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99E517E2-8286-40DC-B193-4F4CE29101C7}" type="slidenum">
              <a:rPr lang="en-GB">
                <a:latin typeface="Arial" charset="0"/>
              </a:rPr>
              <a:pPr/>
              <a:t>13</a:t>
            </a:fld>
            <a:endParaRPr lang="en-GB" dirty="0">
              <a:latin typeface="Arial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5800"/>
            <a:ext cx="4856162" cy="3429000"/>
          </a:xfrm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33521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0125" y="685800"/>
            <a:ext cx="4857750" cy="3430588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00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2110" indent="-277735" defTabSz="89800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10938" indent="-222188" defTabSz="89800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55313" indent="-222188" defTabSz="89800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99689" indent="-222188" defTabSz="89800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44064" indent="-222188" defTabSz="8980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88439" indent="-222188" defTabSz="8980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32815" indent="-222188" defTabSz="8980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77191" indent="-222188" defTabSz="8980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DF40B7F-46A8-4A17-8DBE-38F616658AC6}" type="slidenum">
              <a:rPr lang="en-GB" smtClean="0"/>
              <a:pPr eaLnBrk="1" hangingPunct="1"/>
              <a:t>14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17196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0125" y="685800"/>
            <a:ext cx="4857750" cy="3430588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00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2110" indent="-277735" defTabSz="89800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10938" indent="-222188" defTabSz="89800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55313" indent="-222188" defTabSz="89800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99689" indent="-222188" defTabSz="89800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44064" indent="-222188" defTabSz="8980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88439" indent="-222188" defTabSz="8980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32815" indent="-222188" defTabSz="8980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77191" indent="-222188" defTabSz="8980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E5125A-276B-44B8-9CDF-E2EDD63997BE}" type="slidenum">
              <a:rPr lang="en-GB" smtClean="0"/>
              <a:pPr eaLnBrk="1" hangingPunct="1"/>
              <a:t>15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377078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685800"/>
            <a:ext cx="4857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World Health Organization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AB9FE47-6557-422B-B3CF-192B33E6634F}" type="datetime3">
              <a:rPr lang="en-GB" smtClean="0"/>
              <a:pPr>
                <a:defRPr/>
              </a:pPr>
              <a:t>23 October,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892D3-4189-429D-80B8-F505A17DA89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71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685800"/>
            <a:ext cx="4857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World Health Organization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AB9FE47-6557-422B-B3CF-192B33E6634F}" type="datetime3">
              <a:rPr lang="en-GB" smtClean="0"/>
              <a:pPr>
                <a:defRPr/>
              </a:pPr>
              <a:t>23 October,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892D3-4189-429D-80B8-F505A17DA89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6436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685800"/>
            <a:ext cx="4857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World Health Organization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AB9FE47-6557-422B-B3CF-192B33E6634F}" type="datetime3">
              <a:rPr lang="en-GB" smtClean="0"/>
              <a:pPr>
                <a:defRPr/>
              </a:pPr>
              <a:t>23 October,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892D3-4189-429D-80B8-F505A17DA89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510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685800"/>
            <a:ext cx="4857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World Health Organization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AB9FE47-6557-422B-B3CF-192B33E6634F}" type="datetime3">
              <a:rPr lang="en-GB" smtClean="0"/>
              <a:pPr>
                <a:defRPr/>
              </a:pPr>
              <a:t>23 October,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892D3-4189-429D-80B8-F505A17DA89B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0847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685800"/>
            <a:ext cx="4857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World Health Organization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AB9FE47-6557-422B-B3CF-192B33E6634F}" type="datetime3">
              <a:rPr lang="en-GB" smtClean="0"/>
              <a:pPr>
                <a:defRPr/>
              </a:pPr>
              <a:t>23 October,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892D3-4189-429D-80B8-F505A17DA89B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335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dirty="0" smtClean="0"/>
              <a:t>World Health Organization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C44DA46-8E27-4E7F-AAFC-8BE0B213810E}" type="datetime3">
              <a:rPr lang="en-GB" smtClean="0"/>
              <a:pPr/>
              <a:t>23 October, 2014</a:t>
            </a:fld>
            <a:endParaRPr lang="en-GB" dirty="0" smtClean="0"/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FCB32-CC7D-4C65-ADFB-4A33291A1F7A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5800"/>
            <a:ext cx="4856162" cy="3429000"/>
          </a:xfrm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10205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685800"/>
            <a:ext cx="4857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World Health Organization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AB9FE47-6557-422B-B3CF-192B33E6634F}" type="datetime3">
              <a:rPr lang="en-GB" smtClean="0"/>
              <a:pPr>
                <a:defRPr/>
              </a:pPr>
              <a:t>23 October,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892D3-4189-429D-80B8-F505A17DA89B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1398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dirty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74AA7F25-7615-4ADF-8956-65E950E60BE4}" type="slidenum">
              <a:rPr lang="en-GB">
                <a:latin typeface="Arial" charset="0"/>
              </a:rPr>
              <a:pPr/>
              <a:t>22</a:t>
            </a:fld>
            <a:endParaRPr lang="en-GB" dirty="0">
              <a:latin typeface="Arial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5800"/>
            <a:ext cx="4856162" cy="3429000"/>
          </a:xfrm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14117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dirty="0" smtClean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634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05C28FE7-F219-4272-B367-A3365DDD08A3}" type="slidenum">
              <a:rPr lang="en-GB">
                <a:latin typeface="Arial" charset="0"/>
              </a:rPr>
              <a:pPr/>
              <a:t>23</a:t>
            </a:fld>
            <a:endParaRPr lang="en-GB" dirty="0">
              <a:latin typeface="Arial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5800"/>
            <a:ext cx="4856162" cy="3429000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010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dirty="0" smtClean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645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18CBFCC1-BFA0-4E18-8708-2784415930BE}" type="slidenum">
              <a:rPr lang="en-GB">
                <a:latin typeface="Arial" charset="0"/>
              </a:rPr>
              <a:pPr/>
              <a:t>24</a:t>
            </a:fld>
            <a:endParaRPr lang="en-GB" dirty="0">
              <a:latin typeface="Arial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5800"/>
            <a:ext cx="4856162" cy="3429000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9416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685800"/>
            <a:ext cx="4857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World Health Organization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AB9FE47-6557-422B-B3CF-192B33E6634F}" type="datetime3">
              <a:rPr lang="en-GB" smtClean="0"/>
              <a:pPr>
                <a:defRPr/>
              </a:pPr>
              <a:t>23 October,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892D3-4189-429D-80B8-F505A17DA89B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7074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685800"/>
            <a:ext cx="4857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World Health Organization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AB9FE47-6557-422B-B3CF-192B33E6634F}" type="datetime3">
              <a:rPr lang="en-GB" smtClean="0"/>
              <a:pPr>
                <a:defRPr/>
              </a:pPr>
              <a:t>23 October,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892D3-4189-429D-80B8-F505A17DA89B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84768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zh-CN" altLang="en-US">
              <a:latin typeface="Century Gothic" charset="0"/>
              <a:ea typeface="宋体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eaLnBrk="1" hangingPunct="1"/>
            <a:fld id="{09244D64-FBD6-6642-8A33-255097F7FEC5}" type="slidenum">
              <a:rPr lang="fr-CA" altLang="zh-CN">
                <a:latin typeface="Calibri" charset="0"/>
              </a:rPr>
              <a:pPr eaLnBrk="1" hangingPunct="1"/>
              <a:t>27</a:t>
            </a:fld>
            <a:endParaRPr lang="fr-CA" altLang="zh-CN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40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0125" y="685800"/>
            <a:ext cx="4857750" cy="3430588"/>
          </a:xfrm>
          <a:ln/>
        </p:spPr>
      </p:sp>
      <p:sp>
        <p:nvSpPr>
          <p:cNvPr id="5222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129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685800"/>
            <a:ext cx="4857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World Health Organization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AB9FE47-6557-422B-B3CF-192B33E6634F}" type="datetime3">
              <a:rPr lang="en-GB" smtClean="0"/>
              <a:pPr>
                <a:defRPr/>
              </a:pPr>
              <a:t>23 October,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892D3-4189-429D-80B8-F505A17DA89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672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dirty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340C014D-778D-43C9-85D7-96FA3A06CF1A}" type="slidenum">
              <a:rPr lang="en-GB">
                <a:latin typeface="Arial" charset="0"/>
              </a:rPr>
              <a:pPr/>
              <a:t>6</a:t>
            </a:fld>
            <a:endParaRPr lang="en-GB" dirty="0">
              <a:latin typeface="Arial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5800"/>
            <a:ext cx="4856162" cy="3429000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510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dirty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340C014D-778D-43C9-85D7-96FA3A06CF1A}" type="slidenum">
              <a:rPr lang="en-GB">
                <a:latin typeface="Arial" charset="0"/>
              </a:rPr>
              <a:pPr/>
              <a:t>7</a:t>
            </a:fld>
            <a:endParaRPr lang="en-GB" dirty="0">
              <a:latin typeface="Arial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55638"/>
            <a:ext cx="4856163" cy="3427412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9964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dirty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340C014D-778D-43C9-85D7-96FA3A06CF1A}" type="slidenum">
              <a:rPr lang="en-GB">
                <a:latin typeface="Arial" charset="0"/>
              </a:rPr>
              <a:pPr/>
              <a:t>8</a:t>
            </a:fld>
            <a:endParaRPr lang="en-GB" dirty="0">
              <a:latin typeface="Arial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85800"/>
            <a:ext cx="4856163" cy="3429000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6579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r>
              <a:rPr lang="en-GB" dirty="0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09062" indent="-272716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090865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27210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63556" indent="-218173" defTabSz="904509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399902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36247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272593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08939" indent="-218173" defTabSz="9045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fld id="{340C014D-778D-43C9-85D7-96FA3A06CF1A}" type="slidenum">
              <a:rPr lang="en-GB">
                <a:latin typeface="Arial" charset="0"/>
              </a:rPr>
              <a:pPr/>
              <a:t>9</a:t>
            </a:fld>
            <a:endParaRPr lang="en-GB" dirty="0">
              <a:latin typeface="Arial" charset="0"/>
            </a:endParaRPr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5800"/>
            <a:ext cx="4856162" cy="3429000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5349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685800"/>
            <a:ext cx="4857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World Health Organization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AB9FE47-6557-422B-B3CF-192B33E6634F}" type="datetime3">
              <a:rPr lang="en-GB" smtClean="0"/>
              <a:pPr>
                <a:defRPr/>
              </a:pPr>
              <a:t>23 October, 2014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892D3-4189-429D-80B8-F505A17DA89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786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130483"/>
            <a:ext cx="10696061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anchor="ctr"/>
          <a:lstStyle/>
          <a:p>
            <a:pPr algn="ctr"/>
            <a:endParaRPr lang="en-US" altLang="zh-CN">
              <a:solidFill>
                <a:srgbClr val="FFFFFF"/>
              </a:solidFill>
              <a:latin typeface="Lucida Sans Unicode" charset="0"/>
              <a:ea typeface="黑体" charset="0"/>
              <a:cs typeface="黑体" charset="0"/>
            </a:endParaRPr>
          </a:p>
        </p:txBody>
      </p:sp>
      <p:grpSp>
        <p:nvGrpSpPr>
          <p:cNvPr id="5" name="Group 15"/>
          <p:cNvGrpSpPr>
            <a:grpSpLocks/>
          </p:cNvGrpSpPr>
          <p:nvPr userDrawn="1"/>
        </p:nvGrpSpPr>
        <p:grpSpPr bwMode="auto">
          <a:xfrm>
            <a:off x="-3711" y="5497418"/>
            <a:ext cx="10692349" cy="2053366"/>
            <a:chOff x="-3765" y="4880373"/>
            <a:chExt cx="9147765" cy="1984715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5279680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altLang="zh-CN"/>
            </a:p>
          </p:txBody>
        </p:sp>
        <p:sp>
          <p:nvSpPr>
            <p:cNvPr id="8" name="Freeform 19"/>
            <p:cNvSpPr>
              <a:spLocks/>
            </p:cNvSpPr>
            <p:nvPr userDrawn="1"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9pPr>
            </a:lstStyle>
            <a:p>
              <a:pPr algn="ctr" eaLnBrk="1" hangingPunct="1"/>
              <a:endParaRPr lang="en-US" altLang="zh-CN">
                <a:solidFill>
                  <a:srgbClr val="FFFFFF"/>
                </a:solidFill>
                <a:latin typeface="Lucida Sans Unicode" charset="0"/>
              </a:endParaRPr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01648" y="1927862"/>
            <a:ext cx="9085342" cy="2012737"/>
          </a:xfrm>
        </p:spPr>
        <p:txBody>
          <a:bodyPr anchor="b"/>
          <a:lstStyle>
            <a:lvl1pPr algn="r">
              <a:defRPr sz="55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801648" y="3972768"/>
            <a:ext cx="9085342" cy="1319674"/>
          </a:xfrm>
        </p:spPr>
        <p:txBody>
          <a:bodyPr lIns="52089" rIns="52089"/>
          <a:lstStyle>
            <a:lvl1pPr marL="0" marR="72924" indent="0" algn="r">
              <a:buNone/>
              <a:defRPr>
                <a:solidFill>
                  <a:schemeClr val="tx2"/>
                </a:solidFill>
              </a:defRPr>
            </a:lvl1pPr>
            <a:lvl2pPr marL="520888" indent="0" algn="ctr">
              <a:buNone/>
            </a:lvl2pPr>
            <a:lvl3pPr marL="1041776" indent="0" algn="ctr">
              <a:buNone/>
            </a:lvl3pPr>
            <a:lvl4pPr marL="1562664" indent="0" algn="ctr">
              <a:buNone/>
            </a:lvl4pPr>
            <a:lvl5pPr marL="2083552" indent="0" algn="ctr">
              <a:buNone/>
            </a:lvl5pPr>
            <a:lvl6pPr marL="2604440" indent="0" algn="ctr">
              <a:buNone/>
            </a:lvl6pPr>
            <a:lvl7pPr marL="3125328" indent="0" algn="ctr">
              <a:buNone/>
            </a:lvl7pPr>
            <a:lvl8pPr marL="3646216" indent="0" algn="ctr">
              <a:buNone/>
            </a:lvl8pPr>
            <a:lvl9pPr marL="4167104" indent="0" algn="ctr">
              <a:buNone/>
            </a:lvl9pPr>
            <a:extLst/>
          </a:lstStyle>
          <a:p>
            <a:r>
              <a:rPr lang="fr-FR" altLang="zh-CN" smtClean="0"/>
              <a:t>Cliquez pour modifier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4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1629463"/>
            <a:ext cx="9619774" cy="4824678"/>
          </a:xfrm>
        </p:spPr>
        <p:txBody>
          <a:bodyPr vert="eaVert"/>
          <a:lstStyle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6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0129" y="1474846"/>
            <a:ext cx="2077727" cy="4979296"/>
          </a:xfrm>
        </p:spPr>
        <p:txBody>
          <a:bodyPr vert="eaVert"/>
          <a:lstStyle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1474844"/>
            <a:ext cx="7392975" cy="4979296"/>
          </a:xfrm>
        </p:spPr>
        <p:txBody>
          <a:bodyPr vert="eaVert"/>
          <a:lstStyle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27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1464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fr-FR" altLang="zh-CN" dirty="0" smtClean="0"/>
              <a:t>Cliquez pour modifier les styles du texte du masque</a:t>
            </a:r>
          </a:p>
          <a:p>
            <a:pPr lvl="1"/>
            <a:r>
              <a:rPr lang="fr-FR" altLang="zh-CN" dirty="0" smtClean="0"/>
              <a:t>Deuxième niveau</a:t>
            </a:r>
          </a:p>
          <a:p>
            <a:pPr lvl="2"/>
            <a:r>
              <a:rPr lang="fr-FR" altLang="zh-CN" dirty="0" smtClean="0"/>
              <a:t>Troisième niveau</a:t>
            </a:r>
          </a:p>
          <a:p>
            <a:pPr lvl="3"/>
            <a:r>
              <a:rPr lang="fr-FR" altLang="zh-CN" dirty="0" smtClean="0"/>
              <a:t>Quatrième niveau</a:t>
            </a:r>
          </a:p>
          <a:p>
            <a:pPr lvl="4"/>
            <a:r>
              <a:rPr lang="fr-FR" altLang="zh-CN" dirty="0" smtClean="0"/>
              <a:t>Cinquième niveau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00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4251332" y="3305652"/>
            <a:ext cx="213401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4032364" y="3305652"/>
            <a:ext cx="215257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03" y="1165683"/>
            <a:ext cx="9085342" cy="2011680"/>
          </a:xfrm>
        </p:spPr>
        <p:txBody>
          <a:bodyPr anchor="b"/>
          <a:lstStyle>
            <a:lvl1pPr algn="r">
              <a:buNone/>
              <a:defRPr sz="55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5352" y="3224883"/>
            <a:ext cx="5344319" cy="1600377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507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32" y="1629462"/>
            <a:ext cx="4720815" cy="497855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1" y="1629462"/>
            <a:ext cx="4720815" cy="497855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/>
            <a:r>
              <a:rPr lang="fr-FR" altLang="zh-CN" dirty="0" smtClean="0"/>
              <a:t>Cliquez pour modifier les styles du texte du masque</a:t>
            </a:r>
          </a:p>
          <a:p>
            <a:pPr lvl="1"/>
            <a:r>
              <a:rPr lang="fr-FR" altLang="zh-CN" dirty="0" smtClean="0"/>
              <a:t>Deuxième niveau</a:t>
            </a:r>
          </a:p>
          <a:p>
            <a:pPr lvl="2"/>
            <a:r>
              <a:rPr lang="fr-FR" altLang="zh-CN" dirty="0" smtClean="0"/>
              <a:t>Troisième niveau</a:t>
            </a:r>
          </a:p>
          <a:p>
            <a:pPr lvl="3"/>
            <a:r>
              <a:rPr lang="fr-FR" altLang="zh-CN" dirty="0" smtClean="0"/>
              <a:t>Quatrième niveau</a:t>
            </a:r>
          </a:p>
          <a:p>
            <a:pPr lvl="4"/>
            <a:r>
              <a:rPr lang="fr-FR" altLang="zh-CN" dirty="0" smtClean="0"/>
              <a:t>Cinquième niveau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95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0355"/>
            <a:ext cx="9619774" cy="12573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5951220"/>
            <a:ext cx="4722671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8355" anchor="ctr"/>
          <a:lstStyle>
            <a:lvl1pPr marL="0" indent="0">
              <a:buNone/>
              <a:defRPr sz="2700" b="0">
                <a:solidFill>
                  <a:schemeClr val="bg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429682" y="5951220"/>
            <a:ext cx="4724526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8355" anchor="ctr"/>
          <a:lstStyle>
            <a:lvl1pPr marL="0" indent="0">
              <a:buNone/>
              <a:defRPr sz="2700" b="0">
                <a:solidFill>
                  <a:schemeClr val="bg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34432" y="1588724"/>
            <a:ext cx="4722671" cy="4335939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1588724"/>
            <a:ext cx="4724526" cy="4335939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DC0B9496-B348-B742-872E-F5BE9637463B}" type="datetime1">
              <a:rPr lang="fr-FR" altLang="zh-CN" smtClean="0"/>
              <a:t>23/10/2014</a:t>
            </a:fld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74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86AFCE13-44B9-564A-9B29-51FA958BC542}" type="datetime1">
              <a:rPr lang="fr-FR" altLang="zh-CN" smtClean="0"/>
              <a:t>23/10/2014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107815" y="7049612"/>
            <a:ext cx="428658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F817AE5D-38FF-5047-9F6D-C32389F436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15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35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864" y="5364480"/>
            <a:ext cx="8745625" cy="50292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66175" y="5890612"/>
            <a:ext cx="4645995" cy="1005840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8864" y="301752"/>
            <a:ext cx="8743306" cy="5029200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  <a:p>
            <a:pPr lvl="1"/>
            <a:r>
              <a:rPr lang="fr-FR" altLang="zh-CN" smtClean="0"/>
              <a:t>Deuxième niveau</a:t>
            </a:r>
          </a:p>
          <a:p>
            <a:pPr lvl="2"/>
            <a:r>
              <a:rPr lang="fr-FR" altLang="zh-CN" smtClean="0"/>
              <a:t>Troisième niveau</a:t>
            </a:r>
          </a:p>
          <a:p>
            <a:pPr lvl="3"/>
            <a:r>
              <a:rPr lang="fr-FR" altLang="zh-CN" smtClean="0"/>
              <a:t>Quatrième niveau</a:t>
            </a:r>
          </a:p>
          <a:p>
            <a:pPr lvl="4"/>
            <a:r>
              <a:rPr lang="fr-FR" altLang="zh-CN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F70AAA43-ABD0-1549-A1F9-6A6DAE876E19}" type="datetime1">
              <a:rPr lang="fr-FR" altLang="zh-CN" smtClean="0"/>
              <a:t>23/10/2014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939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836906" y="5502435"/>
            <a:ext cx="4444320" cy="15873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63092" y="6363335"/>
            <a:ext cx="4444321" cy="9220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7062" y="6370378"/>
            <a:ext cx="3977045" cy="1188955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ctr" eaLnBrk="1" hangingPunct="1"/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cxnSp>
        <p:nvCxnSpPr>
          <p:cNvPr id="8" name="Straight Connector 18"/>
          <p:cNvCxnSpPr/>
          <p:nvPr/>
        </p:nvCxnSpPr>
        <p:spPr>
          <a:xfrm>
            <a:off x="-10797" y="6366513"/>
            <a:ext cx="3980780" cy="119282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10128227" y="5486718"/>
            <a:ext cx="213402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9909259" y="5486718"/>
            <a:ext cx="213402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anchor="ctr"/>
          <a:lstStyle/>
          <a:p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34013" y="5987742"/>
            <a:ext cx="8372766" cy="713055"/>
          </a:xfrm>
          <a:noFill/>
        </p:spPr>
        <p:txBody>
          <a:bodyPr tIns="0"/>
          <a:lstStyle>
            <a:lvl1pPr marL="0" marR="20836" indent="0" algn="r">
              <a:buNone/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/>
            <a:r>
              <a:rPr lang="fr-FR" altLang="zh-CN" smtClean="0"/>
              <a:t>Cliquez pour modifier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7216" y="208965"/>
            <a:ext cx="10154206" cy="482803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extLst/>
          </a:lstStyle>
          <a:p>
            <a:pPr lvl="0"/>
            <a:r>
              <a:rPr lang="fr-FR" altLang="zh-CN" noProof="0" smtClean="0"/>
              <a:t>Faire glisser l'image vers l'espace réservé ou cliquer sur l'icône pour l'ajouter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16" y="5351634"/>
            <a:ext cx="9439564" cy="61893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4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altLang="zh-CN" smtClean="0"/>
              <a:t>Cliquez et modifiez le titre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5ED80A00-E5AB-B742-A6E6-B90D314A58E1}" type="datetime1">
              <a:rPr lang="fr-FR" altLang="zh-CN" smtClean="0"/>
              <a:t>23/10/2014</a:t>
            </a:fld>
            <a:endParaRPr lang="en-US" altLang="zh-CN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07815" y="7049612"/>
            <a:ext cx="428658" cy="401638"/>
          </a:xfrm>
          <a:prstGeom prst="rect">
            <a:avLst/>
          </a:prstGeom>
        </p:spPr>
        <p:txBody>
          <a:bodyPr lIns="104178" tIns="52089" rIns="104178" bIns="52089"/>
          <a:lstStyle>
            <a:lvl1pPr>
              <a:defRPr/>
            </a:lvl1pPr>
          </a:lstStyle>
          <a:p>
            <a:fld id="{7CA53A1D-C374-C245-AA82-FD589AB2F5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5902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>
            <a:spLocks/>
          </p:cNvSpPr>
          <p:nvPr userDrawn="1"/>
        </p:nvSpPr>
        <p:spPr bwMode="auto">
          <a:xfrm>
            <a:off x="-7062" y="6370378"/>
            <a:ext cx="3977045" cy="1188955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ctr" eaLnBrk="1" hangingPunct="1"/>
            <a:endParaRPr lang="en-US" altLang="zh-CN" dirty="0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836906" y="5502435"/>
            <a:ext cx="4444320" cy="15873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63092" y="6363335"/>
            <a:ext cx="4444321" cy="9220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/>
          <a:lstStyle/>
          <a:p>
            <a:endParaRPr lang="en-US" altLang="zh-CN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797" y="6366513"/>
            <a:ext cx="3980780" cy="119282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34432" y="302102"/>
            <a:ext cx="9619774" cy="1014325"/>
          </a:xfrm>
          <a:prstGeom prst="rect">
            <a:avLst/>
          </a:prstGeom>
        </p:spPr>
        <p:txBody>
          <a:bodyPr vert="horz" lIns="104178" tIns="52089" rIns="104178" bIns="52089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altLang="zh-CN" dirty="0" smtClean="0"/>
              <a:t>Cliquez et modifiez le titre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34432" y="1629252"/>
            <a:ext cx="9619774" cy="443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4178" tIns="52089" rIns="104178" bIns="52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CN" dirty="0" smtClean="0"/>
              <a:t>Cliquez pour modifier les styles du texte du masque</a:t>
            </a:r>
          </a:p>
          <a:p>
            <a:pPr lvl="1"/>
            <a:r>
              <a:rPr lang="fr-FR" altLang="zh-CN" dirty="0" smtClean="0"/>
              <a:t>Deuxième niveau</a:t>
            </a:r>
          </a:p>
          <a:p>
            <a:pPr lvl="2"/>
            <a:r>
              <a:rPr lang="fr-FR" altLang="zh-CN" dirty="0" smtClean="0"/>
              <a:t>Troisième niveau</a:t>
            </a:r>
          </a:p>
          <a:p>
            <a:pPr lvl="3"/>
            <a:r>
              <a:rPr lang="fr-FR" altLang="zh-CN" dirty="0" smtClean="0"/>
              <a:t>Quatrième niveau</a:t>
            </a:r>
          </a:p>
          <a:p>
            <a:pPr lvl="4"/>
            <a:r>
              <a:rPr lang="fr-FR" altLang="zh-CN" dirty="0" smtClean="0"/>
              <a:t>Cinquième niveau</a:t>
            </a:r>
            <a:endParaRPr lang="en-US" altLang="zh-CN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740" y="6164153"/>
            <a:ext cx="1058142" cy="7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"/>
          <p:cNvSpPr txBox="1"/>
          <p:nvPr userDrawn="1"/>
        </p:nvSpPr>
        <p:spPr>
          <a:xfrm>
            <a:off x="6477278" y="6862995"/>
            <a:ext cx="3967943" cy="689934"/>
          </a:xfrm>
          <a:prstGeom prst="rect">
            <a:avLst/>
          </a:prstGeom>
          <a:noFill/>
        </p:spPr>
        <p:txBody>
          <a:bodyPr wrap="none" lIns="104141" tIns="52071" rIns="104141" bIns="52071" rtlCol="0">
            <a:spAutoFit/>
          </a:bodyPr>
          <a:lstStyle/>
          <a:p>
            <a:pPr algn="r"/>
            <a:r>
              <a:rPr lang="en-US" sz="1900" dirty="0">
                <a:solidFill>
                  <a:schemeClr val="accent4"/>
                </a:solidFill>
              </a:rPr>
              <a:t>Global Laboratory </a:t>
            </a:r>
            <a:r>
              <a:rPr lang="en-US" sz="1900" dirty="0" smtClean="0">
                <a:solidFill>
                  <a:schemeClr val="accent4"/>
                </a:solidFill>
              </a:rPr>
              <a:t>Initiative</a:t>
            </a:r>
          </a:p>
          <a:p>
            <a:pPr algn="r"/>
            <a:r>
              <a:rPr lang="en-US" sz="1900" b="1" dirty="0" err="1" smtClean="0">
                <a:solidFill>
                  <a:schemeClr val="accent5"/>
                </a:solidFill>
              </a:rPr>
              <a:t>Xpert</a:t>
            </a:r>
            <a:r>
              <a:rPr lang="en-US" sz="1900" b="1" dirty="0" smtClean="0">
                <a:solidFill>
                  <a:schemeClr val="accent5"/>
                </a:solidFill>
              </a:rPr>
              <a:t> </a:t>
            </a:r>
            <a:r>
              <a:rPr lang="en-US" sz="1900" b="1" dirty="0">
                <a:solidFill>
                  <a:schemeClr val="accent5"/>
                </a:solidFill>
              </a:rPr>
              <a:t>MTB/RIF Training Package</a:t>
            </a:r>
          </a:p>
        </p:txBody>
      </p:sp>
      <p:sp>
        <p:nvSpPr>
          <p:cNvPr id="24" name="Espace réservé du numéro de diapositive 2"/>
          <p:cNvSpPr txBox="1">
            <a:spLocks/>
          </p:cNvSpPr>
          <p:nvPr userDrawn="1"/>
        </p:nvSpPr>
        <p:spPr>
          <a:xfrm>
            <a:off x="41493" y="7062665"/>
            <a:ext cx="910338" cy="432049"/>
          </a:xfrm>
          <a:prstGeom prst="rect">
            <a:avLst/>
          </a:prstGeom>
        </p:spPr>
        <p:txBody>
          <a:bodyPr lIns="104178" tIns="52089" rIns="104178" bIns="52089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r"/>
            <a:r>
              <a:rPr lang="en-US" altLang="zh-CN" dirty="0" smtClean="0">
                <a:solidFill>
                  <a:srgbClr val="39639D"/>
                </a:solidFill>
              </a:rPr>
              <a:t>-</a:t>
            </a:r>
            <a:fld id="{990E64BD-0564-154E-B7B0-0D7D605E7AE8}" type="slidenum">
              <a:rPr lang="en-US" altLang="zh-CN" smtClean="0">
                <a:solidFill>
                  <a:schemeClr val="bg1"/>
                </a:solidFill>
              </a:rPr>
              <a:pPr algn="r"/>
              <a:t>‹#›</a:t>
            </a:fld>
            <a:r>
              <a:rPr lang="en-US" altLang="zh-CN" dirty="0" smtClean="0">
                <a:solidFill>
                  <a:srgbClr val="39639D"/>
                </a:solidFill>
              </a:rPr>
              <a:t>-</a:t>
            </a:r>
            <a:endParaRPr lang="en-US" altLang="zh-CN" dirty="0">
              <a:solidFill>
                <a:srgbClr val="39639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3" r:id="rId2"/>
    <p:sldLayoutId id="2147483718" r:id="rId3"/>
    <p:sldLayoutId id="2147483719" r:id="rId4"/>
    <p:sldLayoutId id="2147483720" r:id="rId5"/>
    <p:sldLayoutId id="2147483721" r:id="rId6"/>
    <p:sldLayoutId id="2147483714" r:id="rId7"/>
    <p:sldLayoutId id="2147483722" r:id="rId8"/>
    <p:sldLayoutId id="2147483723" r:id="rId9"/>
    <p:sldLayoutId id="2147483715" r:id="rId10"/>
    <p:sldLayoutId id="2147483716" r:id="rId11"/>
    <p:sldLayoutId id="214748372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7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黑体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5pPr>
      <a:lvl6pPr marL="520888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6pPr>
      <a:lvl7pPr marL="1041776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7pPr>
      <a:lvl8pPr marL="1562664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8pPr>
      <a:lvl9pPr marL="2083552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9pPr>
      <a:extLst/>
    </p:titleStyle>
    <p:bodyStyle>
      <a:lvl1pPr marL="415987" indent="-291191" algn="l" rtl="0" eaLnBrk="1" fontAlgn="base" hangingPunct="1">
        <a:spcBef>
          <a:spcPts val="456"/>
        </a:spcBef>
        <a:spcAft>
          <a:spcPct val="0"/>
        </a:spcAft>
        <a:buClr>
          <a:schemeClr val="accent1"/>
        </a:buClr>
        <a:buSzPct val="68000"/>
        <a:buFont typeface="Wingdings 3" charset="0"/>
        <a:buChar char=""/>
        <a:defRPr sz="2500" kern="1200">
          <a:solidFill>
            <a:schemeClr val="tx1"/>
          </a:solidFill>
          <a:latin typeface="+mn-lt"/>
          <a:ea typeface="+mn-ea"/>
          <a:cs typeface="黑体" charset="0"/>
        </a:defRPr>
      </a:lvl1pPr>
      <a:lvl2pPr marL="707178" indent="-260444" algn="l" rtl="0" eaLnBrk="1" fontAlgn="base" hangingPunct="1">
        <a:spcBef>
          <a:spcPts val="370"/>
        </a:spcBef>
        <a:spcAft>
          <a:spcPct val="0"/>
        </a:spcAft>
        <a:buClr>
          <a:schemeClr val="accent1"/>
        </a:buClr>
        <a:buFont typeface="Verdana" charset="0"/>
        <a:buChar char="◦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黑体" charset="0"/>
        </a:defRPr>
      </a:lvl2pPr>
      <a:lvl3pPr marL="978474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SzPct val="100000"/>
        <a:buFont typeface="Wingdings 2" charset="0"/>
        <a:buChar char=""/>
        <a:defRPr sz="2400" kern="1200">
          <a:solidFill>
            <a:schemeClr val="tx1"/>
          </a:solidFill>
          <a:latin typeface="+mn-lt"/>
          <a:ea typeface="+mn-ea"/>
          <a:cs typeface="黑体" charset="0"/>
        </a:defRPr>
      </a:lvl3pPr>
      <a:lvl4pPr marL="1302220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Font typeface="Wingdings 2" charset="0"/>
        <a:buChar char=""/>
        <a:defRPr sz="2200" kern="1200">
          <a:solidFill>
            <a:schemeClr val="tx1"/>
          </a:solidFill>
          <a:latin typeface="+mn-lt"/>
          <a:ea typeface="+mn-ea"/>
          <a:cs typeface="黑体" charset="0"/>
        </a:defRPr>
      </a:lvl4pPr>
      <a:lvl5pPr marL="1562664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Font typeface="Wingdings 2" charset="0"/>
        <a:buChar char=""/>
        <a:defRPr sz="2300" kern="1200">
          <a:solidFill>
            <a:schemeClr val="tx1"/>
          </a:solidFill>
          <a:latin typeface="+mn-lt"/>
          <a:ea typeface="+mn-ea"/>
          <a:cs typeface="黑体" charset="0"/>
        </a:defRPr>
      </a:lvl5pPr>
      <a:lvl6pPr marL="1823108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083552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343996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604440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088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17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26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35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44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53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462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671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png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who.int/tb/publications/global_report/en" TargetMode="Externa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ho.int/tb/country/data/profiles/en/index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75767" y="1899692"/>
            <a:ext cx="10153128" cy="229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4178" tIns="52089" rIns="104178" bIns="520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eaLnBrk="1" hangingPunct="1"/>
            <a:r>
              <a:rPr lang="ru-RU" altLang="zh-CN" sz="46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Модуль </a:t>
            </a:r>
            <a:r>
              <a:rPr lang="en-US" altLang="zh-CN" sz="46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altLang="zh-CN" sz="4600" dirty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:  </a:t>
            </a:r>
          </a:p>
          <a:p>
            <a:pPr eaLnBrk="1" hangingPunct="1"/>
            <a:r>
              <a:rPr lang="ru-RU" altLang="zh-CN" sz="48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Обзор </a:t>
            </a:r>
            <a:r>
              <a:rPr lang="ru-RU" altLang="zh-CN" sz="48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туберкулеза </a:t>
            </a:r>
            <a:r>
              <a:rPr lang="ru-RU" altLang="zh-CN" sz="48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(ТБ). </a:t>
            </a:r>
            <a:endParaRPr lang="ru-RU" altLang="zh-CN" sz="4800" dirty="0" smtClean="0">
              <a:solidFill>
                <a:schemeClr val="accent5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/>
            <a:r>
              <a:rPr lang="ru-RU" altLang="zh-CN" sz="48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Диагностика </a:t>
            </a:r>
            <a:r>
              <a:rPr lang="ru-RU" altLang="zh-CN" sz="48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ТБ</a:t>
            </a:r>
            <a:endParaRPr lang="en-US" altLang="zh-CN" sz="4800" dirty="0">
              <a:solidFill>
                <a:schemeClr val="accent5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879824" y="6679407"/>
            <a:ext cx="9922388" cy="382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178" tIns="52089" rIns="104178" bIns="520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Глобальная лабораторная инициатива</a:t>
            </a:r>
            <a:r>
              <a:rPr lang="en-US" dirty="0" smtClean="0">
                <a:solidFill>
                  <a:schemeClr val="bg1"/>
                </a:solidFill>
              </a:rPr>
              <a:t> – </a:t>
            </a:r>
            <a:r>
              <a:rPr lang="ru-RU" dirty="0" smtClean="0">
                <a:solidFill>
                  <a:schemeClr val="bg1"/>
                </a:solidFill>
              </a:rPr>
              <a:t>Комплект учебных материалов по </a:t>
            </a:r>
            <a:r>
              <a:rPr lang="en-US" dirty="0" err="1" smtClean="0">
                <a:solidFill>
                  <a:schemeClr val="bg1"/>
                </a:solidFill>
              </a:rPr>
              <a:t>Xpert</a:t>
            </a:r>
            <a:r>
              <a:rPr lang="en-US" dirty="0" smtClean="0">
                <a:solidFill>
                  <a:schemeClr val="bg1"/>
                </a:solidFill>
              </a:rPr>
              <a:t> MTB/RIF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756" y="207504"/>
            <a:ext cx="215988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4432" y="1636453"/>
            <a:ext cx="9619774" cy="443970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300" i="1" dirty="0" smtClean="0">
                <a:cs typeface="Calibri" pitchFamily="34" charset="0"/>
              </a:rPr>
              <a:t>Микобактерия туберкулеза </a:t>
            </a:r>
            <a:r>
              <a:rPr lang="ru-RU" sz="2300" dirty="0" smtClean="0">
                <a:cs typeface="Calibri" pitchFamily="34" charset="0"/>
              </a:rPr>
              <a:t>– почти всегда распространяется больными с активной легочной формой заболевания</a:t>
            </a:r>
            <a:r>
              <a:rPr lang="en-GB" sz="2300" dirty="0" smtClean="0">
                <a:cs typeface="Calibri" pitchFamily="34" charset="0"/>
              </a:rPr>
              <a:t>.</a:t>
            </a:r>
            <a:endParaRPr lang="en-GB" sz="2300" dirty="0">
              <a:cs typeface="Calibri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sz="2300" dirty="0" smtClean="0">
                <a:cs typeface="Calibri" pitchFamily="34" charset="0"/>
              </a:rPr>
              <a:t>Больной ТБ выделяет бациллы в мелких каплях отделяемого из органов дыхания</a:t>
            </a:r>
            <a:r>
              <a:rPr lang="en-GB" sz="2300" dirty="0" smtClean="0">
                <a:cs typeface="Calibri" pitchFamily="34" charset="0"/>
              </a:rPr>
              <a:t>.</a:t>
            </a:r>
            <a:endParaRPr lang="en-GB" sz="2300" dirty="0">
              <a:cs typeface="Calibri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sz="2300" dirty="0" smtClean="0">
                <a:cs typeface="Calibri" pitchFamily="34" charset="0"/>
              </a:rPr>
              <a:t>Отделяемое вскоре испаряется, оставляя «каплеобразные ядра (воздушно-капельную взвесь инфекционных частиц)», размером менее </a:t>
            </a:r>
            <a:r>
              <a:rPr lang="en-GB" sz="2300" dirty="0" smtClean="0">
                <a:cs typeface="Calibri" pitchFamily="34" charset="0"/>
              </a:rPr>
              <a:t>5 </a:t>
            </a:r>
            <a:r>
              <a:rPr lang="en-GB" sz="2300" dirty="0" smtClean="0">
                <a:cs typeface="Calibri" pitchFamily="34" charset="0"/>
                <a:sym typeface="Symbol" pitchFamily="18" charset="2"/>
              </a:rPr>
              <a:t></a:t>
            </a:r>
            <a:r>
              <a:rPr lang="ru-RU" sz="2300" dirty="0">
                <a:cs typeface="Calibri" pitchFamily="34" charset="0"/>
                <a:sym typeface="Symbol" pitchFamily="18" charset="2"/>
              </a:rPr>
              <a:t>м</a:t>
            </a:r>
            <a:r>
              <a:rPr lang="en-GB" sz="2300" dirty="0" smtClean="0">
                <a:cs typeface="Calibri" pitchFamily="34" charset="0"/>
              </a:rPr>
              <a:t> </a:t>
            </a:r>
            <a:r>
              <a:rPr lang="ru-RU" sz="2300" dirty="0" smtClean="0">
                <a:cs typeface="Calibri" pitchFamily="34" charset="0"/>
              </a:rPr>
              <a:t>в диаметре</a:t>
            </a:r>
            <a:r>
              <a:rPr lang="en-GB" sz="2300" dirty="0" smtClean="0">
                <a:cs typeface="Calibri" pitchFamily="34" charset="0"/>
              </a:rPr>
              <a:t>.</a:t>
            </a:r>
            <a:endParaRPr lang="en-GB" sz="2300" dirty="0">
              <a:cs typeface="Calibri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sz="2300" dirty="0" smtClean="0">
                <a:cs typeface="Calibri" pitchFamily="34" charset="0"/>
              </a:rPr>
              <a:t>Каплеобразные ядра такого размера содержат 1-3 бациллы и могут находиться в окружающей среде в течение длительного времени</a:t>
            </a:r>
            <a:r>
              <a:rPr lang="en-GB" sz="2300" dirty="0" smtClean="0">
                <a:cs typeface="Calibri" pitchFamily="34" charset="0"/>
              </a:rPr>
              <a:t>.</a:t>
            </a:r>
            <a:endParaRPr lang="en-GB" sz="2300" dirty="0">
              <a:cs typeface="Calibri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sz="2300" dirty="0" smtClean="0">
                <a:cs typeface="Calibri" pitchFamily="34" charset="0"/>
              </a:rPr>
              <a:t>После попадания в дыхательные пути, каплеобразные ядра могут попасть глубоко в легкие и вызвать заражение</a:t>
            </a:r>
            <a:r>
              <a:rPr lang="en-GB" sz="2300" dirty="0" smtClean="0">
                <a:cs typeface="Calibri" pitchFamily="34" charset="0"/>
              </a:rPr>
              <a:t>.</a:t>
            </a:r>
            <a:endParaRPr lang="en-GB" sz="2300" dirty="0">
              <a:cs typeface="Calibri" pitchFamily="34" charset="0"/>
            </a:endParaRPr>
          </a:p>
        </p:txBody>
      </p:sp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4432" y="99492"/>
            <a:ext cx="9619774" cy="1014325"/>
          </a:xfr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Пути распространения туберкулезной бациллы</a:t>
            </a:r>
            <a:endParaRPr lang="en-GB" sz="50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440224" y="6012340"/>
            <a:ext cx="200729" cy="37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394" tIns="49700" rIns="99394" bIns="49700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Примерно одна треть населения мира </a:t>
            </a:r>
            <a:r>
              <a:rPr lang="ru-RU" sz="2400" i="1" dirty="0" smtClean="0"/>
              <a:t>заражена </a:t>
            </a:r>
            <a:r>
              <a:rPr lang="ru-RU" sz="2400" dirty="0" smtClean="0"/>
              <a:t>бациллами ТБ</a:t>
            </a:r>
            <a:r>
              <a:rPr lang="en-US" sz="2400" dirty="0" smtClean="0"/>
              <a:t>: </a:t>
            </a:r>
            <a:r>
              <a:rPr lang="ru-RU" sz="2400" dirty="0" smtClean="0"/>
              <a:t>заражение отличается от активной формы </a:t>
            </a:r>
            <a:r>
              <a:rPr lang="ru-RU" sz="2400" i="1" dirty="0" smtClean="0"/>
              <a:t>заболевания </a:t>
            </a:r>
            <a:r>
              <a:rPr lang="ru-RU" sz="2400" dirty="0" smtClean="0"/>
              <a:t>ТБ</a:t>
            </a:r>
            <a:r>
              <a:rPr lang="en-US" sz="2400" i="1" dirty="0" smtClean="0"/>
              <a:t>.</a:t>
            </a:r>
            <a:endParaRPr lang="en-US" sz="2400" i="1" dirty="0"/>
          </a:p>
          <a:p>
            <a:endParaRPr lang="en-US" sz="2400" dirty="0"/>
          </a:p>
          <a:p>
            <a:r>
              <a:rPr lang="ru-RU" sz="2400" dirty="0" smtClean="0"/>
              <a:t>Риск заражения ТБ зависит от того, как долго человек подвергался воздействию </a:t>
            </a:r>
            <a:r>
              <a:rPr lang="en-US" sz="2400" dirty="0" smtClean="0"/>
              <a:t> </a:t>
            </a:r>
            <a:r>
              <a:rPr lang="ru-RU" sz="2400" dirty="0" smtClean="0"/>
              <a:t>со стороны больного легочной формой ТБ</a:t>
            </a:r>
            <a:r>
              <a:rPr lang="en-US" sz="2400" dirty="0" smtClean="0"/>
              <a:t>, </a:t>
            </a:r>
            <a:r>
              <a:rPr lang="ru-RU" sz="2400" dirty="0" smtClean="0"/>
              <a:t>от интенсивности воздействия, а также, от того насколько сильна иммунная система такого человека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1041156" eaLnBrk="0" hangingPunct="0"/>
            <a:r>
              <a:rPr lang="ru-RU" sz="5000" dirty="0" smtClean="0">
                <a:latin typeface="Calibri" pitchFamily="34" charset="0"/>
              </a:rPr>
              <a:t>Факторы риска заражения</a:t>
            </a:r>
            <a:endParaRPr lang="en-US" sz="5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962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40224" y="6012340"/>
            <a:ext cx="200729" cy="37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394" tIns="49700" rIns="99394" bIns="49700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175138" name="Rectangle 3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  <a:spcAft>
                <a:spcPct val="45000"/>
              </a:spcAft>
              <a:defRPr/>
            </a:pPr>
            <a:r>
              <a:rPr lang="ru-RU" sz="2400" dirty="0" smtClean="0">
                <a:cs typeface="Calibri" pitchFamily="34" charset="0"/>
              </a:rPr>
              <a:t>Хотя одна треть населения всего мира инфицирована ТБ, только у 10% инфицированных </a:t>
            </a:r>
            <a:r>
              <a:rPr lang="ru-RU" sz="2400" dirty="0" err="1" smtClean="0">
                <a:cs typeface="Calibri" pitchFamily="34" charset="0"/>
              </a:rPr>
              <a:t>иммуннокомпетентных</a:t>
            </a:r>
            <a:r>
              <a:rPr lang="ru-RU" sz="2400" dirty="0" smtClean="0">
                <a:cs typeface="Calibri" pitchFamily="34" charset="0"/>
              </a:rPr>
              <a:t> лиц развивается активная форма ТБ за всю продолжительность жизни</a:t>
            </a:r>
            <a:r>
              <a:rPr lang="en-GB" sz="2400" dirty="0" smtClean="0">
                <a:cs typeface="Calibri" pitchFamily="34" charset="0"/>
              </a:rPr>
              <a:t>.</a:t>
            </a:r>
            <a:endParaRPr lang="en-GB" sz="2400" dirty="0">
              <a:cs typeface="Calibri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spcAft>
                <a:spcPct val="45000"/>
              </a:spcAft>
              <a:defRPr/>
            </a:pPr>
            <a:r>
              <a:rPr lang="ru-RU" sz="2400" dirty="0" smtClean="0">
                <a:cs typeface="Calibri" pitchFamily="34" charset="0"/>
              </a:rPr>
              <a:t>Развитие заболевания зависит от восприимчивости и состояния, влияющие на иммунную систему, а также другие сопутствующие патологии</a:t>
            </a:r>
            <a:r>
              <a:rPr lang="en-GB" sz="2400" dirty="0" smtClean="0">
                <a:cs typeface="Calibri" pitchFamily="34" charset="0"/>
              </a:rPr>
              <a:t>.</a:t>
            </a:r>
            <a:endParaRPr lang="en-GB" sz="2400" dirty="0"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defRPr/>
            </a:pPr>
            <a:r>
              <a:rPr lang="ru-RU" sz="2400" dirty="0" smtClean="0">
                <a:cs typeface="Calibri" pitchFamily="34" charset="0"/>
              </a:rPr>
              <a:t>ВИЧ-положительный статус повышается риск развития заболевания ТБ</a:t>
            </a:r>
            <a:r>
              <a:rPr lang="en-GB" sz="2400" dirty="0" smtClean="0">
                <a:cs typeface="Calibri" pitchFamily="34" charset="0"/>
              </a:rPr>
              <a:t>: </a:t>
            </a:r>
            <a:r>
              <a:rPr lang="ru-RU" sz="2400" dirty="0" smtClean="0">
                <a:cs typeface="Calibri" pitchFamily="34" charset="0"/>
              </a:rPr>
              <a:t>среди людей, живущих с ВИЧ, которые также заражены ТБ, существует 10%-й ежегодный риск развития активной формы заболевания ТБ</a:t>
            </a:r>
            <a:r>
              <a:rPr lang="en-GB" sz="2400" dirty="0" smtClean="0">
                <a:cs typeface="Calibri" pitchFamily="34" charset="0"/>
              </a:rPr>
              <a:t>.</a:t>
            </a:r>
            <a:endParaRPr lang="en-GB" sz="2400" b="0" noProof="0" dirty="0" smtClean="0"/>
          </a:p>
        </p:txBody>
      </p:sp>
      <p:sp>
        <p:nvSpPr>
          <p:cNvPr id="175137" name="Rectangle 33"/>
          <p:cNvSpPr>
            <a:spLocks noGrp="1" noRot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GB" sz="5000" dirty="0">
                <a:latin typeface="Calibri" pitchFamily="34" charset="0"/>
                <a:ea typeface="+mn-ea"/>
                <a:cs typeface="Arial" charset="0"/>
              </a:rPr>
              <a:t> </a:t>
            </a:r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Факторы риска развития болезни</a:t>
            </a:r>
            <a:endParaRPr lang="en-GB" sz="50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711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altLang="zh-CN" sz="2400" b="1" dirty="0" smtClean="0">
                <a:cs typeface="Calibri" pitchFamily="34" charset="0"/>
              </a:rPr>
              <a:t>Сеть лабораторий противотуберкулезной службы играет жизненно важную роль в борьбе против ТБ, обеспечивая</a:t>
            </a:r>
            <a:r>
              <a:rPr lang="en-GB" altLang="zh-CN" sz="2400" b="1" dirty="0" smtClean="0">
                <a:cs typeface="Calibri" pitchFamily="34" charset="0"/>
              </a:rPr>
              <a:t>:</a:t>
            </a:r>
            <a:endParaRPr lang="en-GB" altLang="zh-CN" sz="2400" b="1" dirty="0">
              <a:cs typeface="Calibri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ru-RU" altLang="zh-CN" sz="2400" dirty="0" smtClean="0">
                <a:cs typeface="Calibri" pitchFamily="34" charset="0"/>
              </a:rPr>
              <a:t>бактериологическое подтверждение ТБ и лекарственно-устойчивых форм ТБ</a:t>
            </a:r>
            <a:endParaRPr lang="en-GB" altLang="zh-CN" sz="2400" dirty="0">
              <a:cs typeface="Calibri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ru-RU" altLang="zh-CN" sz="2400" dirty="0" smtClean="0">
                <a:cs typeface="Calibri" pitchFamily="34" charset="0"/>
              </a:rPr>
              <a:t>контроль химиотерапии</a:t>
            </a:r>
            <a:endParaRPr lang="en-GB" altLang="zh-CN" sz="2400" dirty="0">
              <a:cs typeface="Calibri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ru-RU" altLang="zh-CN" sz="2400" dirty="0" smtClean="0">
                <a:cs typeface="Calibri" pitchFamily="34" charset="0"/>
              </a:rPr>
              <a:t>поддержку исследований в рамках </a:t>
            </a:r>
            <a:r>
              <a:rPr lang="ru-RU" altLang="zh-CN" sz="2400" dirty="0" err="1" smtClean="0">
                <a:cs typeface="Calibri" pitchFamily="34" charset="0"/>
              </a:rPr>
              <a:t>эпиднадзора</a:t>
            </a:r>
            <a:r>
              <a:rPr lang="ru-RU" altLang="zh-CN" sz="2400" dirty="0" smtClean="0">
                <a:cs typeface="Calibri" pitchFamily="34" charset="0"/>
              </a:rPr>
              <a:t> </a:t>
            </a:r>
            <a:r>
              <a:rPr lang="en-GB" altLang="zh-CN" sz="2400" dirty="0" smtClean="0">
                <a:cs typeface="Calibri" pitchFamily="34" charset="0"/>
              </a:rPr>
              <a:t>(</a:t>
            </a:r>
            <a:r>
              <a:rPr lang="ru-RU" altLang="zh-CN" sz="2400" dirty="0" smtClean="0">
                <a:cs typeface="Calibri" pitchFamily="34" charset="0"/>
              </a:rPr>
              <a:t>например, исследование лекарственной устойчивости и распространенности заболевания</a:t>
            </a:r>
            <a:r>
              <a:rPr lang="en-GB" altLang="zh-CN" sz="2400" dirty="0" smtClean="0">
                <a:cs typeface="Calibri" pitchFamily="34" charset="0"/>
              </a:rPr>
              <a:t>)</a:t>
            </a:r>
            <a:r>
              <a:rPr lang="en-GB" altLang="zh-CN" sz="2400" dirty="0">
                <a:cs typeface="Calibri" pitchFamily="34" charset="0"/>
              </a:rPr>
              <a:t>.</a:t>
            </a:r>
          </a:p>
        </p:txBody>
      </p:sp>
      <p:sp>
        <p:nvSpPr>
          <p:cNvPr id="1229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534432" y="99492"/>
            <a:ext cx="9619774" cy="1014325"/>
          </a:xfr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Роль лабораторий противотуберкулезной службы</a:t>
            </a:r>
            <a:endParaRPr lang="en-GB" sz="50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936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493120"/>
              </p:ext>
            </p:extLst>
          </p:nvPr>
        </p:nvGraphicFramePr>
        <p:xfrm>
          <a:off x="519783" y="3411860"/>
          <a:ext cx="9622332" cy="1529472"/>
        </p:xfrm>
        <a:graphic>
          <a:graphicData uri="http://schemas.openxmlformats.org/drawingml/2006/table">
            <a:tbl>
              <a:tblPr/>
              <a:tblGrid>
                <a:gridCol w="3308852"/>
                <a:gridCol w="2622356"/>
                <a:gridCol w="1862800"/>
                <a:gridCol w="1828324"/>
              </a:tblGrid>
              <a:tr h="125246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2007</a:t>
                      </a:r>
                      <a:r>
                        <a:rPr kumimoji="0" lang="ru-RU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г.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504" marB="515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Культуральный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анализ на жидкой среде</a:t>
                      </a: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ТЛЧ</a:t>
                      </a: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обнаружение экспресс-методами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504" marB="515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15-30 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дней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504" marB="515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+10% </a:t>
                      </a:r>
                      <a:r>
                        <a:rPr kumimoji="0" lang="ru-RU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сравнении с методом Левенштейн-</a:t>
                      </a:r>
                      <a:r>
                        <a:rPr kumimoji="0" lang="ru-RU" sz="14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Йенсена</a:t>
                      </a:r>
                      <a:r>
                        <a:rPr kumimoji="0" lang="ru-RU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на твердой среде</a:t>
                      </a:r>
                      <a:endParaRPr kumimoji="0" lang="en-US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504" marB="515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565248"/>
              </p:ext>
            </p:extLst>
          </p:nvPr>
        </p:nvGraphicFramePr>
        <p:xfrm>
          <a:off x="519783" y="4875878"/>
          <a:ext cx="9622332" cy="2352406"/>
        </p:xfrm>
        <a:graphic>
          <a:graphicData uri="http://schemas.openxmlformats.org/drawingml/2006/table">
            <a:tbl>
              <a:tblPr/>
              <a:tblGrid>
                <a:gridCol w="3308852"/>
                <a:gridCol w="2622356"/>
                <a:gridCol w="1862800"/>
                <a:gridCol w="1828324"/>
              </a:tblGrid>
              <a:tr h="125246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r>
                        <a:rPr kumimoji="0" lang="ru-RU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г.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91" marB="5149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Метод линейных зондов</a:t>
                      </a: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</a:t>
                      </a: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г. только для образцов мокроты положительных по мазку или </a:t>
                      </a:r>
                      <a:r>
                        <a:rPr kumimoji="0" lang="ru-RU" sz="18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культуральному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анализу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91" marB="514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&lt;1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дня</a:t>
                      </a: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хотя обычно выполняется партиями и требует транспортировки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91" marB="514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ТЛЧ только для </a:t>
                      </a:r>
                      <a:r>
                        <a:rPr kumimoji="0" lang="ru-RU" sz="18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рифампицина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(RIF) </a:t>
                      </a:r>
                      <a:r>
                        <a:rPr kumimoji="0" lang="ru-RU" sz="1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и </a:t>
                      </a:r>
                      <a:r>
                        <a:rPr kumimoji="0" lang="ru-RU" sz="1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изониазида</a:t>
                      </a:r>
                      <a:r>
                        <a:rPr kumimoji="0" lang="en-US" sz="1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(INH)</a:t>
                      </a:r>
                    </a:p>
                  </a:txBody>
                  <a:tcPr marL="105203" marR="105203" marT="51491" marB="514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1089" y="-188540"/>
            <a:ext cx="9619774" cy="1014325"/>
          </a:xfrm>
        </p:spPr>
        <p:txBody>
          <a:bodyPr lIns="91311" tIns="45656" rIns="91311" bIns="45656"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4200" dirty="0" smtClean="0">
                <a:latin typeface="Calibri" pitchFamily="34" charset="0"/>
                <a:ea typeface="+mn-ea"/>
                <a:cs typeface="Arial" charset="0"/>
              </a:rPr>
              <a:t>Стратегии ВОЗ по диагностике с </a:t>
            </a:r>
            <a:r>
              <a:rPr lang="en-GB" sz="4200" dirty="0" smtClean="0">
                <a:latin typeface="Calibri" pitchFamily="34" charset="0"/>
                <a:ea typeface="+mn-ea"/>
                <a:cs typeface="Arial" charset="0"/>
              </a:rPr>
              <a:t>2007</a:t>
            </a:r>
            <a:r>
              <a:rPr lang="ru-RU" sz="4200" dirty="0" smtClean="0">
                <a:latin typeface="Calibri" pitchFamily="34" charset="0"/>
                <a:ea typeface="+mn-ea"/>
                <a:cs typeface="Arial" charset="0"/>
              </a:rPr>
              <a:t> г.</a:t>
            </a:r>
            <a:endParaRPr lang="en-GB" sz="4200" dirty="0">
              <a:latin typeface="Calibri" pitchFamily="34" charset="0"/>
              <a:ea typeface="+mn-ea"/>
              <a:cs typeface="Arial" charset="0"/>
            </a:endParaRPr>
          </a:p>
        </p:txBody>
      </p:sp>
      <p:graphicFrame>
        <p:nvGraphicFramePr>
          <p:cNvPr id="207000" name="Group 15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51110893"/>
              </p:ext>
            </p:extLst>
          </p:nvPr>
        </p:nvGraphicFramePr>
        <p:xfrm>
          <a:off x="522340" y="682165"/>
          <a:ext cx="9619774" cy="2729696"/>
        </p:xfrm>
        <a:graphic>
          <a:graphicData uri="http://schemas.openxmlformats.org/drawingml/2006/table">
            <a:tbl>
              <a:tblPr/>
              <a:tblGrid>
                <a:gridCol w="3302452"/>
                <a:gridCol w="2617284"/>
                <a:gridCol w="1859196"/>
                <a:gridCol w="1840842"/>
              </a:tblGrid>
              <a:tr h="8751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354" marR="97354" marT="51488" marB="514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Метод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354" marR="97354" marT="51488" marB="514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Срок выполнения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354" marR="97354" marT="51488" marB="514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Увеличение чувствительности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354" marR="97354" marT="51488" marB="514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7877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 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2007</a:t>
                      </a:r>
                      <a:r>
                        <a:rPr kumimoji="0" lang="ru-RU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г.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354" marR="97354" marT="51488" marB="514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Микроскопия мазка с окраской по </a:t>
                      </a:r>
                      <a:r>
                        <a:rPr kumimoji="0" lang="ru-RU" sz="18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Циль-Нильсену</a:t>
                      </a: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Культуральный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анализ на твердой среде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354" marR="97354" marT="51488" marB="514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&lt;1 </a:t>
                      </a:r>
                      <a:r>
                        <a:rPr kumimoji="0" lang="ru-RU" sz="17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дня, хотя выполняется партиями, </a:t>
                      </a:r>
                      <a:endParaRPr kumimoji="0" lang="en-US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30-60 </a:t>
                      </a:r>
                      <a:r>
                        <a:rPr kumimoji="0" lang="ru-RU" sz="17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дня</a:t>
                      </a:r>
                      <a:endParaRPr kumimoji="0" lang="en-US" sz="17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354" marR="97354" marT="51488" marB="514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Исходный уровень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354" marR="97354" marT="51488" marB="514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9260" name="Picture 34" descr="microscop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3" r="27264"/>
          <a:stretch>
            <a:fillRect/>
          </a:stretch>
        </p:blipFill>
        <p:spPr bwMode="auto">
          <a:xfrm>
            <a:off x="726060" y="2560987"/>
            <a:ext cx="647627" cy="871379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11" name="Picture 35" descr="migit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0" t="20100" r="11200" b="4350"/>
          <a:stretch>
            <a:fillRect/>
          </a:stretch>
        </p:blipFill>
        <p:spPr bwMode="auto">
          <a:xfrm>
            <a:off x="1106256" y="3692692"/>
            <a:ext cx="647072" cy="95851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12" name="Picture 5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8" t="4488" r="57082" b="31892"/>
          <a:stretch>
            <a:fillRect/>
          </a:stretch>
        </p:blipFill>
        <p:spPr bwMode="auto">
          <a:xfrm rot="-3242071">
            <a:off x="1989137" y="3624003"/>
            <a:ext cx="226664" cy="1118596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13" name="Picture 120" descr="Picture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704" y="5342220"/>
            <a:ext cx="588247" cy="94996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64" name="Picture 30" descr="605_culture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66" t="16875" r="6458" b="11250"/>
          <a:stretch>
            <a:fillRect/>
          </a:stretch>
        </p:blipFill>
        <p:spPr bwMode="auto">
          <a:xfrm>
            <a:off x="1473893" y="2580195"/>
            <a:ext cx="419381" cy="874871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862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123772"/>
              </p:ext>
            </p:extLst>
          </p:nvPr>
        </p:nvGraphicFramePr>
        <p:xfrm>
          <a:off x="126188" y="2979812"/>
          <a:ext cx="10395443" cy="2702004"/>
        </p:xfrm>
        <a:graphic>
          <a:graphicData uri="http://schemas.openxmlformats.org/drawingml/2006/table">
            <a:tbl>
              <a:tblPr/>
              <a:tblGrid>
                <a:gridCol w="2188468"/>
                <a:gridCol w="4376936"/>
                <a:gridCol w="1840765"/>
                <a:gridCol w="1989274"/>
              </a:tblGrid>
              <a:tr h="27020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Условно с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</a:t>
                      </a:r>
                      <a:r>
                        <a:rPr kumimoji="0" lang="ru-RU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г.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89" marB="5148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Некоммерческие </a:t>
                      </a:r>
                      <a:r>
                        <a:rPr kumimoji="0" lang="ru-RU" sz="18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культуральных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анализов и ТЛЧ</a:t>
                      </a:r>
                      <a:r>
                        <a:rPr kumimoji="0" lang="en-US" sz="17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/>
                      </a:r>
                      <a:br>
                        <a:rPr kumimoji="0" lang="en-US" sz="17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</a:br>
                      <a:r>
                        <a:rPr kumimoji="0" lang="en-US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[</a:t>
                      </a:r>
                      <a:r>
                        <a:rPr kumimoji="0" lang="ru-RU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Метод микроскопического наблюдения за лекарственной чувствительностью </a:t>
                      </a:r>
                      <a:r>
                        <a:rPr kumimoji="0" lang="en-US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(MODS),</a:t>
                      </a:r>
                      <a:r>
                        <a:rPr kumimoji="0" lang="ru-RU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метод колориметрического </a:t>
                      </a:r>
                      <a:r>
                        <a:rPr kumimoji="0" lang="ru-RU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окислительно</a:t>
                      </a:r>
                      <a:r>
                        <a:rPr kumimoji="0" lang="ru-RU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-восстановительного (</a:t>
                      </a:r>
                      <a:r>
                        <a:rPr kumimoji="0" lang="ru-RU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редокс</a:t>
                      </a:r>
                      <a:r>
                        <a:rPr kumimoji="0" lang="ru-RU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) индикатора</a:t>
                      </a:r>
                      <a:r>
                        <a:rPr kumimoji="0" lang="en-US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(CRI), </a:t>
                      </a:r>
                      <a:r>
                        <a:rPr kumimoji="0" lang="ru-RU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нитратредуктазная</a:t>
                      </a:r>
                      <a:r>
                        <a:rPr kumimoji="0" lang="ru-RU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проба</a:t>
                      </a:r>
                      <a:r>
                        <a:rPr kumimoji="0" lang="en-US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(NRA)]: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Применяются в рамках четко определенной программы и в эксплуатационных условиях в </a:t>
                      </a:r>
                      <a:r>
                        <a:rPr lang="ru-RU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референс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-лабораториях в строгом соответствии с лабораторными протоколами.</a:t>
                      </a:r>
                      <a:endParaRPr lang="en-US" sz="14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5203" marR="105203" marT="51489" marB="514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15-30 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дней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89" marB="514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ТЛЧ только для ПТП первого ряда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89" marB="514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19683"/>
              </p:ext>
            </p:extLst>
          </p:nvPr>
        </p:nvGraphicFramePr>
        <p:xfrm>
          <a:off x="126186" y="5644108"/>
          <a:ext cx="10395443" cy="1474558"/>
        </p:xfrm>
        <a:graphic>
          <a:graphicData uri="http://schemas.openxmlformats.org/drawingml/2006/table">
            <a:tbl>
              <a:tblPr/>
              <a:tblGrid>
                <a:gridCol w="2187947"/>
                <a:gridCol w="4376936"/>
                <a:gridCol w="1841286"/>
                <a:gridCol w="1989274"/>
              </a:tblGrid>
              <a:tr h="119770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</a:t>
                      </a:r>
                      <a:r>
                        <a:rPr kumimoji="0" lang="ru-RU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Утверждено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2010</a:t>
                      </a:r>
                      <a:r>
                        <a:rPr kumimoji="0" lang="ru-RU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г.</a:t>
                      </a: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обновлено в</a:t>
                      </a: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2013</a:t>
                      </a:r>
                      <a:r>
                        <a:rPr kumimoji="0" lang="ru-RU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г.</a:t>
                      </a:r>
                      <a:endParaRPr kumimoji="0" lang="en-US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79" marB="5147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Xpert MTB/RIF</a:t>
                      </a:r>
                    </a:p>
                  </a:txBody>
                  <a:tcPr marL="105203" marR="105203" marT="51479" marB="5147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&lt;2 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часов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79" marB="5147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+40% 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сравнении микроскопия мазка по </a:t>
                      </a:r>
                      <a:r>
                        <a:rPr kumimoji="0" lang="ru-RU" sz="18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Циль-Нильсену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79" marB="5147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pic>
        <p:nvPicPr>
          <p:cNvPr id="11316" name="Picture 61" descr="http://www1.imperial.ac.uk/resources/67BD07F8-9FBE-4EFF-A246-0275AB8B97B8/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09" y="4419972"/>
            <a:ext cx="99834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17" name="Picture 51" descr="GeneXpert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05" y="5356076"/>
            <a:ext cx="709918" cy="87312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960094"/>
              </p:ext>
            </p:extLst>
          </p:nvPr>
        </p:nvGraphicFramePr>
        <p:xfrm>
          <a:off x="126188" y="682757"/>
          <a:ext cx="10395443" cy="925906"/>
        </p:xfrm>
        <a:graphic>
          <a:graphicData uri="http://schemas.openxmlformats.org/drawingml/2006/table">
            <a:tbl>
              <a:tblPr/>
              <a:tblGrid>
                <a:gridCol w="2188468"/>
                <a:gridCol w="4376936"/>
                <a:gridCol w="1840765"/>
                <a:gridCol w="1989274"/>
              </a:tblGrid>
              <a:tr h="71287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73" marB="5147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Метод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73" marB="5147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Срок выполнения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73" marB="5147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Увеличение чувствительности</a:t>
                      </a:r>
                      <a:endParaRPr kumimoji="0" lang="en-US" sz="20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473" marB="5147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185" y="-122745"/>
            <a:ext cx="9619774" cy="1014325"/>
          </a:xfrm>
        </p:spPr>
        <p:txBody>
          <a:bodyPr lIns="91311" tIns="45656" rIns="91311" bIns="45656"/>
          <a:lstStyle/>
          <a:p>
            <a:pPr>
              <a:lnSpc>
                <a:spcPct val="80000"/>
              </a:lnSpc>
              <a:defRPr/>
            </a:pPr>
            <a:r>
              <a:rPr lang="ru-RU" sz="3600" dirty="0">
                <a:latin typeface="Calibri" pitchFamily="34" charset="0"/>
                <a:cs typeface="Arial" charset="0"/>
              </a:rPr>
              <a:t>Стратегии ВОЗ по диагностике с </a:t>
            </a:r>
            <a:r>
              <a:rPr lang="en-GB" sz="3600" dirty="0">
                <a:latin typeface="Calibri" pitchFamily="34" charset="0"/>
                <a:cs typeface="Arial" charset="0"/>
              </a:rPr>
              <a:t>2007</a:t>
            </a:r>
            <a:r>
              <a:rPr lang="ru-RU" sz="3600" dirty="0">
                <a:latin typeface="Calibri" pitchFamily="34" charset="0"/>
                <a:cs typeface="Arial" charset="0"/>
              </a:rPr>
              <a:t> г.</a:t>
            </a:r>
            <a:endParaRPr lang="en-GB" sz="3600" dirty="0">
              <a:latin typeface="Calibri" pitchFamily="34" charset="0"/>
              <a:ea typeface="+mn-ea"/>
              <a:cs typeface="Arial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448079"/>
              </p:ext>
            </p:extLst>
          </p:nvPr>
        </p:nvGraphicFramePr>
        <p:xfrm>
          <a:off x="126186" y="1491492"/>
          <a:ext cx="10395443" cy="1474608"/>
        </p:xfrm>
        <a:graphic>
          <a:graphicData uri="http://schemas.openxmlformats.org/drawingml/2006/table">
            <a:tbl>
              <a:tblPr/>
              <a:tblGrid>
                <a:gridCol w="2187947"/>
                <a:gridCol w="4376936"/>
                <a:gridCol w="1841286"/>
                <a:gridCol w="1989274"/>
              </a:tblGrid>
              <a:tr h="119775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</a:t>
                      </a:r>
                      <a:r>
                        <a:rPr kumimoji="0" lang="ru-RU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г.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504" marB="515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Светодиодная флуоресцентная микроскопия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105203" marR="105203" marT="51504" marB="515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&lt;1 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дня, хотя выполняется партиями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504" marB="515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+10% </a:t>
                      </a:r>
                      <a:r>
                        <a:rPr kumimoji="0" lang="ru-RU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сравнении с  микроскопией мокроты по </a:t>
                      </a:r>
                      <a:r>
                        <a:rPr kumimoji="0" lang="ru-RU" sz="18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Циль-Нильсену</a:t>
                      </a:r>
                      <a:endParaRPr kumimoji="0" lang="en-US" sz="18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5203" marR="105203" marT="51504" marB="515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267809" y="1539652"/>
            <a:ext cx="844329" cy="869633"/>
            <a:chOff x="516" y="890"/>
            <a:chExt cx="2455" cy="2915"/>
          </a:xfrm>
        </p:grpSpPr>
        <p:pic>
          <p:nvPicPr>
            <p:cNvPr id="10294" name="Picture 37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690" t="22003" r="55226" b="38255"/>
            <a:stretch>
              <a:fillRect/>
            </a:stretch>
          </p:blipFill>
          <p:spPr bwMode="auto">
            <a:xfrm>
              <a:off x="516" y="896"/>
              <a:ext cx="2455" cy="2909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5" name="Picture 38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300" t="21957" r="58917" b="68138"/>
            <a:stretch>
              <a:fillRect/>
            </a:stretch>
          </p:blipFill>
          <p:spPr bwMode="auto">
            <a:xfrm>
              <a:off x="2608" y="890"/>
              <a:ext cx="363" cy="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1064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63799" y="1323628"/>
            <a:ext cx="9619774" cy="6383919"/>
          </a:xfrm>
        </p:spPr>
        <p:txBody>
          <a:bodyPr/>
          <a:lstStyle/>
          <a:p>
            <a:pPr>
              <a:spcBef>
                <a:spcPts val="599"/>
              </a:spcBef>
            </a:pPr>
            <a:r>
              <a:rPr lang="ru-RU" sz="2200" dirty="0" smtClean="0"/>
              <a:t>Микроскопия мазка рекомендована для лабораторий ВСЕХ уровней </a:t>
            </a:r>
            <a:r>
              <a:rPr lang="en-US" sz="2200" dirty="0" smtClean="0"/>
              <a:t>(</a:t>
            </a:r>
            <a:r>
              <a:rPr lang="ru-RU" sz="2200" dirty="0" smtClean="0"/>
              <a:t>то есть, периферийного и высокого уровня</a:t>
            </a:r>
            <a:r>
              <a:rPr lang="en-US" sz="2200" dirty="0" smtClean="0"/>
              <a:t>). </a:t>
            </a:r>
            <a:endParaRPr lang="en-GB" sz="2200" dirty="0" smtClean="0"/>
          </a:p>
          <a:p>
            <a:pPr>
              <a:spcBef>
                <a:spcPts val="599"/>
              </a:spcBef>
            </a:pPr>
            <a:r>
              <a:rPr lang="ru-RU" sz="2200" dirty="0" smtClean="0"/>
              <a:t>Микроскопию мазка можно осуществлять безопасно с минимальными мерами обеспечениями биологической безопасности</a:t>
            </a:r>
            <a:r>
              <a:rPr lang="en-US" sz="2200" dirty="0" smtClean="0"/>
              <a:t>.</a:t>
            </a:r>
            <a:endParaRPr lang="en-GB" sz="2200" dirty="0" smtClean="0"/>
          </a:p>
          <a:p>
            <a:pPr>
              <a:spcBef>
                <a:spcPts val="599"/>
              </a:spcBef>
            </a:pPr>
            <a:r>
              <a:rPr lang="ru-RU" sz="2200" dirty="0" smtClean="0"/>
              <a:t>Микроскопия мазка обладает ограниченной чувствительностью, что еще больше ограничивается в случае ВИЧ-положительных случаев</a:t>
            </a:r>
            <a:r>
              <a:rPr lang="en-US" sz="2200" dirty="0" smtClean="0"/>
              <a:t>.</a:t>
            </a:r>
            <a:endParaRPr lang="en-GB" sz="2200" dirty="0" smtClean="0"/>
          </a:p>
          <a:p>
            <a:pPr>
              <a:spcBef>
                <a:spcPts val="599"/>
              </a:spcBef>
            </a:pPr>
            <a:r>
              <a:rPr lang="ru-RU" sz="2200" dirty="0" smtClean="0"/>
              <a:t>Микроскопия мазка необходима для наблюдения за реакцией больного на противотуберкулезную терапию</a:t>
            </a:r>
            <a:r>
              <a:rPr lang="en-US" sz="2200" dirty="0" smtClean="0"/>
              <a:t>.</a:t>
            </a:r>
          </a:p>
          <a:p>
            <a:pPr>
              <a:spcBef>
                <a:spcPts val="599"/>
              </a:spcBef>
            </a:pPr>
            <a:r>
              <a:rPr lang="ru-RU" sz="2200" dirty="0" smtClean="0"/>
              <a:t>Согласно рекомендациям ВОЗ, необходимо на всех уровнях постепенно внедрять светодиодную флуоресцентную микроскопию мазка и заменить традиционную микроскопию с полем зрения высокой освещенности и окраску по </a:t>
            </a:r>
            <a:r>
              <a:rPr lang="ru-RU" sz="2200" dirty="0" err="1" smtClean="0"/>
              <a:t>Циль-Нильсену</a:t>
            </a:r>
            <a:r>
              <a:rPr lang="en-US" sz="2200" dirty="0" smtClean="0"/>
              <a:t>.</a:t>
            </a:r>
            <a:endParaRPr lang="en-GB" sz="2200" dirty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96CCEE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Микроскопия мазка</a:t>
            </a:r>
            <a:endParaRPr lang="en-GB" sz="5000" dirty="0">
              <a:solidFill>
                <a:srgbClr val="FFFF00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510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99"/>
              </a:spcBef>
            </a:pPr>
            <a:r>
              <a:rPr lang="ru-RU" sz="2400" b="0" dirty="0" err="1" smtClean="0"/>
              <a:t>Культуральные</a:t>
            </a:r>
            <a:r>
              <a:rPr lang="ru-RU" sz="2400" b="0" dirty="0" smtClean="0"/>
              <a:t> методы рекомендованы для лабораторий национального или областного уровней</a:t>
            </a:r>
            <a:r>
              <a:rPr lang="en-US" sz="2400" b="0" dirty="0" smtClean="0"/>
              <a:t>.</a:t>
            </a:r>
          </a:p>
          <a:p>
            <a:pPr>
              <a:spcBef>
                <a:spcPts val="799"/>
              </a:spcBef>
            </a:pPr>
            <a:r>
              <a:rPr lang="ru-RU" sz="2400" b="0" dirty="0" err="1" smtClean="0"/>
              <a:t>Культуральные</a:t>
            </a:r>
            <a:r>
              <a:rPr lang="ru-RU" sz="2400" b="0" dirty="0" smtClean="0"/>
              <a:t> методы анализа на твердой и жидкой среде рекомендованы ВОЗ, но для них необходим более высокий уровень мер обеспечения биобезопасности</a:t>
            </a:r>
            <a:r>
              <a:rPr lang="en-US" sz="2400" b="0" dirty="0" smtClean="0"/>
              <a:t>.</a:t>
            </a:r>
          </a:p>
          <a:p>
            <a:pPr>
              <a:spcBef>
                <a:spcPts val="799"/>
              </a:spcBef>
            </a:pPr>
            <a:r>
              <a:rPr lang="ru-RU" sz="2400" b="0" dirty="0" err="1" smtClean="0"/>
              <a:t>Культуральный</a:t>
            </a:r>
            <a:r>
              <a:rPr lang="ru-RU" sz="2400" b="0" dirty="0" smtClean="0"/>
              <a:t> метод анализа </a:t>
            </a:r>
            <a:r>
              <a:rPr lang="ru-RU" sz="2400" dirty="0" smtClean="0"/>
              <a:t>с использованием </a:t>
            </a:r>
            <a:r>
              <a:rPr lang="ru-RU" sz="2400" b="0" dirty="0" smtClean="0"/>
              <a:t>жидкой среды дороже метода </a:t>
            </a:r>
            <a:r>
              <a:rPr lang="ru-RU" sz="2400" dirty="0" smtClean="0"/>
              <a:t>с применением твердой среды, но результаты можно получить быстрее и он более чувствителен</a:t>
            </a:r>
            <a:r>
              <a:rPr lang="en-US" sz="2400" b="0" dirty="0" smtClean="0"/>
              <a:t>.</a:t>
            </a:r>
          </a:p>
          <a:p>
            <a:pPr>
              <a:spcBef>
                <a:spcPts val="799"/>
              </a:spcBef>
            </a:pPr>
            <a:r>
              <a:rPr lang="ru-RU" sz="2400" dirty="0" smtClean="0"/>
              <a:t>Рекомендовано ускоренное выявление видов бактерий</a:t>
            </a:r>
            <a:r>
              <a:rPr lang="en-US" sz="2400" b="0" dirty="0" smtClean="0"/>
              <a:t>.</a:t>
            </a:r>
          </a:p>
          <a:p>
            <a:pPr>
              <a:spcBef>
                <a:spcPts val="799"/>
              </a:spcBef>
            </a:pPr>
            <a:r>
              <a:rPr lang="ru-RU" sz="2400" b="0" dirty="0" err="1" smtClean="0"/>
              <a:t>Культуральные</a:t>
            </a:r>
            <a:r>
              <a:rPr lang="ru-RU" sz="2400" b="0" dirty="0" smtClean="0"/>
              <a:t> методы исследования </a:t>
            </a:r>
            <a:r>
              <a:rPr lang="en-US" sz="2400" b="0" dirty="0" smtClean="0"/>
              <a:t>(</a:t>
            </a:r>
            <a:r>
              <a:rPr lang="ru-RU" sz="2400" b="0" dirty="0" smtClean="0"/>
              <a:t>как на твердой, так и жидкой среде</a:t>
            </a:r>
            <a:r>
              <a:rPr lang="en-US" sz="2400" b="0" dirty="0" smtClean="0"/>
              <a:t>) </a:t>
            </a:r>
            <a:r>
              <a:rPr lang="ru-RU" sz="2400" dirty="0" smtClean="0"/>
              <a:t>необходимы для контроля за лечением больных МЛУ-ТБ</a:t>
            </a:r>
            <a:r>
              <a:rPr lang="en-US" sz="2400" b="0" dirty="0" smtClean="0"/>
              <a:t>.</a:t>
            </a: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96CCEE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ru-RU" sz="5000" dirty="0" err="1" smtClean="0">
                <a:latin typeface="Calibri" pitchFamily="34" charset="0"/>
                <a:ea typeface="+mn-ea"/>
                <a:cs typeface="Arial" charset="0"/>
              </a:rPr>
              <a:t>Культуральные</a:t>
            </a:r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 методы</a:t>
            </a:r>
            <a:endParaRPr lang="en-GB" sz="50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981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99"/>
              </a:spcBef>
            </a:pPr>
            <a:r>
              <a:rPr lang="ru-RU" sz="2400" dirty="0" smtClean="0"/>
              <a:t>Фенотипическое ТЛЧ рекомендовано для </a:t>
            </a:r>
            <a:r>
              <a:rPr lang="ru-RU" sz="2400" dirty="0"/>
              <a:t>лабораторий национального или областного уровней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ts val="799"/>
              </a:spcBef>
            </a:pPr>
            <a:r>
              <a:rPr lang="ru-RU" sz="2400" dirty="0" smtClean="0"/>
              <a:t>Для фенотипического ТЛЧ требуется высокий уровень мер обеспечения биобезопасности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ts val="799"/>
              </a:spcBef>
            </a:pPr>
            <a:r>
              <a:rPr lang="ru-RU" sz="2400" dirty="0" smtClean="0"/>
              <a:t>В разных условиях и среди разных групп пациентов, устойчивость к </a:t>
            </a:r>
            <a:r>
              <a:rPr lang="ru-RU" sz="2400" dirty="0" err="1" smtClean="0"/>
              <a:t>рифампицину</a:t>
            </a:r>
            <a:r>
              <a:rPr lang="ru-RU" sz="2400" dirty="0" smtClean="0"/>
              <a:t> представляется собой хорошим индикатором возможности наличия МЛУ-ТБ</a:t>
            </a:r>
            <a:r>
              <a:rPr lang="en-US" sz="2400" dirty="0" smtClean="0"/>
              <a:t>. </a:t>
            </a:r>
            <a:endParaRPr lang="en-US" sz="2400" dirty="0"/>
          </a:p>
          <a:p>
            <a:pPr>
              <a:spcBef>
                <a:spcPts val="799"/>
              </a:spcBef>
            </a:pPr>
            <a:r>
              <a:rPr lang="ru-RU" sz="2400" dirty="0" smtClean="0"/>
              <a:t>ТЛЧ на все препараты второго ряда следует выполнять для всех пациентов с МЛУ-ТБ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ts val="799"/>
              </a:spcBef>
            </a:pPr>
            <a:r>
              <a:rPr lang="ru-RU" sz="2400" dirty="0" smtClean="0"/>
              <a:t>Фенотипическое ТЛЧ для препаратов второго ряда необходимы для подтверждения или исключения ШЛУ-ТБ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96CCEE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3600" dirty="0" smtClean="0">
                <a:latin typeface="Calibri" pitchFamily="34" charset="0"/>
                <a:ea typeface="+mn-ea"/>
                <a:cs typeface="Arial" charset="0"/>
              </a:rPr>
              <a:t>Фенотипическое </a:t>
            </a:r>
            <a:r>
              <a:rPr lang="en-GB" sz="3600" dirty="0" smtClean="0">
                <a:latin typeface="Calibri" pitchFamily="34" charset="0"/>
                <a:ea typeface="+mn-ea"/>
                <a:cs typeface="Arial" charset="0"/>
              </a:rPr>
              <a:t>(</a:t>
            </a:r>
            <a:r>
              <a:rPr lang="ru-RU" sz="3600" dirty="0" smtClean="0">
                <a:latin typeface="Calibri" pitchFamily="34" charset="0"/>
                <a:ea typeface="+mn-ea"/>
                <a:cs typeface="Arial" charset="0"/>
              </a:rPr>
              <a:t>на основе культуры</a:t>
            </a:r>
            <a:r>
              <a:rPr lang="en-GB" sz="3600" dirty="0" smtClean="0">
                <a:latin typeface="Calibri" pitchFamily="34" charset="0"/>
                <a:ea typeface="+mn-ea"/>
                <a:cs typeface="Arial" charset="0"/>
              </a:rPr>
              <a:t>) </a:t>
            </a:r>
            <a:r>
              <a:rPr lang="ru-RU" sz="3600" dirty="0" smtClean="0">
                <a:latin typeface="Calibri" pitchFamily="34" charset="0"/>
                <a:ea typeface="+mn-ea"/>
                <a:cs typeface="Arial" charset="0"/>
              </a:rPr>
              <a:t>тестирование на лекарственную чувствительность</a:t>
            </a:r>
            <a:r>
              <a:rPr lang="en-GB" sz="3600" dirty="0" smtClean="0">
                <a:latin typeface="Calibri" pitchFamily="34" charset="0"/>
                <a:ea typeface="+mn-ea"/>
                <a:cs typeface="Arial" charset="0"/>
              </a:rPr>
              <a:t> (</a:t>
            </a:r>
            <a:r>
              <a:rPr lang="ru-RU" sz="3600" dirty="0" smtClean="0">
                <a:latin typeface="Calibri" pitchFamily="34" charset="0"/>
                <a:ea typeface="+mn-ea"/>
                <a:cs typeface="Arial" charset="0"/>
              </a:rPr>
              <a:t>ТЛЧ</a:t>
            </a:r>
            <a:r>
              <a:rPr lang="en-GB" sz="3600" dirty="0" smtClean="0">
                <a:latin typeface="Calibri" pitchFamily="34" charset="0"/>
                <a:ea typeface="+mn-ea"/>
                <a:cs typeface="Arial" charset="0"/>
              </a:rPr>
              <a:t>)</a:t>
            </a:r>
            <a:endParaRPr lang="en-GB" sz="36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619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4432" y="1348421"/>
            <a:ext cx="9619774" cy="5303799"/>
          </a:xfrm>
        </p:spPr>
        <p:txBody>
          <a:bodyPr/>
          <a:lstStyle/>
          <a:p>
            <a:pPr>
              <a:spcBef>
                <a:spcPts val="599"/>
              </a:spcBef>
            </a:pPr>
            <a:r>
              <a:rPr lang="en-US" sz="2300" dirty="0" smtClean="0"/>
              <a:t>LPA </a:t>
            </a:r>
            <a:r>
              <a:rPr lang="ru-RU" sz="2300" dirty="0" smtClean="0"/>
              <a:t>рекомендуется для лабораторий национального и областного уровня только в целях выявления устойчивости к </a:t>
            </a:r>
            <a:r>
              <a:rPr lang="ru-RU" sz="2300" dirty="0" err="1" smtClean="0"/>
              <a:t>рифамицину</a:t>
            </a:r>
            <a:r>
              <a:rPr lang="ru-RU" sz="2300" dirty="0" smtClean="0"/>
              <a:t> или в комбинации с устойчивости к </a:t>
            </a:r>
            <a:r>
              <a:rPr lang="ru-RU" sz="2300" dirty="0" err="1" smtClean="0"/>
              <a:t>изониазиду</a:t>
            </a:r>
            <a:r>
              <a:rPr lang="en-US" sz="2300" dirty="0" smtClean="0"/>
              <a:t>.</a:t>
            </a:r>
          </a:p>
          <a:p>
            <a:pPr>
              <a:spcBef>
                <a:spcPts val="599"/>
              </a:spcBef>
            </a:pPr>
            <a:r>
              <a:rPr lang="en-US" sz="2300" dirty="0" smtClean="0"/>
              <a:t>LPA </a:t>
            </a:r>
            <a:r>
              <a:rPr lang="ru-RU" sz="2300" dirty="0" smtClean="0"/>
              <a:t>рекомендуется для использования в образцах положительными по мазку и культурах </a:t>
            </a:r>
            <a:r>
              <a:rPr lang="en-US" sz="2300" i="1" dirty="0" smtClean="0"/>
              <a:t>M. tuberculosis</a:t>
            </a:r>
            <a:r>
              <a:rPr lang="en-US" sz="2300" dirty="0" smtClean="0"/>
              <a:t>.</a:t>
            </a:r>
          </a:p>
          <a:p>
            <a:pPr>
              <a:spcBef>
                <a:spcPts val="599"/>
              </a:spcBef>
            </a:pPr>
            <a:r>
              <a:rPr lang="ru-RU" sz="2300" dirty="0" smtClean="0"/>
              <a:t>Для </a:t>
            </a:r>
            <a:r>
              <a:rPr lang="en-US" sz="2300" dirty="0" smtClean="0"/>
              <a:t>LPA </a:t>
            </a:r>
            <a:r>
              <a:rPr lang="ru-RU" sz="2300" dirty="0" smtClean="0"/>
              <a:t>необходимо, как минимум, 3 отдельных помещения во избежание перекрестной контаминации</a:t>
            </a:r>
            <a:r>
              <a:rPr lang="en-US" sz="2300" dirty="0" smtClean="0"/>
              <a:t>.</a:t>
            </a:r>
          </a:p>
          <a:p>
            <a:pPr>
              <a:spcBef>
                <a:spcPts val="599"/>
              </a:spcBef>
            </a:pPr>
            <a:r>
              <a:rPr lang="ru-RU" sz="2300" dirty="0" smtClean="0"/>
              <a:t>Для </a:t>
            </a:r>
            <a:r>
              <a:rPr lang="en-US" sz="2300" dirty="0" smtClean="0"/>
              <a:t>LPA </a:t>
            </a:r>
            <a:r>
              <a:rPr lang="ru-RU" sz="2300" dirty="0" smtClean="0"/>
              <a:t>требуются меры обеспечения биобезопасности от среднего до высокого уровня</a:t>
            </a:r>
            <a:r>
              <a:rPr lang="en-US" sz="2300" dirty="0" smtClean="0"/>
              <a:t>.</a:t>
            </a:r>
          </a:p>
          <a:p>
            <a:pPr>
              <a:spcBef>
                <a:spcPts val="599"/>
              </a:spcBef>
            </a:pPr>
            <a:r>
              <a:rPr lang="en-US" sz="2300" dirty="0" smtClean="0"/>
              <a:t>LPA </a:t>
            </a:r>
            <a:r>
              <a:rPr lang="ru-RU" sz="2300" dirty="0" smtClean="0"/>
              <a:t>невозможно применять для контроля лечения</a:t>
            </a:r>
            <a:r>
              <a:rPr lang="en-US" sz="2300" dirty="0" smtClean="0"/>
              <a:t>. </a:t>
            </a:r>
          </a:p>
          <a:p>
            <a:pPr>
              <a:spcBef>
                <a:spcPts val="599"/>
              </a:spcBef>
            </a:pPr>
            <a:r>
              <a:rPr lang="en-US" sz="2300" dirty="0" smtClean="0"/>
              <a:t>LPA </a:t>
            </a:r>
            <a:r>
              <a:rPr lang="ru-RU" sz="2300" dirty="0" smtClean="0"/>
              <a:t>не рекомендуется для ПТП второго ряда</a:t>
            </a:r>
            <a:r>
              <a:rPr lang="en-US" sz="2300" dirty="0" smtClean="0"/>
              <a:t>; </a:t>
            </a:r>
            <a:r>
              <a:rPr lang="ru-RU" sz="2300" dirty="0" smtClean="0"/>
              <a:t>фенотипическое ТЛЧ все еще необходимо для выявления ШЛУ-ТБ</a:t>
            </a:r>
            <a:r>
              <a:rPr lang="en-US" sz="2300" dirty="0" smtClean="0"/>
              <a:t>.</a:t>
            </a:r>
          </a:p>
          <a:p>
            <a:pPr>
              <a:spcBef>
                <a:spcPts val="599"/>
              </a:spcBef>
            </a:pPr>
            <a:endParaRPr lang="en-GB" sz="2300" dirty="0" smtClean="0"/>
          </a:p>
          <a:p>
            <a:endParaRPr lang="fr-FR" sz="2300" dirty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96CCEE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Метод линейных зондов</a:t>
            </a:r>
            <a:r>
              <a:rPr lang="en-GB" sz="5000" dirty="0" smtClean="0">
                <a:latin typeface="Calibri" pitchFamily="34" charset="0"/>
                <a:ea typeface="+mn-ea"/>
                <a:cs typeface="Arial" charset="0"/>
              </a:rPr>
              <a:t> </a:t>
            </a:r>
            <a:r>
              <a:rPr lang="en-GB" sz="5000" dirty="0">
                <a:latin typeface="Calibri" pitchFamily="34" charset="0"/>
                <a:ea typeface="+mn-ea"/>
                <a:cs typeface="Arial" charset="0"/>
              </a:rPr>
              <a:t>(LPA</a:t>
            </a:r>
            <a:r>
              <a:rPr lang="en-GB" sz="5000" dirty="0" smtClean="0">
                <a:latin typeface="Calibri" pitchFamily="34" charset="0"/>
                <a:ea typeface="+mn-ea"/>
                <a:cs typeface="Arial" charset="0"/>
              </a:rPr>
              <a:t>)</a:t>
            </a:r>
            <a:endParaRPr lang="en-GB" sz="50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896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599"/>
              </a:spcBef>
            </a:pPr>
            <a:r>
              <a:rPr lang="ru-RU" noProof="0" dirty="0" smtClean="0"/>
              <a:t>Что такое ТБ и как его лечат</a:t>
            </a:r>
            <a:r>
              <a:rPr lang="en-GB" noProof="0" dirty="0" smtClean="0"/>
              <a:t>?</a:t>
            </a:r>
          </a:p>
          <a:p>
            <a:pPr>
              <a:lnSpc>
                <a:spcPct val="150000"/>
              </a:lnSpc>
              <a:spcBef>
                <a:spcPts val="599"/>
              </a:spcBef>
            </a:pPr>
            <a:r>
              <a:rPr lang="ru-RU" noProof="0" dirty="0" smtClean="0"/>
              <a:t>Каково глобальное и национальное бремя ТБ</a:t>
            </a:r>
            <a:r>
              <a:rPr lang="en-GB" noProof="0" dirty="0" smtClean="0"/>
              <a:t>?</a:t>
            </a:r>
          </a:p>
          <a:p>
            <a:pPr>
              <a:lnSpc>
                <a:spcPct val="150000"/>
              </a:lnSpc>
              <a:spcBef>
                <a:spcPts val="599"/>
              </a:spcBef>
            </a:pPr>
            <a:r>
              <a:rPr lang="ru-RU" noProof="0" dirty="0" smtClean="0"/>
              <a:t>Как передается ТБ и кому грозит риск заражения</a:t>
            </a:r>
            <a:r>
              <a:rPr lang="en-GB" noProof="0" dirty="0" smtClean="0"/>
              <a:t>?</a:t>
            </a:r>
          </a:p>
          <a:p>
            <a:pPr>
              <a:lnSpc>
                <a:spcPct val="150000"/>
              </a:lnSpc>
              <a:spcBef>
                <a:spcPts val="599"/>
              </a:spcBef>
            </a:pPr>
            <a:r>
              <a:rPr lang="ru-RU" noProof="0" dirty="0" smtClean="0"/>
              <a:t>Стратегическое руководство ВОЗ по диагностике ТБ</a:t>
            </a:r>
            <a:endParaRPr lang="en-GB" noProof="0" dirty="0" smtClean="0"/>
          </a:p>
          <a:p>
            <a:pPr>
              <a:lnSpc>
                <a:spcPct val="150000"/>
              </a:lnSpc>
              <a:spcBef>
                <a:spcPts val="599"/>
              </a:spcBef>
            </a:pPr>
            <a:r>
              <a:rPr lang="ru-RU" noProof="0" dirty="0" smtClean="0"/>
              <a:t>Организация лабораторий противотуберкулезной службы</a:t>
            </a:r>
            <a:endParaRPr lang="en-GB" noProof="0" dirty="0"/>
          </a:p>
        </p:txBody>
      </p:sp>
      <p:sp>
        <p:nvSpPr>
          <p:cNvPr id="220167" name="Rectangle 7"/>
          <p:cNvSpPr>
            <a:spLocks noGrp="1" noChangeArrowheads="1"/>
          </p:cNvSpPr>
          <p:nvPr>
            <p:ph type="title"/>
          </p:nvPr>
        </p:nvSpPr>
        <p:spPr/>
        <p:txBody>
          <a:bodyPr lIns="91311" tIns="45656" rIns="91311" bIns="45656"/>
          <a:lstStyle/>
          <a:p>
            <a:pPr eaLnBrk="1" hangingPunct="1">
              <a:defRPr/>
            </a:pPr>
            <a:r>
              <a:rPr lang="en-GB" noProof="0" dirty="0" smtClean="0"/>
              <a:t>  </a:t>
            </a:r>
            <a:endParaRPr lang="en-GB" noProof="0" dirty="0"/>
          </a:p>
        </p:txBody>
      </p:sp>
      <p:sp>
        <p:nvSpPr>
          <p:cNvPr id="220168" name="Rectangle 8"/>
          <p:cNvSpPr>
            <a:spLocks noChangeArrowheads="1"/>
          </p:cNvSpPr>
          <p:nvPr/>
        </p:nvSpPr>
        <p:spPr bwMode="auto">
          <a:xfrm>
            <a:off x="3" y="0"/>
            <a:ext cx="10688639" cy="136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0" tIns="0" rIns="0" bIns="0" anchor="ctr"/>
          <a:lstStyle/>
          <a:p>
            <a:pPr algn="ctr" defTabSz="1041156"/>
            <a:r>
              <a:rPr lang="ru-RU" sz="50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Содержание модуля</a:t>
            </a:r>
            <a:endParaRPr lang="en-US" sz="5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2" y="1395636"/>
            <a:ext cx="9619774" cy="443970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lang="ru-RU" sz="2200" dirty="0" smtClean="0">
                <a:cs typeface="Lucida Sans"/>
              </a:rPr>
              <a:t>Тест-система </a:t>
            </a:r>
            <a:r>
              <a:rPr lang="en-GB" sz="2200" dirty="0" err="1" smtClean="0">
                <a:cs typeface="Lucida Sans"/>
              </a:rPr>
              <a:t>Xpert</a:t>
            </a:r>
            <a:r>
              <a:rPr lang="en-GB" sz="2200" dirty="0" smtClean="0">
                <a:cs typeface="Lucida Sans"/>
              </a:rPr>
              <a:t> </a:t>
            </a:r>
            <a:r>
              <a:rPr lang="en-GB" sz="2200" dirty="0">
                <a:cs typeface="Lucida Sans"/>
              </a:rPr>
              <a:t>MTB/RIF </a:t>
            </a:r>
            <a:r>
              <a:rPr lang="ru-RU" sz="2200" dirty="0" smtClean="0">
                <a:cs typeface="Lucida Sans"/>
              </a:rPr>
              <a:t>подходит для лабораторий всех уровней с наличием необходимой инфраструктуры и с уровнем рабочей нагрузки соответствующем производительности прибора</a:t>
            </a:r>
            <a:r>
              <a:rPr lang="en-GB" sz="2200" dirty="0" smtClean="0">
                <a:cs typeface="Lucida Sans"/>
              </a:rPr>
              <a:t>.</a:t>
            </a:r>
            <a:endParaRPr lang="en-GB" sz="2200" dirty="0">
              <a:cs typeface="Lucida Sans"/>
            </a:endParaRPr>
          </a:p>
          <a:p>
            <a:pPr>
              <a:spcBef>
                <a:spcPts val="0"/>
              </a:spcBef>
            </a:pPr>
            <a:r>
              <a:rPr lang="ru-RU" sz="2200" dirty="0" smtClean="0">
                <a:cs typeface="Lucida Sans"/>
              </a:rPr>
              <a:t>Данный метод исследования выявляет как ТБ, так и устойчивость к </a:t>
            </a:r>
            <a:r>
              <a:rPr lang="ru-RU" sz="2200" dirty="0" err="1" smtClean="0">
                <a:cs typeface="Lucida Sans"/>
              </a:rPr>
              <a:t>рифампицину</a:t>
            </a:r>
            <a:r>
              <a:rPr lang="en-GB" sz="2200" dirty="0" smtClean="0">
                <a:cs typeface="Lucida Sans"/>
              </a:rPr>
              <a:t>.</a:t>
            </a:r>
            <a:endParaRPr lang="en-GB" sz="2200" dirty="0">
              <a:cs typeface="Lucida Sans"/>
            </a:endParaRPr>
          </a:p>
          <a:p>
            <a:pPr>
              <a:spcBef>
                <a:spcPts val="0"/>
              </a:spcBef>
            </a:pPr>
            <a:r>
              <a:rPr lang="ru-RU" sz="2200" dirty="0" smtClean="0">
                <a:cs typeface="Lucida Sans"/>
              </a:rPr>
              <a:t>Его можно применять как отдельный вид диагностического исследования</a:t>
            </a:r>
            <a:r>
              <a:rPr lang="en-GB" sz="2200" dirty="0" smtClean="0">
                <a:cs typeface="Lucida Sans"/>
              </a:rPr>
              <a:t>.</a:t>
            </a:r>
            <a:endParaRPr lang="en-GB" sz="2200" dirty="0">
              <a:cs typeface="Lucida Sans"/>
            </a:endParaRPr>
          </a:p>
          <a:p>
            <a:pPr>
              <a:spcBef>
                <a:spcPts val="0"/>
              </a:spcBef>
            </a:pPr>
            <a:r>
              <a:rPr lang="ru-RU" sz="2200" dirty="0" smtClean="0">
                <a:cs typeface="Lucida Sans"/>
              </a:rPr>
              <a:t>Для метода необходимо бесперебойное электропитание, ежегодная калибровка модулей, и температура окружающей среды в диапазоне </a:t>
            </a:r>
            <a:r>
              <a:rPr lang="en-GB" sz="2200" dirty="0" smtClean="0">
                <a:cs typeface="Lucida Sans"/>
              </a:rPr>
              <a:t>15</a:t>
            </a:r>
            <a:r>
              <a:rPr lang="en-GB" sz="2200" dirty="0">
                <a:cs typeface="Lucida Sans"/>
              </a:rPr>
              <a:t>-30 °C. </a:t>
            </a:r>
            <a:r>
              <a:rPr lang="ru-RU" sz="2200" dirty="0" smtClean="0">
                <a:cs typeface="Lucida Sans"/>
              </a:rPr>
              <a:t>Картриджи и реактивы следует хранить при температуре от </a:t>
            </a:r>
            <a:r>
              <a:rPr lang="en-GB" sz="2200" dirty="0" smtClean="0">
                <a:cs typeface="Lucida Sans"/>
              </a:rPr>
              <a:t>2</a:t>
            </a:r>
            <a:r>
              <a:rPr lang="ru-RU" sz="2200" dirty="0">
                <a:cs typeface="Lucida Sans"/>
              </a:rPr>
              <a:t> </a:t>
            </a:r>
            <a:r>
              <a:rPr lang="ru-RU" sz="2200" dirty="0" smtClean="0">
                <a:cs typeface="Lucida Sans"/>
              </a:rPr>
              <a:t>до </a:t>
            </a:r>
            <a:r>
              <a:rPr lang="en-GB" sz="2200" dirty="0" smtClean="0">
                <a:cs typeface="Lucida Sans"/>
              </a:rPr>
              <a:t>28 </a:t>
            </a:r>
            <a:r>
              <a:rPr lang="en-GB" sz="2200" dirty="0">
                <a:cs typeface="Lucida Sans"/>
              </a:rPr>
              <a:t>°C.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cs typeface="Lucida Sans"/>
              </a:rPr>
              <a:t>Метод невозможно применять для контроля лечения.</a:t>
            </a:r>
            <a:endParaRPr lang="en-GB" sz="2200" dirty="0">
              <a:cs typeface="Lucida Sans"/>
            </a:endParaRPr>
          </a:p>
          <a:p>
            <a:pPr>
              <a:spcBef>
                <a:spcPts val="0"/>
              </a:spcBef>
            </a:pPr>
            <a:r>
              <a:rPr lang="ru-RU" sz="2200" dirty="0" smtClean="0">
                <a:cs typeface="Lucida Sans"/>
              </a:rPr>
              <a:t>Необходимо ТЛЧ необходимо для выявления устойчивости к противотуберкулезным препаратам помимо </a:t>
            </a:r>
            <a:r>
              <a:rPr lang="ru-RU" sz="2200" dirty="0" err="1" smtClean="0">
                <a:cs typeface="Lucida Sans"/>
              </a:rPr>
              <a:t>рифампицина</a:t>
            </a:r>
            <a:r>
              <a:rPr lang="en-GB" sz="2200" dirty="0" smtClean="0">
                <a:cs typeface="Lucida Sans"/>
              </a:rPr>
              <a:t>.</a:t>
            </a:r>
            <a:endParaRPr lang="en-GB" sz="2200" dirty="0">
              <a:cs typeface="Lucida Sans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2200" dirty="0">
              <a:latin typeface="LucidaSans un"/>
              <a:cs typeface="LucidaSans un"/>
            </a:endParaRPr>
          </a:p>
          <a:p>
            <a:pPr>
              <a:spcBef>
                <a:spcPts val="599"/>
              </a:spcBef>
            </a:pPr>
            <a:endParaRPr lang="en-GB" sz="2200" dirty="0">
              <a:latin typeface="LucidaSans un"/>
              <a:cs typeface="LucidaSans u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91311" tIns="45656" rIns="91311" bIns="45656">
            <a:normAutofit/>
          </a:bodyPr>
          <a:lstStyle/>
          <a:p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Метод </a:t>
            </a:r>
            <a:r>
              <a:rPr lang="en-GB" sz="5000" dirty="0" err="1" smtClean="0">
                <a:latin typeface="Calibri" pitchFamily="34" charset="0"/>
                <a:ea typeface="+mn-ea"/>
                <a:cs typeface="Arial" charset="0"/>
              </a:rPr>
              <a:t>Xpert</a:t>
            </a:r>
            <a:r>
              <a:rPr lang="en-GB" sz="5000" dirty="0" smtClean="0">
                <a:latin typeface="Calibri" pitchFamily="34" charset="0"/>
                <a:ea typeface="+mn-ea"/>
                <a:cs typeface="Arial" charset="0"/>
              </a:rPr>
              <a:t> </a:t>
            </a:r>
            <a:r>
              <a:rPr lang="en-GB" sz="5000" dirty="0">
                <a:latin typeface="Calibri" pitchFamily="34" charset="0"/>
                <a:ea typeface="+mn-ea"/>
                <a:cs typeface="Arial" charset="0"/>
              </a:rPr>
              <a:t>MTB/</a:t>
            </a:r>
            <a:r>
              <a:rPr lang="en-GB" sz="5000" dirty="0" smtClean="0">
                <a:latin typeface="Calibri" pitchFamily="34" charset="0"/>
                <a:ea typeface="+mn-ea"/>
                <a:cs typeface="Arial" charset="0"/>
              </a:rPr>
              <a:t>RIF</a:t>
            </a:r>
            <a:endParaRPr lang="en-GB" sz="50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6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-298609"/>
            <a:ext cx="10688638" cy="1821339"/>
          </a:xfr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96CCEE"/>
            </a:outerShdw>
          </a:effectLst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altLang="zh-CN" sz="3600" dirty="0" smtClean="0">
                <a:latin typeface="Calibri" pitchFamily="34" charset="0"/>
                <a:cs typeface="Arial" charset="0"/>
              </a:rPr>
              <a:t>Налаженная многоуровневая сеть лабораторий – залог успешной борьбы с туберкулезом</a:t>
            </a:r>
            <a:endParaRPr lang="en-GB" sz="3600" dirty="0">
              <a:latin typeface="Calibri" pitchFamily="34" charset="0"/>
              <a:ea typeface="+mn-ea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99" y="1395637"/>
            <a:ext cx="9217023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630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40224" y="6012340"/>
            <a:ext cx="200729" cy="37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394" tIns="49700" rIns="99394" bIns="49700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4796" indent="0">
              <a:buNone/>
            </a:pPr>
            <a:r>
              <a:rPr lang="ru-RU" sz="2400" b="1" dirty="0" smtClean="0"/>
              <a:t>Периферийные лаборатории</a:t>
            </a:r>
            <a:r>
              <a:rPr lang="en-US" sz="2400" b="1" dirty="0" smtClean="0"/>
              <a:t>:</a:t>
            </a:r>
            <a:endParaRPr lang="en-US" sz="2400" b="1" dirty="0"/>
          </a:p>
          <a:p>
            <a:pPr>
              <a:spcAft>
                <a:spcPts val="600"/>
              </a:spcAft>
            </a:pPr>
            <a:r>
              <a:rPr lang="ru-RU" sz="2400" dirty="0" smtClean="0"/>
              <a:t>Располагаются в диспансерах, клиниках или больницах общего профиля</a:t>
            </a:r>
            <a:endParaRPr lang="en-US" sz="2400" dirty="0" smtClean="0"/>
          </a:p>
          <a:p>
            <a:r>
              <a:rPr lang="ru-RU" sz="2400" dirty="0" smtClean="0"/>
              <a:t>Предлагают ограниченное число услуг по диагностике ТБ, в том числе</a:t>
            </a:r>
            <a:endParaRPr lang="en-US" sz="2400" dirty="0"/>
          </a:p>
          <a:p>
            <a:pPr lvl="1"/>
            <a:r>
              <a:rPr lang="ru-RU" sz="2400" dirty="0" smtClean="0"/>
              <a:t>Сбор образцов мокроты</a:t>
            </a:r>
            <a:endParaRPr lang="en-US" sz="2400" dirty="0"/>
          </a:p>
          <a:p>
            <a:pPr lvl="1"/>
            <a:r>
              <a:rPr lang="ru-RU" sz="2400" dirty="0" smtClean="0"/>
              <a:t>Микроскопия мазка мокроты</a:t>
            </a:r>
            <a:endParaRPr lang="en-US" sz="2400" dirty="0"/>
          </a:p>
          <a:p>
            <a:pPr lvl="1"/>
            <a:r>
              <a:rPr lang="ru-RU" sz="2400" dirty="0" smtClean="0"/>
              <a:t>Исследования методом </a:t>
            </a:r>
            <a:r>
              <a:rPr lang="en-US" sz="2400" dirty="0" err="1" smtClean="0"/>
              <a:t>Xpert</a:t>
            </a:r>
            <a:r>
              <a:rPr lang="en-US" sz="2400" dirty="0" smtClean="0"/>
              <a:t> </a:t>
            </a:r>
            <a:r>
              <a:rPr lang="en-US" sz="2400" dirty="0"/>
              <a:t>MTB/</a:t>
            </a:r>
            <a:r>
              <a:rPr lang="en-US" sz="2400" dirty="0" smtClean="0"/>
              <a:t>RIF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Должны участвовать в программах внешнего обеспечения качества </a:t>
            </a:r>
            <a:r>
              <a:rPr lang="en-US" sz="2400" dirty="0" smtClean="0"/>
              <a:t>(</a:t>
            </a:r>
            <a:r>
              <a:rPr lang="ru-RU" sz="2400" dirty="0" smtClean="0"/>
              <a:t>ВОК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ko-KR" sz="5000" dirty="0" smtClean="0">
                <a:latin typeface="Calibri" pitchFamily="34" charset="0"/>
              </a:rPr>
              <a:t>Периферийная лаборатория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5278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5" name="Rectangle 5"/>
          <p:cNvSpPr>
            <a:spLocks noGrp="1" noChangeArrowheads="1"/>
          </p:cNvSpPr>
          <p:nvPr>
            <p:ph idx="1"/>
          </p:nvPr>
        </p:nvSpPr>
        <p:spPr>
          <a:xfrm>
            <a:off x="534432" y="1420429"/>
            <a:ext cx="9619774" cy="559183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altLang="ko-KR" sz="2400" b="1" dirty="0" smtClean="0">
                <a:ea typeface="굴림" pitchFamily="34" charset="-127"/>
                <a:cs typeface="Calibri" pitchFamily="34" charset="0"/>
              </a:rPr>
              <a:t>Лаборатории промежуточного уровня</a:t>
            </a:r>
            <a:r>
              <a:rPr lang="en-GB" altLang="ko-KR" sz="2400" b="1" dirty="0" smtClean="0">
                <a:ea typeface="굴림" pitchFamily="34" charset="-127"/>
                <a:cs typeface="Calibri" pitchFamily="34" charset="0"/>
              </a:rPr>
              <a:t>:</a:t>
            </a:r>
            <a:endParaRPr lang="en-GB" altLang="ko-KR" sz="2400" b="1" dirty="0">
              <a:ea typeface="굴림" pitchFamily="34" charset="-127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ko-KR" sz="2400" dirty="0" smtClean="0">
                <a:ea typeface="굴림" pitchFamily="34" charset="-127"/>
                <a:cs typeface="Calibri" pitchFamily="34" charset="0"/>
              </a:rPr>
              <a:t>Располагаются в областных или крупных стационарах</a:t>
            </a:r>
            <a:endParaRPr lang="en-GB" altLang="ko-KR" sz="2400" dirty="0">
              <a:ea typeface="굴림" pitchFamily="34" charset="-127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ko-KR" sz="2400" dirty="0" smtClean="0">
                <a:ea typeface="굴림" pitchFamily="34" charset="-127"/>
                <a:cs typeface="Calibri" pitchFamily="34" charset="0"/>
              </a:rPr>
              <a:t>Предлагают широкий спектр услуг по диагностике ТБ, в том числе</a:t>
            </a:r>
            <a:endParaRPr lang="en-GB" altLang="ko-KR" sz="2400" dirty="0">
              <a:ea typeface="굴림" pitchFamily="34" charset="-127"/>
              <a:cs typeface="Calibri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altLang="ko-KR" sz="2400" dirty="0" smtClean="0">
                <a:ea typeface="굴림" pitchFamily="34" charset="-127"/>
                <a:cs typeface="Calibri" pitchFamily="34" charset="0"/>
              </a:rPr>
              <a:t>Сбор образцов мокроты</a:t>
            </a:r>
            <a:endParaRPr lang="en-GB" altLang="ko-KR" sz="2400" dirty="0">
              <a:ea typeface="굴림" pitchFamily="34" charset="-127"/>
              <a:cs typeface="Calibri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altLang="ko-KR" sz="2400" dirty="0" smtClean="0">
                <a:ea typeface="굴림" pitchFamily="34" charset="-127"/>
                <a:cs typeface="Calibri" pitchFamily="34" charset="0"/>
              </a:rPr>
              <a:t>Микроскопия мазка мокроты</a:t>
            </a:r>
            <a:endParaRPr lang="en-GB" altLang="ko-KR" sz="2400" dirty="0">
              <a:ea typeface="굴림" pitchFamily="34" charset="-127"/>
              <a:cs typeface="Calibri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altLang="ko-KR" sz="2400" dirty="0" smtClean="0">
                <a:ea typeface="굴림" pitchFamily="34" charset="-127"/>
                <a:cs typeface="Calibri" pitchFamily="34" charset="0"/>
              </a:rPr>
              <a:t>Исследование методом </a:t>
            </a:r>
            <a:r>
              <a:rPr lang="en-GB" altLang="ko-KR" sz="2400" dirty="0" err="1" smtClean="0">
                <a:ea typeface="굴림" pitchFamily="34" charset="-127"/>
                <a:cs typeface="Calibri" pitchFamily="34" charset="0"/>
              </a:rPr>
              <a:t>Xpert</a:t>
            </a:r>
            <a:r>
              <a:rPr lang="en-GB" altLang="ko-KR" sz="2400" dirty="0" smtClean="0">
                <a:ea typeface="굴림" pitchFamily="34" charset="-127"/>
                <a:cs typeface="Calibri" pitchFamily="34" charset="0"/>
              </a:rPr>
              <a:t> </a:t>
            </a:r>
            <a:r>
              <a:rPr lang="en-GB" altLang="ko-KR" sz="2400" dirty="0">
                <a:ea typeface="굴림" pitchFamily="34" charset="-127"/>
                <a:cs typeface="Calibri" pitchFamily="34" charset="0"/>
              </a:rPr>
              <a:t>MTB/</a:t>
            </a:r>
            <a:r>
              <a:rPr lang="en-GB" altLang="ko-KR" sz="2400" dirty="0" smtClean="0">
                <a:ea typeface="굴림" pitchFamily="34" charset="-127"/>
                <a:cs typeface="Calibri" pitchFamily="34" charset="0"/>
              </a:rPr>
              <a:t>RIF</a:t>
            </a:r>
            <a:endParaRPr lang="en-GB" altLang="ko-KR" sz="2400" dirty="0">
              <a:ea typeface="굴림" pitchFamily="34" charset="-127"/>
              <a:cs typeface="Calibri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altLang="ko-KR" sz="2400" dirty="0" err="1" smtClean="0">
                <a:ea typeface="굴림" pitchFamily="34" charset="-127"/>
                <a:cs typeface="Calibri" pitchFamily="34" charset="0"/>
              </a:rPr>
              <a:t>Культуральные</a:t>
            </a:r>
            <a:r>
              <a:rPr lang="ru-RU" altLang="ko-KR" sz="2400" dirty="0" smtClean="0">
                <a:ea typeface="굴림" pitchFamily="34" charset="-127"/>
                <a:cs typeface="Calibri" pitchFamily="34" charset="0"/>
              </a:rPr>
              <a:t> анализы и выявление </a:t>
            </a:r>
            <a:r>
              <a:rPr lang="en-GB" altLang="ko-KR" sz="2400" i="1" dirty="0" smtClean="0">
                <a:ea typeface="굴림" pitchFamily="34" charset="-127"/>
                <a:cs typeface="Calibri" pitchFamily="34" charset="0"/>
              </a:rPr>
              <a:t>M</a:t>
            </a:r>
            <a:r>
              <a:rPr lang="en-GB" altLang="ko-KR" sz="2400" i="1" dirty="0">
                <a:ea typeface="굴림" pitchFamily="34" charset="-127"/>
                <a:cs typeface="Calibri" pitchFamily="34" charset="0"/>
              </a:rPr>
              <a:t>. tuberculosis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altLang="ko-KR" sz="2400" dirty="0" smtClean="0">
                <a:ea typeface="굴림" pitchFamily="34" charset="-127"/>
                <a:cs typeface="Calibri" pitchFamily="34" charset="0"/>
              </a:rPr>
              <a:t>Метод линейных зондов (</a:t>
            </a:r>
            <a:r>
              <a:rPr lang="en-US" altLang="ko-KR" sz="2400" dirty="0" smtClean="0">
                <a:ea typeface="굴림" pitchFamily="34" charset="-127"/>
                <a:cs typeface="Calibri" pitchFamily="34" charset="0"/>
              </a:rPr>
              <a:t>LPA</a:t>
            </a:r>
            <a:r>
              <a:rPr lang="ru-RU" altLang="ko-KR" sz="2400" dirty="0" smtClean="0">
                <a:ea typeface="굴림" pitchFamily="34" charset="-127"/>
                <a:cs typeface="Calibri" pitchFamily="34" charset="0"/>
              </a:rPr>
              <a:t>)</a:t>
            </a:r>
            <a:endParaRPr lang="en-GB" altLang="ko-KR" sz="2400" dirty="0">
              <a:ea typeface="굴림" pitchFamily="34" charset="-127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ko-KR" sz="2400" dirty="0" smtClean="0">
                <a:ea typeface="굴림" pitchFamily="34" charset="-127"/>
                <a:cs typeface="Calibri" pitchFamily="34" charset="0"/>
              </a:rPr>
              <a:t>Оказывают содействие периферийным лабораториям</a:t>
            </a:r>
            <a:endParaRPr lang="en-GB" altLang="ko-KR" sz="2400" dirty="0">
              <a:ea typeface="굴림" pitchFamily="34" charset="-127"/>
              <a:cs typeface="Calibri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altLang="ko-KR" sz="2400" dirty="0" smtClean="0">
                <a:ea typeface="굴림" pitchFamily="34" charset="-127"/>
                <a:cs typeface="Calibri" pitchFamily="34" charset="0"/>
              </a:rPr>
              <a:t>Обеспечение реактивами и материалами</a:t>
            </a:r>
            <a:endParaRPr lang="en-GB" altLang="ko-KR" sz="2400" dirty="0">
              <a:ea typeface="굴림" pitchFamily="34" charset="-127"/>
              <a:cs typeface="Calibri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altLang="ko-KR" sz="2400" dirty="0" smtClean="0">
                <a:ea typeface="굴림" pitchFamily="34" charset="-127"/>
                <a:cs typeface="Calibri" pitchFamily="34" charset="0"/>
              </a:rPr>
              <a:t>Проведение обучающих мероприятий, кураторство, ВОК результатов микроскопии мазка мокроты и исследований методом </a:t>
            </a:r>
            <a:r>
              <a:rPr lang="en-GB" altLang="ko-KR" sz="2400" dirty="0" err="1" smtClean="0">
                <a:ea typeface="굴림" pitchFamily="34" charset="-127"/>
                <a:cs typeface="Calibri" pitchFamily="34" charset="0"/>
              </a:rPr>
              <a:t>Xpert</a:t>
            </a:r>
            <a:r>
              <a:rPr lang="en-GB" altLang="ko-KR" sz="2400" dirty="0" smtClean="0">
                <a:ea typeface="굴림" pitchFamily="34" charset="-127"/>
                <a:cs typeface="Calibri" pitchFamily="34" charset="0"/>
              </a:rPr>
              <a:t> </a:t>
            </a:r>
            <a:r>
              <a:rPr lang="en-GB" altLang="ko-KR" sz="2400" dirty="0">
                <a:ea typeface="굴림" pitchFamily="34" charset="-127"/>
                <a:cs typeface="Calibri" pitchFamily="34" charset="0"/>
              </a:rPr>
              <a:t>MTB/</a:t>
            </a:r>
            <a:r>
              <a:rPr lang="en-GB" altLang="ko-KR" sz="2400" dirty="0" smtClean="0">
                <a:ea typeface="굴림" pitchFamily="34" charset="-127"/>
                <a:cs typeface="Calibri" pitchFamily="34" charset="0"/>
              </a:rPr>
              <a:t>RIF.</a:t>
            </a:r>
            <a:endParaRPr lang="en-GB" sz="2400" dirty="0">
              <a:cs typeface="Calibri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ko-KR" sz="5000" dirty="0" smtClean="0">
                <a:latin typeface="Calibri" pitchFamily="34" charset="0"/>
              </a:rPr>
              <a:t>Промежуточная лаборатория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4373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9" name="Rectangle 5"/>
          <p:cNvSpPr>
            <a:spLocks noGrp="1" noChangeArrowheads="1"/>
          </p:cNvSpPr>
          <p:nvPr>
            <p:ph idx="1"/>
          </p:nvPr>
        </p:nvSpPr>
        <p:spPr>
          <a:xfrm>
            <a:off x="534432" y="1323628"/>
            <a:ext cx="9619774" cy="499416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599"/>
              </a:spcAft>
              <a:buNone/>
            </a:pPr>
            <a:r>
              <a:rPr lang="ru-RU" altLang="ko-KR" sz="2200" b="1" dirty="0" smtClean="0">
                <a:ea typeface="굴림" pitchFamily="34" charset="-127"/>
                <a:cs typeface="Calibri" pitchFamily="34" charset="0"/>
              </a:rPr>
              <a:t>Центральные лаборатории</a:t>
            </a:r>
            <a:r>
              <a:rPr lang="en-GB" altLang="ko-KR" sz="2200" b="1" dirty="0" smtClean="0">
                <a:ea typeface="굴림" pitchFamily="34" charset="-127"/>
                <a:cs typeface="Calibri" pitchFamily="34" charset="0"/>
              </a:rPr>
              <a:t>: </a:t>
            </a:r>
            <a:endParaRPr lang="en-GB" altLang="ko-KR" sz="2200" b="1" dirty="0">
              <a:ea typeface="굴림" pitchFamily="34" charset="-127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599"/>
              </a:spcAft>
            </a:pP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Бывают национального, областного уровня или уровня штата</a:t>
            </a:r>
            <a:endParaRPr lang="en-GB" altLang="ko-KR" sz="2200" dirty="0">
              <a:ea typeface="굴림" pitchFamily="34" charset="-127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Предлагают комплексные услуги в области диагностики ТБ, в том числе</a:t>
            </a:r>
            <a:endParaRPr lang="en-GB" altLang="ko-KR" sz="2200" dirty="0">
              <a:ea typeface="굴림" pitchFamily="34" charset="-127"/>
              <a:cs typeface="Calibri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SzPct val="130000"/>
            </a:pPr>
            <a:r>
              <a:rPr lang="ru-RU" altLang="ko-KR" sz="2200" dirty="0">
                <a:ea typeface="굴림" pitchFamily="34" charset="-127"/>
                <a:cs typeface="Calibri" pitchFamily="34" charset="0"/>
              </a:rPr>
              <a:t>Сбор образцов мокроты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SzPct val="130000"/>
            </a:pPr>
            <a:r>
              <a:rPr lang="ru-RU" altLang="ko-KR" sz="2200" dirty="0">
                <a:ea typeface="굴림" pitchFamily="34" charset="-127"/>
                <a:cs typeface="Calibri" pitchFamily="34" charset="0"/>
              </a:rPr>
              <a:t>Микроскопия мазка мокроты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SzPct val="130000"/>
            </a:pPr>
            <a:r>
              <a:rPr lang="ru-RU" altLang="ko-KR" sz="2200" dirty="0">
                <a:ea typeface="굴림" pitchFamily="34" charset="-127"/>
                <a:cs typeface="Calibri" pitchFamily="34" charset="0"/>
              </a:rPr>
              <a:t>Исследование методом </a:t>
            </a:r>
            <a:r>
              <a:rPr lang="ru-RU" altLang="ko-KR" sz="2200" dirty="0" err="1">
                <a:ea typeface="굴림" pitchFamily="34" charset="-127"/>
                <a:cs typeface="Calibri" pitchFamily="34" charset="0"/>
              </a:rPr>
              <a:t>Xpert</a:t>
            </a:r>
            <a:r>
              <a:rPr lang="ru-RU" altLang="ko-KR" sz="2200" dirty="0">
                <a:ea typeface="굴림" pitchFamily="34" charset="-127"/>
                <a:cs typeface="Calibri" pitchFamily="34" charset="0"/>
              </a:rPr>
              <a:t> MTB/RIF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SzPct val="130000"/>
            </a:pP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Метод линейных зондов </a:t>
            </a:r>
            <a:r>
              <a:rPr lang="en-US" altLang="ko-KR" sz="2200" dirty="0" smtClean="0">
                <a:ea typeface="굴림" pitchFamily="34" charset="-127"/>
                <a:cs typeface="Calibri" pitchFamily="34" charset="0"/>
              </a:rPr>
              <a:t>(LPA)</a:t>
            </a:r>
            <a:endParaRPr lang="ru-RU" altLang="ko-KR" sz="2200" dirty="0" smtClean="0">
              <a:ea typeface="굴림" pitchFamily="34" charset="-127"/>
              <a:cs typeface="Calibri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SzPct val="130000"/>
            </a:pPr>
            <a:r>
              <a:rPr lang="ru-RU" altLang="ko-KR" sz="2200" dirty="0" err="1" smtClean="0">
                <a:ea typeface="굴림" pitchFamily="34" charset="-127"/>
                <a:cs typeface="Calibri" pitchFamily="34" charset="0"/>
              </a:rPr>
              <a:t>Культуральные</a:t>
            </a: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 </a:t>
            </a:r>
            <a:r>
              <a:rPr lang="ru-RU" altLang="ko-KR" sz="2200" dirty="0">
                <a:ea typeface="굴림" pitchFamily="34" charset="-127"/>
                <a:cs typeface="Calibri" pitchFamily="34" charset="0"/>
              </a:rPr>
              <a:t>анализы и выявление </a:t>
            </a:r>
            <a:r>
              <a:rPr lang="ru-RU" altLang="ko-KR" sz="2200" i="1" dirty="0" err="1">
                <a:ea typeface="굴림" pitchFamily="34" charset="-127"/>
                <a:cs typeface="Calibri" pitchFamily="34" charset="0"/>
              </a:rPr>
              <a:t>M</a:t>
            </a:r>
            <a:r>
              <a:rPr lang="ru-RU" altLang="ko-KR" sz="2200" i="1" dirty="0">
                <a:ea typeface="굴림" pitchFamily="34" charset="-127"/>
                <a:cs typeface="Calibri" pitchFamily="34" charset="0"/>
              </a:rPr>
              <a:t>. </a:t>
            </a:r>
            <a:r>
              <a:rPr lang="ru-RU" altLang="ko-KR" sz="2200" i="1" dirty="0" err="1" smtClean="0">
                <a:ea typeface="굴림" pitchFamily="34" charset="-127"/>
                <a:cs typeface="Calibri" pitchFamily="34" charset="0"/>
              </a:rPr>
              <a:t>tuberculosis</a:t>
            </a:r>
            <a:endParaRPr lang="en-GB" altLang="ko-KR" sz="2200" i="1" dirty="0">
              <a:ea typeface="굴림" pitchFamily="34" charset="-127"/>
              <a:cs typeface="Calibri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599"/>
              </a:spcAft>
              <a:buSzPct val="130000"/>
            </a:pP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ТЛЧ противотуберкулезных препаратов первого и второго ряда</a:t>
            </a:r>
            <a:endParaRPr lang="en-GB" altLang="ko-KR" sz="2200" dirty="0">
              <a:ea typeface="굴림" pitchFamily="34" charset="-127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599"/>
              </a:spcAft>
            </a:pP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Оказание содействия всей лабораторной сети</a:t>
            </a:r>
            <a:endParaRPr lang="en-GB" altLang="ko-KR" sz="2200" dirty="0">
              <a:ea typeface="굴림" pitchFamily="34" charset="-127"/>
              <a:cs typeface="Calibri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ts val="599"/>
              </a:spcAft>
              <a:buSzPct val="130000"/>
            </a:pP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Организация и участие в обучающих мероприятиях, кураторство и ВОК результатов микроскопии мазка мокроты, исследований методом </a:t>
            </a:r>
            <a:r>
              <a:rPr lang="en-GB" altLang="ko-KR" sz="2200" dirty="0" err="1" smtClean="0">
                <a:ea typeface="굴림" pitchFamily="34" charset="-127"/>
                <a:cs typeface="Calibri" pitchFamily="34" charset="0"/>
              </a:rPr>
              <a:t>Xpert</a:t>
            </a:r>
            <a:r>
              <a:rPr lang="en-GB" altLang="ko-KR" sz="2200" dirty="0" smtClean="0">
                <a:ea typeface="굴림" pitchFamily="34" charset="-127"/>
                <a:cs typeface="Calibri" pitchFamily="34" charset="0"/>
              </a:rPr>
              <a:t> </a:t>
            </a:r>
            <a:r>
              <a:rPr lang="en-GB" altLang="ko-KR" sz="2200" dirty="0">
                <a:ea typeface="굴림" pitchFamily="34" charset="-127"/>
                <a:cs typeface="Calibri" pitchFamily="34" charset="0"/>
              </a:rPr>
              <a:t>MTB/</a:t>
            </a:r>
            <a:r>
              <a:rPr lang="en-GB" altLang="ko-KR" sz="2200" dirty="0" smtClean="0">
                <a:ea typeface="굴림" pitchFamily="34" charset="-127"/>
                <a:cs typeface="Calibri" pitchFamily="34" charset="0"/>
              </a:rPr>
              <a:t>RIF</a:t>
            </a: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 и </a:t>
            </a:r>
            <a:r>
              <a:rPr lang="ru-RU" altLang="ko-KR" sz="2200" dirty="0" err="1" smtClean="0">
                <a:ea typeface="굴림" pitchFamily="34" charset="-127"/>
                <a:cs typeface="Calibri" pitchFamily="34" charset="0"/>
              </a:rPr>
              <a:t>культуральных</a:t>
            </a: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 исследований; консультации по закупкам</a:t>
            </a:r>
            <a:endParaRPr lang="en-GB" altLang="ko-KR" sz="2200" dirty="0">
              <a:ea typeface="굴림" pitchFamily="34" charset="-127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599"/>
              </a:spcAft>
            </a:pP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Другие виды деятельности</a:t>
            </a:r>
            <a:endParaRPr lang="en-GB" altLang="ko-KR" sz="2200" dirty="0">
              <a:ea typeface="굴림" pitchFamily="34" charset="-127"/>
              <a:cs typeface="Calibri" pitchFamily="34" charset="0"/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spcAft>
                <a:spcPct val="35000"/>
              </a:spcAft>
              <a:buSzPct val="130000"/>
            </a:pP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Участие в операционных исследованиях; </a:t>
            </a:r>
            <a:r>
              <a:rPr lang="ru-RU" altLang="ko-KR" sz="2200" dirty="0" err="1" smtClean="0">
                <a:ea typeface="굴림" pitchFamily="34" charset="-127"/>
                <a:cs typeface="Calibri" pitchFamily="34" charset="0"/>
              </a:rPr>
              <a:t>эпиднадзор</a:t>
            </a:r>
            <a:r>
              <a:rPr lang="ru-RU" altLang="ko-KR" sz="2200" dirty="0" smtClean="0">
                <a:ea typeface="굴림" pitchFamily="34" charset="-127"/>
                <a:cs typeface="Calibri" pitchFamily="34" charset="0"/>
              </a:rPr>
              <a:t> за лекарственной устойчивостью</a:t>
            </a:r>
            <a:r>
              <a:rPr lang="en-GB" altLang="ko-KR" sz="2200" dirty="0" smtClean="0">
                <a:ea typeface="굴림" pitchFamily="34" charset="-127"/>
                <a:cs typeface="Calibri" pitchFamily="34" charset="0"/>
              </a:rPr>
              <a:t>.</a:t>
            </a:r>
            <a:endParaRPr lang="en-GB" altLang="ko-KR" sz="2200" dirty="0">
              <a:ea typeface="굴림" pitchFamily="34" charset="-127"/>
              <a:cs typeface="Calibri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ko-KR" sz="5000" dirty="0" smtClean="0">
                <a:latin typeface="Calibri" pitchFamily="34" charset="0"/>
              </a:rPr>
              <a:t>Центральная лаборатория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72570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4432" y="1734074"/>
            <a:ext cx="9619774" cy="4990154"/>
          </a:xfrm>
        </p:spPr>
        <p:txBody>
          <a:bodyPr/>
          <a:lstStyle/>
          <a:p>
            <a:r>
              <a:rPr lang="ru-RU" sz="1700" dirty="0" smtClean="0"/>
              <a:t>ТБ – это инфекционное заболевание, главным образом, поражающее легкие, но может затронуть любую другую часть тела</a:t>
            </a:r>
            <a:r>
              <a:rPr lang="en-US" sz="1700" dirty="0" smtClean="0"/>
              <a:t>. </a:t>
            </a:r>
            <a:endParaRPr lang="en-US" sz="1700" dirty="0"/>
          </a:p>
          <a:p>
            <a:r>
              <a:rPr lang="ru-RU" sz="1700" dirty="0">
                <a:cs typeface="Calibri" pitchFamily="34" charset="0"/>
              </a:rPr>
              <a:t>Хотя одна треть населения всего мира инфицирована ТБ, только у 10% инфицированных </a:t>
            </a:r>
            <a:r>
              <a:rPr lang="ru-RU" sz="1700" dirty="0" err="1">
                <a:cs typeface="Calibri" pitchFamily="34" charset="0"/>
              </a:rPr>
              <a:t>иммуннокомпетентных</a:t>
            </a:r>
            <a:r>
              <a:rPr lang="ru-RU" sz="1700" dirty="0">
                <a:cs typeface="Calibri" pitchFamily="34" charset="0"/>
              </a:rPr>
              <a:t> лиц развивается активная форма ТБ за всю продолжительность </a:t>
            </a:r>
            <a:r>
              <a:rPr lang="ru-RU" sz="1700" dirty="0" smtClean="0">
                <a:cs typeface="Calibri" pitchFamily="34" charset="0"/>
              </a:rPr>
              <a:t>жизни. </a:t>
            </a:r>
            <a:r>
              <a:rPr lang="ru-RU" sz="1700" dirty="0">
                <a:cs typeface="Calibri" pitchFamily="34" charset="0"/>
              </a:rPr>
              <a:t>ВИЧ-положительный статус повышается риск развития заболевания ТБ</a:t>
            </a:r>
            <a:r>
              <a:rPr lang="en-GB" sz="1700" dirty="0">
                <a:cs typeface="Calibri" pitchFamily="34" charset="0"/>
              </a:rPr>
              <a:t>: </a:t>
            </a:r>
            <a:r>
              <a:rPr lang="ru-RU" sz="1700" dirty="0">
                <a:cs typeface="Calibri" pitchFamily="34" charset="0"/>
              </a:rPr>
              <a:t>среди людей, живущих с ВИЧ, которые также заражены ТБ, существует 10%-й ежегодный риск развития активной формы заболевания ТБ</a:t>
            </a:r>
            <a:r>
              <a:rPr lang="en-GB" sz="1700" dirty="0">
                <a:cs typeface="Calibri" pitchFamily="34" charset="0"/>
              </a:rPr>
              <a:t>.</a:t>
            </a:r>
            <a:endParaRPr lang="en-GB" sz="1700" dirty="0"/>
          </a:p>
          <a:p>
            <a:r>
              <a:rPr lang="ru-RU" sz="1700" dirty="0" smtClean="0"/>
              <a:t>ВОЗ рекомендует применение метода </a:t>
            </a:r>
            <a:r>
              <a:rPr lang="en-US" sz="1700" dirty="0" err="1" smtClean="0"/>
              <a:t>Xpert</a:t>
            </a:r>
            <a:r>
              <a:rPr lang="en-US" sz="1700" dirty="0" smtClean="0"/>
              <a:t> </a:t>
            </a:r>
            <a:r>
              <a:rPr lang="en-US" sz="1700" dirty="0"/>
              <a:t>MTB/</a:t>
            </a:r>
            <a:r>
              <a:rPr lang="en-US" sz="1700" dirty="0" smtClean="0"/>
              <a:t>RIF</a:t>
            </a:r>
            <a:r>
              <a:rPr lang="ru-RU" sz="1700" dirty="0" smtClean="0"/>
              <a:t> для диагностики легочной формы ТБ и для отдельных образцов – с целью диагностики внелегочных форм ТБ</a:t>
            </a:r>
            <a:r>
              <a:rPr lang="en-US" sz="1700" dirty="0" smtClean="0"/>
              <a:t>.</a:t>
            </a:r>
            <a:endParaRPr lang="en-US" sz="1700" dirty="0"/>
          </a:p>
          <a:p>
            <a:r>
              <a:rPr lang="ru-RU" sz="1700" dirty="0" smtClean="0"/>
              <a:t>Сеть лабораторий противотуберкулезной службы играет жизненно важную роль в борьбе против ТБ. Как правило, признаются 3 уровня</a:t>
            </a:r>
            <a:r>
              <a:rPr lang="en-US" sz="1700" dirty="0" smtClean="0"/>
              <a:t>: </a:t>
            </a:r>
            <a:r>
              <a:rPr lang="ru-RU" sz="1700" dirty="0" smtClean="0"/>
              <a:t>центральный, промежуточный и периферийный</a:t>
            </a:r>
            <a:r>
              <a:rPr lang="en-US" sz="1700" dirty="0" smtClean="0"/>
              <a:t>. </a:t>
            </a:r>
            <a:r>
              <a:rPr lang="ru-RU" sz="1700" dirty="0" smtClean="0"/>
              <a:t>Каждый уровень выполняет хорошо определенные технические или управленческие задачи, либо как те, так и эти</a:t>
            </a:r>
            <a:r>
              <a:rPr lang="en-US" sz="1700" dirty="0" smtClean="0"/>
              <a:t>.</a:t>
            </a:r>
            <a:endParaRPr lang="en-US" sz="1700" dirty="0"/>
          </a:p>
          <a:p>
            <a:r>
              <a:rPr lang="ru-RU" sz="1700" dirty="0" smtClean="0"/>
              <a:t>С </a:t>
            </a:r>
            <a:r>
              <a:rPr lang="en-US" sz="1700" dirty="0" smtClean="0"/>
              <a:t>2007</a:t>
            </a:r>
            <a:r>
              <a:rPr lang="ru-RU" sz="1700" dirty="0" smtClean="0"/>
              <a:t> г. со стороны ВОЗ одобрены различные технологии и определены </a:t>
            </a:r>
            <a:r>
              <a:rPr lang="ru-RU" sz="1700" dirty="0"/>
              <a:t>соответствующие </a:t>
            </a:r>
            <a:r>
              <a:rPr lang="ru-RU" sz="1700" dirty="0" smtClean="0"/>
              <a:t>для каждой технологии </a:t>
            </a:r>
            <a:r>
              <a:rPr lang="ru-RU" sz="1700" dirty="0"/>
              <a:t>уровни </a:t>
            </a:r>
            <a:r>
              <a:rPr lang="ru-RU" sz="1700" dirty="0" smtClean="0"/>
              <a:t>внедрения в лабораторной сети.</a:t>
            </a:r>
            <a:endParaRPr lang="en-US" sz="1700" dirty="0"/>
          </a:p>
          <a:p>
            <a:endParaRPr lang="fr-FR" sz="1700" dirty="0"/>
          </a:p>
        </p:txBody>
      </p:sp>
      <p:sp>
        <p:nvSpPr>
          <p:cNvPr id="306178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96CCEE"/>
            </a:outerShdw>
          </a:effectLst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r>
              <a:rPr lang="ru-RU" altLang="zh-CN" sz="5000" dirty="0" smtClean="0">
                <a:latin typeface="Calibri" pitchFamily="34" charset="0"/>
                <a:cs typeface="Arial" charset="0"/>
              </a:rPr>
              <a:t>Выводы</a:t>
            </a:r>
            <a:endParaRPr lang="en-GB" sz="50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90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45000"/>
              </a:spcAft>
            </a:pPr>
            <a:r>
              <a:rPr lang="ru-RU" sz="2400" noProof="0" dirty="0" smtClean="0">
                <a:cs typeface="Calibri" panose="020F0502020204030204" pitchFamily="34" charset="0"/>
              </a:rPr>
              <a:t>Каковы пути </a:t>
            </a:r>
            <a:r>
              <a:rPr lang="ru-RU" sz="2400" dirty="0" smtClean="0">
                <a:cs typeface="Calibri" panose="020F0502020204030204" pitchFamily="34" charset="0"/>
              </a:rPr>
              <a:t>распространения </a:t>
            </a:r>
            <a:r>
              <a:rPr lang="ru-RU" sz="2400" noProof="0" dirty="0" smtClean="0">
                <a:cs typeface="Calibri" panose="020F0502020204030204" pitchFamily="34" charset="0"/>
              </a:rPr>
              <a:t>ТБ и какие факторы влияют на риск заражения</a:t>
            </a:r>
            <a:r>
              <a:rPr lang="en-GB" sz="2400" noProof="0" dirty="0" smtClean="0">
                <a:cs typeface="Calibri" panose="020F050202020403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spcAft>
                <a:spcPct val="45000"/>
              </a:spcAft>
            </a:pPr>
            <a:r>
              <a:rPr lang="ru-RU" sz="2400" noProof="0" dirty="0" smtClean="0">
                <a:cs typeface="Calibri" panose="020F0502020204030204" pitchFamily="34" charset="0"/>
              </a:rPr>
              <a:t>Что рекомендует ВОЗ по </a:t>
            </a:r>
            <a:r>
              <a:rPr lang="ru-RU" sz="2400" dirty="0" smtClean="0">
                <a:cs typeface="Calibri" panose="020F0502020204030204" pitchFamily="34" charset="0"/>
              </a:rPr>
              <a:t>применению метода </a:t>
            </a:r>
            <a:r>
              <a:rPr lang="en-GB" sz="2400" noProof="0" dirty="0" err="1" smtClean="0">
                <a:cs typeface="Calibri" panose="020F0502020204030204" pitchFamily="34" charset="0"/>
              </a:rPr>
              <a:t>Xpert</a:t>
            </a:r>
            <a:r>
              <a:rPr lang="en-GB" sz="2400" noProof="0" dirty="0" smtClean="0">
                <a:cs typeface="Calibri" panose="020F0502020204030204" pitchFamily="34" charset="0"/>
              </a:rPr>
              <a:t> MTB/RIF?</a:t>
            </a:r>
          </a:p>
          <a:p>
            <a:pPr eaLnBrk="1" hangingPunct="1">
              <a:spcBef>
                <a:spcPct val="0"/>
              </a:spcBef>
              <a:spcAft>
                <a:spcPct val="45000"/>
              </a:spcAft>
            </a:pPr>
            <a:r>
              <a:rPr lang="ru-RU" sz="2400" noProof="0" dirty="0" smtClean="0">
                <a:cs typeface="Calibri" panose="020F0502020204030204" pitchFamily="34" charset="0"/>
              </a:rPr>
              <a:t>Для каких образцов ВОЗ рекомендует исследование методом линейных зондов (</a:t>
            </a:r>
            <a:r>
              <a:rPr lang="en-GB" sz="2400" noProof="0" dirty="0" smtClean="0">
                <a:cs typeface="Calibri" panose="020F0502020204030204" pitchFamily="34" charset="0"/>
              </a:rPr>
              <a:t>LPA</a:t>
            </a:r>
            <a:r>
              <a:rPr lang="ru-RU" sz="2400" noProof="0" dirty="0" smtClean="0">
                <a:cs typeface="Calibri" panose="020F0502020204030204" pitchFamily="34" charset="0"/>
              </a:rPr>
              <a:t>)</a:t>
            </a:r>
            <a:r>
              <a:rPr lang="en-GB" sz="2400" noProof="0" dirty="0" smtClean="0">
                <a:cs typeface="Calibri" panose="020F050202020403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spcAft>
                <a:spcPct val="45000"/>
              </a:spcAft>
            </a:pPr>
            <a:r>
              <a:rPr lang="ru-RU" sz="2400" noProof="0" dirty="0" smtClean="0">
                <a:cs typeface="Calibri" panose="020F0502020204030204" pitchFamily="34" charset="0"/>
              </a:rPr>
              <a:t>Опишите общую организацию сети лабораторий туберкулезной службы и на каких уровнях должны применяться различные методы исследований</a:t>
            </a:r>
            <a:r>
              <a:rPr lang="en-GB" sz="2400" noProof="0" dirty="0" smtClean="0">
                <a:cs typeface="Calibri" panose="020F0502020204030204" pitchFamily="34" charset="0"/>
              </a:rPr>
              <a:t>.</a:t>
            </a:r>
            <a:endParaRPr lang="en-GB" sz="2400" noProof="0" dirty="0">
              <a:cs typeface="Calibri" panose="020F0502020204030204" pitchFamily="34" charset="0"/>
            </a:endParaRPr>
          </a:p>
        </p:txBody>
      </p:sp>
      <p:sp>
        <p:nvSpPr>
          <p:cNvPr id="306178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96CCEE"/>
            </a:outerShdw>
          </a:effectLst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r>
              <a:rPr lang="ru-RU" sz="3600" dirty="0" smtClean="0">
                <a:latin typeface="Calibri" pitchFamily="34" charset="0"/>
                <a:ea typeface="+mn-ea"/>
                <a:cs typeface="Arial" charset="0"/>
              </a:rPr>
              <a:t>Оценка</a:t>
            </a:r>
            <a:endParaRPr lang="en-GB" sz="3600" dirty="0"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6" name="AutoShape 5">
            <a:hlinkClick r:id="" action="ppaction://noaction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3072032" y="481486"/>
            <a:ext cx="685494" cy="532168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11" tIns="45656" rIns="91311" bIns="45656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7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96207" y="998280"/>
            <a:ext cx="10044656" cy="3413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178" tIns="52089" rIns="104178" bIns="520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r>
              <a:rPr lang="ru-RU" sz="2000" b="1" dirty="0" smtClean="0">
                <a:latin typeface="+mn-lt"/>
                <a:ea typeface="+mn-ea"/>
                <a:cs typeface="Calibri" panose="020F0502020204030204" pitchFamily="34" charset="0"/>
              </a:rPr>
              <a:t>Выражение признательности</a:t>
            </a:r>
            <a:endParaRPr lang="en-US" sz="2000" b="1" dirty="0">
              <a:latin typeface="+mn-lt"/>
              <a:ea typeface="+mn-ea"/>
              <a:cs typeface="Calibri" panose="020F0502020204030204" pitchFamily="34" charset="0"/>
            </a:endParaRPr>
          </a:p>
          <a:p>
            <a:endParaRPr lang="en-US" sz="2000" dirty="0">
              <a:latin typeface="+mn-lt"/>
              <a:ea typeface="+mn-ea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Комплект учебных материалов </a:t>
            </a:r>
            <a:r>
              <a:rPr lang="en-US" sz="2000" dirty="0" err="1" smtClean="0">
                <a:latin typeface="+mn-lt"/>
                <a:ea typeface="+mn-ea"/>
                <a:cs typeface="Calibri" panose="020F0502020204030204" pitchFamily="34" charset="0"/>
              </a:rPr>
              <a:t>Xpert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MTB/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RIF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 был подготовлен со стороны консорциума партнеров в рамках Глобальной лабораторной инициативы 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(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ГЛИ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)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, включая 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FIND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, KNCV, 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CDC 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США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, 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ЮСАИД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, TB CARE I 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и ВОЗ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, 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при финансировании со стороны ЮСАИД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Модули основываются на материалах, которые были изначально разработаны со стороны 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FIND</a:t>
            </a:r>
            <a:r>
              <a:rPr lang="en-US" sz="2000" dirty="0">
                <a:latin typeface="+mn-lt"/>
                <a:ea typeface="+mn-ea"/>
                <a:cs typeface="Calibri" panose="020F0502020204030204" pitchFamily="34" charset="0"/>
              </a:rPr>
              <a:t>, KNCV </a:t>
            </a:r>
            <a:r>
              <a:rPr lang="ru-RU" sz="2000" dirty="0" smtClean="0">
                <a:latin typeface="+mn-lt"/>
                <a:ea typeface="+mn-ea"/>
                <a:cs typeface="Calibri" panose="020F0502020204030204" pitchFamily="34" charset="0"/>
              </a:rPr>
              <a:t>и </a:t>
            </a:r>
            <a:r>
              <a:rPr lang="en-US" sz="2000" dirty="0" smtClean="0">
                <a:latin typeface="+mn-lt"/>
                <a:ea typeface="+mn-ea"/>
                <a:cs typeface="Calibri" panose="020F0502020204030204" pitchFamily="34" charset="0"/>
              </a:rPr>
              <a:t>Cepheid.</a:t>
            </a:r>
            <a:endParaRPr lang="ru-RU" sz="2000" dirty="0" smtClean="0">
              <a:latin typeface="+mn-lt"/>
              <a:ea typeface="+mn-ea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000" dirty="0">
                <a:cs typeface="Calibri" panose="020F0502020204030204" pitchFamily="34" charset="0"/>
              </a:rPr>
              <a:t>Перевод на русский язык осуществлён при поддержке </a:t>
            </a:r>
            <a:r>
              <a:rPr lang="en-US" sz="2000" dirty="0">
                <a:cs typeface="Calibri" panose="020F0502020204030204" pitchFamily="34" charset="0"/>
              </a:rPr>
              <a:t>FIND</a:t>
            </a:r>
          </a:p>
          <a:p>
            <a:pPr>
              <a:spcAft>
                <a:spcPts val="600"/>
              </a:spcAft>
            </a:pPr>
            <a:endParaRPr lang="en-US" sz="2000" dirty="0"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552" y="27484"/>
            <a:ext cx="1871850" cy="1372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://kncv.or.id/images/logo_tb_care_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5903" y="4179936"/>
            <a:ext cx="1905000" cy="60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data:image/jpeg;base64,/9j/4AAQSkZJRgABAQAAAQABAAD/2wCEAAkGBhQSBRUUEhQWFBUVGSAYGBgYGSAcHxsgGh8cGyIcJCUhIicgHiMlIiMgIi8gJCcpLCwsHSIxNTAqNScrLCkBCQoKDgwOGg8PGjQlHyUpLSw0LSwpNCkqLyouLyoyMjQsLC8sLCw0KzQrMCksNSwsLCk0LSwwLDQsKi0sLCwsKf/AABEIAF0AewMBIgACEQEDEQH/xAAcAAACAwEBAQEAAAAAAAAAAAAGBwMEBQgCAQD/xABIEAACAQEGAwUCCQkGBgMAAAABAgMRAAQFEiExBkFRBxMiMmFxgSMzQmJzgpGhsRQVJDVDUnKywiU2U6LB8Bc3VJKT0RYmJ//EABkBAAIDAQAAAAAAAAAAAAAAAAIEAAEDBf/EAC8RAAEDAgMFBwUBAQAAAAAAAAEAAhEDBBIhMRNBUWHwFCJxgaHR4QUyM7HBkVL/2gAMAwEAAhEDEQA/ANvtF7Qb3c+LDDAyBAitRkBNTWutsSXtWv4wSN88eZ3kB+DGyCOn3sbVu2L/AJgH6JP6rDN+NMAuw69632vT+m3do0KZpsJaM/YrmvqOxOzRfH2rX/8AMbyF48wkRF+DHNXZvwW37Du1a/ssrM8dI4mf4sb1Cr/mI+y3zAuzK9XrhuMGkCmR5CZAcxBVFUhRrsGOtLax7NrnBh7xS4iiNKyqSci07vxFaFupUmp5DrbNxthIgTO4IgKpzlD47XcRLUDxknQDuhubW8X7V79Hirxo8ZCHIT3Y1ZQAx9matLWL52Ym5xfliXhJ4oQZaZaElQStKEqRmpXXaw5wVwS2JTygSiMxhSSyls2ct6jpX320AtiC8AQOSE7Ud2cyty89qt/TCYiXj7yUl/ixpGPCunVmDH2AdbfMK7U7/JfwHkjEagvIwiGiLqfefKPVhbXxjseZ7+XN7ijXREVkOiqAqr5hU0GvrW34djUowVkjvMZaRgWYowBVdVUUJ0zeI9aL0tjjtcO6Ty60R4a0/KHn7YcQMhIaIAk0Hdg0HSvOnW3u7dq2JyXpURo2ZjlUd2Nz/vflbN4g7OL7dIS7xiSMbvEcwHqR5gPWlLZq/o+E1/bTr4eqRHQn0Mmw+ZU/KFmhToOEsAKxxVAe8SinEe12+LfMsUkbKoC5+7HjI3cdFJ2HQDraG7dq+JyXlUQxszGigRjUn32BrGuAcEXqS6lIEpI4yyyvosSn9kDuXYefLXKKLuWtH0qFNuYHmra+o85Eq3iXa3fFmCRSRPkFHk7sUdq6lfmjYHnSvMAVP+L+Ifvxf+MW2JOyKCCEG94gkRPKiqPdmap+y0kHY3FKge731Zo660A1pyDKxAOw1Gla0tgH2gGnnCPDWJ19VRuPajfzdzNNJGsKGmkYzSNv3aV59W2UanWgLouU+e4I5FCyhqe0A25ix6dzf2Rwq91mjVF8qBSRReuupY6sdTbpjCf1NF9Gv8oste0msDSBE8FtbvLiQUke2L/mAfok/qsU9mfBiS4fd73MAwSMiJDsG7xyXPWlQB7z0sK9sh/+/N9En9VnRw3cBDw1BGuyRqPfQVPvNTbSvULbdgG9DTaDVcSgrte4xe73RLtAxSSUFnYHVU2oOhY116A9bKfE/Dhl2j+YZW9srE/yqtt7tUlMnaPKo1ICRqPqjT7TbA4hcHHpAuoQiJfZEBGPtp99m7WmGMbHj1/qwrOLnH/Fo4bjT3bg2SMElL2WTISaKqDVwORLMB65DY17Cru2e9PTwnIoPqMxI9wI+2y6x8Zb8sI17hBFp+95n/zlh7rNTsl8GJXiAfsI41b1kYu0h+2i/UFs7qBRJG/P1Hwio/kHJX+1y5LJg8HefFRymSQ/NVG0Hqxoo9Wsn4eJ7zHizTxStE7GtFJyjouXYqBQAEbCzW7cJSOFoQCQGmFR1orEffrZM3a7NJelRBmZyFUdSf8Ae9pZNBpS7mpcOOPJdDcBcWjEOHs7ACVDklUbVpUEejDX7Rysue2DhEQYkt6j8kxyuP3XA0p0BA25EettXsiv6jiGa7RGsSRBsw/aOGAaT2GtFH7qjqbGHaTBG3A8xlUuseWTKDSpVhQV5A7EjWlaWTadhcd3Q7uRTBG0pZpZdmPB4nxdZZRoozovpWgkPvBC9SGOy6tLi/HFw7hF5EUVHgiXlmbb3DVj1obY3ZApfhuSd6F5pjWgoAqAIqgclXUAchar2yxq2H3fvXyRK7M9KZmIFFRQd2NTqdFFSehlQ7W4wv0lRgwUpalSiNeJ3vN6kYpXxufM7b92lef3INTyB9XfiieLGEmhbuu70RFrkVa1yEfKB5k6k672pYhiBllGgREGWONfKi9B1J3LHVjqbVbdkMBHeHkkC6NFLiN672+ySEU7xmenTMSaW6gwn9TRfRr/ACi3MVzw5pc1KKqiryNoqDqT+CipJ0ANunsMA/NMVDUZFodq6DW3M+oxDQOtE3aTmUj+2T+/rfQp/VZ24HPnwGFts0SN9qg2SXbL/f1voU/qsZ8BcZgcQTXGU0yse5Y7UVQGQ9KUJHtI6WGuwuoMI3D2V03BtVwO8oZ46uWTtfMjDwhFvHuiQn+ZKWDMBUHGA76rEDM/r3YzU+s1B77O/tG4Wa84M0kC5rwsZjArTMjMrMvt009p62ShhMGASZwUeVxFRhQhY6O+h18xjH22ZtaofTjfkFlWZhf6r5gzE4g14k8QhBmavynJ8A98hB9gNmB2FuTiF7JNSRGSTzJLkmwjd+G7w/DAEUTMCDeZWpQBVBEa1O5pnfKNfELHnYzd1iMyU+FKRySH90PmyJ7l8R9X9LVdPaaTo5D1V0WkPCm7cv7tQfTf0NZWp+j4Tm/bTrReqRHQt6GTYfMqflCzh7Wrmr4FC0gLRxy52Ubv4WAQU18RoCeQqbKq58LX6/YmWWB6udXZSiL6VOwA0AFdALDZubsoccldcHHkivsMuhON3iSnhWNU97NX8FsZ9rV9EfZ7MDvIVjHvYH8AbaHCXDceG8N5Cwrq8sh0BNNTrsoGgryFljx5xKuI4lUMUuN2NM4GsrnkgO7EaCugFWOmllgdvcYxoD+vda/jpYTqi/sUvYbgxk5xzMP+4Kw/G1Ht0uhOD3aTkkjKfrrp/LYR4M4/N14kBcZLqw7sxrUiMVqGHNmBqWbdqn0FnFxBhEeI8KtGGBWVQUcagEaqw6iv3VtKoNG4FRwyJlRhFSlhGq5ptfueGD8mEszGOHlTzyEckB39XPhX1OltC/4AbhL+mJmk1yRa5DQ0zuw3Xoimp+VlG9CC73i+4pRFeaQ0FFGgA2GnhRR00At18eISDlxSOGDB14KHEsTMkIRVEcSVKRrsD+8Tu7Hm516UGlum8J/U0X0a/wAotzBilweC+yRSjK8ZKsPUfiPW3T+FfqeL6Nf5Rbm/UAMLI5/xN2sy6Uk+1xM3aPTrHGPtJFsWd/7YxCToJAPryhPwJsSdpMebteiHXuB/nsJSS/2LeX/xJ1X7DLKfwWzVL8bfAftYv+8+JRJhXaTe7ngENWE+cuaS1JCKVRQCDXcPvWxNJ2oZ8dSCS5xswALszVEfhDvup0QV94sv2uwPEkMT+S7xIZPYi98495JX32qi8EYTNO/xl5Yxg+lRJK33qnvNgdb03GYz99PREKjhlKM37VrxeHbKiQXeJc75dXYVosdTopckLoKgE66WH+EONbzdsZkMSJNLemUENXepOlCKDX2AD0tk4j8DhyQfKNJZv4iPAn1VNf4nPS32P9HwnN+2nUhfmRHQt6GTVR83MflC2go0w0gDXr5QGo4mSdEdYh21zrfisUUDqtFzePxHYldfKTtzIp1t6xbtgvUSiPu4O+HxmjEITsnm1YfK5AmnI2BboPya6LMfjnFYV/cG3fH15IPa3Ja1sPw/OrSSMUhQ+N9ySdQi18zt05ak6Cwi2o6xkPUotrU4ravvEN6v6M98nZbuhGYKAoJ3CKo0ZzyrWg1Om+HiOImWQAAJGgpHGNkH+rHdmOpPuA/YhiBldQFCRoKRxjUKDvr8pjuzHUn0AA/XDDWlqahI088jeVa/eWPJRUn77MNaGCSI6/fXjkXF2Shut1eS8hI1LM2wH3noAOZOg52JcK4vlw6Du7tL3pJq9atCPmoNK15yaV5DmcW9Ykoupiu4KRnzsfPL/FTZekY065jragiFpAFBJJoABUk9AOdrczaDvjLgqBw/bqmUnba7QUmucUnsc0+xgfxtJH2rXmW7st1usF3VfPIx8CV5k0Va9BqTyBsCfkEcBreDnk/wEbUfSONE/gWrdctqt+xJ5QA1FRfJGgyovsHX5xqTzJsv2akftb7LXbPGpWjiePfpryqxnvDateJF2NKfBpstNgzajkFt0XhbE4TESakopJ+qLcrv5D7LdT4T+povo1/lFlPqDA0Njn/FvauJJSj4+X/9mi9BGf8AtzN/pYRuF17zDrpGdpp3Zv4R3aV9wD2dOOw3I8SjvLq094yAkxxlyiGqAsQQAD4h10NvEeC4YMaW7rCnfRggKEfwhwSddgCCefOwsusLQIOQ9/dW6jJJnekwZy9zvMwBL3mXukHOjN3jAe7u1+tad4lGLUYBoLigB6O4O315Sfqg9LNvD7jhLuBDHGxgzuAqOShVgrEDetctOZoKVtD+QYP+ZA/coIXkABMcgDOAaaUqaDNrtvbTtY/5PXwh2PMJN3GLvb3JPeKsiHPKdi7MTSMermvsUMeVpYj3kr3u8jMuaipsJHAFIx0RBTNTZaLuRZyXrCMJjSOKSGNRJSRVKOPORGGPQk0XXatpoeHsLmxAwCCN3gGUrlaia1Ir5dzXfnazejXCfhULc8R8pIQwNeL0807lUBrJJTmdkQbFiBRVGgAqaAWgxHEDKygLkjTSOMGoUHck/KY7s3M9AAB0Bf8Ag7Do8KrLd4xFCGbY0UbsaA+mvPS2S+C4MLkshu8eVyQvwUhLZRUkKBmIA1JpS1tvmnPCVDbnSUm7rhqi6iW8EpGfIo88tP3a7L1kOnTMdLQ3/EWloKBI08ka+Va7nqWPNzUn7rPG/YVhLYmgliiaSYIVOVjUOcqajQAkUAto/wDDrD/+ki+w/wDu07c3VzSp2Y6ApAXPCWa7947CKHbvGHm9EUayH2aDmRaV8VEcZS6qYwRRpD8a46VGiL81PeTZyJcsMvONZHuhzEvGjuhCsYahlU5iNKHSg2NLfGwTBssJ7iL4cVjojnMKgV9NSN6b2nbAT3mnwVdn4EJEgWnudxklmyxozkb0Gw6k7AepIs9IOGcJfF2gW7RmVDRlCP4dAdT5diOfO0v5twpsGlHdxdzdmIkADBVI3JHyvRta8jYjfjc0qha8Ski9zgiQ96/fN/hwnw+xpCKe5A3tt0rhZ/smKgp4F06eEWDZsEwZbhHI13jCSkqnwb1YitRSleRsbwAC7qFFFAFBtQU0HpZG6rbWMj5pmjTwShziEXN8bRZopJZgoPwSyEqhbTOUI8OYGgauxNLSG83EcRSSZwJ0BLkM4+LXUaHIxVdwKkWv4hw3BNfRI6tnAC5ld0JANQrZSMwB1obeH4Vu5vTuUNXD18TUHeDK5ArRWYaFgAbLhzYiStIPJZtzxLDYYzeYmQAKEMih28LkyAHfmSddq002t6lbD2SK6sQKFXjQ94pBcMV10IJ8WhPW2ivC13F1lQR0WYqZACRmKgAHfQ6CtN+dpJuHoHxcTslZQQQ1TXwhlA9lGNRz9wteJvE9dFSDyWT+UYdK6vmVzD3aqxL1FXAQgnUgvpnFQdiTbV/NV3hvz3oqFfK2ZyWNF3bckAachytXXg27C6sgRgGyj4x6qI2zqqnNVFVtQq0FbXZcGjfB+4fM8ZFCGdiWFa0LE5j9u2lhJG4n4VgHeFTxDHbm+Dp3sq91egVWtQHFDUdRpXoeW9ql6mw+Z4oGK1orRgZ00lU0oy0pnWvhJ110tcfg+6m592YgUq5ykkgd6KNpXnv6HUW9LwrdxfkkynMgQL42p8ECEJWtCVBNCRztYLBoSpDuSy8fvdwuuJxGeOjqgMbKp8CRGgpQ6AF9huDsRbWbie7C+vGZQHjDFhQ6ZAGblQ0BBoOVrM+ERPiSzMgZ0UqpOtASCdNq1A13tVbhW7m+ySZPHKHV2qasJAoYb9AKdOW5tJYRnKkOGiyrjNhscv5ShCly9JGz0qVMjlc2gqoJJUCtKelvZgw97zHdqZjCAVj+EoooJBXkeR8Vr54RuxwsQshaNXVwrOxoU2proPTY613tP/8AH4vzu04DCR9GIcgN4cuorTa14m6yVWE8Ase7Yph3eSXuOQagPI6GQijVSrKNB5SNtMtdLerumHR3N8uWNXhDP50rGGIBOxrmJAPmNbaMHCV2S7yKkeUTRiKShPiVQVFdd6EjNubTXvh6CViXTNWMRHU+VWzDY6ENqGGtbTE2dSpB5LBlOFjDIVZlWPPIY/FIpDgEya1DBqE1Da62K7sym6qVNVIBB11FNN9dutsmTg66tc8jx5lIeuZmYsZaZmJJqWNB4jqKClLbEMIWAKNlAA9g0sLiDoT5omgh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8" descr="data:image/jpeg;base64,/9j/4AAQSkZJRgABAQAAAQABAAD/2wCEAAkGBxITERUUEhQUFRUWGCAXGBgWGRsgIBwcHRohHBsdIRonHygmHRoxJxwhITElJSksLi8uHB8zODMsOigtLiwBCgoKDg0OGxAQGjUkICYsLDgsLCwsNS8yNSw2Ly8tNDQsNTQ0LC8tLCwwNC0wOCwsNzA0MC8sLDQsOCwsLC80L//AABEIADwAuAMBIgACEQEDEQH/xAAaAAADAAMBAAAAAAAAAAAAAAAABAUCAwYB/8QAOBAAAgECBAQEBAQFBAMAAAAAAQIDABEEBRIhEzFBUSJhcaEGMoGRFCNC4VJisdHwQ3OiwRU0Y//EABkBAAMBAQEAAAAAAAAAAAAAAAABAgMEBf/EACcRAAICAQIFBAMBAAAAAAAAAAABAhEhAzESIkFR8BNhweGBobEy/9oADAMBAAIRAxEAPwCpRRV3KcoXUrS3bw6xGvNrk6R6bXJ5AEb7160pKKtnkRi5OkQqyjjZjZQSewBNVmhMhaVlDE/JEnVb2BsN9Hpuee3On8LlzNGXnlKR3sEht4rdBbmenXkal6iRa02yfnWTCERlCz6k1Nty5dhsN+vapFdjieEWiD8VbxIFkTbRdiNz06fY0pjsocX4lnAYqZALMm1wzHkVsbm/3qIauKZc9LNxOZorocHhA8bxS28O8co6A8r/APzPc8t72qNj8IY2APJlDA+R/cEfStFNN0ZSg0rF6Kcy3LzNr0kAopex626Ct2GyZ3w7TgjSt9t7m1rn/O1NyS3EoN7E2im58AVhjlJFpCQB12Nr+1KU07E01uFFO5NghNMsZJUNfceSk/8AVKSpZiOxI96LV0FOrMaKoZ5lwgkCBi11DXI73/tWAy5vw5nuLBtNutJSTSY3F20JUU7i8uaOKKQkESXsB0t3pKmmnsJprcKKKo4jLQuHilBJMjFdP360NpAk3sTqKr4DI2bEcGQ6Dp1G1j0vUehST2G4tbntFFFMkfyGBXxEatyJ/oLiruKkBjjBOgOqq1vmZUXxknouxAHUm9SfhoAykE6brs38LXBU/fb61VzEm4LqdRRzJY8iV8KA+SqT9fOufU/2dOniBKhlckMtlklPhPRI12PoNiPRT3qhDA2JAETmKJQbk7bD9Q8j25CssuwQlZQqOPySN2AtclSPl586oYfMUsq6SPAyEH5bA+JSwHhK9yOR871M5dkVCPdnkccQdLCWV1QBdiqaQTYnuL3539K1T4+3F1rcf6qEHxKbAMt+wA9bg8zs9gMVpuRuBGrMDz0gtc35XF+XWlfiPGxlnW5bTGQ6jaxJW2+nc8uvSs1mVUaPEbsjYWThuQGYCNgysOfDe1/Ubhrevenc8gDRMSoBjRbaeR1OSCv8pFzbpy6Ui5TcKrauAvNgeemwtbnuKsYkflMf0aSY168RgylPRTqbyv5VpJ00zOKtNEL4Ul04pAeTgofqNvcCruHj4fCwx/XFLcebG49ga5DCTFHR13KsCB5g1Vx2aTfiExDx6CosAQQCN/7mr1INyx2/ZnpzSj+f0XEhVdIZQxw+G1hTy1Ne9x38PvSmFInihmdV1rOEuABqBPUfX2qT/wCfk47TAL4hpZTuCLWt7Xr2bPWPDCIiJG2sIvIm99zU+nIv1IluHFA5isSoiqjPaw3JKG5JpSSYQYZHVFLSyvqLKDsGIt7VKizdlxJxGkaiSdO9txatmGztlQo0aONRddQ+Vj1FP03jHb5F6iznv8DPxp/7C/7a/wBTTGXGIZeeMGKcX9J3vtapGY458TKp0jUQFAXr/l69mxbpC2GZLWfUb8we1VwPhUSeNcTkdKcNFL+CUA8PxkBudgL2NJZkySQyKzwNJrHCEdgRvbTy3qSc5k0whQFMN9J737issXnAceGGJHJDF1G9wb7dt6lack151KepFp+dDocNGSXhmMBIjJ4aJutgLHVbn9etICcphcIy2vxCNxfnccq1YbPJZJCY4IzIykOVBuwt7D9qlzZkxijisBw21A9b0lpu8+bjlqKsebHXCctmOg2sqG1hvuBe561GxU4mwLOyIpSQKugWsNtvetJ+JG4qy8KMOAQSL+K9ufpb3qemYEQNDYWZg1+u1v7UR0mqx2+xS1U7z3+hOiiiuk5ihkU+mYDTrDjQy/xA9B59vOugxURKAxtxLSNLvzIWMAo3ZrXFceD2rsslzAygSGISOuzGMgNyt4lNgw8wftWGsq5kdGi0+VjOUZ4TIY5PECNSSADdel+n77VIxs0bSMsJVo2fVKjAqzG9za9uXIAW8wa9x2G4eHF1cJfRIvykEfK46b7XHK9vWkN3H+nOOhY6XA7HcE/8h51EYRviRcpyrhZ1WXlGbTbSpAKqoAA52uBuTt12qf8AEGDQvJYkAFXlsCSwC8ge+3LzudhshxHRo3SMBkQKC72C2vta41c+daRiWeZC0nFmLAIFvoUnqTtf0G3maUYNO0xymmqaMsLGza35MbSkdo1PhH1PLyW/UVSzqQRpNpOpiWUW5Rq53A/nNzfqB7sR4bS0o4UkgKhS2yhiDqYliRYb226LXOZ7mBkbQNAjTksfy36m+1z50488hS5I+4z8JxrqllIuYoyy+vf2pnI8W+JWeKZi4KFhf9J7jtUzIMxWGQ6wSjrpa3Y9adjxWHw0cnBkMkkg0jwkaR5+dVOLt47URCSpZ72a58qhSCNy7a5UBRf5iBzP8O9NjIcOJkgaSTiEajYCx2JsOx2v6CkMzxyNHhQhu0SAMLHYi23tVzBYiCbGRyqz8TSdSaflspBJP1tt1tSk5pXnr9FRUG6x0+yFl2DgYkOJmbWV/LW4A6Emmovh9ONPGzkCNQwa3Qi+4rOHMIuCE4rxFJGZgoP5gLEjcEem9bZM3h4+IfX4ZIgq7Hc2tblQ3O3XmRJQpX5gVfLIrQSwvIFeTQb2DA35j7VjPhIvxUkcrTO2oBStiTcDmSa9w2YRjD4dC3iSbWwsdhvvTeFzDDjEzzF7E7RsVJtdbE2tz6U7kr/P9Coutun8EMZl+HjxJjLSMoXfQAW1fw/amHyqFHgf83hyNbSwGoMDtfyoy/EwRPKBMSZE2m0m6tc3899jfyrHH5lFw4AsjSGKTUxYG5F73F+nbejmtLPiDlpvHjHcRh42zDRG0iMb6ythbwAjT5d6mQZZEsTTTs+nWUUJa5tfff0P2p44/DjGrOJbqwOrwnw+Gw9aVixcMsBhkcx6ZC6tpJBBvtbvufakuJJb9Pkb4W3t1+DZH8PL+JEeslHTWjDnbpelsZlsP4fjQu50tobULX8x25iqMOdw/ika5EUcfDDEHfztzqVDjEGCkiJ8ZkDAWPLbr9Ka47V+xL4Kde5KoooroOcKzhlZWDKSCOoJHuKwooA6CPPoytpUmfuplJU/Q/vWQziEgkYeBFX9JUMzHte1gO5N652is/Sia+rIt4LNYyxDQwJc3DFLgeR5kL5jl2rcmeYe9zhgjjk0TaftYCueooelFiWrJFLM82Mg0qZQvUNIzX+mwqbRRVqKSpEOTbthRRRTEANV5fiTEFSt1FxYkKAbetSKKlxT3RSk1swoooqiQooooAKKKKACiiigAooooAKKKKA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16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8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0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22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24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26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170" y="4083541"/>
            <a:ext cx="1536957" cy="768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562" y="3843908"/>
            <a:ext cx="1243125" cy="12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 descr="http://wid.org/images/other-logos/Horizontal_RGB_600.jpg/image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9" t="12071" r="6892" b="14480"/>
          <a:stretch/>
        </p:blipFill>
        <p:spPr bwMode="auto">
          <a:xfrm>
            <a:off x="0" y="4147678"/>
            <a:ext cx="2090081" cy="70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s://eportal.kncvtbc.nl/sites/eportal.kncvtbc.nl/files/kncv_origins_logo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940" y="4065750"/>
            <a:ext cx="1820587" cy="8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34" descr="data:image/jpeg;base64,/9j/4AAQSkZJRgABAQAAAQABAAD/2wCEAAkGBxQTEhUUExQUFhUWGB0bFxgXGBcdHxwcHBocHB4gGhwfHCggHxolHBoYIjEhJSksLi4uGyA2ODMsNywtLisBCgoKDg0OGxAQGzQkICY0LywvNDQsLCw0LDQ0LCwsNDQsLCwsLCwsLCwsLCwsLCwsLCwsLCwsLCwsLCwsLCwsLP/AABEIAMABBgMBEQACEQEDEQH/xAAcAAABBAMBAAAAAAAAAAAAAAAGAAQFBwECAwj/xABMEAACAQMABQcFDQYEBgIDAAABAgMABBEFBhIhMQcTIkFRYXEyUoGRkhQVIzVCU3OhsbLB0dIXM2JygqIkNENjFiVEVJPC4fCDs/H/xAAaAQACAwEBAAAAAAAAAAAAAAADBAACBQEG/8QANREAAgECBAIIBQQDAQEBAAAAAAECAxEEEiExQVETIjIzYXGBoRSxwdHhBRUjkUJi8FKy8f/aAAwDAQACEQMRAD8At3WTTsdlCZpQ5QMF6ABOW4biRRKVJ1ZZYlJzUFdgn+1yx8y49hf101+31fAD8VA72XKnZyyJGqXG1IyouUXGWIAz0+GTXJYCpFNu2h1YmDdjF7yp2cUjxss+1G7I2EXGVYqcdPhkVI4CrJJq2pJYmCdmcf2uWPmXHsL+uu/t9XwOfFQHt3ylWkcUMzJPszhyg2VzhG2SSNrdk8KrHBVJScVbQs8RFJPmMv2uWPmXHsL+urft9XwK/FQH2huUi1uZlhjSfabJyyqAAqliSdrcMCqVMFUhHM7FoYiMnZDEcrtj5lx7C/ron7fV8CvxUBftcsfMuPYX9dc/b6vgT4qA+0Zyk2k/O7CzgRRNK5ZVACrj+LiSQAKpPBVIWvbV2LRxEZXtwGP7XLHzLj2F/XV/2+r4FfioC/a5Y+Zcewv66n7fV8CfFQHz8pFqLZbkrMI3kMajZXaYqMkgbXkjhntqnwVTPk0vuW+IjlzDH9rlj5lx7C/rq/7fV8CvxUBftcsfMuPYX9dT9vq+BPioD+DlHtWt5LnZmEUbqmSq5Z237KDa3kDeewGqPBVFNQ0uyyxEcubgMP2uWPmXHsL+ur/t9XwK/FQF+1yx8y49hf11P2+r4E+KgL9rlj5lx7C/rqft9XwJ8VAX7XbHzLj2F/XXf2+r4E+KgSGl+Ua1tjGsqzB3QPsBVLKG4bY2uixG/HHtxQ4YOpO+W3ItLERjuR/7XLHzLj2F/XV/2+r4FfioC/a5Y+Zcewv66n7fV8CfFQF+1yx8y49hf11P2+r4E+KgSEPKJam3e5KzLErBAWVQXc/JjG10iBvPUPXVHg6mfJpf/ty/Txy5uBH/ALXLHzLj2F/XV/2+r4FPioC/a5Y+Zcewv66n7fV8CfFQF+1yx8y49hf11P2+r4E+KgL9rlj5lx7C/rqft9XwJ8VA72XKlaSyLHHFdO7nCqI1yT7f19VclgakVdtWOrEwbsrhtDKGAIxjuIPDcd43caTasMG9cIA/LJ8Wt9JH96nMB3y9QGJ7tlDVumYTepEe1pC0H+8p9Rz+FAxLtSl5BaKvURHaWk2p5m7ZXPrcmiU1aC8kUn2mNauVCbXTorYw/N2cbHuaQs5H2Uth9XOXNv2D1v8AFeAM0yACbU083FfXPXFbFFPY87bCnxwGpXEdZwhzfyD0tFKXgDIpoAKoQJofgNFO3y72YIPooekxHjIQDSz69dL/AMr3f4DLq0vP6AzTIE3hhZ2VEGWYhVHaScAeuuNpK7OpX0QQ68zKssdpGQY7NOayODScZW8S+7+ml8Mm4uo95a+nALWavlXAG6ZAm8ELOyogLMxCqB1knAHrrjaSuzqV9EEeukyxc1YxEFLUfCEfLnbfI3gPJHZg0vh05Xqvd/LgFqu1oLh8wZpkCKoQVQgS6o2SIHvrhcwW5Gwp/wBWc70Qdw8puwY76WrybtTju/ZBqSS68tl8yC0jfPPK80p2nkYsx7z2dwGAB1ACjwgoRUVsgcpOTuxvVioqhCX1a0J7pkbabm4Ihtzyngid3a7cAPyoNar0a01b2QSnDM/Dibazab90uqxrzdvCNiCLzV7T/G3En7cVKNLItdW92SpPM9NlsQ1GBiqEFUIdbS1eV1jjUu7nCqOJNVlJRV3sdSbdkFN5dLo1Gt4GDXbjZuJ14RDrihPnec3o4+StGLrPPLs8Fz8X9AzaprLHfi/oi4eT34ttPohWRiu+l5j9LsIIqAEAflk+LW+kj+9TmA75eoDE92yhq3TMCTk4XOkrbuZ29mJz+FLYvuZf9xDUO8QN7ed569/r30zsCMhC3RG8ncPE7hUvbUiCPlFkB0hMo4R7EY/ojUfbmlsIv4l46ha/bYNE0yBCcgxaIG7fdXRPjHCgH/7GpbtYjyXz/Afal5sGAwpkAZAJ3AZJ3ADrNcOhPr6wSWG0U5W0hWM98jDbkPpJHqpbC6xdR/5O/wBg1bRqPIGKaABPqNGI2mvXAKWke0oPBpn6MS+vJ9ApXEvMlTX+Xy4h6Kteb4A07liWYksSSSesneSfE0yrLRAW7mtdOBRqiot45tIOB8F8Hbg/Kncce8ImWPiOyla/XapLjq/L8h6XVTm+G3mDDMSSSSSTkk8STxJ76ZQExXTgqhB9oXRb3U6Qx+U54ngoG9mbuAyaHUqKnFyZeEHJ2RI626UR2S3t/wDK2wKx/wAbfLlbtLHh3eJodCm0nOfaft4F6sk+rHZEBTAEVQg80ToyS5mSGIZdzu7AOssepQN5NUnOMIuUi0YuTsiY1m0lGiLZWpzBGcySdc8vW5/gHBR6d+6g0YSb6Se728EEqSSWSO3zBommQJkb+FQhgmoQ7Wts8jrHGpd3OFVd5JPZVZSUVdnUm3ZBVd3K6NRoIGDXjjFxOvCIHjFCfO85/wAfJWjF13ml2eC5+L+iDtqmssd+L+wIU2LnpDk9+LbT6IV53Fd9LzNal2EENACAPyyfFrfSR/epzAd8vUBie7ZQ1bpmBPyd7rtm8y3nb1RkfjSuL7u3ivmHodv0YLrwFNAAo1D1ZnuriJ0jPMxyo0jncuFYEgHrbA4D04pXE14U4NN6tB6NOUpJ8C1I+TO0aeWe4LzPJIzlSSqDaJOAF3nGes9XCsz42ooqMdLDnw8W25ahJaaFtYBmOCCMDiQiD1nFLyqTnu2wqhGOyNbrTVpG2xJPbo2B0WdAcHeNxPXUjSqSV0mcc4J2bN5NH2twuTHBMvbsow9eDUU5we7R1xjIgpeTqw56OZIjG0bq+EY7LFTkAqcjGQNwxRljKuVxbvfQH0EL3SKD0hdNLLJI+9pHZj4sSa3YRUYpIzZO7bLM5H9A21xBO08EcpWUAF1BwNgHA9NZuPqzhNKLtoOYaEXF3RYy6rWYjMQtoRGzBimyMFgMAkduKz+nqXzZncZyRtaxw/4K0f8A9nB7Aq3xNb/0/wCznRQ5C/4K0f8A9nB7AqfE1v8A0/7J0UOR1uNU7N41ia3j5tCSqgYALcSMY3ntrixFRPMpanXTi1Zogr7kr0e46CSRHtSRj9T7Qo8cfWW7v6fYE8NTYG6e5I54wWtpFmHmMNh/Qc7JPs03T/UYvSasAnhWuyV5d2zxMUkVkdfKVgQR4g0/GSkroVaadmFFyPe+05sbru7TMnbFbngnc8nE9wx2Gll/NUv/AIx93+A7/jjbi/kCVNi4qhDZELEKoJJIAAGSSdwAHWSa43Y6HcOiZoUNhZqZL2ZR7rkU7oUPCIPwX+I538N+7CLqRm+lqaRW3j4/YZyOPUju9/AJNX+SGJQGu5Wkb5uPoqO4t5R8Rs0vV/UZPSCsFhhV/kHGjtVrOADmraFcdZUM3tNlvrpKdepPeTGI04R2Rvcaas4zsvPbIexpIx9WakaVSWqTI5wW7R0j9y3K7uYmXrxsOPxrjzwfFHerIZf8I2q7bQxiCR0Kc5CArKDx2Mgqp7wM1f4io7KTuuTK9FFbKx5/1m0YLa6mgDFxG2Ax4nIB39++t2jPpIKXMzakcsmiMooM9IcnvxbafRCvO4rvpeZrUuwghoAQB+WT4tb6SP71OYDvl6gMT3bKGrdMwJdRzg3reZYTn0nYX8aWxP8Aiv8AZB6P+XkyU5N9RDennp8i2U4AGQZCOIB6lHAkde4deBYvF9F1Y7/ItQoZ9XsXna2yRoqRqqIowqqAAB2ACsVycndmglbYg9dNa49Hw7bdKRsiKPO9j1k9ijdk+HWRRsPh5VpWW3EpVqqCuykJtLXOk7qKOeRmEkqqEGQigsAcJw3DO/ju41tKnChBuK2Rn55VJJNnDXS8E1/cuOHOFV/lTEY9GFFdw8ctKK8PycrO82yO0bpCW3fbgkeNu1CRnxHAjuORRJwjNWkrlIycdmXtqFrY13bK1zsJKztGmDjnSihiVXqIGcjuNYmJw6pztDbfyNGjUc43ZQLcT41umaXJyF/5a4+mH3BWR+pduPl9R/CdllmVnDQE8r8zJo8lGZTzqb1JB4nrFOYFJ1dfEBiG1DQrjVjSc9vbT3rzTHHwNurSOQ0rje2yTgiNMnfuz3itCtCM5qmkub04fkVpykoubfkcNFco+kISMzc6o+TKoP8AcMN9dWngqMuFvIrHEVFxuWnqZygQXxEbDmZ/MY5Dduw3X4bj9tZmIwk6Wu6HKVeM9OIY0oHIrTOr1vcmNpold4mDIx4gg5wccUzxU7jRadadO6i9ykoRluefdcbW4jvJhdb5WbaLDgwPklf4cDAHVjHVW9h5QlTWTYzKqkpvMQtGBiqELP5OdUXAEzDZnkXMRIB5iNt3OkHdzjbwinvPDOMzF4hPqrZb+L5eXMdoUmtXv8i1ND6Jito+biXAzliTlnY8WdjvZj1k1mVKkpu8huMVHYWmtLRWsLzTNsog9JPUAOsk7qlOnKpJRiSUlFXZQmtuvFzeswLNHB8mJTgY/jI8o+O7sFblDCwpLm+ZnVa0p+QNW1szsqRqWdjhVUZJJ6gKZlJJXYFJt2QXXMqaLRooSrX7jZmmXhADxjiPznaw4Uok67zS7PBc/F+Aw2qSyrf5BJqBymNtLb3zZDbknO4g9Qk6sfxevtC+KwStmp/19glHEf4zA3lF+M7r6QfcWnMJ3MQFfvGDlMAT0hye/Ftp9EK87iu+l5mtS7CCGgBAH5ZPi1vpI/vU5gO+XqAxPdsoat0zA55LNE+6TeRZ2Q8KoT2K0gLY79lTSONqZMr8foM4eGa5eVnapEixxqFRAFUDqA3CsWUnJ3ZoJJKyOpOK4dPNmuunze3ckuTsA7MQ7EB3evex8a9Fh6PRU1HjxMqrUzyuOeT0BbppzwtoJZvSqbI/uceqq4rWGXm0jtDtX5agzkned5PHxpkEYJqHAs1xla3a0tUJVrSJWYjqnkIkcjvB2aVw6U803/k/ZaB6ry2iuHzBQ00BLt5EbNks5JGGFllJTvCqFJ8NoEeisX9RknUS5I0MKupcsSkBkDOVi0eWyWKMZd54lUd5JA9HfTeCko1LvkwNeLlCyKl11u0Dx2kJzDaKYwfPkzmV/S270Vq4eLs6kt5a+nARrNXyrZA3TIE2jkKkMpIZSCCNxBG8EHtBrjVzp6I5PdZPd1ortjnUOxLjzgNzeDDB8cjqrAxVHoqlltwNSjUzxuE9LBQI5V9XRc2hlUfC24Lr2lPlr6htDvXvpzBVslTK9mL4inmjfiiha3TNCrVDQqkC6nTbjDhLeHruJicKo/2wfKPDdjqIpWvVfYi9eL5L78g9Kn/k/TxL60TZmJOm21I3SlfGNpyN+B1KMAAdQAFYc5ZnptwNGKsh7VCxR/LJp8zXQtlPwcHlDtkYb/ZUgelq2cBSywzvd/Iz8VO8svIAreBnZURSzMcKqjJJPUBT7aSuxZJt2QXTzLotDFEwa/cYlkXeLdTxSM/O9rDhSiTxDu+xw8fPwGG1SVl2vkBtOCwqhDeaZnO07FmOMknJ3AAfUAK4kkrI63fc0rpw9IcnvxbafRCvO4rvpeZrUuwghoAQB+WT4tb6SP71OYDvl6gMT3bKGrdMwuXkO0XswTXB4yuEX+WMHePFmYf01j/qNS8lDkP4SNotlmVnDYPcoF/zGjrlwcHm9gEdRkIQEd+Wo+FhmrRX/cwdaVoNnm+vRGSEuiDzWjLyXrmeK3T0Zlf0bIWlqnWrQXK7+gaOlOT56A1TIEnNSrATXsKv+7Q85ITwCRjbOe44A9NAxE8tN232/sLRjmmiN0rfm4nlmbjK7PjsycgegYHookIKEVFcCkpZpNmljaNNIkSDLyMFXxY49VdlJRTb4Eim3ZHoDUW7Q8/DF+6tWWBO/YQbbeJctv7hWDiYtWk93qadJrVLhoFVLBQZ5RNLe5bJ5VGZAQsR812yu14gFjTGFp9JUUXtxBVpZYNnnSvQmUKoQVQhcHJZGlm6QSZ903ac6V+bRB0Aw89gXbuAANZGNbqrMto6eY/h0oaPd6lo1mjZhlyMHgahDzxDqpm8uUkbm7a1djNJ2Jk7Kr2uwwAP/p33iP44tayexmdF13fZBZyey+79ImbYCW9nHs28Q4JtZVf6iA5J7cdgpXFLoqWW93Ld8w9F5534LYtysocNJpAqljwUEn0b66lch5buJXuJ2YAtJNISABkku2cAemvSpKEbcEY7vKXmFEsy6KQxxlW0g64kkBBFup+Qh65SOLdVLJPEO77HDx/Ae/RKy7XyA4nO87yeJNOC5iocFUIKoQVQh6Q5Pfi20+iFedxXfS8zWpdhBDQAgD8snxa30kf3qcwHfL1AYnu2UNW6Zh6N5OLbm9G2o7Y9s/1kt+Neexcr1pGrRVqaCSlwoCcs0mNHEedKg+0/hTv6ev5vRi+Jf8ZRNbhmhNp4c1o+wh65OcuHH87BIz7KmlqXWqzlysvuHnpTivUGaZABPoT4DR15cfKmK2sfg3Tl/swKVqdatGPLrfYPDq03LnoDFNAAn1MHMLcXzf8ATpsw988vRXHbsqWJ9FK4jrONLnv5IPS6qc+Qfchh/wAPcZ3nnhv/AKBSP6l24+QzhOyyzKzhoBeWb4uP0qfaadwHfejF8T3ZRFbhmiqECPVGwjAe9uBm3tsYX52Y70jHdwJ7sdRpavN6U4bv2XMNSiu3LZDrUzSskumIJ5Wy8sp2j/MjKAO4bgB2AVXEU1HDuK2SLUpN1U2ehKwTSFUIUfywaTb3U1soCRjZkfZ/1JGUDaftwoAA7vDGzgILJne+3kZ+Jl1soTchlvi1nfrafZ9Coh+1zS/6k+ul4fUNhF1Wyyqzhoi9aNr3Hc7AJYwyBQoySxQgADtyRRKNukjfmilTsuxScjropCiFX0g64dxgrbKR5KdRmI4t1fbspPEO77Hz/AhpSX+3yA9mJJJJJO8k9Z7++mwBiunBVCCqEFUIS+gNX5LoswKxwx75ZpNyIPxbsUfVQataNPTdvZBIU3LyPQOpyxCytxCzNEIwEZxgkdpHVnjisGvm6SWbc06dsqsTNCLgPyyfFrfSR/epzAd8vUBie7ZQ1bpmHpbUg/8AL7T6CP7orzmI72XmzWpdheRN0EIAXLTHnR4PmzIfqYfjT36e/wCX0F8Uv4yjEjLEKu8scAd53D662m7aszrXCTlDce7TEvk28ccC+CIM/wBzNS+EX8eZ8bsLXfXty0BommQIT63fAw2dn1xRc7KOvnZ+mQe9V2R6aWodaUqnN2Xkg1XRRgDBNMggo1rHue3tbEbmVefuB/uyDog96R7v6qVodecqnovJfdhqnVioerD3kL/y1x9MPuCkf1Ltx8vqM4Tsssys4aAXlm+Lj9Kn2mncB33oxfE92URW4Zo80PoyS5mSGIZdzjuA4lj3AZJ8KpUqKEXJloRcnZEprbpKNilrbn/DW2VQ/OP8uVu0scgd3DjQqEGrzn2n7eBepJdmOyMagrnSNpj50fUCamK7mXkSj3iPSVeeNUVQhQHK64Ok5O5IwfZz+NbuAX8K9TNxL/kD/kSYGwcdk7g+wh+wikf1HvV5fcZwnY9SwKQGSM1nmdLO5eNirrDIysOohCQR6qJRSdSKfNFKjai7HmIsTvJJJ3kniSe3vr0hk3MV04KoQVQgqhAj0Rq8giF1esYrY+Qo/eTnsjHUva53faFqlZuWSnq/Zef2DRpq2ae3zGun9YHuAsaqIbaP91Ankr3t57nrY9/aavSoqGr1b3ZWdTNotEXvye/Ftp9EKw8V30vM0qXYQQ0AIA/LJ8Wt9JH96nMB3y9QGJ7tlDVumYeheSy529GW+fk7Sey7AfVisDGxtWkamHd6aCylQwKcqVpzmjLjHFAr+w6sf7QaawcstaP9Aa6vTZS2otoJL+2DeSr843hGDJv7ujj01sYmWWlJry/vQQoq80RWkbszTSSnjI7P7TE/jRYRyxUeRSTu2x/qloz3ReQRHyS+X/kXpNn0Aj00OvPJTci1KOaaRw1g0kbm5mn6pHJX+XOEHoUKPRVqUMkFHkcqSzSbHupej1lulMn7mAGaY/wR9LB8Tsr6apiJuMNN3ovUtSjeWuy1I3S+kGuJ5Jn8qRyx7s8B4AYHoolOChFRXApKTk22W1yF/wCWuPph9wVlfqXbj5fUewnZZZlZw0AvLN8XH6VPtNO4DvvRi+J7soitwzQtf/l9ps8Lu8TpdsNuertDyHj3DqIpRfzVL/4x93+Bju4eL9kCVNi4Yck1pzmk4j1Rq7n2dkfWwpPHStRfiMYZXqHoGsI0hVCHmrXm9E2kLqQHI5wqD3IAn/rXosNHLSiv+5mVWd5tlhchV4ObuYesOsg/qXZP3B6xSH6lHWMvQawj0aLTrMGzhf24kieM8HRlP9QI/GuxdmmcaurHlZkKkqeIOD4jdXp076mPsYrpwVQhlEJIABJJAAAySTuAA6yT1Vy9jqVwtj0bDo8CS8VZrojMdrnKpneGuCPqj9fcq5yraU9I8+fl9w+VU9Zavl9wd0tpSW5lMszl3O7uA6lUcFUdgpinTjCOWIGUnJ3Yzq5U9IcnvxbafRCvO4rvpeZrUuwghoAQB+WT4tb6SP71OYDvl6gMT3bKGrdMwvDkx0osVvZ2zbjNFLIneVmOR4lTn+k1i4yDlOU+TS9jRw8rRiuZYNIDJwvbVZY3jcZWRWVh3MCD9RrsZOLTRxq6sUHoSxe0Gk3kGGghMH9czhAR/SCfA1u1JKp0aXF3/ozoRcM1+GgI02LhPqz8DZ3t1wYoLaI/xS73x3hAD6aVrdapCHq/QPT6sJS9AYpoAFH+W0X2S3z+kQRH/wBpPWKV7yv4R+b/AAH7NPxfyBemgBdfIhbMtpK5GFkl6B7QqgE+Gcj0Gsb9RknUS8DQwq6hY1Z40AvLN8XH6VPtNO4DvvRi+J7sqrVLR8Y27y4Gbe2wdn52U+RGO3fgt2Ab9xrTrzelOG79lzE6UV25bIh9KaQe4meaU5eRsn8AO4DAHcKNCChFRWyByk5O7GtXKly8iegzHDJdOMGY7MefMU7z6W+6Kx/1CreSguBoYWFlmfEsys4aITXPTgs7SWYnpY2Yx2u25fVxPcDRsPS6Woog6s8kWzzWiliAAWZjgAZJJPYOsk16LRGUWTqbPDoq4jjnObm4IWUBujbo29Q+NxkLbJPmj+7OxCliItx7K28fwN0rUmk937FzVkDwqhDztylaINtpCYYwkp51PB/K9T7X1Vv4OpnpLw0MyvDLNgvTQAeaJ0XLcyCKFC7nqHADrLHgFHaapOpGCzSZaMXJ2QRPpGHRwKWjLNdkYe6xlY+orbg8T1c56u5fJKtrPSPLn5/YNmVPSOr5/YE5HLEsxJJOSSckk8ST1mmkrADWunBVCHpDk9+LbT6IV53Fd9LzNal2EENACAPyyfFrfSR/epzAd8vUBie7ZQ1bpmBXrDdvANGNGdl47RJVPYXkc/hSlKKn0l+LaD1G45bci6dTtZo7+3EqYDjdKnWjfpPEHrHfkVkV6DpTs/QfpVFONydoAQAuVbQTyWkj20eWaRHn2fKZI1YDA6yCQe3Ap7BVVGolN+QviINxdii81tmaE2sw5i0srXgxQ3Mve0pwgPesagemlqPXqTn6L0/Iap1Yxj6kHorR7XE0cKeVIwUd2eJPcBk+ijTmoRcnwBxjmaRN6ys15fczaozpEBBAi7+hHuz2YJy2T1HfQaNqdPNN76v1CVLznaPkQ+iNFvcTx26DDu2zv+Tjyie5QCT4UWdRQi5MHGLlLKXrye6SSUXCQ/uLd1hh71RBlu8sxY57CKxMVBxact3qzSoyTTtstAvpUMCPKfo2S5tFhiGXeaMDsHEknuAyT3CmsHNQqZpcmBrxco2RTutukozsWtuc21tkKfnZD5cp8TnHd41r0IPWc+0/bwEakl2Y7IHiaYAhzqPydzXTLJcK0VuN+/c0nco4hf4j6M8QjicZGmrR1fyGaWHctZbF6QQqiqiAKqgBQOAAGAB3YrFbbd2aKVhTzKilnYKqgliTgADiSeyok27IjdiguUTWw6QnVItrmIziIAHLsd21jjk8AOOPEitzC4foY3lu9/Aza1XpHZbCGzopfkvpF17itqrD1Gcg+j701xD/ANP/AK/H/eU7pf7fL8ghI5YksSSxJJJySTxJPWTTaVtgBevJdrgLqEQSt/iIlxv/ANRBuDDtYbg3r692JjMN0cs0dn7Gjh6udWe4d0kMAlyjap+77cbGBPFloyevPFCew4HpA76awmI6Keuz3A1qWePiUvofVeWVpDL/AIeKE4mllBAQ+aBxZ+xR3cMitipXjFK2reyQhGk3e+ljvpbWFFiNrZK0VufLc/vZz2yEcF7EHV6qrCi3LPU1fsvL7nZ1FbLHb5g5TIEyqkkAAkk4AAyST1AdZrh0739jJDIY5UKOuMq3EZAI+oiuRmpK8djsouLsxvVip6Q5Pfi20+iFedxXfS8zWpdhBDQAgD8snxa30kf3qcwHfL1AYnu2UKa3TMCbXwYltl8yygH9pP8A7UthXeMn4sPX0aXgh1yf37WyX10mNqKFAu1kqWeQAbQyM+SfrqmKgpuEHxf0O0JZVKRaOqXKHbXgCuRDP8253E/wNwPhuPdWbXwc6eq1Q3Trxn4MMaUDgdrFycWd0/OYaJycsY8AP27SkY39owabpYypTVt0Anh4Sdwf1o5MJ7q6knFxEA5GypRuioAVRuPUAKPRx0acFHKDqYZyle4+1Q5MvckjSyXG25jZE2E2dgsMFgSTlsZA3dfXVK+O6RZUi1PD5He4XaD1ftrJCsEaxjHSbiTjzmO8+vFK1Ks6rvJ3DRhGGxWGtnue0N1d2zhnvSYodngg/wCodT1gkBQw4Fj1VpUM9TLTmtI6v6ClTLC8o8f+ZMchX+WuPph9wUH9S7cfL6hMJ2WWZWcNDPS9hz8Lwl3jDjZLRlQwB44JBAyMjOOur055JKVrnJK6sBttySWC+U1w/c0ij7qLTb/UKr5IXWFggh0RqdZWxBit4ww4M2Wb0FiSPRS88RVn2pBY0oR2RO0EIQOsOt9pZg89KNvqjTpOf6Rw8TgUelh6lTsoHOrGG7Ka1x15uNIHm1Bjhz0YlyS5zu2yPKOeCjd4nfWvh8LCjq9XzEKtaVTTgbBV0UoJ2X0g46IOCtqpHE9RnI4DgPvc1xD/ANP/AK/B3ul/t8vyCMshZizEszEkknJJO8kntptK2iAGtdOHW0uXidZI2KOpyrKcEGqyipKz2OptO6Lk1O5UopQI7wiKThznCNvHzD47u8cKyK+AlHWnqvf8j9LEp6S0LHRgQCCCDvBHXWeNEJrVqtBfxhJtsbJyrI2ME9eN6n0g92KNRryou8QdSlGasyvbvkafJ5q6Ur1bcZBHiQxB8cCn4/qS4x9xZ4Tkzay5Gmz8NdDZ6xHHvP8AUzYHqNSX6krdWPuRYTmw61b1LtLLpRR5k+ckO0/oOML/AEgUjVxNSr2npyGIUYw2K25amt2uI2jkVpwpSZV34A3qWI3Bt7DHHGOytH9PzqDTWnAVxWW6tuCWg9W5rkGToxQL5c8p2UXwPym7h9VN1K8YabvkgEKblrwL/wBTY41sbdYnMkYjAVyuztDt2erPZWFXbdSTaszTp2yKxM0EuA/LJ8Wt9JH96nMB3y9QGJ7tlCvwNbpmhPyj7r90+bjhT1QofxpXCd0nzv8AMLX7dvIVl0NEXLdc11FH4iNDJ+IrstcRFck3/eh1aUm+bIXQtjz9xDDjIkkRD4FgD9WTRqk8kHLkgcFeSQUaW18vI724aCdhHzrBUIDJsqdkYDA4BC56OONKwwlOVOKktbBp15qbswo0Dyl3DW1zPPHCRAEVNkMu3I7YAySRuUEnA7KWqYKCnGMXuFhiJOLlLgNv2yv/ANmv/lP6Kv8Atq/9e35K/FvkOtceUu4t5RBFHCJBGhm2tptiRhtFVwRnAI3mqYfBQnHM27cC1XESi7JAUNL32lJ47eSdyJGwVGFRV4sSq4BCqCelnhTnR0sPFzS2AZ51ZKLYy1v0os9xiLdbwqIoB1bCbs+LHLZ7xV8PTcIdbd6srVnmlpstjOr+tt1ZKyW7qqu202UVt+MdY7BUq4enVd5IkKsoKyDXVfXm9dZbm5lX3NAOkBGgMkh8iNTjieJPUMdtJ1sLSTUILrP2XMYp1ptOUnoiBblQ0iSTzsYyeAjTA7hkZx40f4Gjy9wXxNTmb23KPpSR1RJFZ3IVVESZJPADdXHgqCV2vcixFVuyJjWnlAurcJbRzq1wm+4lCIQH+bjGzjC9bEZz2bxQaGEpz67WnBfVhKleUeqnrxA3SGuF9MMSXUxHWFIQHxCBQacjhqUdor5/MBKtN7shACTuBJJ6t5JP2kmjA9wwWJdFoGbDaQdcou4i2UjymHAzEHcOr7VLvEOy7H/1+A+lJf7fIEJJCxLMSzMckkkkk8SSeJptK2iAGtdOCqENoo2ZgqgszHCqoJJJ4AAbya42lqzoWrYw6NAe4Cz3vFLfOY4expyPKbrCD8iFc0q+kdI8+L8vuHsqer1fLl5kbHrjfLK0y3Uodjk7wV/8ZBQAeFEeGpOOXL/3nuU6ad73COx5XL1MCRIJO/ZZSfSGx9VLy/TqT2bQVYqa3JIcs0n/AGif+U/oof7av/Xt+S3xb5HG55Y5yPg7aFT2szt9Q2a6v02HGRHi3wQP3muWkr5hCsj9PcIoF2c+kdLHblsUeOGoUlma9WCdapPRewveu1sd92Rc3A4W0bdBD/vyDif4F9OQanSVKvY0XP7ImWNPtavl9yG05p6a6I51gEXyIkGzGg7EQbh47z30anRjT2/viwc6kpbl+8nvxbafRCsLFd9LzNOl2EENACAPyyfFrfSR/epzAd8vUBie7ZRVvHtOq9rAesgVuN2VzNSu7E9yhvnSV13OB7KKv4UDC9zELX7xm+lTsaLslH+rLPKf6SIgfUDXIa15vkkvqSWlOK8zPJ/0LiS4PC1t5ZvSEKqPHLVMVrBQ5tIlDtZuSBgUyBCjTo5iws7f5Uu1dSD+boRf2BqWpderKfLqr6h59WEY+py1GtFa556UfA2qGeTv2PIXxL43deDXcTJqGVbvQ5RXWu9lqQl9dtNI8rnLyMXbxY5Po30aMVFJLgDk3J3YR2A9yaPec7p73MUPasIPwr/1HCj10vL+Sqo8I6vz4BY9SnfiwVpoAO9E6OkuJkhiGXkOB3dpPcBknwqk5qEXJloxcnZEtrbpCPoWluc21tkBvnZD5ch7cnIHdw3GhUIPWpLd+y5BKsl2Y7IHiaYBBhEvvZAHP+fnToA8beJvlHslcbh1gZ7wU3/PK3+C939kH7pX/wAn7AfTgAyBncN5PACuEDCKNdFIHcK2kHGUQ4ItlI3M44c8RwU8PtUbeIdl2Pn+BjSkr/5fIEJZGZizEszElmYkkk8SSeJptKyshc1rpwVQg+0PoiW6kEcKbTcSeCqOtnbgqjtodSpGmryLxg5OyJ+bSsNgpjsWEtwRiW7xuXtW3HUP4+vq6sAVOVZ3qaLgvv8AYK5qnpDfn9gTYkkkkkk5JPEk9ZPbTYAxUOCqEFUIEOjNVyYxcXcgtbY8GcdOTuij4se/h176XnX1ywV38vNho0tM0tEdL7WgIhhsIzbRHc75zNL/ADyDgP4V3fZXI0LvNVd37L0I6tlaCt8waFMgRVCHpDk9+LbT6IV53Fd9LzNal2EENACAPyyfFrfSR/epzAd8vUBie7ZSmgo9q6t186aMeuRRWzVdoSfg/kZ9NXkhzrhLtX123+/IPUxH4VWgrUorwR2q+ux9rn0VsYvMs42I/ikLOftFUw+rnLxfsWq6ZV4GdFfBaLvJOBnligU9y/CvjxGBUn1q8VyTf0Ox0pyfPQhdD6PNxPFAvGV1XwBO8+gZPoo1SeSLlyBQjmkkP9ddICe9mZP3anm4wOASMbAx3HBPpoeGhlppPff+y9aWabHl3/htGRx8Jb1+dftEMZxGD3M+0wqkevWb4R09eJ19Wnbnr6ERq/olrq4jgXdtnpN5qDezHwXP1UarUVODkykIZpJDnWzS63NwTGMQRqIoF7I03Lu7Tvb01WhTcI67vV+Z2rPNLTbgQ1GBhap977PsvLxPTDbn7HkP1DqIpTvqn+sfd/gY7uHi/ZAlTYuFOr1mltEL+5UMM4tIj/qyD5bD5pDv7yPDKtWTqS6KHq+S+7D00orPL0B2+vHmkeWVizucsx6z+XVjqpiMVFWWwFtt3ZwA7K6QMrdE0WgkkAfSDrmOM7xbqRudx86RwXq66UbeIdl2Pn+BhWpK77XyBCeZnZndizMSWYnJJPEk9tNpJKyF27u7NK6cFUITWgdXmnDSyMILVP3k78P5UHF5D2D09QIatZQ6q1ly+/gFhTzavRDjTOsK82bWzQw2ueln95MfOlbs/hG4fUK06Lvnqay9l5HZ1NMsNEDtMARVCCqEJDQ2hZrp9iBC2N7NwVB2ux3Af/Rmh1KsaavJl4QlJ6E4LizsP3YS9uh/qMPgIz/trxkYH5R3dnZQMtStv1Y+78+QS8Ke2r9gd0npKW4kMk8jSOetj9QHADuG6mIQjBWirIFKTk7sa1cqKoQVQh6Q5Pfi20+iFedxXfS8zWpdhBDQAgD8snxa30kf3qcwHfL1AYnu2VBqVFtaQtB/vofZO1+Fa+IdqUvIQpK80MdKEyXMuOLzP/c5/Orw6sF4L6HJayZL8or/APMJ1Hkx7Ea9wSNF+0Gg4Rfwp+b9y9fts31g+DsLCDrdZLh//wAjYT+wVyl1qs5eSO1NIRj6i1K+CFzeH/poSIz/AL03wafUWNdxHWy0+b9lqco6XnyIjV/RZubmKAf6jAE9ijex9Cgmi1anRwcuRSEc0kh1rfpQXF1I6fulxHCOoRxjZXHccFv6qrQhkgk9935nass0tCRtf8Ho5pOE99mOPtW3U9Nu7bbo+GDQ3/JWtwjr6/guupC/F/IFaaABDqlo2Ml7u4H+GtsFh87IfIjXtycE93Hjml683pCG79lzDUortS2RE6X0lJczPNKcu5yewdgHcBgDwotOChFRXAHKTk7sktV9CpLtz3BKWkG+VhxY/JjTtdt3gD4UOtVcbRh2nt9y9OCestkNNYNMvdS84wCKoCxRr5McY8lV8BxPWfVVqVJU42Xr4lZzc3cjQOyilQyghXRaCWVVe/cZiiO8W4PB5B1yHqXqpNt4h5Y9ji+fl4DCSpK73+QI3M7SOzuxZ2OWYnJJPWabSSVkLttu7OddOCqECfR+gI4I1udIbSxtvit13SzePmRdrHf2dWVZVnN5KW/F8F92GVNRWaf9cyN0/p+S6K7QVIo90UKbkjHcOs9rHefqotKjGntvxfMrOo5eRFUUGKoQyikkAAkk4AG8k9gHWa4dCiHVuO2USaRcx5GUto8GZ/5uqNe87+PA0s68p6UtfHh+QypqOs/6GWmtZpJk5mNVt7YcIIuB75G4u3efVV6dBReZ6vm/pyKzqtqy0RB0cEKoQVQgqhBVCHpDk9+LbT6IV53Fd9LzNal2EENACAPyyfFrfSR/epzAd8vUBie7ZVPJyudJW3czH2Ynb8K1cX3Mv+4iVDvENNVIeev7YedOpPgG2j9Qq1d5aUvIrTWaa8zhpyQz3k7LvaWd9n+qQ7I+sCrU0o01fgl8jk9ZvzJLlBkHu14l8i3SOBO4RoAR7W1QsKv47vjd/wBl6769uWh00mOY0ZbRcHupGuH/AJF6EYPcd7eiuQ69aUuWn3Oy6tNLnqZ1ePuayubvg8n+Gg8XG1K3oQAA9pNSr16kafBav6Eh1YOXoiK1a0Qbq4jhB2VJzI3mxrvZvQPrIotap0cHIHThmlY6a06WFzcM6DZiUCOBepYk3IMdWR0j3k1yjTyQs9935naks0rrYZaL0fJcTJDEMvI2FH2k9wGSe4GrzmoRcnsisYuTsiY1t0hH0LO3Obe2yNr52U7nkPpyB2DxoNCD1qS3fsuQSrJdiOyI/V/Qz3cwiQhRgtI7eTGg8pm7h9ZolWqqcbv/APSkIObsh5rPphJNi3tgVtIMiMHjI3ypX7WbfjsHZvqtGm1ec+0/bwLVJp2jHZEDRwQYW9smjEWaZQ984zDC28QA8JJR855q9XHwTcnXeWPZ4vn4LwGElSV3v8gTuZ2kdndizscszHJJPWabSSVkAbbd2c66cOlvA0jKiKzOxwqqMknsArjaSuzqTbsgr9zwaM3yhJ74b1iztRQHqMmPLkHm8B6jSt5V+zpHnxflyQe0ae+svkDOkb+SeRpZnZ3bizfh1Adw3UxCEYK0VZAZScndjarlRVCEzoPVuW5BkysUC+XPKdlF7cH5Tdw+qg1K8YabvkgkKblrwJFtPQWYKaPUtJwa7lUbZ7eZQ7ox3nJx66H0U6mtXbkvrzL9JGHY/sGJpWdizsWZjksxJJPeTvNMpJKyAt33NK6cFUIKoQVQg80Xoua5fYgjeRuxRw/mPADvJqk6kYK8nYtGLk7JE62g7S1/ztxzkg/6e1IYg9kkp6K94G/sNA6WpU7tWXN/RBejhDtv0Rd2pkyPY27RxiJDGNlAxbZHUNo7z4msbEJqpJN3NCnbKrE1QS4Dcsh/5a30kf207gO+XqAxPdsqzk7OLzb+agnf1RMP/atPF93bm18xKguvflcxybYF4sm7EEMsvsxkfawqYzu7c2l7naHbvyOOoFsJb+32j0UbnXPdGC5z6QKtipZaUv6/srRV5ojQWu7nd+8uJv7pX/NqJpTh4JfIrrKXmSuvF0Jb544t6RbNvCo7I+gAPFtr10LDRy0ry46v1L1tZ2XkddeZFiaGyQgraR7LEdcz9KU+vA9BrmGTknUf+Xy4Ha2loLgbI3uPRxOcT3+4dq2ynee7nG3d6iud5V8I/P8ABOxT8X8gW2h2imgAWo3vfZ7XC8vE6PbFbnr7nk6usDsIpTvqn+sfd/gY7uHi/ZAxZWzSyJFEu07kKqjrJ/Dv6qak1FNvYAk27IJNYLyO0iNhbuGJObyVf9Rx/pqfm03+Jz35WpRdSXSzXkuXj5sNN5Fkj6grtDtpqwAMLWBNGIs8wVr1xmCFv9EHhLKPP81Tw8eCkm67yx7PF8/BDCSprM9+HgCdzdNI7PI5Z2OWZjkkntpqMVFWQBtt3Zz2h2iunCR0HoaW7k5uEA4GXYnCovWztwAodSpGmryLwg5OyJq401BZIYbBtqUjEt5wJ7VgHyE/i4n1GgqlKq81XbgvuFc1DSG/P7AoX7/rpqwAW0O0VDh3sbR5nEcSNI7cFUZP/wDO+qykoq8tEWSbdkEp0daWO+7Zbm5H/TRt0EP+9IOJ/gX05FLZ6lXsaLnx9EGyxp9rV8iG03rBNdEc642F8iJAFjQdiINw3bs8e+j06MafZ/viwU5yluRm0O0UQoLaHaKhBbQ7RUILaHaKhCT0LoK4uiRBGWA8p+CL/M56I3b+2hVKsKfaZeNOUtkS3uTR9r++l92yj/SgbZiB/im4t/RQs1ap2VlXN7/0Ey04b6sZ6U1tnlTmkKW8HVDANhf6iOkx7cnHdV4YeMXmer5vUrKrJqy0XgQO0O6jgj0jye/Ftp9EK87iu+l5mtS7CCKgBDSWJWGGUMOwgH7a6nbYhxFhF81H7C/lXcz5nLIQsIvm4/ZX8qmaXMlkIWEXzcfsL+VTNLmSyENHxfNR+wv5VM0uZLIQ0fF81H7C/lUzS5kshe98XzUfsL+VTNLmSyEbCL5uP2V/KpmlzJZC974vmo/YX8qmaXMlkI2ER4xx+yv5VMz5kshCwiHCOP2V/KpmlzJZC974vmo/YX8qmaXMlkL3vi+aj9hfyqZpcyWQjYRHjHH7K/lUzS5kshe98XzUfsL+VTNLmSyF73xfNR+wv5VM0uZLIyLCLhzce/j0V/KpmfMlkY974vmo/YX8qmaXMlkL3vi+aj9hfyqZpcyWQve+L5qP2F/KpmlzJZGVsYhwjjHgq/lXMz5ksjHvdF81H7C/lXc0uZLIXvfF81H7C/lUzS5kshe98XzUfsL+VTNLmSyF73xfNR+wv5VM0uZLIXvfF81H7C/lUzS5kshe98XzUfsL+VTNLmSyM+4YsY5tMdmyv5VzM+ZLIx73xfNR+wv5V3NLmSyF73xfNR+wv5VM0uZLIXvfF81H7C/lUzS5ksjuiBRgAADgBuAqp0yGHbUIQevOkZbewuJoR8IijZ3ZxlgC2P4VJb0UfDQjOqoy2B1ZOMG0A+itE2zwRXEml5xK+wXPujHSJGU2c7Q37u7jTk6k1JwVNW8gEYxcU3L3CrlH0tNa2YkgbZfnEXOA245B3N10rhKcalS0uQatJxjdC1Ue7eQtPJcBVGObnggjLE/KUxu24YO7PXUrdGlaKXo2/mkdhmvqyE1i1mvYNIS80OdtrdI5JogF2thhhipxncelx+rOD0qFKdJX0bukwU6k1N22RM6h6ZlvLaeQyE/DSLExVRhABsZAHHfk5oOJpRpTStwVy9KbnFshoJtItpB7L3cvQgEvOe549+WVcYzu8rjn0UZqiqSqZONtwd6mfJfhfYkuUPTNxbtaLbswM0hRgiI7HcMbIcgbXpFCwtOE1Jy4BKspJpLiSWqRuWDPcSynO4RzQxRsuPlfBswIOR19VDr5FpFeqbfzLQzcWBendb7mKa+HPyosDhYtm3R0yy5VZHIGzk4Az9dOU8PCUYaLXfX5IBOrJOWu3gGGkL+9XRglWNPdhRMqSoAZiAcZbBO/cM8d2/gVIwpOtZvqhpOahdbkRqhp2ZrsQXE1yHMZYRT20cZYjG9HRiCg6W446t/EUWvSioZopeabfzK05vNZv2D2kg4qhCtdLaw3Yv7qGOS45uIIVEFtHMRtLk7WSMDPDjWhCjT6KMmld83YVlUlna5eFyd1t0vPY2KMHWSZnWPnXUKo2yemyjcAAMeOKDQpxq1bWst7BKknCAxtNK3VtfW1tNcx3aXKseiio0ZVc56JOUPDf2Hsq7p050pTjHLb3KqUozUW73OeuGsU8N+IVllSH3Nzrc1AsrAhyCSCNyYG89W7trtCjGVLNbW9tXYlSo1O3hyuTXJ/pO4uLXnbjB2nbmnwql4/ksygkKc53d1BxUIQnlj6+ZejKUo3YS0uFNJh0T4GoiFL6BtVfRT3cl/cx3CByv8AiGwSvkjYJyc7h6a2KsrV8igmvISWtPM5a+Ycppuf3k91FsTi329rA3kcGxjHSGD6aSdKHxOThcPnl0WbjYdzaTufepJ4dl7l4YmG2VUFn2M8cDPSOB1nA66qqcOncZaRuyKUujUlvYh9U9Ozm7SC5muVdkZhFPbRptEdcboxyoG1xxwHhRa9KCp5oJeab90ytObzWk/Y5azadvF0k1tA02wIFk2YYYZGznB/eMo2fTxxu7O0aVN0c8rb21bXyuSU5dJlXIMdXxKIFM0jSO3SJZFRlyAdllUkArwNKVcubqoNC9tSv7XlDc3quZojZyTtCsYKbargBZT8rYLZO/q9FPywa6O1nmSvfh5CyrvNvpsGWu97dRW6mzUGVpFU+SWCYYsUViAz7h0ezJ6qTw8acpdfYPUckuqRmpGm5JZ5YZppy6IGEVxbpE4Gd7ZQkMu9ccOJouIpKMVKKVuadytObbab9iHvtP3zX15DE9wUhZNkQwQSbIZc9Mu6nGeGNo8ezeWNGkqUZO13zb+iZRzm5NLgWHYQsIlWR+dbGGfZA2t5+SNw8KQk1e6Vhhbag/ealxyYHOMq4UFUGzkqW2TuPVzj+Oe4UeOJa4f9/wAgbpJhQygggjIPEGlgoO/8CaP29v3JFnwOz7Odn6qY+KrWtmYPoYciU0poeG4jEU0YeMEELvAyOHAjhQoVJQeaL1LSipKzG2jNV7W3k5yGEI+CMhnO44yN5I6hVp16k1aTOKnFO6Q8j0XEszzhAJXUK7ZO9RwGM43eFVc5OOXgWyq9zXROiIbZSkCBFZixAJxk8TvPcKk6kpu8mcjFR2MpomETtcBBzzLsF8nJXccYzjGQOqp0ksuS+hMqvm4nLTGgre62fdEYk2CSuSwwTx4Edldp1Z0+y7ElCMtzXRGr1vbMzQRBCwAbBY5AyRxJ7TUnWnNWkzkYRjsYk1dtmE4aIEXBBmBLdMg5Gd/V3VFWmrWe2x3JHXxO0+hoHgFu8YeEAAI2WGBw4nO7q7MCuKpJSzJ6kyq1hvonVm1tnLwwqjkY2ssTjsBYkgdwq061SatJnIwjHVIl6EXFUIMrfRUSTSTqmJZQA7ZbpY4ZGcbqu6knFRb0RVRSdzveWiSo0ciK6MMMrAEHxFVjJxd0daT0ZG6G1XtLVi8ECRsRgsMk47ASSQO4USpXqVFaTuVjTjHZDt9FQmbnyg53Y5vbyfIJzs4zjGd/Cq9JLLlvpudyq9xaI0TDbR83AmwmchQWIBPHGScVJ1JTd5PUkYqKsh7VCxhlyCD11CA3HqDo5SCLSLI4Z2iPUTg0w8XWf+QLoYcicvbGOWJopFBjYYK7wCOzd1UGMnF5luEaTVmcZdDwNALdo1aEBVEbZIwuNkb+zAx4CuqpNSzp6nMqtbgNtFasWls/OQwqr4xtZYkDsBYnA8KtOvUmrSZyNOMXdIxpPVW0uJOdmhDyEAbRLg4HAbjwqQr1ILLF6ElTjJ3aHVjoaGGJoY02Y2zlQW+UMHfnIz41WVSUpZnudUUlZHKXV62a3FsYUMAAATfjAORvzniO2uqtNTzp6kyK1jrpLQ0FxGsc0ayIpBUNk4IGAQc52sE7+O81yFSUHeLsRxTVmc9D6v29rtGCJUL42jvJOOALEk47q7OrOfaZIwjHYa3mp1lLI0skCs7nLNtPknhvw3ZVo4ipFWT0KulFu7RK2NmkMaxxrsoowo3nA9O+hyk5O7LpJKyHFVOkHrtptrOyluEUMyBQoPDLMFBPcC2cdeKNh6Sq1FFg6s8kWwc0bonSjpFcHSijnNhmQQx7IViMhW4E4O7o7zjxpidSgm4qn7sGo1HrmJbWTWGdLmKztI4nnkjMhaYsEVASMkLvJJB4d3oFSowcHUm9FpoWnUalljuY1e1kmla6guI40ubUAsYyWjYOpZSM7x4E9Y9Eq0YxUZRfVf8AZ2E27p7oEI+VOcWkjyxRJOVWS36L83Km2FceXnaHSPHq9bbwEHUSi3bZ817APiJZdd+AY63aTvbeHn7cWzRxxF5ed5zOR5gU9meJ7N9KUIUpyyyvdvS1vcNUlNK8bC0HpS9a0kuLhbYZhEkIi5zzGY84GP8ALwPbvqVIUlNQhfezvb2JCU3FuVvAF9D8otxI1tn3JIZpFVoYhMJUBOCxySuBjJpmpg4RUt1bi7WYKNeTttr5hFpbWG6e8ezsY4C8SK8r3BfZG1vAUJvJwRvpeFGmqaqVG7PawWU5OWWHuc7PW+SSxu5jGiXFoZFdCSyF4xncQQdk+PrrssPFVYxvdSt7nFVbg3xQQ6uXzT2sEzhQ0sSOwUEAFlBwMknG/toFWKhNxXBhYNuKbJGhlgDudeZFvSoSP3Es4t3m37QlK5O/axshiATjqNOrCxdO9+ta9vAXdZqfhsSev+n57OOE2yRySSzLEFcMcllYjGGG/IA9NDwtKFSTzuySuWrTlFLKMdW9eDeXcUKBAhgZ5VKsHSVW2SvlYxvzw/8Ai9XC9HTcnz05NHIVs0rI4S6zaQe4vo7dLQpZkZEnOhmVgzbiGI2sKeOBwqyoUVCDk31vIr0lRyklbQKtWNMC7tYrgLs84uSvHBBKkZ6xkHfStan0c3DkGhLNFMF+U/S80DWYimkhWWRlkMahzs9HgpBywycAcaZwdOM1LMr2BV5ONrM11F0ndyXUqNJPPaiMESzwc0RJkdEbhkYz/wDHX3EwpqCaSUvB3JTlJya3REz8o9yvPHNkWimaNYdmYSSBX2crhiuT+FFWDg7b6q99LIo68lfYItddaprUWhjWNfdBIfnVkbY3KeCEHdkgjBpfD0I1M1+HK31CVako2txHurOkbq4jkkZrZlIIiKRzr0xnO2shB2fJ4Y66pWhTg0lfx1X0LU5Skrv6kDonXuedbWJUiF1LO8c6FXxGkeSxA287WyV4nBOaPPCwg5Nt5UrrxuDjWk7LjfUca264T216LaPmFQwiTakjmc52mGMRnPVxxXKGHhOlnd97br6kqVZRnlXLxJWTS9zHo6W6cwNIsZkj2FkCFNkMNpWYMCd/X2eFC6ODrKCvbbgEzSyOTBe25SJiII3jjjuXnjV0ZX2TDLvV4+n2EcSeNMvBQ1ad42f9rmB6eWie9yZ181gvrIGaNbVrfKqNvnOc2m47gQuzn00HDUaVXqu9/SxetOcNVaw80npS8trCeecW3Px71EYkMZXo8ckNne3X2VSFOlOqoxvZ/wBlnKcYNu1zXTGs8sVvaGONJLm72FQElUDMoYk7ydkZ4Zz31KdCMpSu7KJ2U2kubMaE1guRee4r2OEStFzsbwFihUHBBDdIHj6q7Uow6PpKbdr21OQnLNlluD6co0yTXKTxxpEkk0MMoV9kyxHcsnT61K8McfUd4OLjFxeuja8HyB9PJNqW3AN9VtIvcWkE8gUPIgYhQQBnqGST9dJ1oKFRxXAPTk5RTZK0IucL60SaNo5FDo4wyngQa7GTi7rc40mrMEE5MbMEdO52AcrHzzbIOc5GOkDnrzmm/jqnhfnYCsPFE3p/VeG6MbuZY5YshJYpGR1B4jaHH09/aaDSryp3S1T4MJKmpamdCasQ2qSLHtlpv3krsXkY4IyWPZk7uG89tSpXlNpvhsiRpqOwxudRLWSzjs35wxxElGyu2uSSQG2eBzjhV1i6iqOot2VdGLjlJrSmi1nt3t3Ztl02GIwGx19WMnwoMJuMlJF3G6sKLRarbC2BbYEfN53bWzs7PZjOO6o5tzz+pFHq5SIg1LgT3LsPMrWgYRuGXJVjkq/Rwy8RjHWaK8TJ5rpdYoqSVrcDrpvVGG4lE23PDMF2TJBI0bFexiOIrlPEShHLZNeKudlTUnfib2+qlvHaSWkYZY5Q22wOXYtuYljnpEbvsrjxE3NTe6J0cVHKhronUtLd42S6vSsXkxvOxjwBgApjGyBwHVgVeeJc004rXw1/skaeXiwldcgjJGRxHEd4zSwQE/2cWHMmIxbTHOZjgy72LZ28cd+OHCmvjaubNf04AeghlsS2kdXkmW2WR5D7mkSRGyuWeMYBfo7+vOMcaFCs4uTS30LuF0r8DSLViBb03q7SysuywGzstniSMZ2tw356q668nT6N7E6NZsxHXmoUEks0pmukM5zKscuwrY3AMAu9cEjB7TRI4uUYpWWm2hR0U23d6hHo2xjgiSKJdmNBsqOweJ3k99Lzm5ycnuFSSVkMdNavR3MlvJIzg277aBSoG1kHpZByOiKvTrOCaXHQrKCk03wJehFwXk1FtzE0e3NvuDcBwyh1kPEqQu4d1MrFTTv4W9ATopq3qPNPaspdGEySzK0BJRo2VTtEAZJ2eO7qxxqlKu6d7JanZ01K13sd9DaF5hmb3RczbQAxNJthcEno7hgnO/wFcqVc6tZLyOxhl4jXRmqNvBdy3abXOy7W0CRsjaIY7IxkEkdvWatPETnTVN7I5GlFScka6W1TjnuPdPPXEUoQRgxOF6OSceSTxNSGIcYZLJrfU5KknLNc7/8ADqm2ltnmnkWXIZ5HDPhgAQCVwBgdnWa50zzqaSVi2Tq2uN7/AFNt5fcxbbDWuzzbjZDEJjZDnZ3jIzjxrscTOOa3ErKlF2vwHusugY72HmZS4XaDdAgHI4cQd1VpVXSlmiWnBTVmdtN6LW5geCQsEkGGK4BxkHdkEdXZVac3CSkuB2UcysNNJasQT28cEu2RFs824bZdSowGDLjfjuxV4V5Qm5LicdNNWZz0FqpDbSNMGmlmZdkyzyGR9njgE8BwrtTESmsuiXJKxI01F34nManW/M3MDbbJcytM+1skiR8ZZDs7iMDHZU+JnmjLkrHOjVmnxJbQ+jlt4Y4ELFY12VLYzgcM4AodSbnJyfEtGOVWHlULH//Z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60" name="Picture 36" descr="http://www.biomarkerbliki.org/files/user_15/cdc_logo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530" y="3915916"/>
            <a:ext cx="157078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33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4432" y="1629252"/>
            <a:ext cx="9619774" cy="4806944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ct val="0"/>
              </a:spcBef>
              <a:spcAft>
                <a:spcPts val="0"/>
              </a:spcAft>
              <a:buClr>
                <a:schemeClr val="hlink"/>
              </a:buClr>
              <a:buNone/>
            </a:pPr>
            <a:r>
              <a:rPr lang="ru-RU" noProof="0" dirty="0" smtClean="0">
                <a:cs typeface="Calibri" pitchFamily="34" charset="0"/>
              </a:rPr>
              <a:t>В конце данного модуля, Вы сможете</a:t>
            </a:r>
            <a:r>
              <a:rPr lang="en-GB" noProof="0" dirty="0" smtClean="0">
                <a:cs typeface="Calibri" pitchFamily="34" charset="0"/>
              </a:rPr>
              <a:t>:</a:t>
            </a:r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/>
              <a:t>описать, что такое ТБ и как он лечится</a:t>
            </a:r>
            <a:endParaRPr lang="en-US" dirty="0" smtClean="0"/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/>
              <a:t>объяснить эпидемию ТБ и бремя ТБ</a:t>
            </a:r>
            <a:endParaRPr lang="en-US" dirty="0" smtClean="0"/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/>
              <a:t>описать, как передается ТБ и какие факторы влияют на риск заражения</a:t>
            </a:r>
            <a:endParaRPr lang="en-US" dirty="0" smtClean="0"/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/>
              <a:t>дать определение разным методам диагностики ТБ и сравнить их</a:t>
            </a:r>
            <a:endParaRPr lang="en-US" dirty="0" smtClean="0"/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/>
              <a:t>описать текущие стратегии ВОЗ в области диагностики ТБ</a:t>
            </a:r>
            <a:endParaRPr lang="en-US" dirty="0" smtClean="0"/>
          </a:p>
          <a:p>
            <a:pPr>
              <a:lnSpc>
                <a:spcPct val="75000"/>
              </a:lnSpc>
              <a:spcBef>
                <a:spcPts val="1798"/>
              </a:spcBef>
            </a:pPr>
            <a:r>
              <a:rPr lang="ru-RU" dirty="0" smtClean="0"/>
              <a:t>описать уровни лабораторных услуг в противотуберкулезной службе и размещение инструментов диагностики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000" dirty="0" smtClean="0">
                <a:latin typeface="Calibri" pitchFamily="34" charset="0"/>
                <a:cs typeface="Arial" charset="0"/>
              </a:rPr>
              <a:t>Задачи обучения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82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273264" y="1308796"/>
            <a:ext cx="10278671" cy="481238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11" tIns="45656" rIns="91311" bIns="45656"/>
          <a:lstStyle/>
          <a:p>
            <a:pPr algn="ctr"/>
            <a:endParaRPr lang="en-GB" sz="36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5" name="Group 17"/>
          <p:cNvGrpSpPr>
            <a:grpSpLocks/>
          </p:cNvGrpSpPr>
          <p:nvPr/>
        </p:nvGrpSpPr>
        <p:grpSpPr bwMode="auto">
          <a:xfrm>
            <a:off x="273263" y="1574867"/>
            <a:ext cx="10542227" cy="4829119"/>
            <a:chOff x="166610" y="1764552"/>
            <a:chExt cx="9143876" cy="4592412"/>
          </a:xfrm>
        </p:grpSpPr>
        <p:sp>
          <p:nvSpPr>
            <p:cNvPr id="26" name="Rectangle 2"/>
            <p:cNvSpPr>
              <a:spLocks noChangeArrowheads="1"/>
            </p:cNvSpPr>
            <p:nvPr/>
          </p:nvSpPr>
          <p:spPr bwMode="auto">
            <a:xfrm>
              <a:off x="2961940" y="1764553"/>
              <a:ext cx="2978364" cy="57074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20000"/>
                </a:spcBef>
              </a:pPr>
              <a:r>
                <a:rPr lang="ru-RU" sz="2000" dirty="0" smtClean="0">
                  <a:solidFill>
                    <a:schemeClr val="bg1"/>
                  </a:solidFill>
                  <a:latin typeface="Calibri"/>
                  <a:cs typeface="Calibri"/>
                </a:rPr>
                <a:t>Расчетное число </a:t>
              </a:r>
            </a:p>
            <a:p>
              <a:pPr algn="ctr">
                <a:lnSpc>
                  <a:spcPct val="70000"/>
                </a:lnSpc>
                <a:spcBef>
                  <a:spcPct val="20000"/>
                </a:spcBef>
              </a:pPr>
              <a:r>
                <a:rPr lang="ru-RU" sz="2000" dirty="0" smtClean="0">
                  <a:solidFill>
                    <a:schemeClr val="bg1"/>
                  </a:solidFill>
                  <a:latin typeface="Calibri"/>
                  <a:cs typeface="Calibri"/>
                </a:rPr>
                <a:t>случаев заболевания</a:t>
              </a:r>
              <a:endParaRPr lang="en-GB" sz="2000" dirty="0">
                <a:solidFill>
                  <a:schemeClr val="bg1"/>
                </a:solidFill>
                <a:latin typeface="Calibri"/>
                <a:cs typeface="Calibri"/>
              </a:endParaRPr>
            </a:p>
          </p:txBody>
        </p:sp>
        <p:sp>
          <p:nvSpPr>
            <p:cNvPr id="27" name="Rectangle 3"/>
            <p:cNvSpPr>
              <a:spLocks noChangeArrowheads="1"/>
            </p:cNvSpPr>
            <p:nvPr/>
          </p:nvSpPr>
          <p:spPr bwMode="auto">
            <a:xfrm>
              <a:off x="6097750" y="1764552"/>
              <a:ext cx="2979396" cy="57074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20000"/>
                </a:spcBef>
              </a:pPr>
              <a:r>
                <a:rPr lang="ru-RU" sz="2000" dirty="0">
                  <a:solidFill>
                    <a:schemeClr val="bg1"/>
                  </a:solidFill>
                  <a:latin typeface="Calibri"/>
                  <a:cs typeface="Calibri"/>
                </a:rPr>
                <a:t>Расчетное число </a:t>
              </a:r>
            </a:p>
            <a:p>
              <a:pPr algn="ctr">
                <a:lnSpc>
                  <a:spcPct val="70000"/>
                </a:lnSpc>
                <a:spcBef>
                  <a:spcPct val="20000"/>
                </a:spcBef>
              </a:pPr>
              <a:r>
                <a:rPr lang="ru-RU" sz="2000" dirty="0" smtClean="0">
                  <a:solidFill>
                    <a:schemeClr val="bg1"/>
                  </a:solidFill>
                  <a:latin typeface="Calibri"/>
                  <a:cs typeface="Calibri"/>
                </a:rPr>
                <a:t>случаев смерти</a:t>
              </a:r>
              <a:endParaRPr lang="en-GB" sz="2000" dirty="0">
                <a:solidFill>
                  <a:schemeClr val="bg1"/>
                </a:solidFill>
                <a:latin typeface="Calibri"/>
                <a:cs typeface="Calibri"/>
              </a:endParaRPr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6018708" y="2513193"/>
              <a:ext cx="3071938" cy="1530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GB" sz="2800" dirty="0">
                  <a:solidFill>
                    <a:srgbClr val="000000"/>
                  </a:solidFill>
                  <a:latin typeface="Calibri" pitchFamily="34" charset="0"/>
                </a:rPr>
                <a:t>    </a:t>
              </a:r>
              <a:r>
                <a:rPr lang="en-GB" sz="2800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1.3 </a:t>
              </a:r>
              <a:r>
                <a:rPr lang="ru-RU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млн.</a:t>
              </a:r>
              <a:r>
                <a:rPr lang="en-GB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endParaRPr lang="en-GB" sz="2800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(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1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,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</a:t>
              </a: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-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1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,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6 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млн.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)</a:t>
              </a: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*</a:t>
              </a:r>
              <a:endParaRPr lang="en-GB" dirty="0">
                <a:solidFill>
                  <a:srgbClr val="FF0000"/>
                </a:solidFill>
                <a:latin typeface="Calibri" pitchFamily="34" charset="0"/>
                <a:cs typeface="Tahoma" pitchFamily="34" charset="0"/>
              </a:endParaRPr>
            </a:p>
            <a:p>
              <a:pPr marL="342419" indent="-342419" algn="ctr">
                <a:spcBef>
                  <a:spcPts val="0"/>
                </a:spcBef>
                <a:buFont typeface="Arial" pitchFamily="34" charset="0"/>
                <a:buChar char="•"/>
              </a:pPr>
              <a:r>
                <a:rPr lang="en-GB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74</a:t>
              </a:r>
              <a:r>
                <a:rPr lang="ru-RU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r>
                <a:rPr lang="en-GB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000 </a:t>
              </a:r>
              <a:r>
                <a:rPr lang="ru-RU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детей</a:t>
              </a:r>
              <a:endParaRPr lang="en-GB" sz="2400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endParaRPr>
            </a:p>
            <a:p>
              <a:pPr marL="342419" indent="-342419" algn="ctr">
                <a:spcBef>
                  <a:spcPct val="20000"/>
                </a:spcBef>
                <a:buFont typeface="Arial" pitchFamily="34" charset="0"/>
                <a:buChar char="•"/>
              </a:pPr>
              <a:r>
                <a:rPr lang="en-GB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410</a:t>
              </a:r>
              <a:r>
                <a:rPr lang="ru-RU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r>
                <a:rPr lang="en-GB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000 </a:t>
              </a:r>
              <a:r>
                <a:rPr lang="ru-RU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женщин</a:t>
              </a:r>
              <a:endParaRPr lang="en-GB" sz="2400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endParaRP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601703" y="2573441"/>
              <a:ext cx="3554622" cy="1340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GB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8</a:t>
              </a:r>
              <a:r>
                <a:rPr lang="ru-RU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,</a:t>
              </a:r>
              <a:r>
                <a:rPr lang="en-GB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6 </a:t>
              </a:r>
              <a:r>
                <a:rPr lang="ru-RU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млн.</a:t>
              </a:r>
              <a:r>
                <a:rPr lang="en-GB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(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8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,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3</a:t>
              </a: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-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9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,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 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млн.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)</a:t>
              </a:r>
              <a:endParaRPr lang="en-GB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endParaRPr>
            </a:p>
            <a:p>
              <a:pPr marL="342419" indent="-342419" algn="ctr">
                <a:spcBef>
                  <a:spcPct val="20000"/>
                </a:spcBef>
                <a:buFont typeface="Arial" pitchFamily="34" charset="0"/>
                <a:buChar char="•"/>
              </a:pPr>
              <a:r>
                <a:rPr lang="en-GB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</a:t>
              </a:r>
              <a:r>
                <a:rPr lang="ru-RU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,</a:t>
              </a:r>
              <a:r>
                <a:rPr lang="en-GB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5 </a:t>
              </a:r>
              <a:r>
                <a:rPr lang="ru-RU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млн. детей</a:t>
              </a:r>
              <a:endParaRPr lang="en-GB" sz="2400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endParaRPr>
            </a:p>
            <a:p>
              <a:pPr marL="342419" indent="-342419" algn="ctr">
                <a:spcBef>
                  <a:spcPct val="20000"/>
                </a:spcBef>
                <a:buFont typeface="Arial" pitchFamily="34" charset="0"/>
                <a:buChar char="•"/>
              </a:pPr>
              <a:r>
                <a:rPr lang="en-GB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2</a:t>
              </a:r>
              <a:r>
                <a:rPr lang="ru-RU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,</a:t>
              </a:r>
              <a:r>
                <a:rPr lang="en-GB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9 </a:t>
              </a:r>
              <a:r>
                <a:rPr lang="ru-RU" sz="24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млн. женщин</a:t>
              </a:r>
              <a:endParaRPr lang="en-GB" sz="2400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endParaRP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2745717" y="5210485"/>
              <a:ext cx="3240316" cy="496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GB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450</a:t>
              </a:r>
              <a:r>
                <a:rPr lang="ru-RU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r>
                <a:rPr lang="en-GB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000 </a:t>
              </a: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(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300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000</a:t>
              </a: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-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600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000</a:t>
              </a: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) </a:t>
              </a: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166611" y="3096229"/>
              <a:ext cx="2566406" cy="351229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Calibri" pitchFamily="34" charset="0"/>
                </a:rPr>
                <a:t>Все формы ТБ</a:t>
              </a:r>
              <a:endParaRPr lang="en-GB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179512" y="5167131"/>
              <a:ext cx="2566406" cy="878072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Calibri" pitchFamily="34" charset="0"/>
                  <a:cs typeface="Tahoma" pitchFamily="34" charset="0"/>
                </a:rPr>
                <a:t>ТБ с множественной лекарственной устойчивостью</a:t>
              </a:r>
              <a:endParaRPr lang="en-GB" dirty="0">
                <a:solidFill>
                  <a:schemeClr val="bg1"/>
                </a:solidFill>
                <a:latin typeface="Calibri" pitchFamily="34" charset="0"/>
                <a:cs typeface="Tahoma" pitchFamily="34" charset="0"/>
              </a:endParaRPr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179512" y="4192120"/>
              <a:ext cx="2566406" cy="351229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Calibri" pitchFamily="34" charset="0"/>
                  <a:cs typeface="Tahoma" pitchFamily="34" charset="0"/>
                </a:rPr>
                <a:t>ВИЧ-ассоциированный ТБ</a:t>
              </a:r>
              <a:endParaRPr lang="en-GB" dirty="0">
                <a:solidFill>
                  <a:schemeClr val="bg1"/>
                </a:solidFill>
                <a:latin typeface="Calibri" pitchFamily="34" charset="0"/>
                <a:cs typeface="Tahoma" pitchFamily="34" charset="0"/>
              </a:endParaRPr>
            </a:p>
          </p:txBody>
        </p:sp>
        <p:sp>
          <p:nvSpPr>
            <p:cNvPr id="34" name="Rectangle 10"/>
            <p:cNvSpPr>
              <a:spLocks noChangeArrowheads="1"/>
            </p:cNvSpPr>
            <p:nvPr/>
          </p:nvSpPr>
          <p:spPr bwMode="auto">
            <a:xfrm>
              <a:off x="2572412" y="3943229"/>
              <a:ext cx="3435286" cy="15768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GB" sz="2800" dirty="0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r>
                <a:rPr lang="en-GB" sz="2800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1.1  </a:t>
              </a:r>
              <a:r>
                <a:rPr lang="ru-RU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млн.</a:t>
              </a:r>
              <a:r>
                <a:rPr lang="en-GB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endParaRPr lang="en-GB" sz="2800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endParaRPr>
            </a:p>
            <a:p>
              <a:pPr algn="ctr"/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(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1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,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</a:t>
              </a: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-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1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,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2 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млн.</a:t>
              </a:r>
              <a:r>
                <a:rPr lang="en-GB" sz="16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) </a:t>
              </a:r>
              <a:endParaRPr lang="en-GB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endParaRPr>
            </a:p>
            <a:p>
              <a:pPr algn="ctr"/>
              <a:r>
                <a:rPr lang="en-GB" sz="2800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(13% </a:t>
              </a:r>
              <a:r>
                <a:rPr lang="ru-RU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случаев</a:t>
              </a:r>
              <a:r>
                <a:rPr lang="en-GB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)</a:t>
              </a:r>
              <a:endParaRPr lang="en-GB" sz="2800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endParaRPr>
            </a:p>
            <a:p>
              <a:pPr algn="ctr"/>
              <a:r>
                <a:rPr lang="en-GB" sz="2800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endParaRPr lang="en-GB" sz="2400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endParaRPr>
            </a:p>
          </p:txBody>
        </p:sp>
        <p:sp>
          <p:nvSpPr>
            <p:cNvPr id="35" name="Rectangle 11"/>
            <p:cNvSpPr>
              <a:spLocks noChangeArrowheads="1"/>
            </p:cNvSpPr>
            <p:nvPr/>
          </p:nvSpPr>
          <p:spPr bwMode="auto">
            <a:xfrm>
              <a:off x="6150835" y="4232430"/>
              <a:ext cx="2881145" cy="496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320</a:t>
              </a:r>
              <a:r>
                <a:rPr lang="ru-RU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r>
                <a:rPr lang="en-GB" sz="2800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000 </a:t>
              </a: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(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300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000</a:t>
              </a: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-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340</a:t>
              </a:r>
              <a:r>
                <a:rPr lang="ru-RU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 </a:t>
              </a:r>
              <a:r>
                <a:rPr lang="en-GB" dirty="0" smtClean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000</a:t>
              </a:r>
              <a:r>
                <a:rPr lang="en-GB" dirty="0">
                  <a:solidFill>
                    <a:srgbClr val="000000"/>
                  </a:solidFill>
                  <a:latin typeface="Calibri" pitchFamily="34" charset="0"/>
                  <a:cs typeface="Tahoma" pitchFamily="34" charset="0"/>
                </a:rPr>
                <a:t>)</a:t>
              </a:r>
            </a:p>
          </p:txBody>
        </p:sp>
        <p:sp>
          <p:nvSpPr>
            <p:cNvPr id="36" name="TextBox 14"/>
            <p:cNvSpPr txBox="1">
              <a:spLocks noChangeArrowheads="1"/>
            </p:cNvSpPr>
            <p:nvPr/>
          </p:nvSpPr>
          <p:spPr bwMode="auto">
            <a:xfrm>
              <a:off x="166610" y="6079930"/>
              <a:ext cx="9143876" cy="277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1300" i="1" dirty="0" smtClean="0">
                  <a:solidFill>
                    <a:srgbClr val="002060"/>
                  </a:solidFill>
                  <a:latin typeface="Calibri" pitchFamily="34" charset="0"/>
                </a:rPr>
                <a:t>Источник</a:t>
              </a:r>
              <a:r>
                <a:rPr lang="en-GB" sz="1300" i="1" dirty="0" smtClean="0">
                  <a:solidFill>
                    <a:srgbClr val="002060"/>
                  </a:solidFill>
                  <a:latin typeface="Calibri" pitchFamily="34" charset="0"/>
                </a:rPr>
                <a:t>: </a:t>
              </a:r>
              <a:r>
                <a:rPr lang="ru-RU" sz="1300" i="1" dirty="0" smtClean="0">
                  <a:solidFill>
                    <a:srgbClr val="002060"/>
                  </a:solidFill>
                  <a:latin typeface="Calibri" pitchFamily="34" charset="0"/>
                </a:rPr>
                <a:t>Глобальный отчет ВОЗ по борьбе против туберкулеза за </a:t>
              </a:r>
              <a:r>
                <a:rPr lang="en-GB" sz="1300" i="1" dirty="0" smtClean="0">
                  <a:solidFill>
                    <a:srgbClr val="002060"/>
                  </a:solidFill>
                  <a:latin typeface="Calibri" pitchFamily="34" charset="0"/>
                </a:rPr>
                <a:t>2013</a:t>
              </a:r>
              <a:r>
                <a:rPr lang="ru-RU" sz="1300" i="1" dirty="0" smtClean="0">
                  <a:solidFill>
                    <a:srgbClr val="002060"/>
                  </a:solidFill>
                  <a:latin typeface="Calibri" pitchFamily="34" charset="0"/>
                </a:rPr>
                <a:t> г.</a:t>
              </a:r>
              <a:endParaRPr lang="en-GB" sz="1300" i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37" name="Straight Connector 16"/>
            <p:cNvCxnSpPr>
              <a:cxnSpLocks noChangeShapeType="1"/>
            </p:cNvCxnSpPr>
            <p:nvPr/>
          </p:nvCxnSpPr>
          <p:spPr bwMode="auto">
            <a:xfrm>
              <a:off x="6019054" y="2564904"/>
              <a:ext cx="0" cy="309634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8" name="TextBox 14"/>
          <p:cNvSpPr txBox="1">
            <a:spLocks noChangeArrowheads="1"/>
          </p:cNvSpPr>
          <p:nvPr/>
        </p:nvSpPr>
        <p:spPr bwMode="auto">
          <a:xfrm>
            <a:off x="907907" y="5860734"/>
            <a:ext cx="9548402" cy="292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11" tIns="45656" rIns="91311" bIns="4565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sz="1300" i="1" dirty="0">
                <a:solidFill>
                  <a:srgbClr val="002060"/>
                </a:solidFill>
                <a:latin typeface="Calibri" pitchFamily="34" charset="0"/>
              </a:rPr>
              <a:t>* </a:t>
            </a:r>
            <a:r>
              <a:rPr lang="ru-RU" sz="1300" i="1" dirty="0" smtClean="0">
                <a:solidFill>
                  <a:srgbClr val="002060"/>
                </a:solidFill>
                <a:latin typeface="Calibri" pitchFamily="34" charset="0"/>
              </a:rPr>
              <a:t>Включая случаи смерти по причине сочетанной ВИЧ/ТБ-инфекции</a:t>
            </a:r>
            <a:endParaRPr lang="en-GB" sz="1300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7181256" y="5198291"/>
            <a:ext cx="3180971" cy="523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11" tIns="45656" rIns="91311" bIns="45656">
            <a:spAutoFit/>
          </a:bodyPr>
          <a:lstStyle/>
          <a:p>
            <a:pPr algn="ctr"/>
            <a:r>
              <a:rPr lang="en-GB" sz="2800" dirty="0" smtClean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170</a:t>
            </a:r>
            <a:r>
              <a:rPr lang="ru-RU" sz="2800" dirty="0" smtClean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 </a:t>
            </a:r>
            <a:r>
              <a:rPr lang="en-GB" sz="2800" dirty="0" smtClean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000 </a:t>
            </a:r>
            <a:r>
              <a:rPr lang="en-GB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(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102</a:t>
            </a:r>
            <a:r>
              <a:rPr lang="ru-RU" dirty="0" smtClean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000</a:t>
            </a:r>
            <a:r>
              <a:rPr lang="en-GB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-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242</a:t>
            </a:r>
            <a:r>
              <a:rPr lang="ru-RU" dirty="0" smtClean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000</a:t>
            </a:r>
            <a:r>
              <a:rPr lang="en-GB" dirty="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) </a:t>
            </a:r>
          </a:p>
        </p:txBody>
      </p:sp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39" y="1316103"/>
            <a:ext cx="2912607" cy="15753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1752" y="459532"/>
            <a:ext cx="8731958" cy="856895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sz="5000" dirty="0" smtClean="0">
                <a:latin typeface="Calibri" pitchFamily="34" charset="0"/>
                <a:cs typeface="Arial" charset="0"/>
              </a:rPr>
              <a:t>Глобальная ситуация в отношении ТБ</a:t>
            </a:r>
            <a:r>
              <a:rPr lang="en-US" sz="5000" dirty="0">
                <a:latin typeface="Calibri" pitchFamily="34" charset="0"/>
                <a:cs typeface="Arial" charset="0"/>
              </a:rPr>
              <a:t/>
            </a:r>
            <a:br>
              <a:rPr lang="en-US" sz="5000" dirty="0">
                <a:latin typeface="Calibri" pitchFamily="34" charset="0"/>
                <a:cs typeface="Arial" charset="0"/>
              </a:rPr>
            </a:br>
            <a:endParaRPr lang="fr-FR" dirty="0"/>
          </a:p>
        </p:txBody>
      </p:sp>
      <p:grpSp>
        <p:nvGrpSpPr>
          <p:cNvPr id="8" name="Group 7"/>
          <p:cNvGrpSpPr/>
          <p:nvPr/>
        </p:nvGrpSpPr>
        <p:grpSpPr>
          <a:xfrm>
            <a:off x="5257106" y="601481"/>
            <a:ext cx="5631829" cy="1226203"/>
            <a:chOff x="4762500" y="-33971"/>
            <a:chExt cx="5634338" cy="767123"/>
          </a:xfrm>
        </p:grpSpPr>
        <p:sp>
          <p:nvSpPr>
            <p:cNvPr id="7" name="Rectangle 6"/>
            <p:cNvSpPr/>
            <p:nvPr/>
          </p:nvSpPr>
          <p:spPr bwMode="auto">
            <a:xfrm>
              <a:off x="4762500" y="-33971"/>
              <a:ext cx="5245100" cy="51339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524" rtl="1"/>
              <a:endParaRPr lang="en-US" sz="3900" b="1" dirty="0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21" name="Picture 4" descr="MCj02390130000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3" y="-33971"/>
              <a:ext cx="740312" cy="513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5621637" y="39052"/>
              <a:ext cx="4775201" cy="694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300" dirty="0" smtClean="0"/>
                <a:t>Следует ежегодно обновлять данный слайд, используя данные глобального отчета ВОЗ </a:t>
              </a:r>
              <a:r>
                <a:rPr lang="en-US" sz="1300" dirty="0" smtClean="0"/>
                <a:t>:  </a:t>
              </a:r>
              <a:r>
                <a:rPr lang="en-US" sz="1300" dirty="0">
                  <a:hlinkClick r:id="rId5"/>
                </a:rPr>
                <a:t>http://www.who.int/tb/publications/global_report/en</a:t>
              </a:r>
              <a:endParaRPr lang="en-US" sz="13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2024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701">
        <p:fade/>
      </p:transition>
    </mc:Choice>
    <mc:Fallback xmlns="">
      <p:transition spd="med" advTm="270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534432" y="2425350"/>
            <a:ext cx="9619774" cy="3643605"/>
          </a:xfrm>
        </p:spPr>
        <p:txBody>
          <a:bodyPr/>
          <a:lstStyle/>
          <a:p>
            <a:pPr eaLnBrk="1" hangingPunct="1">
              <a:defRPr/>
            </a:pPr>
            <a:r>
              <a:rPr lang="ru-RU" noProof="0" dirty="0" smtClean="0"/>
              <a:t>Расчетная частота новых случаев ТБ</a:t>
            </a:r>
            <a:r>
              <a:rPr lang="en-GB" noProof="0" dirty="0" smtClean="0"/>
              <a:t>: XXXX </a:t>
            </a:r>
            <a:r>
              <a:rPr lang="ru-RU" noProof="0" dirty="0" smtClean="0"/>
              <a:t>случаев в </a:t>
            </a:r>
            <a:r>
              <a:rPr lang="en-GB" dirty="0" smtClean="0"/>
              <a:t>2012</a:t>
            </a:r>
            <a:r>
              <a:rPr lang="ru-RU" dirty="0" smtClean="0"/>
              <a:t> г.</a:t>
            </a:r>
            <a:r>
              <a:rPr lang="en-GB" noProof="0" dirty="0" smtClean="0"/>
              <a:t> </a:t>
            </a:r>
            <a:br>
              <a:rPr lang="en-GB" noProof="0" dirty="0" smtClean="0"/>
            </a:br>
            <a:r>
              <a:rPr lang="en-GB" noProof="0" dirty="0" smtClean="0"/>
              <a:t>			XX </a:t>
            </a:r>
            <a:r>
              <a:rPr lang="ru-RU" noProof="0" dirty="0" smtClean="0"/>
              <a:t>случаев </a:t>
            </a:r>
            <a:r>
              <a:rPr lang="en-GB" noProof="0" dirty="0" smtClean="0"/>
              <a:t>/100</a:t>
            </a:r>
            <a:r>
              <a:rPr lang="ru-RU" noProof="0" dirty="0" smtClean="0"/>
              <a:t> </a:t>
            </a:r>
            <a:r>
              <a:rPr lang="en-GB" noProof="0" dirty="0" smtClean="0"/>
              <a:t>000 </a:t>
            </a:r>
            <a:r>
              <a:rPr lang="ru-RU" noProof="0" dirty="0" smtClean="0"/>
              <a:t>населения</a:t>
            </a:r>
            <a:endParaRPr lang="en-GB" noProof="0" dirty="0" smtClean="0"/>
          </a:p>
          <a:p>
            <a:pPr eaLnBrk="1" hangingPunct="1">
              <a:defRPr/>
            </a:pPr>
            <a:endParaRPr lang="en-GB" noProof="0" dirty="0" smtClean="0"/>
          </a:p>
          <a:p>
            <a:pPr>
              <a:defRPr/>
            </a:pPr>
            <a:r>
              <a:rPr lang="ru-RU" noProof="0" dirty="0" smtClean="0"/>
              <a:t>Расчетная смертность от ТБ</a:t>
            </a:r>
            <a:r>
              <a:rPr lang="en-GB" noProof="0" dirty="0" smtClean="0"/>
              <a:t>: YYYY </a:t>
            </a:r>
            <a:r>
              <a:rPr lang="ru-RU" noProof="0" dirty="0" smtClean="0"/>
              <a:t>случаев </a:t>
            </a:r>
            <a:r>
              <a:rPr lang="ru-RU" dirty="0" smtClean="0"/>
              <a:t>в </a:t>
            </a:r>
            <a:r>
              <a:rPr lang="en-GB" dirty="0" smtClean="0"/>
              <a:t>2012</a:t>
            </a:r>
            <a:r>
              <a:rPr lang="ru-RU" dirty="0" smtClean="0"/>
              <a:t> г.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			YY </a:t>
            </a:r>
            <a:r>
              <a:rPr lang="ru-RU" dirty="0"/>
              <a:t>случаев </a:t>
            </a:r>
            <a:r>
              <a:rPr lang="en-GB" noProof="0" dirty="0" smtClean="0"/>
              <a:t>/100</a:t>
            </a:r>
            <a:r>
              <a:rPr lang="ru-RU" noProof="0" dirty="0" smtClean="0"/>
              <a:t> </a:t>
            </a:r>
            <a:r>
              <a:rPr lang="en-GB" noProof="0" dirty="0" smtClean="0"/>
              <a:t>000 </a:t>
            </a:r>
            <a:r>
              <a:rPr lang="ru-RU" dirty="0"/>
              <a:t>населения</a:t>
            </a:r>
            <a:endParaRPr lang="en-GB" noProof="0" dirty="0" smtClean="0"/>
          </a:p>
          <a:p>
            <a:pPr eaLnBrk="1" hangingPunct="1">
              <a:defRPr/>
            </a:pPr>
            <a:endParaRPr lang="en-GB" noProof="0" dirty="0" smtClean="0"/>
          </a:p>
          <a:p>
            <a:pPr eaLnBrk="1" hangingPunct="1">
              <a:defRPr/>
            </a:pPr>
            <a:r>
              <a:rPr lang="ru-RU" noProof="0" dirty="0" smtClean="0"/>
              <a:t>Расчетный </a:t>
            </a:r>
            <a:r>
              <a:rPr lang="en-GB" noProof="0" dirty="0" smtClean="0"/>
              <a:t>% </a:t>
            </a:r>
            <a:r>
              <a:rPr lang="ru-RU" dirty="0" smtClean="0"/>
              <a:t>новых больных МЛУ-ТБ</a:t>
            </a:r>
            <a:r>
              <a:rPr lang="en-GB" noProof="0" dirty="0" smtClean="0"/>
              <a:t>: Z</a:t>
            </a:r>
            <a:r>
              <a:rPr lang="ru-RU" noProof="0" dirty="0" smtClean="0"/>
              <a:t>,</a:t>
            </a:r>
            <a:r>
              <a:rPr lang="en-GB" noProof="0" dirty="0" smtClean="0"/>
              <a:t>Z%</a:t>
            </a:r>
          </a:p>
        </p:txBody>
      </p:sp>
      <p:sp>
        <p:nvSpPr>
          <p:cNvPr id="303106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0" tIns="0" rIns="0" bIns="0" anchor="ctr">
            <a:normAutofit/>
          </a:bodyPr>
          <a:lstStyle/>
          <a:p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Бремя ТБ в </a:t>
            </a:r>
            <a:r>
              <a:rPr lang="en-GB" sz="5000" i="1" dirty="0" smtClean="0">
                <a:latin typeface="Calibri" pitchFamily="34" charset="0"/>
                <a:ea typeface="+mn-ea"/>
                <a:cs typeface="Arial" charset="0"/>
              </a:rPr>
              <a:t>(</a:t>
            </a:r>
            <a:r>
              <a:rPr lang="ru-RU" sz="5000" i="1" dirty="0" smtClean="0">
                <a:latin typeface="Calibri" pitchFamily="34" charset="0"/>
                <a:ea typeface="+mn-ea"/>
                <a:cs typeface="Arial" charset="0"/>
              </a:rPr>
              <a:t>название страны</a:t>
            </a:r>
            <a:r>
              <a:rPr lang="en-GB" sz="5000" i="1" dirty="0" smtClean="0">
                <a:latin typeface="Calibri" pitchFamily="34" charset="0"/>
                <a:ea typeface="+mn-ea"/>
                <a:cs typeface="Arial" charset="0"/>
              </a:rPr>
              <a:t>)</a:t>
            </a:r>
            <a:endParaRPr lang="en-GB" sz="5000" i="1" dirty="0">
              <a:latin typeface="Calibri" pitchFamily="34" charset="0"/>
              <a:ea typeface="+mn-ea"/>
              <a:cs typeface="Arial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255675" y="5860132"/>
            <a:ext cx="7401011" cy="985497"/>
            <a:chOff x="4777719" y="313140"/>
            <a:chExt cx="5349189" cy="513394"/>
          </a:xfrm>
        </p:grpSpPr>
        <p:sp>
          <p:nvSpPr>
            <p:cNvPr id="26" name="Rectangle 25"/>
            <p:cNvSpPr/>
            <p:nvPr/>
          </p:nvSpPr>
          <p:spPr bwMode="auto">
            <a:xfrm>
              <a:off x="4777719" y="313140"/>
              <a:ext cx="5245100" cy="51339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524" rtl="1"/>
              <a:endParaRPr lang="en-US" sz="3900" b="1" dirty="0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27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3" y="313140"/>
              <a:ext cx="740312" cy="513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5494918" y="350653"/>
              <a:ext cx="4631990" cy="432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sz="1600" i="1" dirty="0" smtClean="0"/>
                <a:t>К эпидемиологическим данным и оценкам по отдельным государствам можно получить в характеристиках стран ВОЗ</a:t>
              </a:r>
              <a:r>
                <a:rPr lang="en-US" sz="1600" i="1" dirty="0" smtClean="0"/>
                <a:t>:</a:t>
              </a:r>
              <a:r>
                <a:rPr lang="en-US" sz="1600" i="1" dirty="0"/>
                <a:t/>
              </a:r>
              <a:br>
                <a:rPr lang="en-US" sz="1600" i="1" dirty="0"/>
              </a:br>
              <a:r>
                <a:rPr lang="en-US" sz="1600" i="1" dirty="0">
                  <a:hlinkClick r:id="rId4"/>
                </a:rPr>
                <a:t>http://www.who.int/tb/country/data/profiles/en/index.html</a:t>
              </a:r>
              <a:endParaRPr lang="en-US" sz="1600" i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640560" y="1562809"/>
            <a:ext cx="3501555" cy="783334"/>
            <a:chOff x="4762500" y="-33971"/>
            <a:chExt cx="5245100" cy="5133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762500" y="-33971"/>
              <a:ext cx="5245100" cy="51339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524" rtl="1"/>
              <a:endParaRPr lang="en-US" sz="3900" b="1" dirty="0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31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3" y="32465"/>
              <a:ext cx="740312" cy="395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Box 31"/>
            <p:cNvSpPr txBox="1"/>
            <p:nvPr/>
          </p:nvSpPr>
          <p:spPr>
            <a:xfrm>
              <a:off x="5631098" y="5834"/>
              <a:ext cx="4319456" cy="423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 i="1" dirty="0" smtClean="0"/>
                <a:t>Следует адаптировать к каждой стране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948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Что такое ТБ</a:t>
            </a:r>
            <a:r>
              <a:rPr lang="en-GB" sz="5000" dirty="0" smtClean="0">
                <a:latin typeface="Calibri" pitchFamily="34" charset="0"/>
                <a:ea typeface="+mn-ea"/>
                <a:cs typeface="Arial" charset="0"/>
              </a:rPr>
              <a:t>? </a:t>
            </a:r>
            <a:endParaRPr lang="en-GB" sz="5000" dirty="0"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12292" name="Text Box 7" descr="Parchment"/>
          <p:cNvSpPr txBox="1">
            <a:spLocks noChangeArrowheads="1"/>
          </p:cNvSpPr>
          <p:nvPr/>
        </p:nvSpPr>
        <p:spPr bwMode="auto">
          <a:xfrm>
            <a:off x="1285916" y="1950562"/>
            <a:ext cx="8387176" cy="2124001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57150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9394" tIns="49700" rIns="99394" bIns="49700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20000"/>
              </a:spcBef>
              <a:buClr>
                <a:srgbClr val="FF3300"/>
              </a:buClr>
              <a:buSzPct val="130000"/>
            </a:pPr>
            <a:r>
              <a:rPr lang="ru-RU" altLang="zh-CN" sz="3000" dirty="0" smtClean="0">
                <a:solidFill>
                  <a:srgbClr val="33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ТБ – это инфекционное заболевание, которое, в основном, поражает легкие </a:t>
            </a:r>
            <a:r>
              <a:rPr lang="en-US" altLang="zh-CN" sz="3000" dirty="0" smtClean="0">
                <a:solidFill>
                  <a:srgbClr val="33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</a:t>
            </a:r>
            <a:r>
              <a:rPr lang="ru-RU" altLang="zh-CN" sz="3000" dirty="0" smtClean="0">
                <a:solidFill>
                  <a:srgbClr val="33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легочный ТБ</a:t>
            </a:r>
            <a:r>
              <a:rPr lang="en-US" altLang="zh-CN" sz="3000" dirty="0" smtClean="0">
                <a:solidFill>
                  <a:srgbClr val="33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</a:t>
            </a:r>
            <a:r>
              <a:rPr lang="ru-RU" altLang="zh-CN" sz="3000" dirty="0" smtClean="0">
                <a:solidFill>
                  <a:srgbClr val="33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, но также может затронуть любую часть тела </a:t>
            </a:r>
            <a:r>
              <a:rPr lang="en-US" altLang="zh-CN" sz="3000" dirty="0" smtClean="0">
                <a:solidFill>
                  <a:srgbClr val="33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(</a:t>
            </a:r>
            <a:r>
              <a:rPr lang="ru-RU" altLang="zh-CN" sz="3000" dirty="0" smtClean="0">
                <a:solidFill>
                  <a:srgbClr val="33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внелегочный ТБ</a:t>
            </a:r>
            <a:r>
              <a:rPr lang="en-US" altLang="zh-CN" sz="3000" dirty="0" smtClean="0">
                <a:solidFill>
                  <a:srgbClr val="3333CC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) </a:t>
            </a:r>
            <a:endParaRPr lang="en-US" sz="3000" dirty="0">
              <a:solidFill>
                <a:srgbClr val="33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3" name="AutoShape 9" descr="Parchment"/>
          <p:cNvSpPr>
            <a:spLocks noChangeArrowheads="1"/>
          </p:cNvSpPr>
          <p:nvPr/>
        </p:nvSpPr>
        <p:spPr bwMode="auto">
          <a:xfrm>
            <a:off x="2062359" y="4643280"/>
            <a:ext cx="6817433" cy="1742758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394" tIns="49700" rIns="99394" bIns="49700" anchor="ctr"/>
          <a:lstStyle/>
          <a:p>
            <a:pPr algn="ctr">
              <a:lnSpc>
                <a:spcPct val="90000"/>
              </a:lnSpc>
            </a:pPr>
            <a:endParaRPr lang="en-US" altLang="zh-CN" sz="3500" dirty="0">
              <a:solidFill>
                <a:srgbClr val="FF33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ru-RU" altLang="zh-CN" sz="3500" dirty="0" smtClean="0">
                <a:solidFill>
                  <a:srgbClr val="FF33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Человек с легочной формой ТБ</a:t>
            </a:r>
          </a:p>
          <a:p>
            <a:pPr algn="ctr">
              <a:lnSpc>
                <a:spcPct val="90000"/>
              </a:lnSpc>
            </a:pPr>
            <a:r>
              <a:rPr lang="ru-RU" altLang="zh-CN" sz="3500" dirty="0" smtClean="0">
                <a:solidFill>
                  <a:srgbClr val="FF33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заразен</a:t>
            </a:r>
          </a:p>
          <a:p>
            <a:pPr algn="ctr">
              <a:lnSpc>
                <a:spcPct val="90000"/>
              </a:lnSpc>
            </a:pPr>
            <a:r>
              <a:rPr lang="ru-RU" altLang="zh-CN" sz="3500" dirty="0" smtClean="0">
                <a:solidFill>
                  <a:srgbClr val="FF33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для других</a:t>
            </a:r>
            <a:endParaRPr lang="en-US" altLang="zh-CN" sz="3500" dirty="0">
              <a:solidFill>
                <a:srgbClr val="FF3300"/>
              </a:solidFill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zh-CN" dirty="0">
                <a:solidFill>
                  <a:srgbClr val="FF330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	</a:t>
            </a:r>
            <a:endParaRPr lang="en-US" dirty="0">
              <a:solidFill>
                <a:srgbClr val="FF33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8560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4432" y="1323628"/>
            <a:ext cx="9619774" cy="4914956"/>
          </a:xfrm>
        </p:spPr>
        <p:txBody>
          <a:bodyPr/>
          <a:lstStyle/>
          <a:p>
            <a:pPr>
              <a:defRPr/>
            </a:pPr>
            <a:r>
              <a:rPr lang="ru-RU" sz="2300" dirty="0" smtClean="0">
                <a:cs typeface="Calibri" pitchFamily="34" charset="0"/>
              </a:rPr>
              <a:t>Наиболее распространенный симптом легочного ТБ – кашель с мокротой, продолжающийся более </a:t>
            </a:r>
            <a:r>
              <a:rPr lang="en-US" sz="2300" dirty="0" smtClean="0">
                <a:cs typeface="Calibri" pitchFamily="34" charset="0"/>
              </a:rPr>
              <a:t>2</a:t>
            </a:r>
            <a:r>
              <a:rPr lang="ru-RU" sz="2300" dirty="0" smtClean="0">
                <a:cs typeface="Calibri" pitchFamily="34" charset="0"/>
              </a:rPr>
              <a:t>-х недель</a:t>
            </a:r>
            <a:r>
              <a:rPr lang="en-US" sz="2300" dirty="0" smtClean="0">
                <a:cs typeface="Calibri" pitchFamily="34" charset="0"/>
              </a:rPr>
              <a:t>.</a:t>
            </a:r>
            <a:endParaRPr lang="en-US" sz="2300" dirty="0">
              <a:cs typeface="Calibri" pitchFamily="34" charset="0"/>
            </a:endParaRPr>
          </a:p>
          <a:p>
            <a:pPr>
              <a:defRPr/>
            </a:pPr>
            <a:endParaRPr lang="en-US" sz="2300" dirty="0">
              <a:cs typeface="Calibri" pitchFamily="34" charset="0"/>
            </a:endParaRPr>
          </a:p>
          <a:p>
            <a:pPr>
              <a:defRPr/>
            </a:pPr>
            <a:r>
              <a:rPr lang="ru-RU" sz="2300" dirty="0" smtClean="0">
                <a:cs typeface="Calibri" pitchFamily="34" charset="0"/>
              </a:rPr>
              <a:t>В число других респираторных симптомов могут входить затрудненное дыхание, боли в области груди и кровохарканье</a:t>
            </a:r>
            <a:r>
              <a:rPr lang="en-US" sz="2300" dirty="0" smtClean="0">
                <a:cs typeface="Calibri" pitchFamily="34" charset="0"/>
              </a:rPr>
              <a:t>.</a:t>
            </a:r>
            <a:endParaRPr lang="en-US" sz="2300" dirty="0">
              <a:cs typeface="Calibri" pitchFamily="34" charset="0"/>
            </a:endParaRPr>
          </a:p>
          <a:p>
            <a:pPr>
              <a:defRPr/>
            </a:pPr>
            <a:endParaRPr lang="en-US" sz="2300" dirty="0">
              <a:cs typeface="Calibri" pitchFamily="34" charset="0"/>
            </a:endParaRPr>
          </a:p>
          <a:p>
            <a:pPr>
              <a:defRPr/>
            </a:pPr>
            <a:r>
              <a:rPr lang="ru-RU" sz="2300" dirty="0" smtClean="0">
                <a:cs typeface="Calibri" pitchFamily="34" charset="0"/>
              </a:rPr>
              <a:t>У людей с ТБ может снизиться аппетит, вес, появиться высокая температура или ночная потливость и чувство утомления</a:t>
            </a:r>
            <a:r>
              <a:rPr lang="en-US" sz="2300" dirty="0" smtClean="0">
                <a:cs typeface="Calibri" pitchFamily="34" charset="0"/>
              </a:rPr>
              <a:t>.</a:t>
            </a:r>
            <a:endParaRPr lang="en-US" sz="2300" dirty="0">
              <a:cs typeface="Calibri" pitchFamily="34" charset="0"/>
            </a:endParaRPr>
          </a:p>
          <a:p>
            <a:pPr>
              <a:defRPr/>
            </a:pPr>
            <a:endParaRPr lang="en-US" sz="2300" dirty="0">
              <a:cs typeface="Calibri" pitchFamily="34" charset="0"/>
            </a:endParaRPr>
          </a:p>
          <a:p>
            <a:r>
              <a:rPr lang="ru-RU" sz="2300" dirty="0" smtClean="0">
                <a:cs typeface="Calibri" pitchFamily="34" charset="0"/>
              </a:rPr>
              <a:t>Симптомы разнообразны в зависимости от возраста, ВИЧ статуса, локализации заболевания </a:t>
            </a:r>
            <a:r>
              <a:rPr lang="en-US" sz="2300" dirty="0" smtClean="0">
                <a:cs typeface="Calibri" pitchFamily="34" charset="0"/>
              </a:rPr>
              <a:t>(</a:t>
            </a:r>
            <a:r>
              <a:rPr lang="ru-RU" sz="2300" dirty="0" smtClean="0">
                <a:cs typeface="Calibri" pitchFamily="34" charset="0"/>
              </a:rPr>
              <a:t>легочный или внелегочный ТБ</a:t>
            </a:r>
            <a:r>
              <a:rPr lang="en-US" sz="2300" dirty="0" smtClean="0">
                <a:cs typeface="Calibri" pitchFamily="34" charset="0"/>
              </a:rPr>
              <a:t>)</a:t>
            </a:r>
            <a:r>
              <a:rPr lang="en-US" sz="2300" dirty="0">
                <a:cs typeface="Calibri" pitchFamily="34" charset="0"/>
              </a:rPr>
              <a:t>.</a:t>
            </a:r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Симптомы ТБ</a:t>
            </a:r>
            <a:endParaRPr lang="en-GB" sz="50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017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4432" y="1474845"/>
            <a:ext cx="9619774" cy="5544616"/>
          </a:xfrm>
        </p:spPr>
        <p:txBody>
          <a:bodyPr/>
          <a:lstStyle/>
          <a:p>
            <a:pPr>
              <a:defRPr/>
            </a:pPr>
            <a:r>
              <a:rPr lang="ru-RU" sz="2200" dirty="0" smtClean="0">
                <a:cs typeface="Calibri" pitchFamily="34" charset="0"/>
              </a:rPr>
              <a:t>ТБ излечим</a:t>
            </a:r>
            <a:r>
              <a:rPr lang="en-US" sz="2200" dirty="0" smtClean="0">
                <a:cs typeface="Calibri" pitchFamily="34" charset="0"/>
              </a:rPr>
              <a:t>!</a:t>
            </a:r>
            <a:endParaRPr lang="en-US" sz="2200" dirty="0">
              <a:cs typeface="Calibri" pitchFamily="34" charset="0"/>
            </a:endParaRPr>
          </a:p>
          <a:p>
            <a:pPr>
              <a:defRPr/>
            </a:pPr>
            <a:r>
              <a:rPr lang="ru-RU" sz="2200" dirty="0" smtClean="0">
                <a:cs typeface="Calibri" pitchFamily="34" charset="0"/>
              </a:rPr>
              <a:t>Стандартные схемы лечения ТБ включают 4 препарата первого ряда</a:t>
            </a:r>
            <a:r>
              <a:rPr lang="en-US" sz="2200" dirty="0" smtClean="0">
                <a:cs typeface="Calibri" pitchFamily="34" charset="0"/>
              </a:rPr>
              <a:t> (</a:t>
            </a:r>
            <a:r>
              <a:rPr lang="ru-RU" sz="2200" dirty="0" err="1" smtClean="0">
                <a:cs typeface="Calibri" pitchFamily="34" charset="0"/>
              </a:rPr>
              <a:t>рифампицин</a:t>
            </a:r>
            <a:r>
              <a:rPr lang="ru-RU" sz="2200" dirty="0" smtClean="0">
                <a:cs typeface="Calibri" pitchFamily="34" charset="0"/>
              </a:rPr>
              <a:t>, </a:t>
            </a:r>
            <a:r>
              <a:rPr lang="ru-RU" sz="2200" dirty="0" err="1" smtClean="0">
                <a:cs typeface="Calibri" pitchFamily="34" charset="0"/>
              </a:rPr>
              <a:t>изониазид</a:t>
            </a:r>
            <a:r>
              <a:rPr lang="ru-RU" sz="2200" dirty="0" smtClean="0">
                <a:cs typeface="Calibri" pitchFamily="34" charset="0"/>
              </a:rPr>
              <a:t>, </a:t>
            </a:r>
            <a:r>
              <a:rPr lang="ru-RU" sz="2200" dirty="0" err="1" smtClean="0">
                <a:cs typeface="Calibri" pitchFamily="34" charset="0"/>
              </a:rPr>
              <a:t>этамбутол</a:t>
            </a:r>
            <a:r>
              <a:rPr lang="ru-RU" sz="2200" dirty="0" smtClean="0">
                <a:cs typeface="Calibri" pitchFamily="34" charset="0"/>
              </a:rPr>
              <a:t> и </a:t>
            </a:r>
            <a:r>
              <a:rPr lang="ru-RU" sz="2200" dirty="0" err="1" smtClean="0">
                <a:cs typeface="Calibri" pitchFamily="34" charset="0"/>
              </a:rPr>
              <a:t>пиразинамид</a:t>
            </a:r>
            <a:r>
              <a:rPr lang="en-US" sz="2200" dirty="0" smtClean="0">
                <a:cs typeface="Calibri" pitchFamily="34" charset="0"/>
              </a:rPr>
              <a:t>)</a:t>
            </a:r>
            <a:r>
              <a:rPr lang="en-US" sz="2200" dirty="0">
                <a:cs typeface="Calibri" pitchFamily="34" charset="0"/>
              </a:rPr>
              <a:t>. </a:t>
            </a:r>
          </a:p>
          <a:p>
            <a:pPr>
              <a:defRPr/>
            </a:pPr>
            <a:r>
              <a:rPr lang="ru-RU" sz="2200" dirty="0" smtClean="0">
                <a:cs typeface="Calibri" pitchFamily="34" charset="0"/>
              </a:rPr>
              <a:t>Пациенты, ранее получавшие лечение от ТБ с текущим рецидивом, должны пройти тест на лекарственную чувствительность </a:t>
            </a:r>
            <a:r>
              <a:rPr lang="en-US" sz="2200" dirty="0" smtClean="0">
                <a:cs typeface="Calibri" pitchFamily="34" charset="0"/>
              </a:rPr>
              <a:t>(</a:t>
            </a:r>
            <a:r>
              <a:rPr lang="ru-RU" sz="2200" dirty="0" smtClean="0">
                <a:cs typeface="Calibri" pitchFamily="34" charset="0"/>
              </a:rPr>
              <a:t>ТЛЧ</a:t>
            </a:r>
            <a:r>
              <a:rPr lang="en-US" sz="2200" dirty="0" smtClean="0">
                <a:cs typeface="Calibri" pitchFamily="34" charset="0"/>
              </a:rPr>
              <a:t>)</a:t>
            </a:r>
            <a:r>
              <a:rPr lang="ru-RU" sz="2200" dirty="0" smtClean="0">
                <a:cs typeface="Calibri" pitchFamily="34" charset="0"/>
              </a:rPr>
              <a:t>, чтобы приспособить и оптимизировать выбранную для них схему лечения</a:t>
            </a:r>
            <a:r>
              <a:rPr lang="en-US" sz="2200" dirty="0" smtClean="0">
                <a:cs typeface="Calibri" pitchFamily="34" charset="0"/>
              </a:rPr>
              <a:t>.</a:t>
            </a:r>
            <a:endParaRPr lang="en-US" sz="2200" dirty="0">
              <a:cs typeface="Calibri" pitchFamily="34" charset="0"/>
            </a:endParaRPr>
          </a:p>
          <a:p>
            <a:pPr>
              <a:defRPr/>
            </a:pPr>
            <a:r>
              <a:rPr lang="ru-RU" sz="2200" dirty="0" smtClean="0">
                <a:cs typeface="Calibri" pitchFamily="34" charset="0"/>
              </a:rPr>
              <a:t>Некачественное ведение хода лечения ТБ может привести к развитию лекарственной устойчивости</a:t>
            </a:r>
            <a:r>
              <a:rPr lang="en-US" sz="2200" dirty="0" smtClean="0">
                <a:cs typeface="Calibri" pitchFamily="34" charset="0"/>
              </a:rPr>
              <a:t>. </a:t>
            </a:r>
            <a:r>
              <a:rPr lang="ru-RU" sz="2200" dirty="0" smtClean="0">
                <a:cs typeface="Calibri" pitchFamily="34" charset="0"/>
              </a:rPr>
              <a:t>Лекарственно-устойчивые штаммы ТБ могут передаваться другим людям</a:t>
            </a:r>
            <a:r>
              <a:rPr lang="en-US" sz="2200" dirty="0" smtClean="0">
                <a:cs typeface="Calibri" pitchFamily="34" charset="0"/>
              </a:rPr>
              <a:t>.</a:t>
            </a:r>
            <a:endParaRPr lang="en-US" sz="2200" dirty="0">
              <a:cs typeface="Calibri" pitchFamily="34" charset="0"/>
            </a:endParaRPr>
          </a:p>
          <a:p>
            <a:pPr>
              <a:defRPr/>
            </a:pPr>
            <a:r>
              <a:rPr lang="ru-RU" sz="2200" dirty="0" smtClean="0">
                <a:cs typeface="Calibri" pitchFamily="34" charset="0"/>
              </a:rPr>
              <a:t>Пациентам с </a:t>
            </a:r>
            <a:r>
              <a:rPr lang="ru-RU" sz="2200" dirty="0" err="1" smtClean="0">
                <a:cs typeface="Calibri" pitchFamily="34" charset="0"/>
              </a:rPr>
              <a:t>рифампицин</a:t>
            </a:r>
            <a:r>
              <a:rPr lang="ru-RU" sz="2200" dirty="0" smtClean="0">
                <a:cs typeface="Calibri" pitchFamily="34" charset="0"/>
              </a:rPr>
              <a:t>-устойчивыми формами ТБ требуется более длительное лечение </a:t>
            </a:r>
            <a:r>
              <a:rPr lang="en-US" sz="2200" dirty="0" smtClean="0">
                <a:cs typeface="Calibri" pitchFamily="34" charset="0"/>
              </a:rPr>
              <a:t>(</a:t>
            </a:r>
            <a:r>
              <a:rPr lang="ru-RU" sz="2200" dirty="0" smtClean="0">
                <a:cs typeface="Calibri" pitchFamily="34" charset="0"/>
              </a:rPr>
              <a:t>до 2-х лет</a:t>
            </a:r>
            <a:r>
              <a:rPr lang="en-US" sz="2200" dirty="0" smtClean="0">
                <a:cs typeface="Calibri" pitchFamily="34" charset="0"/>
              </a:rPr>
              <a:t>) </a:t>
            </a:r>
            <a:r>
              <a:rPr lang="ru-RU" sz="2200" dirty="0" smtClean="0">
                <a:cs typeface="Calibri" pitchFamily="34" charset="0"/>
              </a:rPr>
              <a:t>дорогостоящими препаратами второго ряда, которые имеют более серьезные побочные действия</a:t>
            </a:r>
            <a:r>
              <a:rPr lang="en-US" sz="2200" dirty="0" smtClean="0">
                <a:cs typeface="Calibri" pitchFamily="34" charset="0"/>
              </a:rPr>
              <a:t>.</a:t>
            </a:r>
            <a:endParaRPr lang="en-US" sz="2200" dirty="0">
              <a:cs typeface="Calibri" pitchFamily="34" charset="0"/>
            </a:endParaRPr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Лечение ТБ</a:t>
            </a:r>
            <a:endParaRPr lang="en-GB" sz="50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1754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 smtClean="0">
                <a:cs typeface="Calibri" pitchFamily="34" charset="0"/>
              </a:rPr>
              <a:t>Рифампицин</a:t>
            </a:r>
            <a:r>
              <a:rPr lang="en-US" sz="2400" dirty="0" smtClean="0">
                <a:cs typeface="Calibri" pitchFamily="34" charset="0"/>
              </a:rPr>
              <a:t>-</a:t>
            </a:r>
            <a:r>
              <a:rPr lang="ru-RU" sz="2400" dirty="0" smtClean="0">
                <a:cs typeface="Calibri" pitchFamily="34" charset="0"/>
              </a:rPr>
              <a:t>устойчивый ТБ</a:t>
            </a:r>
            <a:r>
              <a:rPr lang="en-US" sz="2400" dirty="0" smtClean="0">
                <a:cs typeface="Calibri" pitchFamily="34" charset="0"/>
              </a:rPr>
              <a:t> (</a:t>
            </a:r>
            <a:r>
              <a:rPr lang="ru-RU" sz="2400" dirty="0" smtClean="0">
                <a:cs typeface="Calibri" pitchFamily="34" charset="0"/>
              </a:rPr>
              <a:t>РУ</a:t>
            </a:r>
            <a:r>
              <a:rPr lang="en-US" sz="2400" dirty="0" smtClean="0">
                <a:cs typeface="Calibri" pitchFamily="34" charset="0"/>
              </a:rPr>
              <a:t>-</a:t>
            </a:r>
            <a:r>
              <a:rPr lang="ru-RU" sz="2400" dirty="0" smtClean="0">
                <a:cs typeface="Calibri" pitchFamily="34" charset="0"/>
              </a:rPr>
              <a:t>ТБ</a:t>
            </a:r>
            <a:r>
              <a:rPr lang="en-US" sz="2400" dirty="0" smtClean="0">
                <a:cs typeface="Calibri" pitchFamily="34" charset="0"/>
              </a:rPr>
              <a:t>) –</a:t>
            </a:r>
            <a:r>
              <a:rPr lang="ru-RU" sz="2400" dirty="0" smtClean="0">
                <a:cs typeface="Calibri" pitchFamily="34" charset="0"/>
              </a:rPr>
              <a:t> это форма ТБ, устойчивая к </a:t>
            </a:r>
            <a:r>
              <a:rPr lang="ru-RU" sz="2400" dirty="0" err="1" smtClean="0">
                <a:cs typeface="Calibri" pitchFamily="34" charset="0"/>
              </a:rPr>
              <a:t>рифампицину</a:t>
            </a:r>
            <a:r>
              <a:rPr lang="ru-RU" sz="2400" dirty="0" smtClean="0">
                <a:cs typeface="Calibri" pitchFamily="34" charset="0"/>
              </a:rPr>
              <a:t>, выявляемая с использованием фенотипических или генотипических методов с наличием или при отсутствии резистентности к другим противотуберкулезным препаратам (ПТП)</a:t>
            </a:r>
            <a:r>
              <a:rPr lang="en-US" sz="2400" dirty="0" smtClean="0">
                <a:cs typeface="Calibri" pitchFamily="34" charset="0"/>
              </a:rPr>
              <a:t> (</a:t>
            </a:r>
            <a:r>
              <a:rPr lang="ru-RU" sz="2400" dirty="0" smtClean="0">
                <a:cs typeface="Calibri" pitchFamily="34" charset="0"/>
              </a:rPr>
              <a:t>новое определение</a:t>
            </a:r>
            <a:r>
              <a:rPr lang="en-US" sz="2400" dirty="0" smtClean="0">
                <a:cs typeface="Calibri" pitchFamily="34" charset="0"/>
              </a:rPr>
              <a:t>).</a:t>
            </a:r>
          </a:p>
          <a:p>
            <a:pPr>
              <a:defRPr/>
            </a:pPr>
            <a:r>
              <a:rPr lang="ru-RU" sz="2400" dirty="0" smtClean="0">
                <a:cs typeface="Calibri" pitchFamily="34" charset="0"/>
              </a:rPr>
              <a:t>ТБ с множественной </a:t>
            </a:r>
            <a:r>
              <a:rPr lang="ru-RU" sz="2400" dirty="0" err="1" smtClean="0">
                <a:cs typeface="Calibri" pitchFamily="34" charset="0"/>
              </a:rPr>
              <a:t>лекарственой</a:t>
            </a:r>
            <a:r>
              <a:rPr lang="ru-RU" sz="2400" dirty="0" smtClean="0">
                <a:cs typeface="Calibri" pitchFamily="34" charset="0"/>
              </a:rPr>
              <a:t> устойчивостью (МЛУ-ТБ) – это форма ТБ с устойчивостью, как минимум, к </a:t>
            </a:r>
            <a:r>
              <a:rPr lang="ru-RU" sz="2400" dirty="0" err="1" smtClean="0">
                <a:cs typeface="Calibri" pitchFamily="34" charset="0"/>
              </a:rPr>
              <a:t>изониазиду</a:t>
            </a:r>
            <a:r>
              <a:rPr lang="ru-RU" sz="2400" dirty="0" smtClean="0">
                <a:cs typeface="Calibri" pitchFamily="34" charset="0"/>
              </a:rPr>
              <a:t> и </a:t>
            </a:r>
            <a:r>
              <a:rPr lang="ru-RU" sz="2400" dirty="0" err="1" smtClean="0">
                <a:cs typeface="Calibri" pitchFamily="34" charset="0"/>
              </a:rPr>
              <a:t>рифампицину</a:t>
            </a:r>
            <a:r>
              <a:rPr lang="en-US" sz="2400" dirty="0" smtClean="0">
                <a:cs typeface="Calibri" pitchFamily="34" charset="0"/>
              </a:rPr>
              <a:t>.</a:t>
            </a:r>
            <a:endParaRPr lang="en-US" sz="2400" dirty="0">
              <a:cs typeface="Calibri" pitchFamily="34" charset="0"/>
            </a:endParaRPr>
          </a:p>
          <a:p>
            <a:pPr>
              <a:defRPr/>
            </a:pPr>
            <a:r>
              <a:rPr lang="ru-RU" sz="2400" dirty="0" smtClean="0">
                <a:cs typeface="Calibri" pitchFamily="34" charset="0"/>
              </a:rPr>
              <a:t>ТБ с широкой лекарственной устойчивостью (ШЛУ-ТБ) – это МЛУ-ТБ и устойчивостью к </a:t>
            </a:r>
            <a:r>
              <a:rPr lang="ru-RU" sz="2400" dirty="0" err="1" smtClean="0">
                <a:cs typeface="Calibri" pitchFamily="34" charset="0"/>
              </a:rPr>
              <a:t>фторхинолонам</a:t>
            </a:r>
            <a:r>
              <a:rPr lang="ru-RU" sz="2400" dirty="0" smtClean="0">
                <a:cs typeface="Calibri" pitchFamily="34" charset="0"/>
              </a:rPr>
              <a:t> и, как минимум, к одному из трех </a:t>
            </a:r>
            <a:r>
              <a:rPr lang="ru-RU" sz="2400" dirty="0" err="1" smtClean="0">
                <a:cs typeface="Calibri" pitchFamily="34" charset="0"/>
              </a:rPr>
              <a:t>иньекционных</a:t>
            </a:r>
            <a:r>
              <a:rPr lang="ru-RU" sz="2400" dirty="0" smtClean="0">
                <a:cs typeface="Calibri" pitchFamily="34" charset="0"/>
              </a:rPr>
              <a:t> ПТП второго ряда</a:t>
            </a:r>
            <a:r>
              <a:rPr lang="en-US" sz="2400" dirty="0" smtClean="0">
                <a:cs typeface="Calibri" pitchFamily="34" charset="0"/>
              </a:rPr>
              <a:t> (</a:t>
            </a:r>
            <a:r>
              <a:rPr lang="ru-RU" sz="2400" dirty="0" smtClean="0">
                <a:cs typeface="Calibri" pitchFamily="34" charset="0"/>
              </a:rPr>
              <a:t>к </a:t>
            </a:r>
            <a:r>
              <a:rPr lang="ru-RU" sz="2400" dirty="0" err="1" smtClean="0">
                <a:cs typeface="Calibri" pitchFamily="34" charset="0"/>
              </a:rPr>
              <a:t>амикацину</a:t>
            </a:r>
            <a:r>
              <a:rPr lang="ru-RU" sz="2400" dirty="0" smtClean="0">
                <a:cs typeface="Calibri" pitchFamily="34" charset="0"/>
              </a:rPr>
              <a:t>, </a:t>
            </a:r>
            <a:r>
              <a:rPr lang="ru-RU" sz="2400" dirty="0" err="1" smtClean="0">
                <a:cs typeface="Calibri" pitchFamily="34" charset="0"/>
              </a:rPr>
              <a:t>капреомицину</a:t>
            </a:r>
            <a:r>
              <a:rPr lang="ru-RU" sz="2400" dirty="0" smtClean="0">
                <a:cs typeface="Calibri" pitchFamily="34" charset="0"/>
              </a:rPr>
              <a:t> или </a:t>
            </a:r>
            <a:r>
              <a:rPr lang="ru-RU" sz="2400" dirty="0" err="1" smtClean="0">
                <a:cs typeface="Calibri" pitchFamily="34" charset="0"/>
              </a:rPr>
              <a:t>канамицину</a:t>
            </a:r>
            <a:r>
              <a:rPr lang="en-US" sz="2400" dirty="0" smtClean="0">
                <a:cs typeface="Calibri" pitchFamily="34" charset="0"/>
              </a:rPr>
              <a:t>)</a:t>
            </a:r>
            <a:r>
              <a:rPr lang="en-US" sz="2400" dirty="0">
                <a:cs typeface="Calibri" pitchFamily="34" charset="0"/>
              </a:rPr>
              <a:t>.</a:t>
            </a:r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ru-RU" sz="5000" dirty="0" smtClean="0">
                <a:latin typeface="Calibri" pitchFamily="34" charset="0"/>
                <a:ea typeface="+mn-ea"/>
                <a:cs typeface="Arial" charset="0"/>
              </a:rPr>
              <a:t>Лекарственно-устойчивый ТБ </a:t>
            </a:r>
            <a:endParaRPr lang="en-GB" sz="5000" dirty="0"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732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-templat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reau 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3305</TotalTime>
  <Words>2208</Words>
  <Application>Microsoft Office PowerPoint</Application>
  <PresentationFormat>Произвольный</PresentationFormat>
  <Paragraphs>278</Paragraphs>
  <Slides>27</Slides>
  <Notes>26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business-template</vt:lpstr>
      <vt:lpstr>Презентация PowerPoint</vt:lpstr>
      <vt:lpstr>  </vt:lpstr>
      <vt:lpstr>Задачи обучения</vt:lpstr>
      <vt:lpstr>Глобальная ситуация в отношении ТБ </vt:lpstr>
      <vt:lpstr>Бремя ТБ в (название страны)</vt:lpstr>
      <vt:lpstr>Что такое ТБ? </vt:lpstr>
      <vt:lpstr>Симптомы ТБ</vt:lpstr>
      <vt:lpstr>Лечение ТБ</vt:lpstr>
      <vt:lpstr>Лекарственно-устойчивый ТБ </vt:lpstr>
      <vt:lpstr>Пути распространения туберкулезной бациллы</vt:lpstr>
      <vt:lpstr>Факторы риска заражения</vt:lpstr>
      <vt:lpstr> Факторы риска развития болезни</vt:lpstr>
      <vt:lpstr>Роль лабораторий противотуберкулезной службы</vt:lpstr>
      <vt:lpstr>Стратегии ВОЗ по диагностике с 2007 г.</vt:lpstr>
      <vt:lpstr>Стратегии ВОЗ по диагностике с 2007 г.</vt:lpstr>
      <vt:lpstr>Микроскопия мазка</vt:lpstr>
      <vt:lpstr>Культуральные методы</vt:lpstr>
      <vt:lpstr>Фенотипическое (на основе культуры) тестирование на лекарственную чувствительность (ТЛЧ)</vt:lpstr>
      <vt:lpstr>Метод линейных зондов (LPA)</vt:lpstr>
      <vt:lpstr>Метод Xpert MTB/RIF</vt:lpstr>
      <vt:lpstr>Налаженная многоуровневая сеть лабораторий – залог успешной борьбы с туберкулезом</vt:lpstr>
      <vt:lpstr>Периферийная лаборатория</vt:lpstr>
      <vt:lpstr>Промежуточная лаборатория</vt:lpstr>
      <vt:lpstr>Центральная лаборатория</vt:lpstr>
      <vt:lpstr>Выводы</vt:lpstr>
      <vt:lpstr>Оценка</vt:lpstr>
      <vt:lpstr>Презентация PowerPoint</vt:lpstr>
    </vt:vector>
  </TitlesOfParts>
  <Company>Party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NAME</dc:title>
  <dc:creator>Ric</dc:creator>
  <cp:lastModifiedBy>user</cp:lastModifiedBy>
  <cp:revision>84</cp:revision>
  <dcterms:created xsi:type="dcterms:W3CDTF">2006-07-23T20:13:44Z</dcterms:created>
  <dcterms:modified xsi:type="dcterms:W3CDTF">2014-10-23T09:39:01Z</dcterms:modified>
</cp:coreProperties>
</file>