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00" r:id="rId41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30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LLOCCO, Diego" initials="zalloccod" lastIdx="1" clrIdx="0"/>
  <p:cmAuthor id="1" name="Iuskha" initials="I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544" y="-91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pt-PT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</a:t>
            </a:fld>
            <a:endParaRPr lang="pt-PT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40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8</a:t>
            </a:fld>
            <a:endParaRPr lang="pt-PT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9</a:t>
            </a:fld>
            <a:endParaRPr lang="pt-P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epheideurope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chsupport@cepheid.co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15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10: </a:t>
            </a:r>
          </a:p>
          <a:p>
            <a:pPr eaLnBrk="1" hangingPunct="1"/>
            <a:r>
              <a:rPr lang="fr-FR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Manutenção</a:t>
            </a:r>
            <a:endParaRPr lang="pt-PT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83439" y="4203948"/>
            <a:ext cx="4520920" cy="6048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2000" dirty="0" smtClean="0">
                <a:solidFill>
                  <a:srgbClr val="421C5E"/>
                </a:solidFill>
              </a:rPr>
              <a:t>Diapositivos adaptados da Cepheid</a:t>
            </a:r>
            <a:endParaRPr lang="pt-PT" sz="2000" kern="1200" dirty="0">
              <a:solidFill>
                <a:srgbClr val="421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342" y="1557049"/>
            <a:ext cx="9703529" cy="44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Humedeça o pano, lenço ou cotonete com a solução de hipoclorito de sódio.</a:t>
            </a:r>
            <a:endParaRPr lang="pt-PT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Limpe a superfície ou elemento a ser limpo com o pano, lenço ou cotonete. </a:t>
            </a:r>
            <a:endParaRPr lang="pt-PT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Descarte o pano, lenço ou cotonete usado.</a:t>
            </a:r>
            <a:endParaRPr lang="pt-PT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Aguarde 10 minutos. </a:t>
            </a:r>
            <a:endParaRPr lang="pt-PT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Humedeça um novo pano, lenço ou cotonete com a solução </a:t>
            </a:r>
            <a:r>
              <a:rPr lang="en-US" b="0" dirty="0" err="1" smtClean="0">
                <a:latin typeface="Calibri" pitchFamily="34" charset="0"/>
              </a:rPr>
              <a:t>etanol</a:t>
            </a:r>
            <a:r>
              <a:rPr lang="en-US" b="0" dirty="0" smtClean="0">
                <a:latin typeface="Calibri" pitchFamily="34" charset="0"/>
              </a:rPr>
              <a:t> </a:t>
            </a:r>
            <a:r>
              <a:rPr lang="en-US" b="0" dirty="0" err="1" smtClean="0">
                <a:latin typeface="Calibri" pitchFamily="34" charset="0"/>
              </a:rPr>
              <a:t>ou</a:t>
            </a:r>
            <a:r>
              <a:rPr lang="en-US" b="0" dirty="0" smtClean="0">
                <a:latin typeface="Calibri" pitchFamily="34" charset="0"/>
              </a:rPr>
              <a:t> álcool isopropílico. </a:t>
            </a:r>
            <a:endParaRPr lang="pt-PT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Limpe a superfície ou elemento a ser limpo com o pano, lenço ou cotonete. </a:t>
            </a:r>
            <a:endParaRPr lang="pt-PT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Descarte o pano, lenço ou cotonete usado. </a:t>
            </a:r>
            <a:endParaRPr lang="pt-PT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en-US" b="0" dirty="0" smtClean="0">
                <a:latin typeface="Calibri" pitchFamily="34" charset="0"/>
              </a:rPr>
              <a:t>Repita as etapas 5 até 7. </a:t>
            </a:r>
            <a:endParaRPr lang="pt-PT" b="0" dirty="0">
              <a:latin typeface="Calibri" pitchFamily="34" charset="0"/>
            </a:endParaRPr>
          </a:p>
          <a:p>
            <a:pPr marL="938578" lvl="1" indent="-342454">
              <a:spcAft>
                <a:spcPts val="0"/>
              </a:spcAft>
              <a:buFont typeface="+mj-lt"/>
              <a:buAutoNum type="arabicPeriod"/>
            </a:pPr>
            <a:endParaRPr lang="pt-PT" sz="170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>
              <a:lnSpc>
                <a:spcPts val="3800"/>
              </a:lnSpc>
            </a:pPr>
            <a:r>
              <a:rPr lang="en-US" sz="3600" dirty="0">
                <a:latin typeface="Calibri" pitchFamily="34" charset="0"/>
              </a:rPr>
              <a:t>Procedimentos de desinfecção</a:t>
            </a:r>
          </a:p>
          <a:p>
            <a:pPr algn="ctr" defTabSz="1041632">
              <a:lnSpc>
                <a:spcPts val="2800"/>
              </a:lnSpc>
            </a:pPr>
            <a:r>
              <a:rPr lang="en-US" sz="2800" dirty="0">
                <a:latin typeface="Calibri" pitchFamily="34" charset="0"/>
              </a:rPr>
              <a:t>para a área de trabalho, compartimento de cartuchos, </a:t>
            </a:r>
            <a:r>
              <a:rPr lang="en-US" sz="2800" dirty="0" err="1" smtClean="0">
                <a:latin typeface="Calibri" pitchFamily="34" charset="0"/>
              </a:rPr>
              <a:t>êmbolo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e superfícies do instrumento</a:t>
            </a:r>
          </a:p>
        </p:txBody>
      </p:sp>
    </p:spTree>
    <p:extLst>
      <p:ext uri="{BB962C8B-B14F-4D97-AF65-F5344CB8AC3E}">
        <p14:creationId xmlns:p14="http://schemas.microsoft.com/office/powerpoint/2010/main" val="20390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Tarefas diárias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1917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nl-NL" sz="2400" dirty="0">
                <a:latin typeface="Calibri" pitchFamily="34" charset="0"/>
              </a:rPr>
              <a:t>Após os testes, remova os cartuchos do instrumento.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itchFamily="34" charset="0"/>
              </a:rPr>
              <a:t>Descarte os cartuchos no devido recipiente para resíduos biológicos </a:t>
            </a:r>
            <a:r>
              <a:rPr lang="nl-NL" sz="2400" dirty="0" smtClean="0">
                <a:latin typeface="Calibri" pitchFamily="34" charset="0"/>
              </a:rPr>
              <a:t>infecciosos.</a:t>
            </a:r>
            <a:endParaRPr lang="nl-NL" sz="2400" dirty="0"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itchFamily="34" charset="0"/>
                <a:sym typeface="Wingdings" pitchFamily="2" charset="2"/>
              </a:rPr>
              <a:t>Remova</a:t>
            </a:r>
            <a:r>
              <a:rPr dirty="0" smtClean="0"/>
              <a:t> </a:t>
            </a:r>
            <a:r>
              <a:rPr lang="nl-NL" sz="2400" dirty="0">
                <a:latin typeface="Calibri" pitchFamily="34" charset="0"/>
                <a:sym typeface="Wingdings" pitchFamily="2" charset="2"/>
              </a:rPr>
              <a:t>o </a:t>
            </a:r>
            <a:r>
              <a:rPr lang="nl-NL" sz="2400" dirty="0" smtClean="0">
                <a:latin typeface="Calibri" pitchFamily="34" charset="0"/>
                <a:sym typeface="Wingdings" pitchFamily="2" charset="2"/>
              </a:rPr>
              <a:t>lixo e entulho</a:t>
            </a:r>
            <a:r>
              <a:rPr dirty="0" smtClean="0"/>
              <a:t> </a:t>
            </a:r>
            <a:r>
              <a:rPr lang="nl-NL" sz="2400" dirty="0">
                <a:latin typeface="Calibri" pitchFamily="34" charset="0"/>
                <a:sym typeface="Wingdings" pitchFamily="2" charset="2"/>
              </a:rPr>
              <a:t>da área de trabalho.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itchFamily="34" charset="0"/>
                <a:sym typeface="Wingdings" pitchFamily="2" charset="2"/>
              </a:rPr>
              <a:t>Desinfecte a área de trabalho.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itchFamily="34" charset="0"/>
              </a:rPr>
              <a:t>Certifique-se de que existe um espaço livre de 10 cm ao redor do instrumento.</a:t>
            </a:r>
          </a:p>
          <a:p>
            <a:pPr>
              <a:spcAft>
                <a:spcPts val="0"/>
              </a:spcAft>
            </a:pPr>
            <a:r>
              <a:rPr lang="nl-NL" sz="2400" dirty="0">
                <a:latin typeface="Calibri" pitchFamily="34" charset="0"/>
              </a:rPr>
              <a:t>Coloque a </a:t>
            </a:r>
            <a:r>
              <a:rPr lang="nl-NL" sz="2400" dirty="0" smtClean="0">
                <a:latin typeface="Calibri" pitchFamily="34" charset="0"/>
              </a:rPr>
              <a:t>capa </a:t>
            </a:r>
            <a:r>
              <a:rPr lang="nl-NL" sz="2400" dirty="0">
                <a:latin typeface="Calibri" pitchFamily="34" charset="0"/>
              </a:rPr>
              <a:t>protectora quando o instrumento não estiver a ser utilizado, de modo a reduzir a quantidade de </a:t>
            </a:r>
            <a:r>
              <a:rPr lang="nl-NL" sz="2400" dirty="0" smtClean="0">
                <a:latin typeface="Calibri" pitchFamily="34" charset="0"/>
              </a:rPr>
              <a:t>pó </a:t>
            </a:r>
            <a:r>
              <a:rPr lang="nl-NL" sz="2400" dirty="0">
                <a:latin typeface="Calibri" pitchFamily="34" charset="0"/>
              </a:rPr>
              <a:t>no </a:t>
            </a:r>
            <a:r>
              <a:rPr lang="nl-NL" sz="2400" dirty="0" smtClean="0">
                <a:latin typeface="Calibri" pitchFamily="34" charset="0"/>
              </a:rPr>
              <a:t>sistema.</a:t>
            </a:r>
            <a:endParaRPr lang="nl-NL" sz="2400" dirty="0">
              <a:latin typeface="Calibri" pitchFamily="34" charset="0"/>
            </a:endParaRPr>
          </a:p>
          <a:p>
            <a:pPr marL="938578" lvl="1" indent="-342454">
              <a:spcAft>
                <a:spcPts val="0"/>
              </a:spcAft>
              <a:buFont typeface="+mj-lt"/>
              <a:buAutoNum type="arabicPeriod"/>
            </a:pPr>
            <a:endParaRPr lang="pt-P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Tarefa semanal:</a:t>
            </a:r>
          </a:p>
          <a:p>
            <a:pPr algn="ctr" defTabSz="1041632"/>
            <a:r>
              <a:rPr dirty="0" smtClean="0"/>
              <a:t> </a:t>
            </a:r>
            <a:r>
              <a:rPr lang="en-US" sz="3600" dirty="0">
                <a:latin typeface="Calibri" pitchFamily="34" charset="0"/>
              </a:rPr>
              <a:t>Desinfectar o interior do compartimento de cartuchos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2833" y="1527705"/>
            <a:ext cx="99760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pt-PT" sz="2400" dirty="0">
              <a:latin typeface="Calibri" pitchFamily="34" charset="0"/>
            </a:endParaRPr>
          </a:p>
          <a:p>
            <a:pPr marL="453435" lvl="1" indent="-342454">
              <a:spcBef>
                <a:spcPts val="479"/>
              </a:spcBef>
              <a:spcAft>
                <a:spcPts val="0"/>
              </a:spcAft>
              <a:buAutoNum type="arabicPeriod"/>
            </a:pPr>
            <a:r>
              <a:rPr lang="en-US" b="0" dirty="0">
                <a:latin typeface="Calibri" pitchFamily="34" charset="0"/>
              </a:rPr>
              <a:t>Abrir a porta do módulo do instrumento GeneXpert.</a:t>
            </a:r>
            <a:endParaRPr lang="pt-PT" b="0" dirty="0">
              <a:latin typeface="Calibri" pitchFamily="34" charset="0"/>
            </a:endParaRPr>
          </a:p>
          <a:p>
            <a:pPr marL="453435" lvl="1" indent="-342454">
              <a:spcBef>
                <a:spcPts val="479"/>
              </a:spcBef>
              <a:spcAft>
                <a:spcPts val="0"/>
              </a:spcAft>
              <a:buAutoNum type="arabicPeriod"/>
            </a:pPr>
            <a:r>
              <a:rPr lang="en-US" b="0" dirty="0">
                <a:latin typeface="Calibri" pitchFamily="34" charset="0"/>
              </a:rPr>
              <a:t>Limpar as superfícies dentro do compartimento de cartuchos do módulo seguindo as instruções que se encontram no diapositivo 10. </a:t>
            </a:r>
            <a:endParaRPr lang="pt-PT" b="0" dirty="0">
              <a:latin typeface="Calibri" pitchFamily="34" charset="0"/>
            </a:endParaRPr>
          </a:p>
          <a:p>
            <a:pPr marL="986268" lvl="1" indent="0">
              <a:spcBef>
                <a:spcPts val="479"/>
              </a:spcBef>
              <a:spcAft>
                <a:spcPts val="0"/>
              </a:spcAft>
              <a:buNone/>
            </a:pPr>
            <a:endParaRPr lang="pt-PT" sz="800" dirty="0">
              <a:solidFill>
                <a:srgbClr val="FF0000"/>
              </a:solidFill>
              <a:latin typeface="Calibri" pitchFamily="34" charset="0"/>
            </a:endParaRPr>
          </a:p>
          <a:p>
            <a:pPr marL="453435" lvl="1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CUIDADO: </a:t>
            </a:r>
            <a:r>
              <a:rPr lang="en-US" b="0" dirty="0">
                <a:latin typeface="Calibri" pitchFamily="34" charset="0"/>
              </a:rPr>
              <a:t>Não toque na fenda que se encontra na parte de trás do compartimento de cartuchos onde é inserido o tubo de reacção dos cartuchos.</a:t>
            </a:r>
            <a:endParaRPr lang="pt-PT" b="0" dirty="0">
              <a:latin typeface="Calibri" pitchFamily="34" charset="0"/>
            </a:endParaRPr>
          </a:p>
          <a:p>
            <a:pPr marL="456606" lvl="1" indent="-372578">
              <a:spcBef>
                <a:spcPts val="479"/>
              </a:spcBef>
              <a:spcAft>
                <a:spcPts val="0"/>
              </a:spcAft>
              <a:buFont typeface="+mj-lt"/>
              <a:buAutoNum type="arabicPeriod" startAt="3"/>
            </a:pPr>
            <a:endParaRPr lang="pt-PT" b="0" dirty="0" smtClean="0">
              <a:latin typeface="Calibri" pitchFamily="34" charset="0"/>
            </a:endParaRPr>
          </a:p>
          <a:p>
            <a:pPr marL="456606" lvl="1" indent="-372578">
              <a:spcBef>
                <a:spcPts val="479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b="0" dirty="0" smtClean="0">
                <a:latin typeface="Calibri" pitchFamily="34" charset="0"/>
              </a:rPr>
              <a:t>Feche a porta do módulo.</a:t>
            </a:r>
            <a:endParaRPr lang="pt-PT" b="0" dirty="0">
              <a:latin typeface="Calibri" pitchFamily="34" charset="0"/>
            </a:endParaRPr>
          </a:p>
          <a:p>
            <a:pPr marL="456606" lvl="1" indent="-372578">
              <a:spcBef>
                <a:spcPts val="479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b="0" dirty="0">
                <a:latin typeface="Calibri" pitchFamily="34" charset="0"/>
              </a:rPr>
              <a:t>Repita as etapas 1 a 3 para cada módulo.</a:t>
            </a:r>
            <a:endParaRPr lang="pt-PT" b="0" dirty="0" smtClean="0">
              <a:latin typeface="Calibri" pitchFamily="34" charset="0"/>
            </a:endParaRPr>
          </a:p>
          <a:p>
            <a:pPr marL="596900" lvl="1" indent="0">
              <a:spcAft>
                <a:spcPts val="0"/>
              </a:spcAft>
              <a:buNone/>
            </a:pPr>
            <a:endParaRPr lang="pt-PT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Tarefa semanal: </a:t>
            </a:r>
            <a:endParaRPr lang="pt-PT" sz="3600" dirty="0" smtClean="0">
              <a:latin typeface="Calibri" pitchFamily="34" charset="0"/>
            </a:endParaRPr>
          </a:p>
          <a:p>
            <a:pPr algn="ctr" defTabSz="1041632"/>
            <a:r>
              <a:rPr lang="en-US" sz="3600" dirty="0" smtClean="0">
                <a:latin typeface="Calibri" pitchFamily="34" charset="0"/>
              </a:rPr>
              <a:t>Reiniciar o instrumento e computador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4677" y="1527705"/>
            <a:ext cx="101741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>
              <a:spcAft>
                <a:spcPts val="0"/>
              </a:spcAft>
              <a:buNone/>
            </a:pPr>
            <a:endParaRPr lang="pt-PT" sz="2000" dirty="0">
              <a:latin typeface="Calibri" pitchFamily="34" charset="0"/>
            </a:endParaRPr>
          </a:p>
          <a:p>
            <a:pPr marL="596124" lvl="1" indent="0">
              <a:spcAft>
                <a:spcPts val="0"/>
              </a:spcAft>
              <a:buNone/>
            </a:pPr>
            <a:r>
              <a:rPr lang="nl-NL" b="0" dirty="0" smtClean="0">
                <a:latin typeface="Calibri" pitchFamily="34" charset="0"/>
              </a:rPr>
              <a:t>Nota:  Esta tarefa apenas é necessária se o instrumento e o computador não forem desligados de forma rotineira ao final de cada dia; sugere-se desligar o instrumento para o final de semana, se possível.</a:t>
            </a:r>
            <a:endParaRPr lang="pt-PT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endParaRPr lang="pt-PT" dirty="0" smtClean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nl-NL" b="0" dirty="0" smtClean="0">
                <a:latin typeface="Calibri" pitchFamily="34" charset="0"/>
              </a:rPr>
              <a:t>No computador, encerre o software GeneXpert DX.</a:t>
            </a:r>
            <a:endParaRPr lang="pt-PT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nl-NL" b="0" dirty="0">
                <a:latin typeface="Calibri" pitchFamily="34" charset="0"/>
              </a:rPr>
              <a:t>Desligue o instrumento GeneXpert.</a:t>
            </a:r>
            <a:endParaRPr lang="pt-PT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nl-NL" b="0" dirty="0">
                <a:latin typeface="Calibri" pitchFamily="34" charset="0"/>
              </a:rPr>
              <a:t>Desligue o computador.</a:t>
            </a:r>
            <a:endParaRPr lang="pt-PT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nl-NL" b="0" dirty="0">
                <a:latin typeface="Calibri" pitchFamily="34" charset="0"/>
              </a:rPr>
              <a:t>Ligue o instrumento GeneXpert.</a:t>
            </a:r>
            <a:endParaRPr lang="pt-PT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nl-NL" b="0" dirty="0">
                <a:latin typeface="Calibri" pitchFamily="34" charset="0"/>
              </a:rPr>
              <a:t>Ligue o computador.</a:t>
            </a:r>
            <a:endParaRPr lang="pt-PT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nl-NL" b="0" dirty="0">
                <a:latin typeface="Calibri" pitchFamily="34" charset="0"/>
              </a:rPr>
              <a:t>Inicialize o software GeneXpert DX.</a:t>
            </a:r>
            <a:endParaRPr lang="pt-PT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Tarefa mensal: </a:t>
            </a:r>
            <a:r>
              <a:rPr lang="en-GB" sz="3600" dirty="0" err="1">
                <a:latin typeface="Calibri" pitchFamily="34" charset="0"/>
                <a:ea typeface="+mn-ea"/>
                <a:cs typeface="Arial" charset="0"/>
              </a:rPr>
              <a:t>Desinfectar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 err="1" smtClean="0">
                <a:latin typeface="Calibri" pitchFamily="34" charset="0"/>
                <a:ea typeface="+mn-ea"/>
                <a:cs typeface="Arial" charset="0"/>
              </a:rPr>
              <a:t>os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 err="1" smtClean="0">
                <a:latin typeface="Calibri" pitchFamily="34" charset="0"/>
                <a:ea typeface="+mn-ea"/>
                <a:cs typeface="Arial" charset="0"/>
              </a:rPr>
              <a:t>êmbolos</a:t>
            </a:r>
            <a:r>
              <a:rPr lang="en-GB" sz="36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(1 de 2)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0043" y="1512499"/>
            <a:ext cx="4921348" cy="50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pt-PT" sz="2400" dirty="0">
              <a:latin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pt-PT" sz="2400" dirty="0">
              <a:latin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pt-PT" sz="2400" dirty="0">
              <a:latin typeface="Calibri" pitchFamily="34" charset="0"/>
            </a:endParaRP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Calibri" pitchFamily="34" charset="0"/>
              </a:rPr>
              <a:t>No menu Manutenção, seleccione "Manutenção </a:t>
            </a:r>
            <a:r>
              <a:rPr lang="nl-NL" sz="2000" dirty="0" smtClean="0">
                <a:latin typeface="Calibri" pitchFamily="34" charset="0"/>
              </a:rPr>
              <a:t>do êmbolo".</a:t>
            </a:r>
            <a:endParaRPr lang="nl-NL" sz="2000" dirty="0">
              <a:latin typeface="Calibri" pitchFamily="34" charset="0"/>
            </a:endParaRP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Calibri" pitchFamily="34" charset="0"/>
              </a:rPr>
              <a:t>Na janela "Manutenção </a:t>
            </a:r>
            <a:r>
              <a:rPr lang="nl-NL" sz="2000" dirty="0" smtClean="0">
                <a:latin typeface="Calibri" pitchFamily="34" charset="0"/>
              </a:rPr>
              <a:t>do êmbolo", </a:t>
            </a:r>
            <a:r>
              <a:rPr lang="nl-NL" sz="2000" dirty="0">
                <a:latin typeface="Calibri" pitchFamily="34" charset="0"/>
              </a:rPr>
              <a:t>seleccione um módulo para limpar ou seleccione "Limpar todos".</a:t>
            </a: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Calibri" pitchFamily="34" charset="0"/>
              </a:rPr>
              <a:t>Siga as instruções na caixa de diálogo.</a:t>
            </a: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nl-NL" sz="2000" dirty="0">
                <a:latin typeface="Calibri" pitchFamily="34" charset="0"/>
              </a:rPr>
              <a:t>Clique em "OK".</a:t>
            </a:r>
          </a:p>
          <a:p>
            <a:pPr marL="0" indent="0">
              <a:buNone/>
            </a:pPr>
            <a:endParaRPr lang="pt-P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4" y="1433370"/>
            <a:ext cx="9444910" cy="159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1" y="3011687"/>
            <a:ext cx="2802911" cy="25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24" y="5587765"/>
            <a:ext cx="3077427" cy="104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043136" y="5131621"/>
            <a:ext cx="944460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071717" y="2463178"/>
            <a:ext cx="1096791" cy="10491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629939" y="4772032"/>
            <a:ext cx="3352265" cy="5648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2970477" y="2022239"/>
            <a:ext cx="2452547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15151" y="6211162"/>
            <a:ext cx="944460" cy="3348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486799" y="6129354"/>
            <a:ext cx="3606486" cy="2110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21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Tarefa mensal: </a:t>
            </a:r>
            <a:r>
              <a:rPr lang="en-GB" sz="3600" dirty="0" err="1">
                <a:latin typeface="Calibri" pitchFamily="34" charset="0"/>
                <a:ea typeface="+mn-ea"/>
                <a:cs typeface="Arial" charset="0"/>
              </a:rPr>
              <a:t>Desinfectar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 err="1" smtClean="0">
                <a:latin typeface="Calibri" pitchFamily="34" charset="0"/>
                <a:ea typeface="+mn-ea"/>
                <a:cs typeface="Arial" charset="0"/>
              </a:rPr>
              <a:t>os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 err="1" smtClean="0">
                <a:latin typeface="Calibri" pitchFamily="34" charset="0"/>
                <a:ea typeface="+mn-ea"/>
                <a:cs typeface="Arial" charset="0"/>
              </a:rPr>
              <a:t>êmbolos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(2 de 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" y="1453960"/>
            <a:ext cx="2635981" cy="455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454454" y="3033625"/>
            <a:ext cx="16339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782286" y="3738807"/>
            <a:ext cx="13061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031095" y="4428609"/>
            <a:ext cx="1111750" cy="7026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198975" y="1634137"/>
            <a:ext cx="3655970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5"/>
            </a:pPr>
            <a:r>
              <a:rPr lang="en-US" sz="2000" dirty="0">
                <a:latin typeface="Calibri" pitchFamily="34" charset="0"/>
              </a:rPr>
              <a:t>A haste </a:t>
            </a:r>
            <a:r>
              <a:rPr lang="en-US" sz="2000" dirty="0" smtClean="0">
                <a:latin typeface="Calibri" pitchFamily="34" charset="0"/>
              </a:rPr>
              <a:t>do </a:t>
            </a:r>
            <a:r>
              <a:rPr lang="en-US" sz="2000" dirty="0" err="1" smtClean="0">
                <a:latin typeface="Calibri" pitchFamily="34" charset="0"/>
              </a:rPr>
              <a:t>êmbolo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no 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err="1" smtClean="0">
                <a:latin typeface="Calibri" pitchFamily="34" charset="0"/>
              </a:rPr>
              <a:t>módulo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escolhido será automaticamente baixada. </a:t>
            </a:r>
            <a:endParaRPr lang="pt-PT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2845" y="2914216"/>
            <a:ext cx="944759" cy="646212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Calibri" pitchFamily="34" charset="0"/>
              </a:rPr>
              <a:t>aÊmbolo</a:t>
            </a:r>
            <a:endParaRPr lang="pt-PT" dirty="0"/>
          </a:p>
        </p:txBody>
      </p:sp>
      <p:sp>
        <p:nvSpPr>
          <p:cNvPr id="23" name="TextBox 22"/>
          <p:cNvSpPr txBox="1"/>
          <p:nvPr/>
        </p:nvSpPr>
        <p:spPr>
          <a:xfrm>
            <a:off x="3160129" y="3554568"/>
            <a:ext cx="2749551" cy="646212"/>
          </a:xfrm>
          <a:prstGeom prst="rect">
            <a:avLst/>
          </a:prstGeom>
          <a:noFill/>
        </p:spPr>
        <p:txBody>
          <a:bodyPr wrap="none" lIns="91321" tIns="45661" rIns="91321" bIns="45661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Calibri" pitchFamily="34" charset="0"/>
              </a:rPr>
              <a:t>Interior do compartimento </a:t>
            </a:r>
            <a:r>
              <a:rPr lang="nl-NL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nl-NL" dirty="0" smtClean="0">
                <a:solidFill>
                  <a:srgbClr val="FF0000"/>
                </a:solidFill>
                <a:latin typeface="Calibri" pitchFamily="34" charset="0"/>
              </a:rPr>
              <a:t>de </a:t>
            </a:r>
            <a:r>
              <a:rPr lang="nl-NL" dirty="0">
                <a:solidFill>
                  <a:srgbClr val="FF0000"/>
                </a:solidFill>
                <a:latin typeface="Calibri" pitchFamily="34" charset="0"/>
              </a:rPr>
              <a:t>cartuchos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60129" y="4202346"/>
            <a:ext cx="2424783" cy="369213"/>
          </a:xfrm>
          <a:prstGeom prst="rect">
            <a:avLst/>
          </a:prstGeom>
          <a:noFill/>
        </p:spPr>
        <p:txBody>
          <a:bodyPr wrap="none" lIns="91321" tIns="45661" rIns="91321" bIns="45661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Calibri" pitchFamily="34" charset="0"/>
              </a:rPr>
              <a:t>Porta </a:t>
            </a:r>
            <a:r>
              <a:rPr lang="nl-NL" dirty="0">
                <a:solidFill>
                  <a:srgbClr val="FF0000"/>
                </a:solidFill>
                <a:latin typeface="Calibri" pitchFamily="34" charset="0"/>
              </a:rPr>
              <a:t>do </a:t>
            </a:r>
            <a:r>
              <a:rPr lang="nl-NL" dirty="0" smtClean="0">
                <a:solidFill>
                  <a:srgbClr val="FF0000"/>
                </a:solidFill>
                <a:latin typeface="Calibri" pitchFamily="34" charset="0"/>
              </a:rPr>
              <a:t>módulo aberta</a:t>
            </a:r>
            <a:endParaRPr lang="nl-NL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1500784" y="2000668"/>
            <a:ext cx="2071095" cy="5977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46" y="1742888"/>
            <a:ext cx="3491579" cy="319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529656" y="5131242"/>
            <a:ext cx="5072660" cy="1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6"/>
            </a:pPr>
            <a:r>
              <a:rPr lang="en-US" sz="2000" dirty="0">
                <a:latin typeface="Calibri" pitchFamily="34" charset="0"/>
              </a:rPr>
              <a:t>Após </a:t>
            </a:r>
            <a:r>
              <a:rPr lang="en-US" sz="2000" dirty="0" err="1">
                <a:latin typeface="Calibri" pitchFamily="34" charset="0"/>
              </a:rPr>
              <a:t>limpar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êmbolos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>
                <a:latin typeface="Calibri" pitchFamily="34" charset="0"/>
              </a:rPr>
              <a:t>clique em "Mover todos para cima" e </a:t>
            </a:r>
            <a:r>
              <a:rPr lang="en-US" sz="2000" dirty="0" err="1" smtClean="0">
                <a:latin typeface="Calibri" pitchFamily="34" charset="0"/>
              </a:rPr>
              <a:t>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êmbolos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irão regressar à sua posição original.</a:t>
            </a:r>
          </a:p>
          <a:p>
            <a:pPr marL="456606" indent="-456606">
              <a:buFont typeface="+mj-lt"/>
              <a:buAutoNum type="arabicPeriod" startAt="6"/>
            </a:pPr>
            <a:r>
              <a:rPr lang="en-US" sz="2000" dirty="0">
                <a:latin typeface="Calibri" pitchFamily="34" charset="0"/>
              </a:rPr>
              <a:t> Clique em "Fechar".</a:t>
            </a:r>
            <a:endParaRPr lang="pt-PT" sz="2000" dirty="0">
              <a:latin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6854946" y="4774310"/>
            <a:ext cx="1424306" cy="341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8119302" y="4386586"/>
            <a:ext cx="944460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9048528" y="4401790"/>
            <a:ext cx="688279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Tarefa mensal: </a:t>
            </a:r>
            <a:r>
              <a:t/>
            </a:r>
            <a:br/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Limpar o filtro do instrumento (1 de 2)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68" y="1544105"/>
            <a:ext cx="5266883" cy="482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9398892" y="2425166"/>
            <a:ext cx="472231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826703" y="5086007"/>
            <a:ext cx="472231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90589" y="2303527"/>
            <a:ext cx="472231" cy="44854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033295" y="5314079"/>
            <a:ext cx="472231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539498" y="2805288"/>
            <a:ext cx="4758217" cy="1242801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80831" y="3689348"/>
            <a:ext cx="4097734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/>
            </a:pPr>
            <a:r>
              <a:rPr lang="en-US" sz="2400" dirty="0">
                <a:latin typeface="Calibri" pitchFamily="34" charset="0"/>
              </a:rPr>
              <a:t>Desaperte os 4 parafusos no painel cinzento traseiro do instrumento GeneXpert.</a:t>
            </a:r>
            <a:endParaRPr lang="pt-PT" sz="2400" dirty="0">
              <a:latin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478565" y="2805288"/>
            <a:ext cx="1112024" cy="999524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9498" y="4200137"/>
            <a:ext cx="4493797" cy="1113941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39498" y="4717101"/>
            <a:ext cx="1112024" cy="596978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Tarefa mensal: </a:t>
            </a:r>
            <a:r>
              <a:t/>
            </a:r>
            <a:br/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Limpar o filtro do instrumento (2 de 2)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43731" y="4294962"/>
            <a:ext cx="3100324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2"/>
            </a:pPr>
            <a:r>
              <a:rPr lang="en-US" sz="2000" dirty="0">
                <a:latin typeface="Calibri" pitchFamily="34" charset="0"/>
              </a:rPr>
              <a:t>Remova a cobertura cinzenta da parte traseira do instrumento.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5" y="1475898"/>
            <a:ext cx="3009655" cy="26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73" y="1511295"/>
            <a:ext cx="2915607" cy="260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92" y="1551366"/>
            <a:ext cx="2889295" cy="256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701671" y="4320970"/>
            <a:ext cx="3229441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3"/>
            </a:pPr>
            <a:r>
              <a:rPr lang="en-US" sz="2000" dirty="0">
                <a:latin typeface="Calibri" pitchFamily="34" charset="0"/>
              </a:rPr>
              <a:t>Remova o filtro (esponja).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988530" y="4283353"/>
            <a:ext cx="3324356" cy="18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4"/>
            </a:pPr>
            <a:r>
              <a:rPr lang="en-US" sz="2000" dirty="0">
                <a:latin typeface="Calibri" pitchFamily="34" charset="0"/>
              </a:rPr>
              <a:t>Lave o filtro com sabão e água.</a:t>
            </a:r>
          </a:p>
          <a:p>
            <a:pPr marL="456606" indent="-456606">
              <a:buFont typeface="+mj-lt"/>
              <a:buAutoNum type="arabicPeriod" startAt="4"/>
            </a:pPr>
            <a:r>
              <a:rPr lang="en-US" sz="2000" dirty="0">
                <a:latin typeface="Calibri" pitchFamily="34" charset="0"/>
              </a:rPr>
              <a:t>Deixe o filtro secar totalmente e, de seguida, coloque-o novamente no instrumento.</a:t>
            </a:r>
            <a:endParaRPr lang="pt-PT"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222" y="5377836"/>
            <a:ext cx="6500858" cy="890018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72000" tIns="52085" rIns="36000" bIns="52085">
            <a:spAutoFit/>
          </a:bodyPr>
          <a:lstStyle/>
          <a:p>
            <a:r>
              <a:rPr lang="pt-BR" sz="1700" dirty="0" smtClean="0"/>
              <a:t>NOTA: Estão disponíveis filtros de substituição na Cepheid se necessário. É importante apenas utilizar filtros fornecidos pela Cepheid ou a garantia poderá ficar comprometida.</a:t>
            </a:r>
            <a:endParaRPr sz="1700" dirty="0" smtClean="0"/>
          </a:p>
        </p:txBody>
      </p:sp>
    </p:spTree>
    <p:extLst>
      <p:ext uri="{BB962C8B-B14F-4D97-AF65-F5344CB8AC3E}">
        <p14:creationId xmlns:p14="http://schemas.microsoft.com/office/powerpoint/2010/main" val="42695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Tarefa mensal: </a:t>
            </a:r>
            <a:r>
              <a:t/>
            </a:r>
            <a:br/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Arquivar e guardar os resultados</a:t>
            </a:r>
            <a:endParaRPr lang="pt-PT" sz="3600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1917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Arquivar os testes </a:t>
            </a:r>
            <a:r>
              <a:rPr lang="en-US" sz="2400" dirty="0" err="1" smtClean="0">
                <a:latin typeface="Calibri" pitchFamily="34" charset="0"/>
              </a:rPr>
              <a:t>criando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cópias dos dados de teste em ficheiros gxx (consulte também o Módulo 7).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O arquivamento permite-lhe: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Fazer uma cópia de segurança dos seus dados para garantir que estes não serão perdidos se o computador falhar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Criar uma cópia dos dados para enviar à Cepheid para </a:t>
            </a:r>
            <a:r>
              <a:rPr lang="en-US" sz="2400" dirty="0" err="1">
                <a:latin typeface="Calibri" pitchFamily="34" charset="0"/>
              </a:rPr>
              <a:t>assistência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resolução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 problemas.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Calibri" pitchFamily="34" charset="0"/>
              </a:rPr>
              <a:t>Os ficheiros devem ser arquivados e guardados num CD ou outro meio externo adequado (de preferência uma unidade externa) pelo menos uma vez por mês para garantir que não são perdidos dados de teste.</a:t>
            </a:r>
          </a:p>
        </p:txBody>
      </p:sp>
    </p:spTree>
    <p:extLst>
      <p:ext uri="{BB962C8B-B14F-4D97-AF65-F5344CB8AC3E}">
        <p14:creationId xmlns:p14="http://schemas.microsoft.com/office/powerpoint/2010/main" val="3196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8962" y="1464877"/>
            <a:ext cx="8470866" cy="51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pt-BR" sz="2300" dirty="0" smtClean="0"/>
              <a:t>Diferença entre arquivo/cópia de segurança: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300" dirty="0" smtClean="0"/>
              <a:t>como arquivar, recuperar, fazer uma cópia de segurança e restaurar dados de uma cópia de segurança</a:t>
            </a:r>
            <a:endParaRPr lang="pt-PT" sz="2300" dirty="0"/>
          </a:p>
        </p:txBody>
      </p:sp>
    </p:spTree>
    <p:extLst>
      <p:ext uri="{BB962C8B-B14F-4D97-AF65-F5344CB8AC3E}">
        <p14:creationId xmlns:p14="http://schemas.microsoft.com/office/powerpoint/2010/main" val="2724893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Conteúdo deste módulo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191700"/>
          </a:xfrm>
        </p:spPr>
        <p:txBody>
          <a:bodyPr/>
          <a:lstStyle/>
          <a:p>
            <a:r>
              <a:rPr lang="en-GB" noProof="0" dirty="0" smtClean="0">
                <a:latin typeface="Calibri" pitchFamily="34" charset="0"/>
              </a:rPr>
              <a:t>Discussão da </a:t>
            </a:r>
            <a:r>
              <a:rPr lang="en-GB" noProof="0" dirty="0" err="1" smtClean="0">
                <a:latin typeface="Calibri" pitchFamily="34" charset="0"/>
              </a:rPr>
              <a:t>garantia</a:t>
            </a:r>
            <a:r>
              <a:rPr lang="en-GB" noProof="0" dirty="0" smtClean="0">
                <a:latin typeface="Calibri" pitchFamily="34" charset="0"/>
              </a:rPr>
              <a:t> do GeneXpert</a:t>
            </a:r>
          </a:p>
          <a:p>
            <a:pPr marL="124796" indent="0">
              <a:buNone/>
            </a:pPr>
            <a:endParaRPr lang="pt-PT" noProof="0" dirty="0" smtClean="0">
              <a:latin typeface="Calibri" pitchFamily="34" charset="0"/>
            </a:endParaRPr>
          </a:p>
          <a:p>
            <a:r>
              <a:rPr lang="en-GB" noProof="0" dirty="0" smtClean="0">
                <a:latin typeface="Calibri" pitchFamily="34" charset="0"/>
              </a:rPr>
              <a:t>Descrição geral da manutenção</a:t>
            </a:r>
          </a:p>
          <a:p>
            <a:endParaRPr lang="pt-PT" noProof="0" dirty="0" smtClean="0">
              <a:latin typeface="Calibri" pitchFamily="34" charset="0"/>
            </a:endParaRPr>
          </a:p>
          <a:p>
            <a:r>
              <a:rPr lang="en-GB" noProof="0" dirty="0" smtClean="0">
                <a:latin typeface="Calibri" pitchFamily="34" charset="0"/>
              </a:rPr>
              <a:t>Discussão das tarefas de manutenção: diariamente, semanalmente, mensalmente e anualmente</a:t>
            </a:r>
          </a:p>
          <a:p>
            <a:endParaRPr lang="pt-PT" noProof="0" dirty="0" smtClean="0">
              <a:latin typeface="Calibri" pitchFamily="34" charset="0"/>
            </a:endParaRPr>
          </a:p>
          <a:p>
            <a:r>
              <a:rPr lang="en-GB" noProof="0" dirty="0" smtClean="0">
                <a:latin typeface="Calibri" pitchFamily="34" charset="0"/>
              </a:rPr>
              <a:t>Actualizar um ficheiro de definição do </a:t>
            </a:r>
            <a:r>
              <a:rPr lang="en-GB" dirty="0" err="1" smtClean="0">
                <a:latin typeface="Calibri" pitchFamily="34" charset="0"/>
              </a:rPr>
              <a:t>teste</a:t>
            </a:r>
            <a:r>
              <a:rPr lang="en-GB" noProof="0" dirty="0" smtClean="0">
                <a:latin typeface="Calibri" pitchFamily="34" charset="0"/>
              </a:rPr>
              <a:t> (FDT)</a:t>
            </a:r>
          </a:p>
        </p:txBody>
      </p:sp>
    </p:spTree>
    <p:extLst>
      <p:ext uri="{BB962C8B-B14F-4D97-AF65-F5344CB8AC3E}">
        <p14:creationId xmlns:p14="http://schemas.microsoft.com/office/powerpoint/2010/main" val="24160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" name="Grouper 4"/>
          <p:cNvGrpSpPr/>
          <p:nvPr/>
        </p:nvGrpSpPr>
        <p:grpSpPr>
          <a:xfrm>
            <a:off x="231751" y="1467644"/>
            <a:ext cx="9600720" cy="4752528"/>
            <a:chOff x="4417" y="1508508"/>
            <a:chExt cx="10143062" cy="5020997"/>
          </a:xfrm>
        </p:grpSpPr>
        <p:sp>
          <p:nvSpPr>
            <p:cNvPr id="502" name="CustomShape 3"/>
            <p:cNvSpPr/>
            <p:nvPr/>
          </p:nvSpPr>
          <p:spPr>
            <a:xfrm>
              <a:off x="51808" y="1533949"/>
              <a:ext cx="2952125" cy="3440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1.</a:t>
              </a:r>
              <a:r>
                <a:rPr dirty="0" smtClean="0"/>
                <a:t> Clique em "</a:t>
              </a:r>
              <a:r>
                <a:rPr dirty="0" err="1" smtClean="0"/>
                <a:t>Gestão</a:t>
              </a:r>
              <a:r>
                <a:rPr dirty="0" smtClean="0"/>
                <a:t>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           </a:t>
              </a:r>
              <a:r>
                <a:rPr dirty="0" smtClean="0"/>
                <a:t>de dados"</a:t>
              </a:r>
              <a:endParaRPr lang="pt-PT" dirty="0"/>
            </a:p>
          </p:txBody>
        </p:sp>
        <p:sp>
          <p:nvSpPr>
            <p:cNvPr id="503" name="CustomShape 4"/>
            <p:cNvSpPr/>
            <p:nvPr/>
          </p:nvSpPr>
          <p:spPr>
            <a:xfrm>
              <a:off x="4417" y="2370512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2.</a:t>
              </a:r>
              <a:r>
                <a:rPr dirty="0" smtClean="0"/>
                <a:t> Clique em "Arquivar teste"</a:t>
              </a:r>
              <a:endParaRPr lang="pt-PT" dirty="0"/>
            </a:p>
          </p:txBody>
        </p:sp>
        <p:sp>
          <p:nvSpPr>
            <p:cNvPr id="504" name="CustomShape 5"/>
            <p:cNvSpPr/>
            <p:nvPr/>
          </p:nvSpPr>
          <p:spPr>
            <a:xfrm>
              <a:off x="269880" y="3448018"/>
              <a:ext cx="3832293" cy="12211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3.</a:t>
              </a:r>
              <a:r>
                <a:rPr dirty="0" smtClean="0"/>
                <a:t> Escolha os testes que </a:t>
              </a:r>
              <a:endParaRPr lang="pt-PT" dirty="0"/>
            </a:p>
            <a:p>
              <a:r>
                <a:rPr dirty="0" smtClean="0"/>
                <a:t>devem ser arquivados</a:t>
              </a:r>
              <a:endParaRPr lang="pt-PT" dirty="0"/>
            </a:p>
            <a:p>
              <a:r>
                <a:rPr dirty="0" smtClean="0"/>
                <a:t>(ou "Seleccionar todos")</a:t>
              </a:r>
              <a:endParaRPr lang="pt-PT" dirty="0"/>
            </a:p>
          </p:txBody>
        </p:sp>
        <p:pic>
          <p:nvPicPr>
            <p:cNvPr id="507" name="Picture 50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5873" y="1508509"/>
              <a:ext cx="4869339" cy="140129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8" name="Picture 50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4560" y="3584323"/>
              <a:ext cx="5522919" cy="2945182"/>
            </a:xfrm>
            <a:prstGeom prst="rect">
              <a:avLst/>
            </a:prstGeom>
            <a:ln>
              <a:noFill/>
            </a:ln>
          </p:spPr>
        </p:pic>
        <p:sp>
          <p:nvSpPr>
            <p:cNvPr id="509" name="CustomShape 8"/>
            <p:cNvSpPr/>
            <p:nvPr/>
          </p:nvSpPr>
          <p:spPr>
            <a:xfrm>
              <a:off x="3815740" y="1508508"/>
              <a:ext cx="1006112" cy="521872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10" name="CustomShape 9"/>
            <p:cNvSpPr/>
            <p:nvPr/>
          </p:nvSpPr>
          <p:spPr>
            <a:xfrm flipV="1">
              <a:off x="2915167" y="1936870"/>
              <a:ext cx="999828" cy="421116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11" name="CustomShape 10"/>
            <p:cNvSpPr/>
            <p:nvPr/>
          </p:nvSpPr>
          <p:spPr>
            <a:xfrm flipV="1">
              <a:off x="2717874" y="1736735"/>
              <a:ext cx="1102975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12" name="CustomShape 11"/>
            <p:cNvSpPr/>
            <p:nvPr/>
          </p:nvSpPr>
          <p:spPr>
            <a:xfrm>
              <a:off x="3141587" y="3716510"/>
              <a:ext cx="1727776" cy="123251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13" name="CustomShape 12"/>
            <p:cNvSpPr/>
            <p:nvPr/>
          </p:nvSpPr>
          <p:spPr>
            <a:xfrm flipV="1">
              <a:off x="3059995" y="3915580"/>
              <a:ext cx="5973339" cy="136499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2" name="Down Arrow 1"/>
            <p:cNvSpPr/>
            <p:nvPr/>
          </p:nvSpPr>
          <p:spPr>
            <a:xfrm>
              <a:off x="5632101" y="2986389"/>
              <a:ext cx="935809" cy="538219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1" tIns="45661" rIns="91321" bIns="45661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0472" y="5280575"/>
              <a:ext cx="3918433" cy="657799"/>
            </a:xfrm>
            <a:prstGeom prst="rect">
              <a:avLst/>
            </a:prstGeom>
            <a:solidFill>
              <a:srgbClr val="FFA110">
                <a:alpha val="9000"/>
              </a:srgbClr>
            </a:solidFill>
            <a:ln w="47625">
              <a:solidFill>
                <a:srgbClr val="FF0000"/>
              </a:solidFill>
            </a:ln>
            <a:effectLst>
              <a:glow rad="101600">
                <a:srgbClr val="FF6600">
                  <a:alpha val="75000"/>
                </a:srgbClr>
              </a:glow>
            </a:effectLst>
          </p:spPr>
          <p:txBody>
            <a:bodyPr wrap="square" lIns="104170" tIns="52085" rIns="104170" bIns="52085">
              <a:spAutoFit/>
            </a:bodyPr>
            <a:lstStyle/>
            <a:p>
              <a:r>
                <a:rPr dirty="0" smtClean="0"/>
                <a:t>ATENÇÃO!!! NÃO MARQUE a caixa "Eliminar testes arquivados"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9033334" y="3686234"/>
              <a:ext cx="362695" cy="22934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Como arquivar resultados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61535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5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1852" y="5603030"/>
            <a:ext cx="4145713" cy="838299"/>
          </a:xfrm>
          <a:prstGeom prst="rect">
            <a:avLst/>
          </a:prstGeom>
          <a:ln>
            <a:noFill/>
          </a:ln>
        </p:spPr>
      </p:pic>
      <p:pic>
        <p:nvPicPr>
          <p:cNvPr id="515" name="Picture 5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9563" y="1508508"/>
            <a:ext cx="2119456" cy="862005"/>
          </a:xfrm>
          <a:prstGeom prst="rect">
            <a:avLst/>
          </a:prstGeom>
          <a:ln>
            <a:noFill/>
          </a:ln>
        </p:spPr>
      </p:pic>
      <p:pic>
        <p:nvPicPr>
          <p:cNvPr id="516" name="Picture 5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4074" y="2506278"/>
            <a:ext cx="4893820" cy="2965296"/>
          </a:xfrm>
          <a:prstGeom prst="rect">
            <a:avLst/>
          </a:prstGeom>
          <a:ln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CustomShape 3"/>
          <p:cNvSpPr/>
          <p:nvPr/>
        </p:nvSpPr>
        <p:spPr>
          <a:xfrm>
            <a:off x="215904" y="1652534"/>
            <a:ext cx="3472453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5.</a:t>
            </a:r>
            <a:r>
              <a:rPr dirty="0" smtClean="0"/>
              <a:t> Na próxima caixa de </a:t>
            </a:r>
            <a:r>
              <a:rPr smtClean="0"/>
              <a:t>diálogo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mtClean="0"/>
              <a:t>clique</a:t>
            </a:r>
            <a:r>
              <a:rPr lang="en-US" dirty="0" smtClean="0"/>
              <a:t> </a:t>
            </a:r>
            <a:r>
              <a:rPr smtClean="0"/>
              <a:t>"</a:t>
            </a:r>
            <a:r>
              <a:rPr dirty="0" smtClean="0"/>
              <a:t>Prosseguir"</a:t>
            </a:r>
            <a:endParaRPr lang="pt-PT" dirty="0"/>
          </a:p>
        </p:txBody>
      </p:sp>
      <p:sp>
        <p:nvSpPr>
          <p:cNvPr id="520" name="CustomShape 4"/>
          <p:cNvSpPr/>
          <p:nvPr/>
        </p:nvSpPr>
        <p:spPr>
          <a:xfrm>
            <a:off x="269880" y="2657847"/>
            <a:ext cx="3472453" cy="1331079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6.</a:t>
            </a:r>
            <a:r>
              <a:rPr dirty="0" smtClean="0"/>
              <a:t> Os ficheiros serão </a:t>
            </a:r>
            <a:r>
              <a:rPr smtClean="0"/>
              <a:t>guardados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mtClean="0"/>
              <a:t>na</a:t>
            </a:r>
            <a:r>
              <a:rPr lang="en-US" dirty="0" smtClean="0"/>
              <a:t> </a:t>
            </a:r>
            <a:r>
              <a:rPr smtClean="0"/>
              <a:t>pasta </a:t>
            </a:r>
            <a:r>
              <a:rPr dirty="0" smtClean="0"/>
              <a:t>"Exportar".</a:t>
            </a:r>
            <a:endParaRPr lang="pt-PT" dirty="0"/>
          </a:p>
          <a:p>
            <a:r>
              <a:rPr dirty="0" smtClean="0"/>
              <a:t>No nome do ficheiro, </a:t>
            </a:r>
            <a:r>
              <a:rPr smtClean="0"/>
              <a:t>poderá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mtClean="0"/>
              <a:t>observar</a:t>
            </a:r>
            <a:r>
              <a:rPr lang="en-US" dirty="0" smtClean="0"/>
              <a:t> </a:t>
            </a:r>
            <a:r>
              <a:rPr smtClean="0"/>
              <a:t>a </a:t>
            </a:r>
            <a:r>
              <a:rPr dirty="0" smtClean="0"/>
              <a:t>data do arquivamento</a:t>
            </a:r>
            <a:endParaRPr lang="pt-PT" dirty="0"/>
          </a:p>
        </p:txBody>
      </p:sp>
      <p:sp>
        <p:nvSpPr>
          <p:cNvPr id="521" name="CustomShape 5"/>
          <p:cNvSpPr/>
          <p:nvPr/>
        </p:nvSpPr>
        <p:spPr>
          <a:xfrm>
            <a:off x="341847" y="4884693"/>
            <a:ext cx="2824742" cy="64650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/>
              <a:t>7.</a:t>
            </a:r>
            <a:r>
              <a:rPr dirty="0" smtClean="0"/>
              <a:t> Clique em "GUARDAR"</a:t>
            </a:r>
            <a:endParaRPr lang="pt-PT"/>
          </a:p>
        </p:txBody>
      </p:sp>
      <p:sp>
        <p:nvSpPr>
          <p:cNvPr id="522" name="CustomShape 6"/>
          <p:cNvSpPr/>
          <p:nvPr/>
        </p:nvSpPr>
        <p:spPr>
          <a:xfrm>
            <a:off x="413816" y="5818531"/>
            <a:ext cx="2177030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/>
              <a:t>8.</a:t>
            </a:r>
            <a:r>
              <a:rPr dirty="0" smtClean="0"/>
              <a:t> Clique em "OK"</a:t>
            </a:r>
            <a:endParaRPr lang="pt-PT"/>
          </a:p>
        </p:txBody>
      </p:sp>
      <p:sp>
        <p:nvSpPr>
          <p:cNvPr id="523" name="CustomShape 7"/>
          <p:cNvSpPr/>
          <p:nvPr/>
        </p:nvSpPr>
        <p:spPr>
          <a:xfrm>
            <a:off x="6477114" y="1939510"/>
            <a:ext cx="791647" cy="43100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24" name="CustomShape 8"/>
          <p:cNvSpPr/>
          <p:nvPr/>
        </p:nvSpPr>
        <p:spPr>
          <a:xfrm flipV="1">
            <a:off x="3272617" y="2979812"/>
            <a:ext cx="1494797" cy="29202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5" name="CustomShape 9"/>
          <p:cNvSpPr/>
          <p:nvPr/>
        </p:nvSpPr>
        <p:spPr>
          <a:xfrm>
            <a:off x="3558369" y="1914512"/>
            <a:ext cx="2918746" cy="968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6" name="CustomShape 10"/>
          <p:cNvSpPr/>
          <p:nvPr/>
        </p:nvSpPr>
        <p:spPr>
          <a:xfrm>
            <a:off x="3129740" y="5057784"/>
            <a:ext cx="4139021" cy="11424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7" name="CustomShape 11"/>
          <p:cNvSpPr/>
          <p:nvPr/>
        </p:nvSpPr>
        <p:spPr>
          <a:xfrm>
            <a:off x="2486798" y="6057916"/>
            <a:ext cx="3990315" cy="11978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8" name="CustomShape 12"/>
          <p:cNvSpPr/>
          <p:nvPr/>
        </p:nvSpPr>
        <p:spPr>
          <a:xfrm>
            <a:off x="7288535" y="5028360"/>
            <a:ext cx="791647" cy="43100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29" name="CustomShape 13"/>
          <p:cNvSpPr/>
          <p:nvPr/>
        </p:nvSpPr>
        <p:spPr>
          <a:xfrm>
            <a:off x="6621050" y="6010327"/>
            <a:ext cx="503776" cy="43100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0" name="Rectangle 19"/>
          <p:cNvSpPr/>
          <p:nvPr/>
        </p:nvSpPr>
        <p:spPr>
          <a:xfrm>
            <a:off x="9041953" y="2969128"/>
            <a:ext cx="1537334" cy="2302970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en-US" sz="1600" dirty="0"/>
              <a:t>É altamente aconselhado guardar (escrever) os seus dados arquivados num RW-CD ou unidade externa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Como arquivar resultados (cont.)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63451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" name="Grouper 3"/>
          <p:cNvGrpSpPr/>
          <p:nvPr/>
        </p:nvGrpSpPr>
        <p:grpSpPr>
          <a:xfrm>
            <a:off x="489723" y="1424825"/>
            <a:ext cx="9463108" cy="4795347"/>
            <a:chOff x="215904" y="1424825"/>
            <a:chExt cx="9945609" cy="5039850"/>
          </a:xfrm>
        </p:grpSpPr>
        <p:pic>
          <p:nvPicPr>
            <p:cNvPr id="530" name="Picture 5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1211" y="3807187"/>
              <a:ext cx="3900302" cy="2657488"/>
            </a:xfrm>
            <a:prstGeom prst="rect">
              <a:avLst/>
            </a:prstGeom>
            <a:ln>
              <a:noFill/>
            </a:ln>
          </p:spPr>
        </p:pic>
        <p:sp>
          <p:nvSpPr>
            <p:cNvPr id="533" name="CustomShape 3"/>
            <p:cNvSpPr/>
            <p:nvPr/>
          </p:nvSpPr>
          <p:spPr>
            <a:xfrm>
              <a:off x="215904" y="1652175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1.</a:t>
              </a:r>
              <a:r>
                <a:rPr dirty="0" smtClean="0"/>
                <a:t> Clique em "Gestão de dados"</a:t>
              </a:r>
              <a:endParaRPr lang="pt-PT" dirty="0"/>
            </a:p>
            <a:p>
              <a:r>
                <a:rPr dirty="0" smtClean="0"/>
                <a:t>e</a:t>
              </a:r>
              <a:endParaRPr lang="pt-PT" dirty="0"/>
            </a:p>
            <a:p>
              <a:r>
                <a:rPr dirty="0" smtClean="0"/>
                <a:t>Clique em "Obter teste"</a:t>
              </a:r>
              <a:endParaRPr lang="pt-PT" dirty="0"/>
            </a:p>
          </p:txBody>
        </p:sp>
        <p:sp>
          <p:nvSpPr>
            <p:cNvPr id="534" name="CustomShape 4"/>
            <p:cNvSpPr/>
            <p:nvPr/>
          </p:nvSpPr>
          <p:spPr>
            <a:xfrm>
              <a:off x="215904" y="3376184"/>
              <a:ext cx="3472453" cy="574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2.</a:t>
              </a:r>
              <a:r>
                <a:rPr dirty="0" smtClean="0"/>
                <a:t> Seleccione o ficheiro que pretende</a:t>
              </a:r>
              <a:endParaRPr lang="pt-PT" dirty="0"/>
            </a:p>
            <a:p>
              <a:r>
                <a:rPr dirty="0" smtClean="0"/>
                <a:t>obter</a:t>
              </a:r>
              <a:endParaRPr lang="pt-PT" dirty="0"/>
            </a:p>
          </p:txBody>
        </p:sp>
        <p:sp>
          <p:nvSpPr>
            <p:cNvPr id="535" name="CustomShape 5"/>
            <p:cNvSpPr/>
            <p:nvPr/>
          </p:nvSpPr>
          <p:spPr>
            <a:xfrm>
              <a:off x="215904" y="466919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/>
                <a:t>3.</a:t>
              </a:r>
              <a:r>
                <a:rPr dirty="0" smtClean="0"/>
                <a:t> Clique em "Abrir"</a:t>
              </a:r>
              <a:endParaRPr lang="pt-PT"/>
            </a:p>
          </p:txBody>
        </p:sp>
        <p:sp>
          <p:nvSpPr>
            <p:cNvPr id="536" name="CustomShape 6"/>
            <p:cNvSpPr/>
            <p:nvPr/>
          </p:nvSpPr>
          <p:spPr>
            <a:xfrm>
              <a:off x="8924024" y="6034032"/>
              <a:ext cx="502696" cy="358809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37" name="CustomShape 7"/>
            <p:cNvSpPr/>
            <p:nvPr/>
          </p:nvSpPr>
          <p:spPr>
            <a:xfrm>
              <a:off x="1943134" y="3950854"/>
              <a:ext cx="4389684" cy="64614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38" name="CustomShape 8"/>
            <p:cNvSpPr/>
            <p:nvPr/>
          </p:nvSpPr>
          <p:spPr>
            <a:xfrm>
              <a:off x="2374942" y="4956526"/>
              <a:ext cx="6332819" cy="122081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pic>
          <p:nvPicPr>
            <p:cNvPr id="539" name="Picture 5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5015" y="1424825"/>
              <a:ext cx="5272847" cy="174699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0" name="CustomShape 9"/>
            <p:cNvSpPr/>
            <p:nvPr/>
          </p:nvSpPr>
          <p:spPr>
            <a:xfrm>
              <a:off x="4543816" y="1564718"/>
              <a:ext cx="1079159" cy="660511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41" name="CustomShape 10"/>
            <p:cNvSpPr/>
            <p:nvPr/>
          </p:nvSpPr>
          <p:spPr>
            <a:xfrm flipV="1">
              <a:off x="3057685" y="1999584"/>
              <a:ext cx="1654903" cy="143308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14" name="Down Arrow 13"/>
            <p:cNvSpPr/>
            <p:nvPr/>
          </p:nvSpPr>
          <p:spPr>
            <a:xfrm>
              <a:off x="6064078" y="3202943"/>
              <a:ext cx="935809" cy="538219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1" tIns="45661" rIns="91321" bIns="45661"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Como obter resultados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96931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" name="Grouper 3"/>
          <p:cNvGrpSpPr/>
          <p:nvPr/>
        </p:nvGrpSpPr>
        <p:grpSpPr>
          <a:xfrm>
            <a:off x="303759" y="1539652"/>
            <a:ext cx="9721080" cy="4662112"/>
            <a:chOff x="79157" y="1562383"/>
            <a:chExt cx="10371667" cy="4974126"/>
          </a:xfrm>
        </p:grpSpPr>
        <p:pic>
          <p:nvPicPr>
            <p:cNvPr id="542" name="Picture 5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5788" y="4597358"/>
              <a:ext cx="3166229" cy="9334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3" name="Picture 5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3980" y="1562383"/>
              <a:ext cx="5325267" cy="2819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4" name="Picture 5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3499" y="5674864"/>
              <a:ext cx="4837325" cy="861645"/>
            </a:xfrm>
            <a:prstGeom prst="rect">
              <a:avLst/>
            </a:prstGeom>
            <a:ln>
              <a:noFill/>
            </a:ln>
          </p:spPr>
        </p:pic>
        <p:sp>
          <p:nvSpPr>
            <p:cNvPr id="547" name="CustomShape 3"/>
            <p:cNvSpPr/>
            <p:nvPr/>
          </p:nvSpPr>
          <p:spPr>
            <a:xfrm>
              <a:off x="79157" y="1652175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4.</a:t>
              </a:r>
              <a:r>
                <a:rPr dirty="0" smtClean="0"/>
                <a:t> Seleccione o teste </a:t>
              </a:r>
              <a:r>
                <a:rPr smtClean="0"/>
                <a:t>que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smtClean="0"/>
                <a:t>pretende</a:t>
              </a:r>
              <a:r>
                <a:rPr lang="en-US" dirty="0" smtClean="0"/>
                <a:t> </a:t>
              </a:r>
              <a:r>
                <a:rPr smtClean="0"/>
                <a:t>obter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smtClean="0"/>
                <a:t>(</a:t>
              </a:r>
              <a:r>
                <a:rPr dirty="0" smtClean="0"/>
                <a:t>ou "</a:t>
              </a:r>
              <a:r>
                <a:rPr i="1" dirty="0" smtClean="0"/>
                <a:t>Seleccionar todos</a:t>
              </a:r>
              <a:r>
                <a:rPr dirty="0" smtClean="0"/>
                <a:t>")</a:t>
              </a:r>
              <a:endParaRPr lang="pt-PT" dirty="0"/>
            </a:p>
          </p:txBody>
        </p:sp>
        <p:sp>
          <p:nvSpPr>
            <p:cNvPr id="548" name="CustomShape 4"/>
            <p:cNvSpPr/>
            <p:nvPr/>
          </p:nvSpPr>
          <p:spPr>
            <a:xfrm>
              <a:off x="215904" y="3376184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/>
                <a:t>5.</a:t>
              </a:r>
              <a:r>
                <a:rPr dirty="0" smtClean="0"/>
                <a:t> Clique em "OK"</a:t>
              </a:r>
              <a:endParaRPr lang="pt-PT"/>
            </a:p>
          </p:txBody>
        </p:sp>
        <p:sp>
          <p:nvSpPr>
            <p:cNvPr id="549" name="CustomShape 5"/>
            <p:cNvSpPr/>
            <p:nvPr/>
          </p:nvSpPr>
          <p:spPr>
            <a:xfrm>
              <a:off x="215904" y="466919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/>
                <a:t>6.</a:t>
              </a:r>
              <a:r>
                <a:rPr dirty="0" smtClean="0"/>
                <a:t> Clique em "Prosseguir"</a:t>
              </a:r>
              <a:endParaRPr lang="pt-PT"/>
            </a:p>
          </p:txBody>
        </p:sp>
        <p:sp>
          <p:nvSpPr>
            <p:cNvPr id="550" name="CustomShape 6"/>
            <p:cNvSpPr/>
            <p:nvPr/>
          </p:nvSpPr>
          <p:spPr>
            <a:xfrm>
              <a:off x="7773257" y="6177700"/>
              <a:ext cx="502696" cy="358809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51" name="CustomShape 7"/>
            <p:cNvSpPr/>
            <p:nvPr/>
          </p:nvSpPr>
          <p:spPr>
            <a:xfrm>
              <a:off x="6477834" y="5166999"/>
              <a:ext cx="718600" cy="36383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52" name="CustomShape 8"/>
            <p:cNvSpPr/>
            <p:nvPr/>
          </p:nvSpPr>
          <p:spPr>
            <a:xfrm>
              <a:off x="6693738" y="4166355"/>
              <a:ext cx="430728" cy="215142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53" name="CustomShape 9"/>
            <p:cNvSpPr/>
            <p:nvPr/>
          </p:nvSpPr>
          <p:spPr>
            <a:xfrm>
              <a:off x="2332079" y="3639149"/>
              <a:ext cx="4216644" cy="612185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4" name="CustomShape 10"/>
            <p:cNvSpPr/>
            <p:nvPr/>
          </p:nvSpPr>
          <p:spPr>
            <a:xfrm>
              <a:off x="3018050" y="5011092"/>
              <a:ext cx="3343235" cy="290496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5" name="CustomShape 11"/>
            <p:cNvSpPr/>
            <p:nvPr/>
          </p:nvSpPr>
          <p:spPr>
            <a:xfrm>
              <a:off x="2332079" y="5925719"/>
              <a:ext cx="5512066" cy="32345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6" name="CustomShape 12"/>
            <p:cNvSpPr/>
            <p:nvPr/>
          </p:nvSpPr>
          <p:spPr>
            <a:xfrm>
              <a:off x="215904" y="5617396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/>
                <a:t>7.</a:t>
              </a:r>
              <a:r>
                <a:rPr dirty="0" smtClean="0"/>
                <a:t> Clique em "OK"</a:t>
              </a:r>
              <a:endParaRPr lang="pt-PT"/>
            </a:p>
          </p:txBody>
        </p:sp>
        <p:sp>
          <p:nvSpPr>
            <p:cNvPr id="557" name="CustomShape 13"/>
            <p:cNvSpPr/>
            <p:nvPr/>
          </p:nvSpPr>
          <p:spPr>
            <a:xfrm flipV="1">
              <a:off x="2590846" y="1866240"/>
              <a:ext cx="1942774" cy="215142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8" name="CustomShape 14"/>
            <p:cNvSpPr/>
            <p:nvPr/>
          </p:nvSpPr>
          <p:spPr>
            <a:xfrm>
              <a:off x="2590846" y="2083178"/>
              <a:ext cx="1942774" cy="215142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Como obter resultados (cont.)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89587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" name="Grouper 3"/>
          <p:cNvGrpSpPr/>
          <p:nvPr/>
        </p:nvGrpSpPr>
        <p:grpSpPr>
          <a:xfrm>
            <a:off x="425400" y="1539652"/>
            <a:ext cx="8807351" cy="4597089"/>
            <a:chOff x="215904" y="1623083"/>
            <a:chExt cx="9413406" cy="4913426"/>
          </a:xfrm>
        </p:grpSpPr>
        <p:sp>
          <p:nvSpPr>
            <p:cNvPr id="561" name="CustomShape 3"/>
            <p:cNvSpPr/>
            <p:nvPr/>
          </p:nvSpPr>
          <p:spPr>
            <a:xfrm>
              <a:off x="287872" y="1652175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dirty="0" smtClean="0"/>
                <a:t>No final do dia de trabalho, ao encerrar</a:t>
              </a:r>
              <a:endParaRPr lang="pt-PT"/>
            </a:p>
            <a:p>
              <a:r>
                <a:rPr dirty="0" smtClean="0"/>
                <a:t>o software GeneXpert, irá surgir o</a:t>
              </a:r>
              <a:endParaRPr lang="pt-PT"/>
            </a:p>
            <a:p>
              <a:r>
                <a:rPr dirty="0" smtClean="0"/>
                <a:t>ecrã seguinte:</a:t>
              </a:r>
              <a:endParaRPr lang="pt-PT"/>
            </a:p>
          </p:txBody>
        </p:sp>
        <p:sp>
          <p:nvSpPr>
            <p:cNvPr id="562" name="CustomShape 4"/>
            <p:cNvSpPr/>
            <p:nvPr/>
          </p:nvSpPr>
          <p:spPr>
            <a:xfrm>
              <a:off x="215904" y="281588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/>
                <a:t>1.</a:t>
              </a:r>
              <a:r>
                <a:rPr dirty="0" smtClean="0"/>
                <a:t> Clique em "SIM"</a:t>
              </a:r>
              <a:endParaRPr lang="pt-PT"/>
            </a:p>
          </p:txBody>
        </p:sp>
        <p:sp>
          <p:nvSpPr>
            <p:cNvPr id="563" name="CustomShape 5"/>
            <p:cNvSpPr/>
            <p:nvPr/>
          </p:nvSpPr>
          <p:spPr>
            <a:xfrm>
              <a:off x="215904" y="3749720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2.</a:t>
              </a:r>
              <a:r>
                <a:rPr dirty="0" smtClean="0"/>
                <a:t> Clique em "Cópia de </a:t>
              </a:r>
              <a:r>
                <a:rPr smtClean="0"/>
                <a:t>segurança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smtClean="0"/>
                <a:t>da </a:t>
              </a:r>
              <a:r>
                <a:rPr dirty="0" smtClean="0"/>
                <a:t>base de dados"</a:t>
              </a:r>
              <a:endParaRPr lang="pt-PT" dirty="0"/>
            </a:p>
          </p:txBody>
        </p:sp>
        <p:sp>
          <p:nvSpPr>
            <p:cNvPr id="564" name="CustomShape 6"/>
            <p:cNvSpPr/>
            <p:nvPr/>
          </p:nvSpPr>
          <p:spPr>
            <a:xfrm>
              <a:off x="215904" y="466919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/>
                <a:t>3.</a:t>
              </a:r>
              <a:r>
                <a:rPr dirty="0" smtClean="0"/>
                <a:t> Clique em "Prosseguir"</a:t>
              </a:r>
              <a:endParaRPr lang="pt-PT"/>
            </a:p>
          </p:txBody>
        </p:sp>
        <p:pic>
          <p:nvPicPr>
            <p:cNvPr id="565" name="Picture 5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1531" y="1623083"/>
              <a:ext cx="4087779" cy="290208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6" name="Picture 5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1211" y="4597358"/>
              <a:ext cx="3310165" cy="1939151"/>
            </a:xfrm>
            <a:prstGeom prst="rect">
              <a:avLst/>
            </a:prstGeom>
            <a:ln>
              <a:noFill/>
            </a:ln>
          </p:spPr>
        </p:pic>
        <p:sp>
          <p:nvSpPr>
            <p:cNvPr id="567" name="CustomShape 7"/>
            <p:cNvSpPr/>
            <p:nvPr/>
          </p:nvSpPr>
          <p:spPr>
            <a:xfrm>
              <a:off x="7989161" y="5962198"/>
              <a:ext cx="934504" cy="435671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68" name="CustomShape 8"/>
            <p:cNvSpPr/>
            <p:nvPr/>
          </p:nvSpPr>
          <p:spPr>
            <a:xfrm>
              <a:off x="6222905" y="5045293"/>
              <a:ext cx="286792" cy="36383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69" name="CustomShape 9"/>
            <p:cNvSpPr/>
            <p:nvPr/>
          </p:nvSpPr>
          <p:spPr>
            <a:xfrm>
              <a:off x="7197513" y="3448018"/>
              <a:ext cx="430728" cy="36383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70" name="CustomShape 10"/>
            <p:cNvSpPr/>
            <p:nvPr/>
          </p:nvSpPr>
          <p:spPr>
            <a:xfrm>
              <a:off x="2419153" y="3169045"/>
              <a:ext cx="4561377" cy="422280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71" name="CustomShape 11"/>
            <p:cNvSpPr/>
            <p:nvPr/>
          </p:nvSpPr>
          <p:spPr>
            <a:xfrm>
              <a:off x="3869875" y="4161645"/>
              <a:ext cx="2319727" cy="861327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72" name="CustomShape 12"/>
            <p:cNvSpPr/>
            <p:nvPr/>
          </p:nvSpPr>
          <p:spPr>
            <a:xfrm>
              <a:off x="3106337" y="5077891"/>
              <a:ext cx="4809776" cy="102761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929882" cy="1014325"/>
          </a:xfrm>
        </p:spPr>
        <p:txBody>
          <a:bodyPr>
            <a:noAutofit/>
          </a:bodyPr>
          <a:lstStyle/>
          <a:p>
            <a:r>
              <a:rPr lang="pt-BR" sz="3300" dirty="0" smtClean="0"/>
              <a:t>Como fazer uma cópia de segurança dos dados</a:t>
            </a:r>
            <a:endParaRPr lang="pt-PT" sz="3300" dirty="0"/>
          </a:p>
        </p:txBody>
      </p:sp>
    </p:spTree>
    <p:extLst>
      <p:ext uri="{BB962C8B-B14F-4D97-AF65-F5344CB8AC3E}">
        <p14:creationId xmlns:p14="http://schemas.microsoft.com/office/powerpoint/2010/main" val="34869672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CustomShape 3"/>
          <p:cNvSpPr/>
          <p:nvPr/>
        </p:nvSpPr>
        <p:spPr>
          <a:xfrm>
            <a:off x="287872" y="1594708"/>
            <a:ext cx="4627819" cy="1752755"/>
          </a:xfrm>
          <a:prstGeom prst="rect">
            <a:avLst/>
          </a:prstGeom>
          <a:noFill/>
          <a:ln>
            <a:noFill/>
          </a:ln>
        </p:spPr>
        <p:txBody>
          <a:bodyPr wrap="square" lIns="89883" tIns="44942" rIns="89883" bIns="44942">
            <a:spAutoFit/>
          </a:bodyPr>
          <a:lstStyle/>
          <a:p>
            <a:r>
              <a:rPr dirty="0" smtClean="0"/>
              <a:t>O software irá criar um ficheiro em </a:t>
            </a:r>
            <a:r>
              <a:rPr smtClean="0"/>
              <a:t>formato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mtClean="0"/>
              <a:t>zip com todos</a:t>
            </a:r>
            <a:r>
              <a:rPr lang="en-US" dirty="0" smtClean="0"/>
              <a:t> </a:t>
            </a:r>
            <a:r>
              <a:rPr smtClean="0"/>
              <a:t>os </a:t>
            </a:r>
            <a:r>
              <a:rPr dirty="0" smtClean="0"/>
              <a:t>resultados.</a:t>
            </a:r>
          </a:p>
          <a:p>
            <a:endParaRPr lang="pt-PT" dirty="0"/>
          </a:p>
          <a:p>
            <a:r>
              <a:rPr dirty="0" smtClean="0"/>
              <a:t>O ficheiro é guardado no ambiente de trabalho</a:t>
            </a:r>
            <a:r>
              <a:rPr smtClean="0"/>
              <a:t>, na</a:t>
            </a:r>
            <a:r>
              <a:rPr lang="en-US" dirty="0" smtClean="0"/>
              <a:t> </a:t>
            </a:r>
            <a:r>
              <a:rPr smtClean="0"/>
              <a:t>pasta </a:t>
            </a:r>
            <a:r>
              <a:rPr dirty="0" smtClean="0"/>
              <a:t>GeneXpert -&gt; Secção "Cópia de segurança"</a:t>
            </a:r>
            <a:endParaRPr lang="pt-PT" dirty="0"/>
          </a:p>
        </p:txBody>
      </p:sp>
      <p:sp>
        <p:nvSpPr>
          <p:cNvPr id="576" name="CustomShape 4"/>
          <p:cNvSpPr/>
          <p:nvPr/>
        </p:nvSpPr>
        <p:spPr>
          <a:xfrm>
            <a:off x="341488" y="3677886"/>
            <a:ext cx="3472453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/>
              <a:t>4.</a:t>
            </a:r>
            <a:r>
              <a:rPr dirty="0" smtClean="0"/>
              <a:t> Clique em "GUARDAR"</a:t>
            </a:r>
            <a:endParaRPr lang="pt-PT"/>
          </a:p>
        </p:txBody>
      </p:sp>
      <p:sp>
        <p:nvSpPr>
          <p:cNvPr id="577" name="CustomShape 5"/>
          <p:cNvSpPr/>
          <p:nvPr/>
        </p:nvSpPr>
        <p:spPr>
          <a:xfrm>
            <a:off x="401941" y="4383652"/>
            <a:ext cx="2446550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/>
              <a:t>5. </a:t>
            </a:r>
            <a:r>
              <a:rPr dirty="0" smtClean="0"/>
              <a:t>Clique em "OK"</a:t>
            </a:r>
            <a:endParaRPr lang="pt-PT"/>
          </a:p>
        </p:txBody>
      </p:sp>
      <p:sp>
        <p:nvSpPr>
          <p:cNvPr id="578" name="CustomShape 6"/>
          <p:cNvSpPr/>
          <p:nvPr/>
        </p:nvSpPr>
        <p:spPr>
          <a:xfrm>
            <a:off x="431808" y="5531196"/>
            <a:ext cx="3472453" cy="669596"/>
          </a:xfrm>
          <a:prstGeom prst="rect">
            <a:avLst/>
          </a:prstGeom>
          <a:solidFill>
            <a:srgbClr val="FFC000"/>
          </a:solidFill>
          <a:ln w="19050" cmpd="sng">
            <a:solidFill>
              <a:schemeClr val="tx2"/>
            </a:solidFill>
          </a:ln>
        </p:spPr>
        <p:txBody>
          <a:bodyPr wrap="none" lIns="89883" tIns="44942" rIns="89883" bIns="44942"/>
          <a:lstStyle/>
          <a:p>
            <a:pPr algn="ctr"/>
            <a:r>
              <a:rPr lang="en-GB" sz="1600" b="1" dirty="0" err="1">
                <a:solidFill>
                  <a:srgbClr val="0000FF"/>
                </a:solidFill>
              </a:rPr>
              <a:t>Não</a:t>
            </a:r>
            <a:r>
              <a:rPr lang="en-GB" sz="1600" b="1" dirty="0">
                <a:solidFill>
                  <a:srgbClr val="0000FF"/>
                </a:solidFill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</a:rPr>
              <a:t>é </a:t>
            </a:r>
            <a:r>
              <a:rPr lang="en-GB" sz="1600" b="1" dirty="0">
                <a:solidFill>
                  <a:srgbClr val="0000FF"/>
                </a:solidFill>
              </a:rPr>
              <a:t>possível </a:t>
            </a:r>
            <a:r>
              <a:rPr lang="en-GB" sz="1600" b="1" dirty="0" err="1">
                <a:solidFill>
                  <a:srgbClr val="0000FF"/>
                </a:solidFill>
              </a:rPr>
              <a:t>descomprimir</a:t>
            </a:r>
            <a:r>
              <a:rPr lang="en-GB" sz="1600" b="1" dirty="0">
                <a:solidFill>
                  <a:srgbClr val="0000FF"/>
                </a:solidFill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</a:rPr>
              <a:t/>
            </a:r>
            <a:br>
              <a:rPr lang="en-GB" sz="1600" b="1" dirty="0" smtClean="0">
                <a:solidFill>
                  <a:srgbClr val="0000FF"/>
                </a:solidFill>
              </a:rPr>
            </a:br>
            <a:r>
              <a:rPr lang="en-GB" sz="1600" b="1" dirty="0" smtClean="0">
                <a:solidFill>
                  <a:srgbClr val="0000FF"/>
                </a:solidFill>
              </a:rPr>
              <a:t>o </a:t>
            </a:r>
            <a:r>
              <a:rPr lang="en-GB" sz="1600" b="1" dirty="0">
                <a:solidFill>
                  <a:srgbClr val="0000FF"/>
                </a:solidFill>
              </a:rPr>
              <a:t>ficheiro em formato zip</a:t>
            </a:r>
            <a:endParaRPr lang="pt-PT" sz="1600" b="1" dirty="0">
              <a:solidFill>
                <a:srgbClr val="0000FF"/>
              </a:solidFill>
            </a:endParaRPr>
          </a:p>
        </p:txBody>
      </p:sp>
      <p:pic>
        <p:nvPicPr>
          <p:cNvPr id="579" name="Picture 5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3659" y="1580342"/>
            <a:ext cx="4101813" cy="2872989"/>
          </a:xfrm>
          <a:prstGeom prst="rect">
            <a:avLst/>
          </a:prstGeom>
          <a:ln>
            <a:noFill/>
          </a:ln>
        </p:spPr>
      </p:pic>
      <p:pic>
        <p:nvPicPr>
          <p:cNvPr id="580" name="Picture 5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3018" y="4956526"/>
            <a:ext cx="2550904" cy="1158678"/>
          </a:xfrm>
          <a:prstGeom prst="rect">
            <a:avLst/>
          </a:prstGeom>
          <a:ln>
            <a:noFill/>
          </a:ln>
        </p:spPr>
      </p:pic>
      <p:sp>
        <p:nvSpPr>
          <p:cNvPr id="581" name="CustomShape 7"/>
          <p:cNvSpPr/>
          <p:nvPr/>
        </p:nvSpPr>
        <p:spPr>
          <a:xfrm>
            <a:off x="4192704" y="3124587"/>
            <a:ext cx="1852243" cy="46674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82" name="CustomShape 8"/>
          <p:cNvSpPr/>
          <p:nvPr/>
        </p:nvSpPr>
        <p:spPr>
          <a:xfrm>
            <a:off x="8060409" y="4022688"/>
            <a:ext cx="430728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83" name="CustomShape 9"/>
          <p:cNvSpPr/>
          <p:nvPr/>
        </p:nvSpPr>
        <p:spPr>
          <a:xfrm>
            <a:off x="7700569" y="5603030"/>
            <a:ext cx="430728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84" name="CustomShape 10"/>
          <p:cNvSpPr/>
          <p:nvPr/>
        </p:nvSpPr>
        <p:spPr>
          <a:xfrm>
            <a:off x="3201179" y="3914776"/>
            <a:ext cx="4642966" cy="32305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85" name="CustomShape 11"/>
          <p:cNvSpPr/>
          <p:nvPr/>
        </p:nvSpPr>
        <p:spPr>
          <a:xfrm>
            <a:off x="2272485" y="4700594"/>
            <a:ext cx="5427724" cy="1117578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10287072" cy="1014325"/>
          </a:xfrm>
        </p:spPr>
        <p:txBody>
          <a:bodyPr>
            <a:noAutofit/>
          </a:bodyPr>
          <a:lstStyle/>
          <a:p>
            <a:r>
              <a:rPr lang="pt-BR" sz="3300" dirty="0" smtClean="0"/>
              <a:t>Como fazer uma cópia de segurança dos dados</a:t>
            </a:r>
            <a:endParaRPr lang="pt-PT" sz="3300" dirty="0"/>
          </a:p>
        </p:txBody>
      </p:sp>
    </p:spTree>
    <p:extLst>
      <p:ext uri="{BB962C8B-B14F-4D97-AF65-F5344CB8AC3E}">
        <p14:creationId xmlns:p14="http://schemas.microsoft.com/office/powerpoint/2010/main" val="2272220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Picture 5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8174" y="2164709"/>
            <a:ext cx="3655971" cy="2504123"/>
          </a:xfrm>
          <a:prstGeom prst="rect">
            <a:avLst/>
          </a:prstGeom>
          <a:ln>
            <a:noFill/>
          </a:ln>
        </p:spPr>
      </p:pic>
      <p:sp>
        <p:nvSpPr>
          <p:cNvPr id="587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CustomShape 3"/>
          <p:cNvSpPr/>
          <p:nvPr/>
        </p:nvSpPr>
        <p:spPr>
          <a:xfrm>
            <a:off x="205397" y="1426932"/>
            <a:ext cx="10483241" cy="631778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Em caso de falha do computador, poderá ser necessário restaurar os seus dados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após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reinstalação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do sistema.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0" name="CustomShape 4"/>
          <p:cNvSpPr/>
          <p:nvPr/>
        </p:nvSpPr>
        <p:spPr>
          <a:xfrm>
            <a:off x="2629675" y="3771900"/>
            <a:ext cx="3055432" cy="178595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92" name="CustomShape 6"/>
          <p:cNvSpPr/>
          <p:nvPr/>
        </p:nvSpPr>
        <p:spPr>
          <a:xfrm>
            <a:off x="234028" y="3462385"/>
            <a:ext cx="2248998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Clique em "SIM"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" name="CustomShape 7"/>
          <p:cNvSpPr/>
          <p:nvPr/>
        </p:nvSpPr>
        <p:spPr>
          <a:xfrm>
            <a:off x="197544" y="5049182"/>
            <a:ext cx="2987497" cy="363838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Clique em "Restauro da base de dados"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" name="CustomShape 8"/>
          <p:cNvSpPr/>
          <p:nvPr/>
        </p:nvSpPr>
        <p:spPr>
          <a:xfrm>
            <a:off x="197552" y="5963602"/>
            <a:ext cx="3472453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Clique em "Prosseguir"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5" name="Picture 5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7297" y="4803880"/>
            <a:ext cx="2802431" cy="1732629"/>
          </a:xfrm>
          <a:prstGeom prst="rect">
            <a:avLst/>
          </a:prstGeom>
          <a:ln>
            <a:noFill/>
          </a:ln>
        </p:spPr>
      </p:pic>
      <p:sp>
        <p:nvSpPr>
          <p:cNvPr id="596" name="CustomShape 9"/>
          <p:cNvSpPr/>
          <p:nvPr/>
        </p:nvSpPr>
        <p:spPr>
          <a:xfrm>
            <a:off x="5686187" y="3730325"/>
            <a:ext cx="430728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97" name="CustomShape 10"/>
          <p:cNvSpPr/>
          <p:nvPr/>
        </p:nvSpPr>
        <p:spPr>
          <a:xfrm>
            <a:off x="7341449" y="5962198"/>
            <a:ext cx="934504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98" name="CustomShape 11"/>
          <p:cNvSpPr/>
          <p:nvPr/>
        </p:nvSpPr>
        <p:spPr>
          <a:xfrm>
            <a:off x="3558369" y="6200792"/>
            <a:ext cx="3658158" cy="4730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99" name="CustomShape 12"/>
          <p:cNvSpPr/>
          <p:nvPr/>
        </p:nvSpPr>
        <p:spPr>
          <a:xfrm>
            <a:off x="4844253" y="5486412"/>
            <a:ext cx="984789" cy="8303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00" name="CustomShape 13"/>
          <p:cNvSpPr/>
          <p:nvPr/>
        </p:nvSpPr>
        <p:spPr>
          <a:xfrm>
            <a:off x="5974059" y="5387528"/>
            <a:ext cx="286792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Rectangle 1"/>
          <p:cNvSpPr/>
          <p:nvPr/>
        </p:nvSpPr>
        <p:spPr>
          <a:xfrm>
            <a:off x="102698" y="2406908"/>
            <a:ext cx="3927327" cy="679255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>
              <a:lnSpc>
                <a:spcPts val="2197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Ao encerrar o software GeneXpert, irá surgir o ecrã seguinte: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5097" y="400121"/>
            <a:ext cx="9929882" cy="1014325"/>
          </a:xfrm>
        </p:spPr>
        <p:txBody>
          <a:bodyPr lIns="36000" rIns="36000">
            <a:noAutofit/>
          </a:bodyPr>
          <a:lstStyle/>
          <a:p>
            <a:r>
              <a:rPr lang="pt-BR" sz="3100" dirty="0" smtClean="0"/>
              <a:t>Como restaurar dados de uma cópia de segurança</a:t>
            </a:r>
            <a:endParaRPr lang="pt-PT" sz="3100" dirty="0"/>
          </a:p>
        </p:txBody>
      </p:sp>
    </p:spTree>
    <p:extLst>
      <p:ext uri="{BB962C8B-B14F-4D97-AF65-F5344CB8AC3E}">
        <p14:creationId xmlns:p14="http://schemas.microsoft.com/office/powerpoint/2010/main" val="3606838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603" name="CustomShape 3"/>
          <p:cNvSpPr/>
          <p:nvPr/>
        </p:nvSpPr>
        <p:spPr>
          <a:xfrm>
            <a:off x="629560" y="1648902"/>
            <a:ext cx="3500313" cy="1937421"/>
          </a:xfrm>
          <a:prstGeom prst="rect">
            <a:avLst/>
          </a:prstGeom>
          <a:noFill/>
          <a:ln>
            <a:noFill/>
          </a:ln>
        </p:spPr>
        <p:txBody>
          <a:bodyPr wrap="square" lIns="89883" tIns="44942" rIns="89883" bIns="44942">
            <a:spAutoFit/>
          </a:bodyPr>
          <a:lstStyle/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mensagem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aviso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-o de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base de dados actual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perdida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Clique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«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Prosseguir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»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continuar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4" name="Picture 6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2508" y="1532572"/>
            <a:ext cx="4944339" cy="1163999"/>
          </a:xfrm>
          <a:prstGeom prst="rect">
            <a:avLst/>
          </a:prstGeom>
          <a:ln>
            <a:noFill/>
          </a:ln>
        </p:spPr>
      </p:pic>
      <p:pic>
        <p:nvPicPr>
          <p:cNvPr id="605" name="Picture 6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7305" y="2914559"/>
            <a:ext cx="4740644" cy="3345274"/>
          </a:xfrm>
          <a:prstGeom prst="rect">
            <a:avLst/>
          </a:prstGeom>
          <a:ln>
            <a:noFill/>
          </a:ln>
        </p:spPr>
      </p:pic>
      <p:sp>
        <p:nvSpPr>
          <p:cNvPr id="606" name="CustomShape 4"/>
          <p:cNvSpPr/>
          <p:nvPr/>
        </p:nvSpPr>
        <p:spPr>
          <a:xfrm>
            <a:off x="699558" y="3744939"/>
            <a:ext cx="3144563" cy="1014091"/>
          </a:xfrm>
          <a:prstGeom prst="rect">
            <a:avLst/>
          </a:prstGeom>
          <a:noFill/>
          <a:ln>
            <a:noFill/>
          </a:ln>
        </p:spPr>
        <p:txBody>
          <a:bodyPr wrap="square" lIns="89883" tIns="44942" rIns="89883" bIns="44942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Seleccione a base de dados a ser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restaurada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 clique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em « Abrir » para continuar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7" name="CustomShape 5"/>
          <p:cNvSpPr/>
          <p:nvPr/>
        </p:nvSpPr>
        <p:spPr>
          <a:xfrm>
            <a:off x="7507255" y="2347582"/>
            <a:ext cx="908930" cy="278423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608" name="CustomShape 6"/>
          <p:cNvSpPr/>
          <p:nvPr/>
        </p:nvSpPr>
        <p:spPr>
          <a:xfrm flipV="1">
            <a:off x="3915558" y="2486792"/>
            <a:ext cx="3516993" cy="49928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09" name="CustomShape 7"/>
          <p:cNvSpPr/>
          <p:nvPr/>
        </p:nvSpPr>
        <p:spPr>
          <a:xfrm>
            <a:off x="3593643" y="4443618"/>
            <a:ext cx="4543248" cy="146687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10" name="CustomShape 8"/>
          <p:cNvSpPr/>
          <p:nvPr/>
        </p:nvSpPr>
        <p:spPr>
          <a:xfrm>
            <a:off x="8277238" y="5766217"/>
            <a:ext cx="908930" cy="42374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Como restaurar dados de uma cópia de segurança (cont.)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304773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CustomShape 3"/>
          <p:cNvSpPr/>
          <p:nvPr/>
        </p:nvSpPr>
        <p:spPr>
          <a:xfrm>
            <a:off x="557392" y="1666542"/>
            <a:ext cx="9501835" cy="1321868"/>
          </a:xfrm>
          <a:prstGeom prst="rect">
            <a:avLst/>
          </a:prstGeom>
          <a:noFill/>
          <a:ln>
            <a:noFill/>
          </a:ln>
        </p:spPr>
        <p:txBody>
          <a:bodyPr wrap="square" lIns="89883" tIns="44942" rIns="89883" bIns="44942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Uma caixa de diálogo pergunta-lhe se pretende criar uma cópia de segurança da base de dados actual.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Clique em « Prosseguir » para criar a cópia de segurança 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Clique em « Cancelar » para continuar o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restauro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cópia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 segurança</a:t>
            </a: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" name="Picture 6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6918" y="3131950"/>
            <a:ext cx="4607387" cy="1177714"/>
          </a:xfrm>
          <a:prstGeom prst="rect">
            <a:avLst/>
          </a:prstGeom>
          <a:ln>
            <a:noFill/>
          </a:ln>
        </p:spPr>
      </p:pic>
      <p:pic>
        <p:nvPicPr>
          <p:cNvPr id="615" name="Picture 6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4621" y="4669191"/>
            <a:ext cx="3007900" cy="1244160"/>
          </a:xfrm>
          <a:prstGeom prst="rect">
            <a:avLst/>
          </a:prstGeom>
          <a:ln>
            <a:noFill/>
          </a:ln>
        </p:spPr>
      </p:pic>
      <p:pic>
        <p:nvPicPr>
          <p:cNvPr id="616" name="Picture 6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6257" y="5258946"/>
            <a:ext cx="2579331" cy="1215786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200" dirty="0"/>
              <a:t>Como restaurar dados de uma cópia de segurança (cont. 2)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450472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Tarefa anual: </a:t>
            </a:r>
            <a:r>
              <a:t/>
            </a:r>
            <a:br/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Calibração do módulo (1 de 3)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17295" y="1414446"/>
            <a:ext cx="9692132" cy="5073019"/>
          </a:xfrm>
        </p:spPr>
        <p:txBody>
          <a:bodyPr/>
          <a:lstStyle/>
          <a:p>
            <a:r>
              <a:rPr lang="en-GB" sz="2100" dirty="0">
                <a:solidFill>
                  <a:srgbClr val="421C5E"/>
                </a:solidFill>
                <a:latin typeface="Calibri" pitchFamily="34" charset="0"/>
              </a:rPr>
              <a:t>A calibração deve ser realizada todos os anos ou após cada 2.000 execuções de cada módulo do instrumento (o que ocorrer primeiro)</a:t>
            </a:r>
          </a:p>
          <a:p>
            <a:pPr lvl="1"/>
            <a:r>
              <a:rPr lang="en-GB" sz="2100" dirty="0">
                <a:solidFill>
                  <a:srgbClr val="421C5E"/>
                </a:solidFill>
                <a:latin typeface="Calibri" pitchFamily="34" charset="0"/>
              </a:rPr>
              <a:t>A data é calculada a partir da </a:t>
            </a:r>
            <a:r>
              <a:rPr lang="en-GB" sz="2100" b="1" dirty="0">
                <a:solidFill>
                  <a:srgbClr val="421C5E"/>
                </a:solidFill>
                <a:latin typeface="Calibri" pitchFamily="34" charset="0"/>
              </a:rPr>
              <a:t>data de instalação inicial </a:t>
            </a:r>
            <a:r>
              <a:rPr lang="en-GB" sz="2100" dirty="0">
                <a:solidFill>
                  <a:srgbClr val="421C5E"/>
                </a:solidFill>
                <a:latin typeface="Calibri" pitchFamily="34" charset="0"/>
              </a:rPr>
              <a:t>(ou com base na data de calibração anterior), que é a d</a:t>
            </a:r>
            <a:r>
              <a:rPr lang="en-GB" sz="2100" dirty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ata que se encontra no relatório de qualificação da instalação enviado à Cepheid.</a:t>
            </a:r>
            <a:endParaRPr lang="pt-PT" sz="21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234" y="3128958"/>
            <a:ext cx="9850811" cy="3013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170" tIns="52085" rIns="104170" bIns="52085" rtlCol="0">
            <a:spAutoFit/>
          </a:bodyPr>
          <a:lstStyle/>
          <a:p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NOTA:</a:t>
            </a:r>
          </a:p>
          <a:p>
            <a:pPr marL="597889" lvl="1" indent="-285379">
              <a:buFont typeface="Arial" pitchFamily="34" charset="0"/>
              <a:buChar char="•"/>
            </a:pPr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Encomende 1 kit de calibração para cada instrumento GeneXpert de 4 módulos.</a:t>
            </a:r>
          </a:p>
          <a:p>
            <a:pPr marL="597889" lvl="1" indent="-285379">
              <a:buFont typeface="Arial" pitchFamily="34" charset="0"/>
              <a:buChar char="•"/>
            </a:pPr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Em </a:t>
            </a:r>
            <a:r>
              <a:rPr lang="nl-NL" sz="2100" dirty="0" smtClean="0">
                <a:solidFill>
                  <a:srgbClr val="421C5E"/>
                </a:solidFill>
                <a:latin typeface="Calibri" pitchFamily="34" charset="0"/>
              </a:rPr>
              <a:t>2014</a:t>
            </a:r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, o custo </a:t>
            </a:r>
            <a:r>
              <a:rPr lang="nl-NL" sz="2100" dirty="0" smtClean="0">
                <a:solidFill>
                  <a:srgbClr val="421C5E"/>
                </a:solidFill>
                <a:latin typeface="Calibri" pitchFamily="34" charset="0"/>
              </a:rPr>
              <a:t>era de USD </a:t>
            </a:r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450 mais </a:t>
            </a:r>
            <a:r>
              <a:rPr lang="nl-NL" sz="2100" dirty="0" smtClean="0">
                <a:solidFill>
                  <a:srgbClr val="421C5E"/>
                </a:solidFill>
                <a:latin typeface="Calibri" pitchFamily="34" charset="0"/>
              </a:rPr>
              <a:t>transporte. </a:t>
            </a:r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Se for adquirida uma garantia alargada, é incluído um kit de calibração. Não é incluído um kit de calibração na garantia inicial.</a:t>
            </a:r>
          </a:p>
          <a:p>
            <a:pPr marL="597889" lvl="1" indent="-285379">
              <a:buFont typeface="Arial" pitchFamily="34" charset="0"/>
              <a:buChar char="•"/>
            </a:pPr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Não existem custos de envio se os kits de calibração forem encomendados com cartuchos.</a:t>
            </a:r>
          </a:p>
          <a:p>
            <a:pPr marL="597889" lvl="1" indent="-285379">
              <a:buFont typeface="Arial" pitchFamily="34" charset="0"/>
              <a:buChar char="•"/>
            </a:pPr>
            <a:r>
              <a:rPr lang="nl-NL" sz="2100" dirty="0">
                <a:solidFill>
                  <a:srgbClr val="421C5E"/>
                </a:solidFill>
                <a:latin typeface="Calibri" pitchFamily="34" charset="0"/>
              </a:rPr>
              <a:t>A vida útil do kit de calibração é 6-12 meses (confirme o prazo de validade quando realizar a encomenda).</a:t>
            </a:r>
          </a:p>
        </p:txBody>
      </p:sp>
    </p:spTree>
    <p:extLst>
      <p:ext uri="{BB962C8B-B14F-4D97-AF65-F5344CB8AC3E}">
        <p14:creationId xmlns:p14="http://schemas.microsoft.com/office/powerpoint/2010/main" val="6429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</a:t>
            </a:r>
            <a:endParaRPr lang="pt-PT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Objectivos de aprendizagem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3566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itchFamily="34" charset="0"/>
              </a:rPr>
              <a:t>No final deste módulo, conseguirá: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</a:rPr>
              <a:t>Descrever a garantia e </a:t>
            </a:r>
            <a:r>
              <a:rPr lang="en-US" dirty="0" err="1" smtClean="0">
                <a:latin typeface="Calibri" pitchFamily="34" charset="0"/>
              </a:rPr>
              <a:t>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contactos</a:t>
            </a:r>
            <a:r>
              <a:rPr lang="en-US" dirty="0" smtClean="0">
                <a:latin typeface="Calibri" pitchFamily="34" charset="0"/>
              </a:rPr>
              <a:t> de prestação de </a:t>
            </a:r>
            <a:r>
              <a:rPr lang="en-US" dirty="0" err="1" smtClean="0">
                <a:latin typeface="Calibri" pitchFamily="34" charset="0"/>
              </a:rPr>
              <a:t>serviços</a:t>
            </a:r>
            <a:r>
              <a:rPr lang="en-US" dirty="0" smtClean="0">
                <a:latin typeface="Calibri" pitchFamily="34" charset="0"/>
              </a:rPr>
              <a:t>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err="1" smtClean="0">
                <a:latin typeface="Calibri" pitchFamily="34" charset="0"/>
              </a:rPr>
              <a:t>da</a:t>
            </a:r>
            <a:r>
              <a:rPr lang="en-US" dirty="0" smtClean="0">
                <a:latin typeface="Calibri" pitchFamily="34" charset="0"/>
              </a:rPr>
              <a:t> Cepheid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libri" pitchFamily="34" charset="0"/>
              </a:rPr>
              <a:t>Explicar os requisitos para a manutenção do GeneXpert, incluindo tarefas periódicas, calibração de módulos e actualização do software com um novo ficheiro de definição do </a:t>
            </a:r>
            <a:r>
              <a:rPr lang="en-US" dirty="0" err="1" smtClean="0">
                <a:latin typeface="Calibri" pitchFamily="34" charset="0"/>
              </a:rPr>
              <a:t>teste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Tarefa anual: </a:t>
            </a:r>
            <a:r>
              <a:t/>
            </a:r>
            <a:br/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Calibração do módulo (2 de 3)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9407" y="1726330"/>
            <a:ext cx="10134897" cy="43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8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Calibração anual: Calibração do módulo (3 de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531" y="1996667"/>
            <a:ext cx="9432542" cy="3993334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421C5E"/>
                </a:solidFill>
                <a:latin typeface="Calibri" pitchFamily="34" charset="0"/>
              </a:rPr>
              <a:t>Geralmente, este processo de calibração remoto será suficiente para reajustar os módulos para outro ano de operação.</a:t>
            </a:r>
          </a:p>
          <a:p>
            <a:endParaRPr lang="pt-PT" sz="2400" dirty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en-GB" sz="2400" dirty="0">
                <a:solidFill>
                  <a:srgbClr val="421C5E"/>
                </a:solidFill>
                <a:latin typeface="Calibri" pitchFamily="34" charset="0"/>
              </a:rPr>
              <a:t>Contudo, é possível que a calibração de um ou mais módulos falhe.</a:t>
            </a:r>
          </a:p>
          <a:p>
            <a:endParaRPr lang="pt-PT" sz="2400" dirty="0" smtClean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421C5E"/>
                </a:solidFill>
                <a:latin typeface="Calibri" pitchFamily="34" charset="0"/>
              </a:rPr>
              <a:t>Se a calibração falhar, os módulos devem ser trocados por módulos novos </a:t>
            </a:r>
            <a:r>
              <a:rPr lang="en-GB" sz="2400" dirty="0" err="1" smtClean="0">
                <a:solidFill>
                  <a:srgbClr val="421C5E"/>
                </a:solidFill>
                <a:latin typeface="Calibri" pitchFamily="34" charset="0"/>
              </a:rPr>
              <a:t>ou</a:t>
            </a:r>
            <a:r>
              <a:rPr lang="en-GB" sz="24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421C5E"/>
                </a:solidFill>
                <a:latin typeface="Calibri" pitchFamily="34" charset="0"/>
              </a:rPr>
              <a:t>recalibrados</a:t>
            </a:r>
            <a:r>
              <a:rPr lang="en-GB" sz="2400" dirty="0" smtClean="0">
                <a:solidFill>
                  <a:srgbClr val="421C5E"/>
                </a:solidFill>
                <a:latin typeface="Calibri" pitchFamily="34" charset="0"/>
              </a:rPr>
              <a:t> da Cepheid, pelo que os módulos antigos devem ser enviados para a mesma.</a:t>
            </a:r>
          </a:p>
          <a:p>
            <a:endParaRPr lang="pt-PT" sz="2800" dirty="0">
              <a:solidFill>
                <a:srgbClr val="421C5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1501" y="1971700"/>
            <a:ext cx="6031657" cy="41485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2726" y="365285"/>
            <a:ext cx="9976062" cy="834847"/>
          </a:xfrm>
        </p:spPr>
        <p:txBody>
          <a:bodyPr>
            <a:noAutofit/>
          </a:bodyPr>
          <a:lstStyle/>
          <a:p>
            <a:pPr algn="ctr"/>
            <a:r>
              <a:rPr lang="pt-BR" sz="3100" dirty="0" smtClean="0"/>
              <a:t>Actualizar um ficheiro de definição de teste (FDT) </a:t>
            </a:r>
            <a:r>
              <a:rPr lang="pt-BR" sz="2500" dirty="0" smtClean="0"/>
              <a:t>(1 de 4)</a:t>
            </a:r>
            <a:endParaRPr lang="pt-PT" sz="25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57203" y="2301480"/>
            <a:ext cx="3785309" cy="2511649"/>
          </a:xfrm>
        </p:spPr>
        <p:txBody>
          <a:bodyPr>
            <a:normAutofit/>
          </a:bodyPr>
          <a:lstStyle/>
          <a:p>
            <a:pPr marL="390638" indent="-390638">
              <a:buFont typeface="+mj-lt"/>
              <a:buAutoNum type="arabicPeriod"/>
            </a:pPr>
            <a:r>
              <a:rPr lang="en-GB" sz="2100" dirty="0"/>
              <a:t>Insira o CD azul, que será fornecido com os cartuchos, na unidade de CD.</a:t>
            </a:r>
          </a:p>
          <a:p>
            <a:pPr marL="390638" indent="-390638">
              <a:buFont typeface="+mj-lt"/>
              <a:buAutoNum type="arabicPeriod"/>
            </a:pPr>
            <a:r>
              <a:rPr lang="en-GB" sz="2100" dirty="0"/>
              <a:t>No software GeneXpert DX, clique </a:t>
            </a:r>
            <a:r>
              <a:rPr lang="en-GB" sz="2100" dirty="0" err="1"/>
              <a:t>em</a:t>
            </a:r>
            <a:r>
              <a:rPr lang="en-GB" sz="2100" dirty="0"/>
              <a:t> </a:t>
            </a:r>
            <a:r>
              <a:rPr lang="en-GB" sz="2100" dirty="0" smtClean="0"/>
              <a:t>"</a:t>
            </a:r>
            <a:r>
              <a:rPr lang="en-GB" sz="2100" dirty="0" err="1" smtClean="0"/>
              <a:t>Definir</a:t>
            </a:r>
            <a:r>
              <a:rPr lang="en-GB" sz="2100" dirty="0" smtClean="0"/>
              <a:t> </a:t>
            </a:r>
            <a:r>
              <a:rPr lang="en-GB" sz="2100" dirty="0" err="1" smtClean="0"/>
              <a:t>ensaios</a:t>
            </a:r>
            <a:r>
              <a:rPr lang="en-GB" sz="2100" dirty="0" smtClean="0"/>
              <a:t>".</a:t>
            </a:r>
            <a:endParaRPr lang="en-GB" sz="21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17684" y="2580064"/>
            <a:ext cx="4065222" cy="1465929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72683" y="6006214"/>
            <a:ext cx="5045773" cy="123140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3823" y="4851940"/>
            <a:ext cx="3111056" cy="936184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dirty="0" smtClean="0"/>
              <a:t>NOTA: O FD</a:t>
            </a:r>
            <a:r>
              <a:rPr lang="it-IT" dirty="0" smtClean="0"/>
              <a:t>T</a:t>
            </a:r>
            <a:r>
              <a:rPr dirty="0" smtClean="0"/>
              <a:t> é fornecido no CD que vem com o kit de cartuchos.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6191" y="6006213"/>
            <a:ext cx="3786322" cy="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3"/>
            </a:pPr>
            <a:r>
              <a:rPr lang="en-US" sz="2100" dirty="0">
                <a:latin typeface="+mn-lt"/>
              </a:rPr>
              <a:t>Clique em "Importar".</a:t>
            </a:r>
            <a:endParaRPr lang="pt-PT" b="0" dirty="0" smtClean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670164" y="5598253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10649" y="2239372"/>
            <a:ext cx="733030" cy="6813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19782" y="1484222"/>
            <a:ext cx="9649073" cy="6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1900" b="0" dirty="0">
                <a:solidFill>
                  <a:schemeClr val="tx1"/>
                </a:solidFill>
                <a:cs typeface="Arial" charset="0"/>
              </a:rPr>
              <a:t>Ocasionalmente, a Cepheid actualiza o seu software, o que requer a importação de um </a:t>
            </a:r>
            <a:r>
              <a:rPr lang="en-US" sz="1900" b="0" dirty="0" smtClean="0">
                <a:solidFill>
                  <a:schemeClr val="tx1"/>
                </a:solidFill>
                <a:cs typeface="Arial" charset="0"/>
              </a:rPr>
              <a:t>FDT </a:t>
            </a:r>
            <a:r>
              <a:rPr lang="en-US" sz="1900" b="0" dirty="0">
                <a:solidFill>
                  <a:schemeClr val="tx1"/>
                </a:solidFill>
                <a:cs typeface="Arial" charset="0"/>
              </a:rPr>
              <a:t>actualizado.</a:t>
            </a:r>
          </a:p>
        </p:txBody>
      </p:sp>
    </p:spTree>
    <p:extLst>
      <p:ext uri="{BB962C8B-B14F-4D97-AF65-F5344CB8AC3E}">
        <p14:creationId xmlns:p14="http://schemas.microsoft.com/office/powerpoint/2010/main" val="31829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2717" y="1742656"/>
            <a:ext cx="5656071" cy="37719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52726" y="2131490"/>
            <a:ext cx="3944405" cy="1830837"/>
          </a:xfrm>
        </p:spPr>
        <p:txBody>
          <a:bodyPr>
            <a:normAutofit/>
          </a:bodyPr>
          <a:lstStyle/>
          <a:p>
            <a:pPr marL="390638" indent="-390638">
              <a:buAutoNum type="arabicPeriod" startAt="4"/>
            </a:pPr>
            <a:r>
              <a:rPr lang="en-GB" sz="2000" dirty="0"/>
              <a:t>Será aberta a janela "</a:t>
            </a:r>
            <a:r>
              <a:rPr lang="en-GB" sz="2000" dirty="0" err="1"/>
              <a:t>Importar</a:t>
            </a:r>
            <a:r>
              <a:rPr lang="en-GB" sz="2000" dirty="0"/>
              <a:t> </a:t>
            </a:r>
            <a:r>
              <a:rPr lang="en-GB" sz="2000" dirty="0" err="1" smtClean="0"/>
              <a:t>Teste</a:t>
            </a:r>
            <a:r>
              <a:rPr lang="en-GB" sz="2000" dirty="0" smtClean="0"/>
              <a:t>".</a:t>
            </a:r>
            <a:endParaRPr lang="en-GB" sz="2000" dirty="0"/>
          </a:p>
          <a:p>
            <a:pPr marL="390638" indent="-390638">
              <a:buAutoNum type="arabicPeriod" startAt="4"/>
            </a:pPr>
            <a:r>
              <a:rPr lang="en-GB" sz="2000" dirty="0"/>
              <a:t>Encontre o CD na devida unidade.</a:t>
            </a:r>
          </a:p>
          <a:p>
            <a:pPr marL="390638" indent="-390638">
              <a:buAutoNum type="arabicPeriod" startAt="4"/>
            </a:pPr>
            <a:endParaRPr lang="pt-PT" sz="2000" b="1" dirty="0"/>
          </a:p>
          <a:p>
            <a:pPr marL="390638" indent="-390638">
              <a:buFont typeface="+mj-lt"/>
              <a:buAutoNum type="arabicPeriod"/>
            </a:pPr>
            <a:endParaRPr lang="pt-PT" sz="2000" b="1" dirty="0"/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pt-PT" sz="2000" b="1" dirty="0">
              <a:solidFill>
                <a:prstClr val="black"/>
              </a:solidFill>
            </a:endParaRPr>
          </a:p>
          <a:p>
            <a:pPr marL="703148" lvl="1" indent="-390638">
              <a:buNone/>
            </a:pPr>
            <a:endParaRPr lang="pt-PT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58997" y="3306991"/>
            <a:ext cx="1649406" cy="28728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2221" y="414314"/>
            <a:ext cx="10215634" cy="834847"/>
          </a:xfrm>
        </p:spPr>
        <p:txBody>
          <a:bodyPr>
            <a:noAutofit/>
          </a:bodyPr>
          <a:lstStyle/>
          <a:p>
            <a:pPr algn="ctr"/>
            <a:r>
              <a:rPr lang="pt-BR" sz="3100" dirty="0" smtClean="0"/>
              <a:t>Actualizar um ficheiro de definição de teste</a:t>
            </a:r>
            <a:br>
              <a:rPr lang="pt-BR" sz="3100" dirty="0" smtClean="0"/>
            </a:br>
            <a:r>
              <a:rPr lang="pt-BR" sz="2500" dirty="0" smtClean="0"/>
              <a:t>(2 de 4)</a:t>
            </a:r>
            <a:endParaRPr lang="pt-PT" sz="25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4210" y="2131490"/>
            <a:ext cx="5656071" cy="37719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52726" y="1668833"/>
            <a:ext cx="3606271" cy="1816926"/>
          </a:xfrm>
        </p:spPr>
        <p:txBody>
          <a:bodyPr>
            <a:noAutofit/>
          </a:bodyPr>
          <a:lstStyle/>
          <a:p>
            <a:pPr marL="390638" indent="-390638">
              <a:buFont typeface="+mj-lt"/>
              <a:buAutoNum type="arabicPeriod" startAt="6"/>
            </a:pPr>
            <a:r>
              <a:rPr lang="en-GB" sz="2000" dirty="0"/>
              <a:t>Abra a pasta "Sistemas GeneXpert".</a:t>
            </a:r>
          </a:p>
          <a:p>
            <a:pPr marL="390638" indent="-390638">
              <a:buFont typeface="+mj-lt"/>
              <a:buAutoNum type="arabicPeriod" startAt="7"/>
            </a:pPr>
            <a:r>
              <a:rPr lang="en-GB" sz="2000" dirty="0"/>
              <a:t>Clique no </a:t>
            </a:r>
            <a:r>
              <a:rPr lang="en-GB" sz="2000" dirty="0" err="1"/>
              <a:t>ficheiro</a:t>
            </a:r>
            <a:r>
              <a:rPr lang="en-GB" sz="2000" dirty="0"/>
              <a:t> </a:t>
            </a:r>
            <a:r>
              <a:rPr lang="en-GB" sz="2000" dirty="0" smtClean="0"/>
              <a:t>"</a:t>
            </a:r>
            <a:r>
              <a:rPr lang="en-GB" sz="2000" dirty="0" err="1" smtClean="0"/>
              <a:t>Xpert</a:t>
            </a:r>
            <a:r>
              <a:rPr lang="en-GB" sz="2000" dirty="0" smtClean="0"/>
              <a:t> MTB-RIF.gxa".</a:t>
            </a:r>
            <a:endParaRPr lang="en-GB" sz="2000" dirty="0"/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pt-PT" sz="1800" b="1" dirty="0">
              <a:solidFill>
                <a:prstClr val="black"/>
              </a:solidFill>
            </a:endParaRPr>
          </a:p>
          <a:p>
            <a:pPr marL="703148" lvl="1" indent="-390638">
              <a:buNone/>
            </a:pPr>
            <a:endParaRPr lang="pt-PT" sz="1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1179" y="2128826"/>
            <a:ext cx="1914452" cy="51729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86931" y="2914644"/>
            <a:ext cx="926608" cy="166031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58369" y="5606451"/>
            <a:ext cx="4617995" cy="38002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8308" y="5829549"/>
            <a:ext cx="3606271" cy="4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390638" indent="-390638">
              <a:buFont typeface="+mj-lt"/>
              <a:buAutoNum type="arabicPeriod" startAt="8"/>
            </a:pPr>
            <a:r>
              <a:rPr lang="en-US" sz="2000" dirty="0">
                <a:latin typeface="+mn-lt"/>
              </a:rPr>
              <a:t>Clique em "Importar".</a:t>
            </a:r>
          </a:p>
          <a:p>
            <a:pPr marL="390638" indent="-390638">
              <a:buFont typeface="Wingdings" pitchFamily="2" charset="2"/>
              <a:buAutoNum type="arabicPeriod" startAt="8"/>
            </a:pPr>
            <a:endParaRPr lang="pt-PT" sz="1800" b="1" dirty="0">
              <a:latin typeface="+mn-lt"/>
            </a:endParaRPr>
          </a:p>
          <a:p>
            <a:pPr marL="390638" indent="-390638">
              <a:buFont typeface="+mj-lt"/>
              <a:buAutoNum type="arabicPeriod"/>
            </a:pPr>
            <a:endParaRPr lang="pt-PT" sz="1800" b="1" dirty="0">
              <a:latin typeface="+mn-lt"/>
            </a:endParaRPr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pt-PT" sz="1800" b="1" dirty="0">
              <a:solidFill>
                <a:prstClr val="black"/>
              </a:solidFill>
              <a:latin typeface="+mn-lt"/>
            </a:endParaRPr>
          </a:p>
          <a:p>
            <a:pPr marL="703148" lvl="1" indent="-390638">
              <a:buNone/>
            </a:pPr>
            <a:endParaRPr lang="pt-PT" sz="18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584" y="3686233"/>
            <a:ext cx="3365128" cy="1763236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dirty="0" smtClean="0"/>
              <a:t>NOTA: O nome deste ficheiro irá variar dependendo da versão do software. De qualquer forma, escolha o ficheiro ".gxa"; só existirá um ficheiro deste tipo no CD.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307975" y="5330502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400" dirty="0" smtClean="0"/>
              <a:t>Actualizar um ficheiro de definição do ensaio </a:t>
            </a:r>
            <a:br>
              <a:rPr lang="pt-BR" sz="3400" dirty="0" smtClean="0"/>
            </a:br>
            <a:r>
              <a:rPr lang="pt-BR" sz="2800" dirty="0" smtClean="0"/>
              <a:t>(3 de 4)</a:t>
            </a:r>
            <a:endParaRPr lang="pt-PT" sz="28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7816" y="2022406"/>
            <a:ext cx="6474963" cy="44159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3759" y="1611660"/>
            <a:ext cx="8108672" cy="3737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O </a:t>
            </a:r>
            <a:r>
              <a:rPr lang="en-GB" sz="2000" dirty="0" err="1" smtClean="0"/>
              <a:t>teste</a:t>
            </a:r>
            <a:r>
              <a:rPr lang="en-GB" sz="2000" dirty="0" smtClean="0"/>
              <a:t> </a:t>
            </a:r>
            <a:r>
              <a:rPr lang="en-GB" sz="2000" dirty="0"/>
              <a:t>está agora disponível para utilização. Este será listado conforme ilustrado.</a:t>
            </a:r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pt-PT" sz="1800" dirty="0">
              <a:solidFill>
                <a:prstClr val="black"/>
              </a:solidFill>
            </a:endParaRPr>
          </a:p>
          <a:p>
            <a:pPr marL="703148" lvl="1" indent="-390638">
              <a:buNone/>
            </a:pPr>
            <a:endParaRPr lang="pt-PT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047" y="2343140"/>
            <a:ext cx="1297340" cy="89705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3737815" y="3114171"/>
            <a:ext cx="1383696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400" dirty="0" smtClean="0"/>
              <a:t>Actualizar um ficheiro de definição do ensaio</a:t>
            </a:r>
            <a:br>
              <a:rPr lang="pt-BR" sz="3400" dirty="0" smtClean="0"/>
            </a:br>
            <a:r>
              <a:rPr lang="pt-BR" sz="2800" dirty="0" smtClean="0"/>
              <a:t>(4 de 4)</a:t>
            </a:r>
            <a:endParaRPr lang="pt-PT" sz="28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Assistência e suporte da Cepheid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9783" y="1522706"/>
            <a:ext cx="9873558" cy="501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Antes de solicitar apoio, prepare os seguintes itens: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Número de série GeneXpert, código (ou códigos) de erro, descrição do incidente e execução arquivada (se disponível).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Formação e Assistência da Cepheid HBDC Europe </a:t>
            </a:r>
            <a:r>
              <a:rPr lang="en-US" sz="2000" dirty="0">
                <a:solidFill>
                  <a:srgbClr val="421C5E"/>
                </a:solidFill>
                <a:latin typeface="Calibri" pitchFamily="34" charset="0"/>
              </a:rPr>
              <a:t>(de Segunda a Sexta-feira, das 8h às 18h, horário da Europa Central) 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Telefone: +33.5.63.82.53.60 (53.78) (53.86) </a:t>
            </a:r>
            <a:endParaRPr lang="pt-PT" sz="2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eaLnBrk="1" hangingPunct="1">
              <a:defRPr/>
            </a:pPr>
            <a:r>
              <a:rPr lang="fr-FR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Suporte técnico da Cepheid (para problemas com o instrumento e códigos de erro)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Europa (de Segunda a Sexta-feira, das 8h às 18h, horário da Europa Central) </a:t>
            </a:r>
          </a:p>
          <a:p>
            <a:pPr lvl="2" eaLnBrk="1" hangingPunct="1"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Telefone: +33.5.63.82.53.19</a:t>
            </a:r>
          </a:p>
          <a:p>
            <a:pPr lvl="2" eaLnBrk="1" hangingPunct="1">
              <a:defRPr/>
            </a:pPr>
            <a:r>
              <a:rPr lang="fr-FR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E-mail: 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Tahoma" pitchFamily="34" charset="0"/>
                <a:hlinkClick r:id="rId3"/>
              </a:rPr>
              <a:t>support@cepheideurope.com</a:t>
            </a:r>
            <a:endParaRPr lang="pt-PT" sz="2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fr-FR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Estados Unidos (de Segunda a Sexta-feira, das 6h às 21h, horário do Pacífico)</a:t>
            </a:r>
          </a:p>
          <a:p>
            <a:pPr lvl="2" eaLnBrk="1" hangingPunct="1">
              <a:defRPr/>
            </a:pPr>
            <a:r>
              <a:rPr lang="fr-FR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Telefone: +1.</a:t>
            </a: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888.838.3222; seleccione a opção 2</a:t>
            </a:r>
            <a:endParaRPr lang="pt-PT" sz="2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2" eaLnBrk="1" hangingPunct="1"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Correio electrónico:</a:t>
            </a:r>
            <a:r>
              <a:rPr dirty="0" smtClean="0"/>
              <a:t> </a:t>
            </a:r>
            <a:r>
              <a:rPr lang="fr-FR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  <a:hlinkClick r:id="rId4"/>
              </a:rPr>
              <a:t>techsupport@cepheid.com</a:t>
            </a:r>
            <a:endParaRPr lang="pt-PT" sz="2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endParaRPr lang="pt-PT" sz="18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000" dirty="0">
                <a:latin typeface="Calibri" pitchFamily="34" charset="0"/>
              </a:rPr>
              <a:t>Registo para documentação das </a:t>
            </a:r>
            <a:r>
              <a:rPr lang="en-GB" sz="4000" dirty="0" err="1">
                <a:latin typeface="Calibri" pitchFamily="34" charset="0"/>
              </a:rPr>
              <a:t>tarefas</a:t>
            </a:r>
            <a:r>
              <a:rPr lang="en-GB" sz="4000" dirty="0">
                <a:latin typeface="Calibri" pitchFamily="34" charset="0"/>
              </a:rPr>
              <a:t> </a:t>
            </a:r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de </a:t>
            </a:r>
            <a:r>
              <a:rPr lang="en-GB" sz="4000" dirty="0">
                <a:latin typeface="Calibri" pitchFamily="34" charset="0"/>
              </a:rPr>
              <a:t>manutenção</a:t>
            </a:r>
            <a:endParaRPr lang="pt-PT" dirty="0"/>
          </a:p>
        </p:txBody>
      </p:sp>
      <p:sp>
        <p:nvSpPr>
          <p:cNvPr id="498" name="CustomShape 2"/>
          <p:cNvSpPr/>
          <p:nvPr/>
        </p:nvSpPr>
        <p:spPr>
          <a:xfrm>
            <a:off x="344726" y="1518924"/>
            <a:ext cx="9925818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06"/>
            <a:ext cx="184426" cy="36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21" tIns="45661" rIns="91321" bIns="4566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Iuskha\Desktop\sca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23628"/>
            <a:ext cx="10510856" cy="6220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2998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344726" y="1518924"/>
            <a:ext cx="9925818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231751" y="1485884"/>
            <a:ext cx="10081120" cy="5166336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A garantia começa desde a data inicial de instalação ou a partir da data de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envio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instrumento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se o relatório de qualificação da instalação não for enviado dentro de 1 ano após a data de envio.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Se a máquina não for calibrada após 1 ano, o segundo ano da garantia não é válido.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Pode ser adquirida uma garantia alargada anualmente (ou como um pacote de 3 anos) após o término da garanta inicial de 2 anos; é incluído um kit de calibração na garantia alargada.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Os prestadores de serviços locais autorizados (ou ASPs) podem fornecer serviços específicos sem custos, incluindo formação adicional; contudo, os custos de viagem NÃO estão incluídos.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Deve ser realizada uma série de procedimentos de manutenção regularmente (diariamente, semanalmente, mensalmente e anualmente, ou após 2.000 testes por módulo), de modo a garantir que o sistema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GeneXpert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funcione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correctamente.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A Cepheid actualiza ocasionalmente o seu software; quando isto acontece, o ficheiro de definição do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teste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FDT)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GeneXpert deve ser actualizado.</a:t>
            </a:r>
          </a:p>
          <a:p>
            <a:endParaRPr lang="pt-PT" sz="2000" dirty="0">
              <a:latin typeface="Calibri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18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504056" y="0"/>
            <a:ext cx="894471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4000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Questões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517449" y="1518924"/>
            <a:ext cx="9844854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buFont typeface="Wingdings" charset="2"/>
              <a:buChar char=""/>
            </a:pPr>
            <a:endParaRPr dirty="0"/>
          </a:p>
        </p:txBody>
      </p:sp>
      <p:sp>
        <p:nvSpPr>
          <p:cNvPr id="503" name="CustomShape 4"/>
          <p:cNvSpPr/>
          <p:nvPr/>
        </p:nvSpPr>
        <p:spPr>
          <a:xfrm>
            <a:off x="3148096" y="481645"/>
            <a:ext cx="684055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17295" y="1668432"/>
            <a:ext cx="9795576" cy="2893887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Por que motivo é importante enviar imediatamente o relatório de qualificação da instalação e o relatório de calibração à Cepheid?</a:t>
            </a:r>
          </a:p>
          <a:p>
            <a:endParaRPr lang="pt-PT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Quando devem estes dois relatórios ser enviados?</a:t>
            </a:r>
          </a:p>
          <a:p>
            <a:endParaRPr lang="pt-PT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O que está incluído na garantia e o que é excluído?</a:t>
            </a:r>
          </a:p>
          <a:p>
            <a:endParaRPr lang="pt-PT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Enumere as tarefas de manutenção diárias, semanais, mensais e anuais e especifique as que são realizadas utilizando o software.</a:t>
            </a:r>
          </a:p>
          <a:p>
            <a:endParaRPr lang="pt-PT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Descreva o processo de desinfecção e enumere as peças do instrumento que devem ser desinfectadas, bem como as soluções de desinfecção que devem ser utilizadas para manutenção.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4" y="1415420"/>
            <a:ext cx="9954301" cy="50292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noProof="0" dirty="0" smtClean="0">
                <a:latin typeface="Calibri" pitchFamily="34" charset="0"/>
              </a:rPr>
              <a:t>Cada instrumento adquirido após 24 de Abril de 2012 tem uma garantia inicial de 2 anos:</a:t>
            </a:r>
          </a:p>
          <a:p>
            <a:pPr lvl="1">
              <a:spcAft>
                <a:spcPts val="0"/>
              </a:spcAft>
            </a:pPr>
            <a:r>
              <a:rPr lang="en-GB" sz="2800" dirty="0">
                <a:latin typeface="Calibri" pitchFamily="34" charset="0"/>
              </a:rPr>
              <a:t>A garantia começa na data da instalação inicial, ou seja, </a:t>
            </a:r>
            <a:r>
              <a:rPr lang="en-GB" sz="2800" dirty="0" smtClean="0">
                <a:latin typeface="Calibri" pitchFamily="34" charset="0"/>
              </a:rPr>
              <a:t/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a </a:t>
            </a:r>
            <a:r>
              <a:rPr lang="en-GB" sz="2800" dirty="0">
                <a:latin typeface="Calibri" pitchFamily="34" charset="0"/>
              </a:rPr>
              <a:t>d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ata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do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relatório de qualificação da instalação </a:t>
            </a:r>
            <a:r>
              <a:rPr lang="en-GB" sz="2800" dirty="0" err="1">
                <a:latin typeface="Calibri" pitchFamily="34" charset="0"/>
                <a:sym typeface="Wingdings" pitchFamily="2" charset="2"/>
              </a:rPr>
              <a:t>enviado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/>
            </a:r>
            <a:br>
              <a:rPr lang="en-GB" sz="2800" dirty="0" smtClean="0">
                <a:latin typeface="Calibri" pitchFamily="34" charset="0"/>
                <a:sym typeface="Wingdings" pitchFamily="2" charset="2"/>
              </a:rPr>
            </a:br>
            <a:r>
              <a:rPr lang="en-GB" sz="2800" dirty="0" err="1" smtClean="0">
                <a:latin typeface="Calibri" pitchFamily="34" charset="0"/>
                <a:sym typeface="Wingdings" pitchFamily="2" charset="2"/>
              </a:rPr>
              <a:t>para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a Cepheid</a:t>
            </a:r>
          </a:p>
          <a:p>
            <a:pPr lvl="1">
              <a:spcAft>
                <a:spcPts val="0"/>
              </a:spcAft>
            </a:pPr>
            <a:r>
              <a:rPr lang="en-GB" sz="2800" dirty="0">
                <a:latin typeface="Calibri" pitchFamily="34" charset="0"/>
                <a:sym typeface="Wingdings" pitchFamily="2" charset="2"/>
              </a:rPr>
              <a:t>Se o relatório de qualificação da instalação não for enviado,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/>
            </a:r>
            <a:br>
              <a:rPr lang="en-GB" sz="2800" dirty="0" smtClean="0">
                <a:latin typeface="Calibri" pitchFamily="34" charset="0"/>
                <a:sym typeface="Wingdings" pitchFamily="2" charset="2"/>
              </a:rPr>
            </a:b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garantia começa na data de </a:t>
            </a:r>
            <a:r>
              <a:rPr lang="en-GB" sz="2800" dirty="0" err="1" smtClean="0">
                <a:latin typeface="Calibri" pitchFamily="34" charset="0"/>
                <a:sym typeface="Wingdings" pitchFamily="2" charset="2"/>
              </a:rPr>
              <a:t>envio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 da </a:t>
            </a:r>
            <a:r>
              <a:rPr lang="en-GB" sz="2800" dirty="0" err="1" smtClean="0">
                <a:latin typeface="Calibri" pitchFamily="34" charset="0"/>
                <a:sym typeface="Wingdings" pitchFamily="2" charset="2"/>
              </a:rPr>
              <a:t>fábrica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.</a:t>
            </a:r>
            <a:endParaRPr lang="en-GB" sz="2800" dirty="0">
              <a:latin typeface="Calibri" pitchFamily="34" charset="0"/>
              <a:sym typeface="Wingdings" pitchFamily="2" charset="2"/>
            </a:endParaRPr>
          </a:p>
          <a:p>
            <a:pPr lvl="1">
              <a:spcAft>
                <a:spcPts val="0"/>
              </a:spcAft>
            </a:pPr>
            <a:endParaRPr lang="pt-PT" sz="2800" dirty="0">
              <a:latin typeface="Calibri" pitchFamily="34" charset="0"/>
              <a:sym typeface="Wingdings" pitchFamily="2" charset="2"/>
            </a:endParaRPr>
          </a:p>
          <a:p>
            <a:pPr>
              <a:spcAft>
                <a:spcPts val="0"/>
              </a:spcAft>
            </a:pPr>
            <a:r>
              <a:rPr lang="en-GB" noProof="0" dirty="0" smtClean="0">
                <a:latin typeface="Calibri" pitchFamily="34" charset="0"/>
                <a:sym typeface="Wingdings" pitchFamily="2" charset="2"/>
              </a:rPr>
              <a:t>Se a máquina não for calibrada após 1 ano, o segundo ano da garantia não é válido.</a:t>
            </a:r>
            <a:endParaRPr lang="pt-PT" noProof="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 err="1">
                <a:latin typeface="Calibri" pitchFamily="34" charset="0"/>
              </a:rPr>
              <a:t>Garantia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do </a:t>
            </a:r>
            <a:r>
              <a:rPr lang="en-US" sz="3600" dirty="0">
                <a:latin typeface="Calibri" pitchFamily="34" charset="0"/>
              </a:rPr>
              <a:t>GeneXpert (1 de 3)</a:t>
            </a:r>
          </a:p>
        </p:txBody>
      </p:sp>
    </p:spTree>
    <p:extLst>
      <p:ext uri="{BB962C8B-B14F-4D97-AF65-F5344CB8AC3E}">
        <p14:creationId xmlns:p14="http://schemas.microsoft.com/office/powerpoint/2010/main" val="12974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377764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279973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040738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344585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262511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12334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0922" y="1485598"/>
            <a:ext cx="10145989" cy="5029200"/>
          </a:xfrm>
        </p:spPr>
        <p:txBody>
          <a:bodyPr>
            <a:noAutofit/>
          </a:bodyPr>
          <a:lstStyle/>
          <a:p>
            <a:pPr>
              <a:spcBef>
                <a:spcPts val="2397"/>
              </a:spcBef>
              <a:spcAft>
                <a:spcPts val="0"/>
              </a:spcAft>
            </a:pP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A garantia abrange reparações do </a:t>
            </a:r>
            <a:r>
              <a:rPr lang="en-GB" noProof="0" dirty="0" err="1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instrumento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GB" noProof="0" dirty="0" err="1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GeneXpert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 e a substituição de quaisquer peças.</a:t>
            </a:r>
          </a:p>
          <a:p>
            <a:pPr>
              <a:spcBef>
                <a:spcPts val="2397"/>
              </a:spcBef>
              <a:spcAft>
                <a:spcPts val="0"/>
              </a:spcAft>
            </a:pP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A garantia inicial é fornecida sem custos, excepto custos de </a:t>
            </a:r>
            <a:r>
              <a:rPr lang="en-GB" noProof="0" dirty="0" err="1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calibração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GB" noProof="0" dirty="0" err="1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anual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:</a:t>
            </a:r>
          </a:p>
          <a:p>
            <a:pPr lvl="1">
              <a:spcBef>
                <a:spcPts val="599"/>
              </a:spcBef>
              <a:spcAft>
                <a:spcPts val="0"/>
              </a:spcAft>
            </a:pPr>
            <a:r>
              <a:rPr lang="en-GB" sz="2800" dirty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Deve ser adquirido um kit de calibração separadamente.</a:t>
            </a:r>
          </a:p>
          <a:p>
            <a:pPr>
              <a:spcBef>
                <a:spcPts val="2397"/>
              </a:spcBef>
              <a:spcAft>
                <a:spcPts val="0"/>
              </a:spcAft>
            </a:pP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</a:rPr>
              <a:t>A partir de 2014, deve ser adquirida uma garantia alargada no valor de USD 2.900 por ano (ou com desconto como parte de um pacote de </a:t>
            </a:r>
            <a:br>
              <a:rPr lang="en-GB" noProof="0" dirty="0" smtClean="0">
                <a:latin typeface="Calibri" pitchFamily="34" charset="0"/>
                <a:cs typeface="Calibri" panose="020F0502020204030204" pitchFamily="34" charset="0"/>
              </a:rPr>
            </a:b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</a:rPr>
              <a:t>3 anos) para cobrir a máquina após o término da garantia inicial de </a:t>
            </a:r>
            <a:br>
              <a:rPr lang="en-GB" noProof="0" dirty="0" smtClean="0">
                <a:latin typeface="Calibri" pitchFamily="34" charset="0"/>
                <a:cs typeface="Calibri" panose="020F0502020204030204" pitchFamily="34" charset="0"/>
              </a:rPr>
            </a:b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</a:rPr>
              <a:t>2 anos:</a:t>
            </a:r>
          </a:p>
          <a:p>
            <a:pPr lvl="1">
              <a:spcBef>
                <a:spcPts val="599"/>
              </a:spcBef>
              <a:spcAft>
                <a:spcPts val="0"/>
              </a:spcAft>
            </a:pPr>
            <a:r>
              <a:rPr lang="en-GB" sz="2800" dirty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É incluído um kit de calibração no preço da garantia alargada.</a:t>
            </a:r>
            <a:endParaRPr lang="pt-PT" sz="28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Garantia da GeneXpert (2 de 3)</a:t>
            </a:r>
          </a:p>
        </p:txBody>
      </p:sp>
    </p:spTree>
    <p:extLst>
      <p:ext uri="{BB962C8B-B14F-4D97-AF65-F5344CB8AC3E}">
        <p14:creationId xmlns:p14="http://schemas.microsoft.com/office/powerpoint/2010/main" val="642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2648" y="1445474"/>
            <a:ext cx="8877110" cy="51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Garantia da GeneXpert (3 de 3)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6114" y="2817950"/>
            <a:ext cx="1146548" cy="304674"/>
          </a:xfrm>
          <a:prstGeom prst="rect">
            <a:avLst/>
          </a:prstGeom>
        </p:spPr>
        <p:txBody>
          <a:bodyPr wrap="none" lIns="104170" tIns="52085" rIns="104170" bIns="52085">
            <a:spAutoFit/>
          </a:bodyPr>
          <a:lstStyle/>
          <a:p>
            <a:r>
              <a:rPr dirty="0" smtClean="0"/>
              <a:t>  </a:t>
            </a:r>
            <a:r>
              <a:rPr lang="en-US" sz="1300" dirty="0">
                <a:latin typeface="Calibri" pitchFamily="34" charset="0"/>
              </a:rPr>
              <a:t>Qualificação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8109" y="3251931"/>
            <a:ext cx="2162400" cy="289321"/>
          </a:xfrm>
          <a:prstGeom prst="rect">
            <a:avLst/>
          </a:prstGeom>
        </p:spPr>
        <p:txBody>
          <a:bodyPr wrap="none" lIns="104170" tIns="52085" rIns="104170" bIns="52085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alibri" pitchFamily="34" charset="0"/>
              </a:rPr>
              <a:t>(enviar imediatamente para a Cepheid)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88808" y="1551331"/>
            <a:ext cx="1221010" cy="657799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alibri" pitchFamily="34" charset="0"/>
              </a:rPr>
              <a:t>(enviar o relatório para a Cepheid imediatamente)</a:t>
            </a:r>
          </a:p>
        </p:txBody>
      </p:sp>
    </p:spTree>
    <p:extLst>
      <p:ext uri="{BB962C8B-B14F-4D97-AF65-F5344CB8AC3E}">
        <p14:creationId xmlns:p14="http://schemas.microsoft.com/office/powerpoint/2010/main" val="1813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421C5E"/>
                </a:solidFill>
                <a:latin typeface="Calibri" pitchFamily="34" charset="0"/>
              </a:rPr>
              <a:t>Se a Cepheid tiver designado um prestador de serviços local autorizado (ASP), o prestador irá oferecer determinados serviços sem quaisquer custos; estes serviços incluem:</a:t>
            </a:r>
          </a:p>
          <a:p>
            <a:pPr lvl="1"/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Troca de módulos após calibração, se necessário; contudo, </a:t>
            </a:r>
            <a:r>
              <a:rPr lang="en-GB" sz="2000" i="1" dirty="0">
                <a:solidFill>
                  <a:srgbClr val="421C5E"/>
                </a:solidFill>
                <a:latin typeface="Calibri" pitchFamily="34" charset="0"/>
              </a:rPr>
              <a:t>o </a:t>
            </a:r>
            <a:r>
              <a:rPr lang="en-GB" sz="2000" i="1" dirty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preço dos novos módulos não está incluído, a menos que sejam abrangidos pela garantia</a:t>
            </a:r>
            <a:endParaRPr lang="pt-PT" sz="2000" i="1" dirty="0">
              <a:solidFill>
                <a:srgbClr val="421C5E"/>
              </a:solidFill>
              <a:latin typeface="Calibri" pitchFamily="34" charset="0"/>
            </a:endParaRPr>
          </a:p>
          <a:p>
            <a:pPr lvl="1"/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Reparação de peças do </a:t>
            </a:r>
            <a:r>
              <a:rPr lang="en-GB" sz="2000" dirty="0" err="1">
                <a:solidFill>
                  <a:srgbClr val="421C5E"/>
                </a:solidFill>
                <a:latin typeface="Calibri" pitchFamily="34" charset="0"/>
              </a:rPr>
              <a:t>instrumento</a:t>
            </a:r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GB" sz="2000" dirty="0" err="1" smtClean="0">
                <a:solidFill>
                  <a:srgbClr val="421C5E"/>
                </a:solidFill>
                <a:latin typeface="Calibri" pitchFamily="34" charset="0"/>
              </a:rPr>
              <a:t>GeneXpert</a:t>
            </a:r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; contudo,</a:t>
            </a:r>
            <a:r>
              <a:rPr lang="en-GB" sz="2000" i="1" dirty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 o preço das peças não está incluído, a menos que sejam abrangidas pela garantia</a:t>
            </a:r>
            <a:endParaRPr lang="pt-PT" sz="2000" i="1" dirty="0">
              <a:solidFill>
                <a:srgbClr val="421C5E"/>
              </a:solidFill>
              <a:latin typeface="Calibri" pitchFamily="34" charset="0"/>
            </a:endParaRPr>
          </a:p>
          <a:p>
            <a:pPr lvl="1"/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Realização de encomendas de </a:t>
            </a:r>
            <a:r>
              <a:rPr lang="en-GB" sz="2000" dirty="0" err="1">
                <a:solidFill>
                  <a:srgbClr val="421C5E"/>
                </a:solidFill>
                <a:latin typeface="Calibri" pitchFamily="34" charset="0"/>
              </a:rPr>
              <a:t>cartuchos</a:t>
            </a:r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do </a:t>
            </a:r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GeneXpert</a:t>
            </a:r>
          </a:p>
          <a:p>
            <a:pPr lvl="1"/>
            <a:r>
              <a:rPr lang="en-GB" sz="2000" dirty="0">
                <a:solidFill>
                  <a:srgbClr val="421C5E"/>
                </a:solidFill>
                <a:latin typeface="Calibri" pitchFamily="34" charset="0"/>
              </a:rPr>
              <a:t>Instalação no local e formação de 1 dia no momento da instalação.</a:t>
            </a:r>
          </a:p>
          <a:p>
            <a:r>
              <a:rPr lang="en-GB" sz="2400" dirty="0">
                <a:solidFill>
                  <a:srgbClr val="421C5E"/>
                </a:solidFill>
                <a:latin typeface="Calibri" pitchFamily="34" charset="0"/>
              </a:rPr>
              <a:t>Contudo, os custos de viagem do ASP (tais </a:t>
            </a:r>
            <a:r>
              <a:rPr lang="en-GB" sz="2400" dirty="0" err="1">
                <a:solidFill>
                  <a:srgbClr val="421C5E"/>
                </a:solidFill>
                <a:latin typeface="Calibri" pitchFamily="34" charset="0"/>
              </a:rPr>
              <a:t>como</a:t>
            </a:r>
            <a:r>
              <a:rPr lang="en-GB" sz="24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421C5E"/>
                </a:solidFill>
                <a:latin typeface="Calibri" pitchFamily="34" charset="0"/>
              </a:rPr>
              <a:t>vôos</a:t>
            </a:r>
            <a:r>
              <a:rPr lang="en-GB" sz="24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421C5E"/>
                </a:solidFill>
                <a:latin typeface="Calibri" pitchFamily="34" charset="0"/>
              </a:rPr>
              <a:t>e alojamento) NÃO estão incluídos.</a:t>
            </a:r>
          </a:p>
          <a:p>
            <a:r>
              <a:rPr lang="en-GB" sz="2400" dirty="0">
                <a:solidFill>
                  <a:srgbClr val="421C5E"/>
                </a:solidFill>
                <a:latin typeface="Calibri" pitchFamily="34" charset="0"/>
              </a:rPr>
              <a:t>Pode ser fornecida formação adicional em troca de uma taxa.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Prestadores de serviços autorizados</a:t>
            </a:r>
          </a:p>
        </p:txBody>
      </p:sp>
    </p:spTree>
    <p:extLst>
      <p:ext uri="{BB962C8B-B14F-4D97-AF65-F5344CB8AC3E}">
        <p14:creationId xmlns:p14="http://schemas.microsoft.com/office/powerpoint/2010/main" val="25510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15205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Descrição geral da manutenção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19693"/>
              </p:ext>
            </p:extLst>
          </p:nvPr>
        </p:nvGraphicFramePr>
        <p:xfrm>
          <a:off x="795334" y="1613794"/>
          <a:ext cx="8620951" cy="472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407"/>
                <a:gridCol w="6286544"/>
              </a:tblGrid>
              <a:tr h="43790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Frequência</a:t>
                      </a:r>
                      <a:endParaRPr lang="pt-PT" sz="2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003F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latin typeface="Calibri" pitchFamily="34" charset="0"/>
                        </a:rPr>
                        <a:t>Tarefa</a:t>
                      </a:r>
                      <a:endParaRPr lang="pt-PT" sz="2100" b="1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003FBC"/>
                    </a:solidFill>
                  </a:tcPr>
                </a:tc>
              </a:tr>
              <a:tr h="1361349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Diariamente</a:t>
                      </a:r>
                      <a:endParaRPr lang="pt-PT" sz="17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Remover e descartar os cartuchos de forma apropriada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Limpar e desinfectar a área de trabalho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Garantir um espaço livre de 10 cm ao redor do instrumento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Colocar uma capa protectora quando o instrumento não está a ser utilizado</a:t>
                      </a:r>
                      <a:endParaRPr lang="pt-PT" sz="17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</a:tr>
              <a:tr h="626908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latin typeface="Calibri" pitchFamily="34" charset="0"/>
                        </a:rPr>
                        <a:t>Semanalmente</a:t>
                      </a:r>
                      <a:endParaRPr lang="pt-PT" sz="17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Desinfectar o interior do compartimento de cartuchos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Reiniciar o instrumento GeneXpert e o computador</a:t>
                      </a:r>
                      <a:endParaRPr lang="pt-PT" sz="17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latin typeface="Calibri" pitchFamily="34" charset="0"/>
                        </a:rPr>
                        <a:t>Mensalmente</a:t>
                      </a:r>
                      <a:endParaRPr lang="pt-PT" sz="17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baseline="0" dirty="0" err="1" smtClean="0">
                          <a:latin typeface="Calibri" pitchFamily="34" charset="0"/>
                        </a:rPr>
                        <a:t>Desinfectar</a:t>
                      </a:r>
                      <a:r>
                        <a:rPr lang="en-US" sz="1700" b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latin typeface="Calibri" pitchFamily="34" charset="0"/>
                        </a:rPr>
                        <a:t>os</a:t>
                      </a:r>
                      <a:r>
                        <a:rPr lang="en-US" sz="1700" b="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700" b="0" baseline="0" dirty="0" err="1" smtClean="0">
                          <a:latin typeface="Calibri" pitchFamily="34" charset="0"/>
                        </a:rPr>
                        <a:t>êmbolos</a:t>
                      </a:r>
                      <a:endParaRPr lang="en-US" sz="1700" b="0" baseline="0" dirty="0" smtClean="0">
                        <a:latin typeface="Calibri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Desinfectar as superfícies do instrumento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baseline="0" dirty="0" smtClean="0">
                          <a:latin typeface="Calibri" pitchFamily="34" charset="0"/>
                        </a:rPr>
                        <a:t>Limpar o filtro do instrumento (isto apenas se aplica a instrumentos GeneXpert de novo modelo, que possuem um revestimento branco)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baseline="0" dirty="0" smtClean="0">
                          <a:latin typeface="Calibri" pitchFamily="34" charset="0"/>
                        </a:rPr>
                        <a:t>Arquivar e fazer uma cópia de segurança dos resultados de teste</a:t>
                      </a:r>
                      <a:endParaRPr lang="pt-PT" sz="17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</a:tr>
              <a:tr h="634369"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latin typeface="Calibri" pitchFamily="34" charset="0"/>
                        </a:rPr>
                        <a:t>Anualmente ou </a:t>
                      </a:r>
                      <a:r>
                        <a:rPr lang="en-US" sz="1700" b="0" dirty="0" err="1" smtClean="0">
                          <a:latin typeface="Calibri" pitchFamily="34" charset="0"/>
                        </a:rPr>
                        <a:t>após</a:t>
                      </a:r>
                      <a:r>
                        <a:rPr lang="en-US" sz="1700" b="0" dirty="0" smtClean="0">
                          <a:latin typeface="Calibri" pitchFamily="34" charset="0"/>
                        </a:rPr>
                        <a:t> </a:t>
                      </a:r>
                      <a:br>
                        <a:rPr lang="en-US" sz="1700" b="0" dirty="0" smtClean="0">
                          <a:latin typeface="Calibri" pitchFamily="34" charset="0"/>
                        </a:rPr>
                      </a:br>
                      <a:r>
                        <a:rPr lang="en-US" sz="1700" b="0" dirty="0" smtClean="0">
                          <a:latin typeface="Calibri" pitchFamily="34" charset="0"/>
                        </a:rPr>
                        <a:t>2.000 testes por módulo</a:t>
                      </a:r>
                      <a:endParaRPr lang="pt-PT" sz="17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700" b="0" dirty="0" smtClean="0">
                          <a:latin typeface="Calibri" pitchFamily="34" charset="0"/>
                        </a:rPr>
                        <a:t>Calibrar o módulo</a:t>
                      </a:r>
                    </a:p>
                    <a:p>
                      <a:endParaRPr lang="pt-PT" sz="17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Materiais necessários para manutenção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1917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Solução de hipoclorito de sódio (lixívia com 0,72% de cloro activo; utilizar dentro de 1 dia após a preparação) </a:t>
            </a:r>
          </a:p>
          <a:p>
            <a:r>
              <a:rPr lang="en-US" dirty="0" smtClean="0">
                <a:latin typeface="Calibri" pitchFamily="34" charset="0"/>
              </a:rPr>
              <a:t>Solução com 70% de etanol ou álcool isopropílico (ou equivalente)</a:t>
            </a:r>
          </a:p>
          <a:p>
            <a:r>
              <a:rPr lang="en-US" dirty="0" smtClean="0">
                <a:latin typeface="Calibri" pitchFamily="34" charset="0"/>
              </a:rPr>
              <a:t>Panos, </a:t>
            </a:r>
            <a:r>
              <a:rPr lang="en-US" dirty="0" err="1" smtClean="0">
                <a:latin typeface="Calibri" pitchFamily="34" charset="0"/>
              </a:rPr>
              <a:t>lenços</a:t>
            </a:r>
            <a:r>
              <a:rPr lang="en-US" dirty="0" smtClean="0">
                <a:latin typeface="Calibri" pitchFamily="34" charset="0"/>
              </a:rPr>
              <a:t>, cotonetes de algodão </a:t>
            </a:r>
            <a:r>
              <a:rPr lang="en-US" dirty="0" err="1" smtClean="0">
                <a:latin typeface="Calibri" pitchFamily="34" charset="0"/>
              </a:rPr>
              <a:t>ou</a:t>
            </a:r>
            <a:r>
              <a:rPr lang="en-US" dirty="0" smtClean="0">
                <a:latin typeface="Calibri" pitchFamily="34" charset="0"/>
              </a:rPr>
              <a:t> de PET (</a:t>
            </a:r>
            <a:r>
              <a:rPr lang="en-US" dirty="0" err="1" smtClean="0">
                <a:latin typeface="Calibri" pitchFamily="34" charset="0"/>
              </a:rPr>
              <a:t>politereftalato</a:t>
            </a:r>
            <a:r>
              <a:rPr lang="en-US" dirty="0" smtClean="0">
                <a:latin typeface="Calibri" pitchFamily="34" charset="0"/>
              </a:rPr>
              <a:t> de etileno) </a:t>
            </a:r>
          </a:p>
          <a:p>
            <a:r>
              <a:rPr lang="en-US" dirty="0" smtClean="0">
                <a:latin typeface="Calibri" pitchFamily="34" charset="0"/>
              </a:rPr>
              <a:t>Luvas descartáveis </a:t>
            </a:r>
          </a:p>
          <a:p>
            <a:r>
              <a:rPr lang="en-US" dirty="0" smtClean="0">
                <a:latin typeface="Calibri" pitchFamily="34" charset="0"/>
              </a:rPr>
              <a:t>Água limpa e sabão (para lavar os filtros)</a:t>
            </a:r>
          </a:p>
          <a:p>
            <a:r>
              <a:rPr lang="en-US" dirty="0">
                <a:latin typeface="Calibri" pitchFamily="34" charset="0"/>
              </a:rPr>
              <a:t>Filtros de substituição para a ventoinha (</a:t>
            </a:r>
            <a:r>
              <a:rPr lang="en-US" dirty="0" err="1">
                <a:latin typeface="Calibri" pitchFamily="34" charset="0"/>
              </a:rPr>
              <a:t>disponíveis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Cepheid) </a:t>
            </a:r>
          </a:p>
          <a:p>
            <a:endParaRPr lang="pt-P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2493</Words>
  <Application>Microsoft Office PowerPoint</Application>
  <PresentationFormat>Custom</PresentationFormat>
  <Paragraphs>306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business-template</vt:lpstr>
      <vt:lpstr>PowerPoint Presentation</vt:lpstr>
      <vt:lpstr>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Tarefa mensal: Desinfectar os êmbolos (1 de 2)</vt:lpstr>
      <vt:lpstr>Tarefa mensal: Desinfectar os êmbolos (2 de 2)</vt:lpstr>
      <vt:lpstr>Tarefa mensal:  Limpar o filtro do instrumento (1 de 2) </vt:lpstr>
      <vt:lpstr>Tarefa mensal:  Limpar o filtro do instrumento (2 de 2) </vt:lpstr>
      <vt:lpstr>Tarefa mensal:  Arquivar e guardar os resultados</vt:lpstr>
      <vt:lpstr>Diferença entre arquivo/cópia de segurança: como arquivar, recuperar, fazer uma cópia de segurança e restaurar dados de uma cópia de segurança</vt:lpstr>
      <vt:lpstr>Como arquivar resultados</vt:lpstr>
      <vt:lpstr>Como arquivar resultados (cont.)</vt:lpstr>
      <vt:lpstr>Como obter resultados</vt:lpstr>
      <vt:lpstr>Como obter resultados (cont.)</vt:lpstr>
      <vt:lpstr>Como fazer uma cópia de segurança dos dados</vt:lpstr>
      <vt:lpstr>Como fazer uma cópia de segurança dos dados</vt:lpstr>
      <vt:lpstr>Como restaurar dados de uma cópia de segurança</vt:lpstr>
      <vt:lpstr>Como restaurar dados de uma cópia de segurança (cont.)</vt:lpstr>
      <vt:lpstr>Como restaurar dados de uma cópia de segurança (cont. 2)</vt:lpstr>
      <vt:lpstr>Tarefa anual:  Calibração do módulo (1 de 3)</vt:lpstr>
      <vt:lpstr>Tarefa anual:  Calibração do módulo (2 de 3)</vt:lpstr>
      <vt:lpstr>Calibração anual: Calibração do módulo (3 de 3)</vt:lpstr>
      <vt:lpstr>Actualizar um ficheiro de definição de teste (FDT) (1 de 4)</vt:lpstr>
      <vt:lpstr>Actualizar um ficheiro de definição de teste (2 de 4)</vt:lpstr>
      <vt:lpstr>Actualizar um ficheiro de definição do ensaio  (3 de 4)</vt:lpstr>
      <vt:lpstr>Actualizar um ficheiro de definição do ensaio (4 de 4)</vt:lpstr>
      <vt:lpstr>Assistência e suporte da Cepheid</vt:lpstr>
      <vt:lpstr>PowerPoint Presentation</vt:lpstr>
      <vt:lpstr>PowerPoint Presentation</vt:lpstr>
      <vt:lpstr>PowerPoint Presentation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120</cp:revision>
  <dcterms:created xsi:type="dcterms:W3CDTF">2006-07-23T20:13:44Z</dcterms:created>
  <dcterms:modified xsi:type="dcterms:W3CDTF">2014-11-03T14:29:20Z</dcterms:modified>
</cp:coreProperties>
</file>