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4"/>
  </p:notesMasterIdLst>
  <p:handoutMasterIdLst>
    <p:handoutMasterId r:id="rId55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318" r:id="rId33"/>
    <p:sldId id="293" r:id="rId34"/>
    <p:sldId id="294" r:id="rId35"/>
    <p:sldId id="295" r:id="rId36"/>
    <p:sldId id="297" r:id="rId37"/>
    <p:sldId id="303" r:id="rId38"/>
    <p:sldId id="319" r:id="rId39"/>
    <p:sldId id="320" r:id="rId40"/>
    <p:sldId id="306" r:id="rId41"/>
    <p:sldId id="321" r:id="rId42"/>
    <p:sldId id="322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23" r:id="rId53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318"/>
            <p14:sldId id="293"/>
            <p14:sldId id="294"/>
            <p14:sldId id="295"/>
            <p14:sldId id="297"/>
            <p14:sldId id="303"/>
            <p14:sldId id="319"/>
            <p14:sldId id="320"/>
            <p14:sldId id="306"/>
            <p14:sldId id="321"/>
            <p14:sldId id="322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2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uskha" initials="I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9C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750" autoAdjust="0"/>
  </p:normalViewPr>
  <p:slideViewPr>
    <p:cSldViewPr>
      <p:cViewPr>
        <p:scale>
          <a:sx n="70" d="100"/>
          <a:sy n="70" d="100"/>
        </p:scale>
        <p:origin x="-1758" y="-774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pPr/>
              <a:t>03/11/2014</a:t>
            </a:fld>
            <a:endParaRPr lang="pt-PT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03/11/2014</a:t>
            </a:fld>
            <a:endParaRPr lang="pt-PT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pt-PT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pt-PT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Organização Mundial de Saúde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AB9FE47-6557-422B-B3CF-192B33E6634F}" type="datetime3">
              <a:rPr lang="en-GB" smtClean="0"/>
              <a:pPr>
                <a:defRPr/>
              </a:pPr>
              <a:t>3 November, 2014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92D3-4189-429D-80B8-F505A17DA89B}" type="slidenum">
              <a:rPr lang="en-GB" smtClean="0"/>
              <a:pPr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049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19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Organização Mundial de Saúde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AB9FE47-6557-422B-B3CF-192B33E6634F}" type="datetime3">
              <a:rPr lang="en-GB" smtClean="0"/>
              <a:pPr>
                <a:defRPr/>
              </a:pPr>
              <a:t>3 November, 2014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92D3-4189-429D-80B8-F505A17DA89B}" type="slidenum">
              <a:rPr lang="en-GB" smtClean="0"/>
              <a:pPr>
                <a:defRPr/>
              </a:pPr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29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4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49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50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51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latin typeface="Century Gothic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F5C594-991A-45DF-BD3F-6813571C69C4}" type="slidenum">
              <a:rPr lang="fr-CA" altLang="zh-CN">
                <a:ea typeface="黑体" pitchFamily="49" charset="-122"/>
              </a:rPr>
              <a:pPr/>
              <a:t>52</a:t>
            </a:fld>
            <a:endParaRPr lang="fr-CA" altLang="zh-CN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9</a:t>
            </a:fld>
            <a:endParaRPr lang="pt-PT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Iniciativa Laboratorial Global</a:t>
            </a:r>
          </a:p>
          <a:p>
            <a:pPr algn="r"/>
            <a:r>
              <a:rPr lang="en-US" sz="1900" b="1" dirty="0" smtClean="0">
                <a:solidFill>
                  <a:schemeClr val="accent5"/>
                </a:solidFill>
              </a:rPr>
              <a:t>Pacote</a:t>
            </a:r>
            <a:r>
              <a:rPr dirty="0" smtClean="0"/>
              <a:t> </a:t>
            </a:r>
            <a:r>
              <a:rPr lang="en-US" sz="1900" b="1" dirty="0">
                <a:solidFill>
                  <a:schemeClr val="accent5"/>
                </a:solidFill>
              </a:rPr>
              <a:t>de formação sobre o Xpert MTB/RIF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pt-PT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ddiagnostics.org/about/what_we_do/successes/find-negotiated-prices/xpert_mtb_rif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2107724"/>
            <a:ext cx="9258904" cy="2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Módulo 4:  </a:t>
            </a:r>
            <a:endParaRPr lang="pt-PT" altLang="zh-CN" sz="4600" dirty="0" smtClean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Aquisição e gestão de </a:t>
            </a:r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inventário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de Stock </a:t>
            </a:r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para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o Xpert MTB/RIF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19898" y="6679407"/>
            <a:ext cx="9582313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Iniciativa Laboratorial Global — Pacote de formação sobre o Xpert MTB/RIF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773211" y="3271834"/>
            <a:ext cx="2561139" cy="25717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457596"/>
              </p:ext>
            </p:extLst>
          </p:nvPr>
        </p:nvGraphicFramePr>
        <p:xfrm>
          <a:off x="591790" y="1550068"/>
          <a:ext cx="9577065" cy="1069704"/>
        </p:xfrm>
        <a:graphic>
          <a:graphicData uri="http://schemas.openxmlformats.org/drawingml/2006/table">
            <a:tbl>
              <a:tblPr firstRow="1" bandRow="1"/>
              <a:tblGrid>
                <a:gridCol w="3816424"/>
                <a:gridCol w="2924356"/>
                <a:gridCol w="2836285"/>
              </a:tblGrid>
              <a:tr h="534852"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>
                          <a:solidFill>
                            <a:srgbClr val="002060"/>
                          </a:solidFill>
                        </a:rPr>
                        <a:t>Produto da Cepheid</a:t>
                      </a:r>
                      <a:endParaRPr lang="pt-PT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>
                          <a:solidFill>
                            <a:srgbClr val="002060"/>
                          </a:solidFill>
                        </a:rPr>
                        <a:t>Número de</a:t>
                      </a:r>
                      <a:r>
                        <a:rPr sz="2000"/>
                        <a:t> </a:t>
                      </a:r>
                      <a:r>
                        <a:rPr lang="nl-NL" sz="2000" b="1" dirty="0" smtClean="0">
                          <a:solidFill>
                            <a:srgbClr val="002060"/>
                          </a:solidFill>
                        </a:rPr>
                        <a:t>catálogo</a:t>
                      </a:r>
                      <a:endParaRPr lang="pt-PT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>
                          <a:solidFill>
                            <a:srgbClr val="002060"/>
                          </a:solidFill>
                        </a:rPr>
                        <a:t>Número de testes</a:t>
                      </a:r>
                      <a:endParaRPr lang="pt-PT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  <a:tr h="534852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solidFill>
                            <a:srgbClr val="002060"/>
                          </a:solidFill>
                        </a:rPr>
                        <a:t>Teste do Xpert MTB/RIF </a:t>
                      </a:r>
                      <a:endParaRPr lang="pt-PT" sz="22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solidFill>
                            <a:srgbClr val="002060"/>
                          </a:solidFill>
                        </a:rPr>
                        <a:t>CGXMTB/RIF-50</a:t>
                      </a:r>
                      <a:endParaRPr lang="pt-PT" sz="22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solidFill>
                            <a:srgbClr val="002060"/>
                          </a:solidFill>
                        </a:rPr>
                        <a:t>50</a:t>
                      </a:r>
                      <a:endParaRPr lang="pt-PT" sz="22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73211" y="3343272"/>
            <a:ext cx="2561139" cy="2462093"/>
          </a:xfrm>
          <a:prstGeom prst="rect">
            <a:avLst/>
          </a:prstGeom>
          <a:noFill/>
        </p:spPr>
        <p:txBody>
          <a:bodyPr wrap="square" lIns="36000" tIns="45661" rIns="36000" bIns="45661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+mn-lt"/>
                <a:cs typeface="+mn-cs"/>
              </a:rPr>
              <a:t>O kit do Xpert MTB/RIF é composto por reagentes e aprovisionamento suficientes para 50 testes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9411" y="3414710"/>
            <a:ext cx="5000660" cy="3554700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marL="342454" indent="-342454"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nl-NL" sz="2000" i="1" dirty="0"/>
              <a:t>Reagente da amostra</a:t>
            </a:r>
            <a:r>
              <a:rPr lang="nl-NL" sz="2000" dirty="0"/>
              <a:t>:</a:t>
            </a:r>
            <a:r>
              <a:rPr dirty="0"/>
              <a:t/>
            </a:r>
            <a:br>
              <a:rPr dirty="0"/>
            </a:br>
            <a:r>
              <a:rPr lang="nl-NL" sz="2000" dirty="0"/>
              <a:t>frasco de 8 ml, um por teste.</a:t>
            </a:r>
            <a:r>
              <a:rPr dirty="0"/>
              <a:t/>
            </a:r>
            <a:br>
              <a:rPr dirty="0"/>
            </a:br>
            <a:r>
              <a:rPr lang="nl-NL" sz="2000" dirty="0"/>
              <a:t>Kit separado de 50 amostras,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frasco </a:t>
            </a:r>
            <a:r>
              <a:rPr lang="nl-NL" sz="2000" dirty="0"/>
              <a:t>de reagente também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disponível</a:t>
            </a:r>
            <a:r>
              <a:rPr lang="nl-NL" sz="2000" dirty="0"/>
              <a:t>.</a:t>
            </a:r>
          </a:p>
          <a:p>
            <a:pPr marL="342454" indent="-342454">
              <a:buFont typeface="Arial" panose="020B0604020202020204" pitchFamily="34" charset="0"/>
              <a:buChar char="•"/>
            </a:pPr>
            <a:r>
              <a:rPr lang="nl-NL" sz="2000" i="1" dirty="0"/>
              <a:t>Pipetas de transferência</a:t>
            </a:r>
            <a:r>
              <a:rPr lang="nl-NL" sz="2000" dirty="0"/>
              <a:t>:</a:t>
            </a:r>
            <a:r>
              <a:rPr dirty="0"/>
              <a:t/>
            </a:r>
            <a:br>
              <a:rPr dirty="0"/>
            </a:br>
            <a:r>
              <a:rPr lang="nl-NL" sz="2000" dirty="0"/>
              <a:t>estéreis, individualmente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embaladas</a:t>
            </a:r>
            <a:r>
              <a:rPr lang="nl-NL" sz="2000" dirty="0"/>
              <a:t>; uma por teste,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com </a:t>
            </a:r>
            <a:r>
              <a:rPr lang="nl-NL" sz="2000" dirty="0"/>
              <a:t>10 adicionais fornecidas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(</a:t>
            </a:r>
            <a:r>
              <a:rPr lang="nl-NL" sz="2000" dirty="0"/>
              <a:t>ou seja, 60 pipetas com 50 cartuchos)</a:t>
            </a:r>
            <a:endParaRPr lang="pt-PT" sz="2000" dirty="0"/>
          </a:p>
          <a:p>
            <a:endParaRPr lang="pt-PT" sz="2000" dirty="0"/>
          </a:p>
        </p:txBody>
      </p:sp>
      <p:sp>
        <p:nvSpPr>
          <p:cNvPr id="3" name="Rectangle 2"/>
          <p:cNvSpPr/>
          <p:nvPr/>
        </p:nvSpPr>
        <p:spPr>
          <a:xfrm>
            <a:off x="630333" y="2843206"/>
            <a:ext cx="7955486" cy="460599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 defTabSz="1041632">
              <a:spcBef>
                <a:spcPts val="599"/>
              </a:spcBef>
              <a:buClr>
                <a:srgbClr val="1E7FB8"/>
              </a:buClr>
              <a:defRPr/>
            </a:pPr>
            <a:r>
              <a:rPr lang="nl-NL" sz="2400" dirty="0">
                <a:solidFill>
                  <a:srgbClr val="002060"/>
                </a:solidFill>
                <a:cs typeface="Calibri" pitchFamily="34" charset="0"/>
              </a:rPr>
              <a:t>Vida útil da bolsa aberta: 6 semanas a 2–45 </a:t>
            </a:r>
            <a:r>
              <a:rPr lang="en-GB" sz="2400" baseline="30000" dirty="0">
                <a:solidFill>
                  <a:srgbClr val="002060"/>
                </a:solidFill>
                <a:cs typeface="Calibri" pitchFamily="34" charset="0"/>
              </a:rPr>
              <a:t>o</a:t>
            </a:r>
            <a:r>
              <a:rPr lang="nl-NL" sz="2400" dirty="0">
                <a:solidFill>
                  <a:srgbClr val="002060"/>
                </a:solidFill>
                <a:cs typeface="Calibri" pitchFamily="34" charset="0"/>
              </a:rPr>
              <a:t>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67020" y="3263614"/>
            <a:ext cx="3163315" cy="3052534"/>
            <a:chOff x="3992880" y="2924640"/>
            <a:chExt cx="3164724" cy="3059600"/>
          </a:xfrm>
        </p:grpSpPr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738" y="2924640"/>
              <a:ext cx="2987866" cy="2944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Freeform 3"/>
            <p:cNvSpPr/>
            <p:nvPr/>
          </p:nvSpPr>
          <p:spPr bwMode="auto">
            <a:xfrm>
              <a:off x="3992880" y="4734560"/>
              <a:ext cx="2021840" cy="1249680"/>
            </a:xfrm>
            <a:custGeom>
              <a:avLst/>
              <a:gdLst>
                <a:gd name="connsiteX0" fmla="*/ 121920 w 2021840"/>
                <a:gd name="connsiteY0" fmla="*/ 0 h 1249680"/>
                <a:gd name="connsiteX1" fmla="*/ 162560 w 2021840"/>
                <a:gd name="connsiteY1" fmla="*/ 81280 h 1249680"/>
                <a:gd name="connsiteX2" fmla="*/ 203200 w 2021840"/>
                <a:gd name="connsiteY2" fmla="*/ 101600 h 1249680"/>
                <a:gd name="connsiteX3" fmla="*/ 233680 w 2021840"/>
                <a:gd name="connsiteY3" fmla="*/ 121920 h 1249680"/>
                <a:gd name="connsiteX4" fmla="*/ 294640 w 2021840"/>
                <a:gd name="connsiteY4" fmla="*/ 142240 h 1249680"/>
                <a:gd name="connsiteX5" fmla="*/ 345440 w 2021840"/>
                <a:gd name="connsiteY5" fmla="*/ 193040 h 1249680"/>
                <a:gd name="connsiteX6" fmla="*/ 355600 w 2021840"/>
                <a:gd name="connsiteY6" fmla="*/ 223520 h 1249680"/>
                <a:gd name="connsiteX7" fmla="*/ 396240 w 2021840"/>
                <a:gd name="connsiteY7" fmla="*/ 284480 h 1249680"/>
                <a:gd name="connsiteX8" fmla="*/ 406400 w 2021840"/>
                <a:gd name="connsiteY8" fmla="*/ 314960 h 1249680"/>
                <a:gd name="connsiteX9" fmla="*/ 436880 w 2021840"/>
                <a:gd name="connsiteY9" fmla="*/ 335280 h 1249680"/>
                <a:gd name="connsiteX10" fmla="*/ 487680 w 2021840"/>
                <a:gd name="connsiteY10" fmla="*/ 416560 h 1249680"/>
                <a:gd name="connsiteX11" fmla="*/ 528320 w 2021840"/>
                <a:gd name="connsiteY11" fmla="*/ 477520 h 1249680"/>
                <a:gd name="connsiteX12" fmla="*/ 568960 w 2021840"/>
                <a:gd name="connsiteY12" fmla="*/ 518160 h 1249680"/>
                <a:gd name="connsiteX13" fmla="*/ 589280 w 2021840"/>
                <a:gd name="connsiteY13" fmla="*/ 548640 h 1249680"/>
                <a:gd name="connsiteX14" fmla="*/ 629920 w 2021840"/>
                <a:gd name="connsiteY14" fmla="*/ 558800 h 1249680"/>
                <a:gd name="connsiteX15" fmla="*/ 660400 w 2021840"/>
                <a:gd name="connsiteY15" fmla="*/ 568960 h 1249680"/>
                <a:gd name="connsiteX16" fmla="*/ 690880 w 2021840"/>
                <a:gd name="connsiteY16" fmla="*/ 589280 h 1249680"/>
                <a:gd name="connsiteX17" fmla="*/ 751840 w 2021840"/>
                <a:gd name="connsiteY17" fmla="*/ 609600 h 1249680"/>
                <a:gd name="connsiteX18" fmla="*/ 812800 w 2021840"/>
                <a:gd name="connsiteY18" fmla="*/ 629920 h 1249680"/>
                <a:gd name="connsiteX19" fmla="*/ 873760 w 2021840"/>
                <a:gd name="connsiteY19" fmla="*/ 650240 h 1249680"/>
                <a:gd name="connsiteX20" fmla="*/ 904240 w 2021840"/>
                <a:gd name="connsiteY20" fmla="*/ 660400 h 1249680"/>
                <a:gd name="connsiteX21" fmla="*/ 934720 w 2021840"/>
                <a:gd name="connsiteY21" fmla="*/ 680720 h 1249680"/>
                <a:gd name="connsiteX22" fmla="*/ 1026160 w 2021840"/>
                <a:gd name="connsiteY22" fmla="*/ 711200 h 1249680"/>
                <a:gd name="connsiteX23" fmla="*/ 1117600 w 2021840"/>
                <a:gd name="connsiteY23" fmla="*/ 741680 h 1249680"/>
                <a:gd name="connsiteX24" fmla="*/ 1148080 w 2021840"/>
                <a:gd name="connsiteY24" fmla="*/ 751840 h 1249680"/>
                <a:gd name="connsiteX25" fmla="*/ 1188720 w 2021840"/>
                <a:gd name="connsiteY25" fmla="*/ 762000 h 1249680"/>
                <a:gd name="connsiteX26" fmla="*/ 1219200 w 2021840"/>
                <a:gd name="connsiteY26" fmla="*/ 772160 h 1249680"/>
                <a:gd name="connsiteX27" fmla="*/ 1259840 w 2021840"/>
                <a:gd name="connsiteY27" fmla="*/ 782320 h 1249680"/>
                <a:gd name="connsiteX28" fmla="*/ 1320800 w 2021840"/>
                <a:gd name="connsiteY28" fmla="*/ 802640 h 1249680"/>
                <a:gd name="connsiteX29" fmla="*/ 1351280 w 2021840"/>
                <a:gd name="connsiteY29" fmla="*/ 822960 h 1249680"/>
                <a:gd name="connsiteX30" fmla="*/ 1371600 w 2021840"/>
                <a:gd name="connsiteY30" fmla="*/ 853440 h 1249680"/>
                <a:gd name="connsiteX31" fmla="*/ 1432560 w 2021840"/>
                <a:gd name="connsiteY31" fmla="*/ 873760 h 1249680"/>
                <a:gd name="connsiteX32" fmla="*/ 1493520 w 2021840"/>
                <a:gd name="connsiteY32" fmla="*/ 894080 h 1249680"/>
                <a:gd name="connsiteX33" fmla="*/ 1524000 w 2021840"/>
                <a:gd name="connsiteY33" fmla="*/ 904240 h 1249680"/>
                <a:gd name="connsiteX34" fmla="*/ 1615440 w 2021840"/>
                <a:gd name="connsiteY34" fmla="*/ 944880 h 1249680"/>
                <a:gd name="connsiteX35" fmla="*/ 1645920 w 2021840"/>
                <a:gd name="connsiteY35" fmla="*/ 955040 h 1249680"/>
                <a:gd name="connsiteX36" fmla="*/ 1706880 w 2021840"/>
                <a:gd name="connsiteY36" fmla="*/ 995680 h 1249680"/>
                <a:gd name="connsiteX37" fmla="*/ 1757680 w 2021840"/>
                <a:gd name="connsiteY37" fmla="*/ 1005840 h 1249680"/>
                <a:gd name="connsiteX38" fmla="*/ 1818640 w 2021840"/>
                <a:gd name="connsiteY38" fmla="*/ 1026160 h 1249680"/>
                <a:gd name="connsiteX39" fmla="*/ 1879600 w 2021840"/>
                <a:gd name="connsiteY39" fmla="*/ 1046480 h 1249680"/>
                <a:gd name="connsiteX40" fmla="*/ 1910080 w 2021840"/>
                <a:gd name="connsiteY40" fmla="*/ 1056640 h 1249680"/>
                <a:gd name="connsiteX41" fmla="*/ 1940560 w 2021840"/>
                <a:gd name="connsiteY41" fmla="*/ 1076960 h 1249680"/>
                <a:gd name="connsiteX42" fmla="*/ 1971040 w 2021840"/>
                <a:gd name="connsiteY42" fmla="*/ 1087120 h 1249680"/>
                <a:gd name="connsiteX43" fmla="*/ 2021840 w 2021840"/>
                <a:gd name="connsiteY43" fmla="*/ 1127760 h 1249680"/>
                <a:gd name="connsiteX44" fmla="*/ 2001520 w 2021840"/>
                <a:gd name="connsiteY44" fmla="*/ 1158240 h 1249680"/>
                <a:gd name="connsiteX45" fmla="*/ 1971040 w 2021840"/>
                <a:gd name="connsiteY45" fmla="*/ 1168400 h 1249680"/>
                <a:gd name="connsiteX46" fmla="*/ 1828800 w 2021840"/>
                <a:gd name="connsiteY46" fmla="*/ 1178560 h 1249680"/>
                <a:gd name="connsiteX47" fmla="*/ 1706880 w 2021840"/>
                <a:gd name="connsiteY47" fmla="*/ 1188720 h 1249680"/>
                <a:gd name="connsiteX48" fmla="*/ 1605280 w 2021840"/>
                <a:gd name="connsiteY48" fmla="*/ 1219200 h 1249680"/>
                <a:gd name="connsiteX49" fmla="*/ 1554480 w 2021840"/>
                <a:gd name="connsiteY49" fmla="*/ 1229360 h 1249680"/>
                <a:gd name="connsiteX50" fmla="*/ 1493520 w 2021840"/>
                <a:gd name="connsiteY50" fmla="*/ 1249680 h 1249680"/>
                <a:gd name="connsiteX51" fmla="*/ 467360 w 2021840"/>
                <a:gd name="connsiteY51" fmla="*/ 1229360 h 1249680"/>
                <a:gd name="connsiteX52" fmla="*/ 406400 w 2021840"/>
                <a:gd name="connsiteY52" fmla="*/ 1219200 h 1249680"/>
                <a:gd name="connsiteX53" fmla="*/ 203200 w 2021840"/>
                <a:gd name="connsiteY53" fmla="*/ 1209040 h 1249680"/>
                <a:gd name="connsiteX54" fmla="*/ 162560 w 2021840"/>
                <a:gd name="connsiteY54" fmla="*/ 1188720 h 1249680"/>
                <a:gd name="connsiteX55" fmla="*/ 121920 w 2021840"/>
                <a:gd name="connsiteY55" fmla="*/ 1178560 h 1249680"/>
                <a:gd name="connsiteX56" fmla="*/ 91440 w 2021840"/>
                <a:gd name="connsiteY56" fmla="*/ 1168400 h 1249680"/>
                <a:gd name="connsiteX57" fmla="*/ 50800 w 2021840"/>
                <a:gd name="connsiteY57" fmla="*/ 1107440 h 1249680"/>
                <a:gd name="connsiteX58" fmla="*/ 40640 w 2021840"/>
                <a:gd name="connsiteY58" fmla="*/ 1076960 h 1249680"/>
                <a:gd name="connsiteX59" fmla="*/ 30480 w 2021840"/>
                <a:gd name="connsiteY59" fmla="*/ 1016000 h 1249680"/>
                <a:gd name="connsiteX60" fmla="*/ 10160 w 2021840"/>
                <a:gd name="connsiteY60" fmla="*/ 985520 h 1249680"/>
                <a:gd name="connsiteX61" fmla="*/ 0 w 2021840"/>
                <a:gd name="connsiteY61" fmla="*/ 873760 h 1249680"/>
                <a:gd name="connsiteX62" fmla="*/ 20320 w 2021840"/>
                <a:gd name="connsiteY62" fmla="*/ 436880 h 1249680"/>
                <a:gd name="connsiteX63" fmla="*/ 30480 w 2021840"/>
                <a:gd name="connsiteY63" fmla="*/ 396240 h 1249680"/>
                <a:gd name="connsiteX64" fmla="*/ 60960 w 2021840"/>
                <a:gd name="connsiteY64" fmla="*/ 335280 h 1249680"/>
                <a:gd name="connsiteX65" fmla="*/ 81280 w 2021840"/>
                <a:gd name="connsiteY65" fmla="*/ 223520 h 1249680"/>
                <a:gd name="connsiteX66" fmla="*/ 91440 w 2021840"/>
                <a:gd name="connsiteY66" fmla="*/ 101600 h 1249680"/>
                <a:gd name="connsiteX67" fmla="*/ 121920 w 2021840"/>
                <a:gd name="connsiteY67" fmla="*/ 50800 h 12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021840" h="1249680">
                  <a:moveTo>
                    <a:pt x="121920" y="0"/>
                  </a:moveTo>
                  <a:cubicBezTo>
                    <a:pt x="135467" y="27093"/>
                    <a:pt x="143637" y="57626"/>
                    <a:pt x="162560" y="81280"/>
                  </a:cubicBezTo>
                  <a:cubicBezTo>
                    <a:pt x="172021" y="93107"/>
                    <a:pt x="190050" y="94086"/>
                    <a:pt x="203200" y="101600"/>
                  </a:cubicBezTo>
                  <a:cubicBezTo>
                    <a:pt x="213802" y="107658"/>
                    <a:pt x="222522" y="116961"/>
                    <a:pt x="233680" y="121920"/>
                  </a:cubicBezTo>
                  <a:cubicBezTo>
                    <a:pt x="253253" y="130619"/>
                    <a:pt x="294640" y="142240"/>
                    <a:pt x="294640" y="142240"/>
                  </a:cubicBezTo>
                  <a:cubicBezTo>
                    <a:pt x="325120" y="162560"/>
                    <a:pt x="328507" y="159173"/>
                    <a:pt x="345440" y="193040"/>
                  </a:cubicBezTo>
                  <a:cubicBezTo>
                    <a:pt x="350229" y="202619"/>
                    <a:pt x="350399" y="214158"/>
                    <a:pt x="355600" y="223520"/>
                  </a:cubicBezTo>
                  <a:cubicBezTo>
                    <a:pt x="367460" y="244868"/>
                    <a:pt x="388517" y="261312"/>
                    <a:pt x="396240" y="284480"/>
                  </a:cubicBezTo>
                  <a:cubicBezTo>
                    <a:pt x="399627" y="294640"/>
                    <a:pt x="399710" y="306597"/>
                    <a:pt x="406400" y="314960"/>
                  </a:cubicBezTo>
                  <a:cubicBezTo>
                    <a:pt x="414028" y="324495"/>
                    <a:pt x="426720" y="328507"/>
                    <a:pt x="436880" y="335280"/>
                  </a:cubicBezTo>
                  <a:cubicBezTo>
                    <a:pt x="461061" y="407824"/>
                    <a:pt x="439378" y="384359"/>
                    <a:pt x="487680" y="416560"/>
                  </a:cubicBezTo>
                  <a:cubicBezTo>
                    <a:pt x="511013" y="509893"/>
                    <a:pt x="477292" y="413735"/>
                    <a:pt x="528320" y="477520"/>
                  </a:cubicBezTo>
                  <a:cubicBezTo>
                    <a:pt x="567728" y="526781"/>
                    <a:pt x="502458" y="495993"/>
                    <a:pt x="568960" y="518160"/>
                  </a:cubicBezTo>
                  <a:cubicBezTo>
                    <a:pt x="575733" y="528320"/>
                    <a:pt x="579120" y="541867"/>
                    <a:pt x="589280" y="548640"/>
                  </a:cubicBezTo>
                  <a:cubicBezTo>
                    <a:pt x="600898" y="556386"/>
                    <a:pt x="616494" y="554964"/>
                    <a:pt x="629920" y="558800"/>
                  </a:cubicBezTo>
                  <a:cubicBezTo>
                    <a:pt x="640218" y="561742"/>
                    <a:pt x="650240" y="565573"/>
                    <a:pt x="660400" y="568960"/>
                  </a:cubicBezTo>
                  <a:cubicBezTo>
                    <a:pt x="670560" y="575733"/>
                    <a:pt x="679722" y="584321"/>
                    <a:pt x="690880" y="589280"/>
                  </a:cubicBezTo>
                  <a:cubicBezTo>
                    <a:pt x="710453" y="597979"/>
                    <a:pt x="731520" y="602827"/>
                    <a:pt x="751840" y="609600"/>
                  </a:cubicBezTo>
                  <a:lnTo>
                    <a:pt x="812800" y="629920"/>
                  </a:lnTo>
                  <a:lnTo>
                    <a:pt x="873760" y="650240"/>
                  </a:lnTo>
                  <a:lnTo>
                    <a:pt x="904240" y="660400"/>
                  </a:lnTo>
                  <a:cubicBezTo>
                    <a:pt x="914400" y="667173"/>
                    <a:pt x="923562" y="675761"/>
                    <a:pt x="934720" y="680720"/>
                  </a:cubicBezTo>
                  <a:lnTo>
                    <a:pt x="1026160" y="711200"/>
                  </a:lnTo>
                  <a:lnTo>
                    <a:pt x="1117600" y="741680"/>
                  </a:lnTo>
                  <a:cubicBezTo>
                    <a:pt x="1127760" y="745067"/>
                    <a:pt x="1137690" y="749243"/>
                    <a:pt x="1148080" y="751840"/>
                  </a:cubicBezTo>
                  <a:cubicBezTo>
                    <a:pt x="1161627" y="755227"/>
                    <a:pt x="1175294" y="758164"/>
                    <a:pt x="1188720" y="762000"/>
                  </a:cubicBezTo>
                  <a:cubicBezTo>
                    <a:pt x="1199018" y="764942"/>
                    <a:pt x="1208902" y="769218"/>
                    <a:pt x="1219200" y="772160"/>
                  </a:cubicBezTo>
                  <a:cubicBezTo>
                    <a:pt x="1232626" y="775996"/>
                    <a:pt x="1246465" y="778308"/>
                    <a:pt x="1259840" y="782320"/>
                  </a:cubicBezTo>
                  <a:cubicBezTo>
                    <a:pt x="1280356" y="788475"/>
                    <a:pt x="1320800" y="802640"/>
                    <a:pt x="1320800" y="802640"/>
                  </a:cubicBezTo>
                  <a:cubicBezTo>
                    <a:pt x="1330960" y="809413"/>
                    <a:pt x="1342646" y="814326"/>
                    <a:pt x="1351280" y="822960"/>
                  </a:cubicBezTo>
                  <a:cubicBezTo>
                    <a:pt x="1359914" y="831594"/>
                    <a:pt x="1361245" y="846968"/>
                    <a:pt x="1371600" y="853440"/>
                  </a:cubicBezTo>
                  <a:cubicBezTo>
                    <a:pt x="1389763" y="864792"/>
                    <a:pt x="1412240" y="866987"/>
                    <a:pt x="1432560" y="873760"/>
                  </a:cubicBezTo>
                  <a:lnTo>
                    <a:pt x="1493520" y="894080"/>
                  </a:lnTo>
                  <a:lnTo>
                    <a:pt x="1524000" y="904240"/>
                  </a:lnTo>
                  <a:cubicBezTo>
                    <a:pt x="1572302" y="936441"/>
                    <a:pt x="1542896" y="920699"/>
                    <a:pt x="1615440" y="944880"/>
                  </a:cubicBezTo>
                  <a:lnTo>
                    <a:pt x="1645920" y="955040"/>
                  </a:lnTo>
                  <a:lnTo>
                    <a:pt x="1706880" y="995680"/>
                  </a:lnTo>
                  <a:cubicBezTo>
                    <a:pt x="1721248" y="1005259"/>
                    <a:pt x="1741020" y="1001296"/>
                    <a:pt x="1757680" y="1005840"/>
                  </a:cubicBezTo>
                  <a:cubicBezTo>
                    <a:pt x="1778344" y="1011476"/>
                    <a:pt x="1798320" y="1019387"/>
                    <a:pt x="1818640" y="1026160"/>
                  </a:cubicBezTo>
                  <a:lnTo>
                    <a:pt x="1879600" y="1046480"/>
                  </a:lnTo>
                  <a:lnTo>
                    <a:pt x="1910080" y="1056640"/>
                  </a:lnTo>
                  <a:cubicBezTo>
                    <a:pt x="1920240" y="1063413"/>
                    <a:pt x="1929638" y="1071499"/>
                    <a:pt x="1940560" y="1076960"/>
                  </a:cubicBezTo>
                  <a:cubicBezTo>
                    <a:pt x="1950139" y="1081749"/>
                    <a:pt x="1962677" y="1080430"/>
                    <a:pt x="1971040" y="1087120"/>
                  </a:cubicBezTo>
                  <a:cubicBezTo>
                    <a:pt x="2036692" y="1139641"/>
                    <a:pt x="1945228" y="1102223"/>
                    <a:pt x="2021840" y="1127760"/>
                  </a:cubicBezTo>
                  <a:cubicBezTo>
                    <a:pt x="2015067" y="1137920"/>
                    <a:pt x="2011055" y="1150612"/>
                    <a:pt x="2001520" y="1158240"/>
                  </a:cubicBezTo>
                  <a:cubicBezTo>
                    <a:pt x="1993157" y="1164930"/>
                    <a:pt x="1981676" y="1167149"/>
                    <a:pt x="1971040" y="1168400"/>
                  </a:cubicBezTo>
                  <a:cubicBezTo>
                    <a:pt x="1923831" y="1173954"/>
                    <a:pt x="1876194" y="1174914"/>
                    <a:pt x="1828800" y="1178560"/>
                  </a:cubicBezTo>
                  <a:lnTo>
                    <a:pt x="1706880" y="1188720"/>
                  </a:lnTo>
                  <a:cubicBezTo>
                    <a:pt x="1656226" y="1205605"/>
                    <a:pt x="1651345" y="1208963"/>
                    <a:pt x="1605280" y="1219200"/>
                  </a:cubicBezTo>
                  <a:cubicBezTo>
                    <a:pt x="1588423" y="1222946"/>
                    <a:pt x="1571140" y="1224816"/>
                    <a:pt x="1554480" y="1229360"/>
                  </a:cubicBezTo>
                  <a:cubicBezTo>
                    <a:pt x="1533816" y="1234996"/>
                    <a:pt x="1493520" y="1249680"/>
                    <a:pt x="1493520" y="1249680"/>
                  </a:cubicBezTo>
                  <a:lnTo>
                    <a:pt x="467360" y="1229360"/>
                  </a:lnTo>
                  <a:cubicBezTo>
                    <a:pt x="446776" y="1228553"/>
                    <a:pt x="426940" y="1220780"/>
                    <a:pt x="406400" y="1219200"/>
                  </a:cubicBezTo>
                  <a:cubicBezTo>
                    <a:pt x="338782" y="1213999"/>
                    <a:pt x="270933" y="1212427"/>
                    <a:pt x="203200" y="1209040"/>
                  </a:cubicBezTo>
                  <a:cubicBezTo>
                    <a:pt x="189653" y="1202267"/>
                    <a:pt x="176741" y="1194038"/>
                    <a:pt x="162560" y="1188720"/>
                  </a:cubicBezTo>
                  <a:cubicBezTo>
                    <a:pt x="149485" y="1183817"/>
                    <a:pt x="135346" y="1182396"/>
                    <a:pt x="121920" y="1178560"/>
                  </a:cubicBezTo>
                  <a:cubicBezTo>
                    <a:pt x="111622" y="1175618"/>
                    <a:pt x="101600" y="1171787"/>
                    <a:pt x="91440" y="1168400"/>
                  </a:cubicBezTo>
                  <a:cubicBezTo>
                    <a:pt x="77893" y="1148080"/>
                    <a:pt x="58523" y="1130608"/>
                    <a:pt x="50800" y="1107440"/>
                  </a:cubicBezTo>
                  <a:cubicBezTo>
                    <a:pt x="47413" y="1097280"/>
                    <a:pt x="42963" y="1087415"/>
                    <a:pt x="40640" y="1076960"/>
                  </a:cubicBezTo>
                  <a:cubicBezTo>
                    <a:pt x="36171" y="1056850"/>
                    <a:pt x="36994" y="1035543"/>
                    <a:pt x="30480" y="1016000"/>
                  </a:cubicBezTo>
                  <a:cubicBezTo>
                    <a:pt x="26619" y="1004416"/>
                    <a:pt x="16933" y="995680"/>
                    <a:pt x="10160" y="985520"/>
                  </a:cubicBezTo>
                  <a:cubicBezTo>
                    <a:pt x="6773" y="948267"/>
                    <a:pt x="0" y="911167"/>
                    <a:pt x="0" y="873760"/>
                  </a:cubicBezTo>
                  <a:cubicBezTo>
                    <a:pt x="0" y="798874"/>
                    <a:pt x="4252" y="557391"/>
                    <a:pt x="20320" y="436880"/>
                  </a:cubicBezTo>
                  <a:cubicBezTo>
                    <a:pt x="22165" y="423039"/>
                    <a:pt x="24979" y="409075"/>
                    <a:pt x="30480" y="396240"/>
                  </a:cubicBezTo>
                  <a:cubicBezTo>
                    <a:pt x="68647" y="307184"/>
                    <a:pt x="36496" y="420903"/>
                    <a:pt x="60960" y="335280"/>
                  </a:cubicBezTo>
                  <a:cubicBezTo>
                    <a:pt x="72649" y="294368"/>
                    <a:pt x="76483" y="269087"/>
                    <a:pt x="81280" y="223520"/>
                  </a:cubicBezTo>
                  <a:cubicBezTo>
                    <a:pt x="85549" y="182963"/>
                    <a:pt x="86675" y="142102"/>
                    <a:pt x="91440" y="101600"/>
                  </a:cubicBezTo>
                  <a:cubicBezTo>
                    <a:pt x="98198" y="44158"/>
                    <a:pt x="86187" y="50800"/>
                    <a:pt x="121920" y="50800"/>
                  </a:cubicBezTo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it-IT" sz="3300" dirty="0" smtClean="0"/>
              <a:t>Stock</a:t>
            </a:r>
            <a:r>
              <a:rPr lang="en-US" sz="3300" dirty="0" smtClean="0"/>
              <a:t> </a:t>
            </a:r>
            <a:r>
              <a:rPr lang="en-US" sz="3300" dirty="0"/>
              <a:t>necessário para o Xpert MTB/RIF</a:t>
            </a:r>
            <a:r>
              <a:rPr lang="en-US" sz="3300" dirty="0" smtClean="0"/>
              <a:t>: </a:t>
            </a:r>
            <a:r>
              <a:rPr lang="en-US" sz="3300" dirty="0" err="1" smtClean="0"/>
              <a:t>fornecido</a:t>
            </a:r>
            <a:r>
              <a:rPr lang="en-US" sz="3300" dirty="0" smtClean="0"/>
              <a:t> </a:t>
            </a:r>
            <a:r>
              <a:rPr lang="en-US" sz="3300" dirty="0"/>
              <a:t>pela Cepheid</a:t>
            </a:r>
          </a:p>
        </p:txBody>
      </p:sp>
    </p:spTree>
    <p:extLst>
      <p:ext uri="{BB962C8B-B14F-4D97-AF65-F5344CB8AC3E}">
        <p14:creationId xmlns:p14="http://schemas.microsoft.com/office/powerpoint/2010/main" val="31115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002273"/>
              </p:ext>
            </p:extLst>
          </p:nvPr>
        </p:nvGraphicFramePr>
        <p:xfrm>
          <a:off x="663799" y="1550068"/>
          <a:ext cx="9505056" cy="1069704"/>
        </p:xfrm>
        <a:graphic>
          <a:graphicData uri="http://schemas.openxmlformats.org/drawingml/2006/table">
            <a:tbl>
              <a:tblPr firstRow="1" bandRow="1"/>
              <a:tblGrid>
                <a:gridCol w="3787729"/>
                <a:gridCol w="2902368"/>
                <a:gridCol w="2814959"/>
              </a:tblGrid>
              <a:tr h="534852"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>
                          <a:solidFill>
                            <a:srgbClr val="002060"/>
                          </a:solidFill>
                        </a:rPr>
                        <a:t>Produto da Cepheid</a:t>
                      </a:r>
                      <a:endParaRPr lang="pt-PT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>
                          <a:solidFill>
                            <a:srgbClr val="002060"/>
                          </a:solidFill>
                        </a:rPr>
                        <a:t>Número de</a:t>
                      </a:r>
                      <a:r>
                        <a:rPr sz="2000"/>
                        <a:t> </a:t>
                      </a:r>
                      <a:r>
                        <a:rPr lang="nl-NL" sz="2000" b="1" dirty="0" smtClean="0">
                          <a:solidFill>
                            <a:srgbClr val="002060"/>
                          </a:solidFill>
                        </a:rPr>
                        <a:t>catálogo</a:t>
                      </a:r>
                      <a:endParaRPr lang="pt-PT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>
                          <a:solidFill>
                            <a:srgbClr val="002060"/>
                          </a:solidFill>
                        </a:rPr>
                        <a:t>Número de testes</a:t>
                      </a:r>
                      <a:endParaRPr lang="pt-PT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  <a:tr h="534852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solidFill>
                            <a:srgbClr val="002060"/>
                          </a:solidFill>
                        </a:rPr>
                        <a:t>Kit de calibração do Xpert</a:t>
                      </a:r>
                      <a:endParaRPr lang="pt-PT" sz="22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solidFill>
                            <a:srgbClr val="002060"/>
                          </a:solidFill>
                        </a:rPr>
                        <a:t>GXCALIB-100N-5</a:t>
                      </a:r>
                      <a:endParaRPr lang="pt-PT" sz="22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pt-PT" sz="22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30137" y="2691780"/>
            <a:ext cx="3357586" cy="633901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nl-NL" sz="2200" i="1" dirty="0"/>
              <a:t>Software, </a:t>
            </a:r>
          </a:p>
          <a:p>
            <a:pPr algn="r">
              <a:lnSpc>
                <a:spcPct val="80000"/>
              </a:lnSpc>
            </a:pPr>
            <a:r>
              <a:rPr lang="nl-NL" sz="2200" i="1" dirty="0"/>
              <a:t>inserção</a:t>
            </a:r>
            <a:r>
              <a:rPr dirty="0" smtClean="0"/>
              <a:t> </a:t>
            </a:r>
            <a:r>
              <a:rPr lang="nl-NL" sz="2200" i="1" dirty="0"/>
              <a:t>da embalagem</a:t>
            </a:r>
            <a:endParaRPr lang="pt-PT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55887" y="6081921"/>
            <a:ext cx="4960002" cy="461546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algn="ctr"/>
            <a:r>
              <a:rPr lang="nl-NL" sz="2400" i="1" dirty="0"/>
              <a:t>5 cartuchos de</a:t>
            </a:r>
            <a:r>
              <a:rPr dirty="0" smtClean="0"/>
              <a:t> </a:t>
            </a:r>
            <a:r>
              <a:rPr lang="nl-NL" sz="2400" i="1" dirty="0"/>
              <a:t>calibração</a:t>
            </a:r>
            <a:r>
              <a:rPr dirty="0" smtClean="0"/>
              <a:t> </a:t>
            </a:r>
            <a:r>
              <a:rPr lang="nl-NL" sz="2400" i="1" dirty="0"/>
              <a:t>do Xpert</a:t>
            </a:r>
            <a:endParaRPr lang="pt-PT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44451" y="4781292"/>
            <a:ext cx="3281488" cy="430768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algn="ctr"/>
            <a:r>
              <a:rPr lang="nl-NL" sz="2200" i="1" dirty="0"/>
              <a:t>CD de dados em branco</a:t>
            </a:r>
            <a:endParaRPr lang="pt-PT" sz="2200" i="1" dirty="0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3211" y="3325259"/>
            <a:ext cx="1350216" cy="13312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0258" y="5169633"/>
            <a:ext cx="1682001" cy="13874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05" y="2628892"/>
            <a:ext cx="4733404" cy="3225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it-IT" sz="3300" dirty="0" smtClean="0"/>
              <a:t>Stock</a:t>
            </a:r>
            <a:r>
              <a:rPr lang="en-US" sz="3300" dirty="0" smtClean="0"/>
              <a:t> </a:t>
            </a:r>
            <a:r>
              <a:rPr lang="en-US" sz="3300" dirty="0"/>
              <a:t>necessário para o Xpert MTB/RIF</a:t>
            </a:r>
            <a:r>
              <a:rPr lang="en-US" sz="3300" dirty="0" smtClean="0"/>
              <a:t>: </a:t>
            </a:r>
            <a:r>
              <a:rPr lang="en-US" sz="3300" dirty="0" err="1" smtClean="0"/>
              <a:t>fornecido</a:t>
            </a:r>
            <a:r>
              <a:rPr lang="en-US" sz="3300" dirty="0" smtClean="0"/>
              <a:t> </a:t>
            </a:r>
            <a:r>
              <a:rPr lang="en-US" sz="3300" dirty="0"/>
              <a:t>pela Cepheid</a:t>
            </a:r>
          </a:p>
        </p:txBody>
      </p:sp>
    </p:spTree>
    <p:extLst>
      <p:ext uri="{BB962C8B-B14F-4D97-AF65-F5344CB8AC3E}">
        <p14:creationId xmlns:p14="http://schemas.microsoft.com/office/powerpoint/2010/main" val="37366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Equipamento</a:t>
            </a:r>
            <a:r>
              <a:rPr lang="it-IT" dirty="0" smtClean="0"/>
              <a:t> </a:t>
            </a:r>
            <a:endParaRPr dirty="0" smtClean="0"/>
          </a:p>
          <a:p>
            <a:r>
              <a:rPr lang="it-IT" dirty="0" smtClean="0"/>
              <a:t>Stock </a:t>
            </a:r>
            <a:r>
              <a:rPr dirty="0" smtClean="0"/>
              <a:t>de produtos relacionados com </a:t>
            </a:r>
            <a:r>
              <a:rPr lang="it-IT" dirty="0" smtClean="0"/>
              <a:t>bios</a:t>
            </a:r>
            <a:r>
              <a:rPr dirty="0" err="1" smtClean="0"/>
              <a:t>segurança</a:t>
            </a:r>
            <a:endParaRPr dirty="0" smtClean="0"/>
          </a:p>
          <a:p>
            <a:r>
              <a:rPr lang="it-IT" dirty="0" smtClean="0"/>
              <a:t>Stock</a:t>
            </a:r>
            <a:r>
              <a:rPr dirty="0" smtClean="0"/>
              <a:t> de laboratório</a:t>
            </a:r>
          </a:p>
          <a:p>
            <a:r>
              <a:rPr dirty="0" smtClean="0"/>
              <a:t>Equipamento de protecção individual</a:t>
            </a:r>
          </a:p>
          <a:p>
            <a:r>
              <a:rPr dirty="0" smtClean="0"/>
              <a:t>Artigos de papelaria</a:t>
            </a:r>
          </a:p>
          <a:p>
            <a:r>
              <a:rPr dirty="0" smtClean="0"/>
              <a:t>Programa antivírus para o computador. O Norton Internet Security é fornecido apenas no primeiro ano; a renovação fica a cargo do utilizador.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it-IT" sz="3200" dirty="0" smtClean="0"/>
              <a:t>Stock</a:t>
            </a:r>
            <a:r>
              <a:rPr lang="en-US" sz="3600" dirty="0" smtClean="0"/>
              <a:t> </a:t>
            </a:r>
            <a:r>
              <a:rPr lang="en-US" sz="3600" dirty="0"/>
              <a:t>necessário para o </a:t>
            </a:r>
            <a:r>
              <a:rPr lang="en-US" sz="3600" dirty="0" err="1"/>
              <a:t>Xpert</a:t>
            </a:r>
            <a:r>
              <a:rPr lang="en-US" sz="3600" dirty="0"/>
              <a:t> </a:t>
            </a:r>
            <a:r>
              <a:rPr lang="en-US" sz="3600" dirty="0" smtClean="0"/>
              <a:t>MTB/RIF: NÃO </a:t>
            </a:r>
            <a:r>
              <a:rPr lang="en-US" sz="3600" dirty="0"/>
              <a:t>fornecido pela Cepheid</a:t>
            </a:r>
          </a:p>
        </p:txBody>
      </p:sp>
    </p:spTree>
    <p:extLst>
      <p:ext uri="{BB962C8B-B14F-4D97-AF65-F5344CB8AC3E}">
        <p14:creationId xmlns:p14="http://schemas.microsoft.com/office/powerpoint/2010/main" val="42201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Equipamento</a:t>
            </a:r>
          </a:p>
          <a:p>
            <a:pPr lvl="1">
              <a:buFont typeface="Arial" pitchFamily="34" charset="0"/>
              <a:buChar char="−"/>
            </a:pPr>
            <a:r>
              <a:rPr lang="en-US" sz="2800" dirty="0"/>
              <a:t>Reserva de fonte de alimentação, conforme necessário (UPS e baterias, gerador, inversor, equipamento de protecção contra sobretensão)</a:t>
            </a:r>
          </a:p>
          <a:p>
            <a:pPr lvl="1">
              <a:buFont typeface="Arial" pitchFamily="34" charset="0"/>
              <a:buChar char="−"/>
            </a:pPr>
            <a:r>
              <a:rPr lang="en-US" sz="2800" dirty="0"/>
              <a:t>Impressora e cartuchos de impressão</a:t>
            </a:r>
          </a:p>
          <a:p>
            <a:pPr lvl="1">
              <a:buFont typeface="Arial" pitchFamily="34" charset="0"/>
              <a:buChar char="−"/>
            </a:pPr>
            <a:r>
              <a:rPr lang="en-US" sz="2800" dirty="0"/>
              <a:t>Cronómetro</a:t>
            </a:r>
          </a:p>
          <a:p>
            <a:pPr lvl="1">
              <a:buFont typeface="Arial" pitchFamily="34" charset="0"/>
              <a:buChar char="−"/>
            </a:pPr>
            <a:r>
              <a:rPr lang="en-US" sz="2800" dirty="0"/>
              <a:t>Termómetro</a:t>
            </a:r>
          </a:p>
          <a:p>
            <a:pPr lvl="1">
              <a:buFont typeface="Arial" pitchFamily="34" charset="0"/>
              <a:buChar char="−"/>
            </a:pPr>
            <a:r>
              <a:rPr lang="en-US" sz="2800" dirty="0" smtClean="0"/>
              <a:t>Vortex (</a:t>
            </a:r>
            <a:r>
              <a:rPr lang="en-US" sz="2800" dirty="0" err="1" smtClean="0"/>
              <a:t>opcional</a:t>
            </a:r>
            <a:r>
              <a:rPr lang="en-US" sz="2800" dirty="0"/>
              <a:t>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it-IT" sz="3200" dirty="0" smtClean="0"/>
              <a:t>Stock</a:t>
            </a:r>
            <a:r>
              <a:rPr lang="en-US" sz="3600" dirty="0" smtClean="0"/>
              <a:t> </a:t>
            </a:r>
            <a:r>
              <a:rPr lang="en-US" sz="3600" dirty="0"/>
              <a:t>necessário para o Xpert MTB/RIF</a:t>
            </a:r>
            <a:r>
              <a:rPr lang="en-US" sz="3600" dirty="0" smtClean="0"/>
              <a:t>: NÃO </a:t>
            </a:r>
            <a:r>
              <a:rPr lang="en-US" sz="3600" dirty="0"/>
              <a:t>fornecido pela Cepheid</a:t>
            </a:r>
          </a:p>
        </p:txBody>
      </p:sp>
    </p:spTree>
    <p:extLst>
      <p:ext uri="{BB962C8B-B14F-4D97-AF65-F5344CB8AC3E}">
        <p14:creationId xmlns:p14="http://schemas.microsoft.com/office/powerpoint/2010/main" val="25026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191896"/>
              </p:ext>
            </p:extLst>
          </p:nvPr>
        </p:nvGraphicFramePr>
        <p:xfrm>
          <a:off x="591791" y="1539653"/>
          <a:ext cx="9505056" cy="452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1"/>
                <a:gridCol w="3870193"/>
                <a:gridCol w="2466512"/>
              </a:tblGrid>
              <a:tr h="704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2060"/>
                          </a:solidFill>
                        </a:rPr>
                        <a:t>Parâmetros críticos</a:t>
                      </a:r>
                    </a:p>
                    <a:p>
                      <a:endParaRPr lang="pt-PT" sz="22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02060"/>
                          </a:solidFill>
                        </a:rPr>
                        <a:t>Comentário</a:t>
                      </a:r>
                      <a:endParaRPr lang="pt-PT" sz="22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02060"/>
                          </a:solidFill>
                        </a:rPr>
                        <a:t>Especificações adequadas</a:t>
                      </a:r>
                      <a:endParaRPr lang="pt-PT" sz="22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10182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Tensão no seu país</a:t>
                      </a:r>
                    </a:p>
                    <a:p>
                      <a:endParaRPr lang="pt-PT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2060"/>
                          </a:solidFill>
                        </a:rPr>
                        <a:t>Tensão da fonte de alimentação da rede eléctrica</a:t>
                      </a:r>
                      <a:endParaRPr lang="pt-PT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2060"/>
                          </a:solidFill>
                        </a:rPr>
                        <a:t>Depende do país</a:t>
                      </a:r>
                      <a:endParaRPr lang="pt-PT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821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Capacidade da UPS em quilovolt-ampere (VA)</a:t>
                      </a:r>
                      <a:endParaRPr lang="pt-PT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2060"/>
                          </a:solidFill>
                        </a:rPr>
                        <a:t>Depende da carga do </a:t>
                      </a:r>
                      <a:r>
                        <a:rPr lang="en-US" sz="2000" noProof="0" dirty="0" err="1" smtClean="0">
                          <a:solidFill>
                            <a:srgbClr val="002060"/>
                          </a:solidFill>
                        </a:rPr>
                        <a:t>equipamento</a:t>
                      </a:r>
                      <a:r>
                        <a:rPr lang="en-US" sz="2000" noProof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noProof="0" dirty="0" err="1" smtClean="0">
                          <a:solidFill>
                            <a:srgbClr val="002060"/>
                          </a:solidFill>
                        </a:rPr>
                        <a:t>mais</a:t>
                      </a:r>
                      <a:r>
                        <a:rPr lang="en-US" sz="2000" noProof="0" dirty="0" smtClean="0">
                          <a:solidFill>
                            <a:srgbClr val="002060"/>
                          </a:solidFill>
                        </a:rPr>
                        <a:t> 20 – 25% </a:t>
                      </a:r>
                      <a:endParaRPr lang="pt-PT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2060"/>
                          </a:solidFill>
                        </a:rPr>
                        <a:t>600 VA</a:t>
                      </a:r>
                      <a:endParaRPr lang="pt-PT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920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002060"/>
                          </a:solidFill>
                        </a:rPr>
                        <a:t>Tempo de reserva</a:t>
                      </a:r>
                      <a:endParaRPr lang="pt-PT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solidFill>
                            <a:srgbClr val="002060"/>
                          </a:solidFill>
                        </a:rPr>
                        <a:t>Tempo de </a:t>
                      </a:r>
                      <a:r>
                        <a:rPr lang="en-US" sz="2000" noProof="0" dirty="0" err="1" smtClean="0">
                          <a:solidFill>
                            <a:srgbClr val="002060"/>
                          </a:solidFill>
                        </a:rPr>
                        <a:t>duração</a:t>
                      </a:r>
                      <a:r>
                        <a:rPr lang="en-US" sz="2000" noProof="0" dirty="0" smtClean="0">
                          <a:solidFill>
                            <a:srgbClr val="002060"/>
                          </a:solidFill>
                        </a:rPr>
                        <a:t> da </a:t>
                      </a:r>
                      <a:r>
                        <a:rPr lang="en-US" sz="2000" noProof="0" dirty="0" err="1" smtClean="0">
                          <a:solidFill>
                            <a:srgbClr val="002060"/>
                          </a:solidFill>
                        </a:rPr>
                        <a:t>interrupção</a:t>
                      </a:r>
                      <a:r>
                        <a:rPr lang="en-US" sz="2000" noProof="0" dirty="0" smtClean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en-US" sz="2000" noProof="0" dirty="0" err="1" smtClean="0">
                          <a:solidFill>
                            <a:srgbClr val="002060"/>
                          </a:solidFill>
                        </a:rPr>
                        <a:t>energia</a:t>
                      </a:r>
                      <a:endParaRPr lang="pt-PT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2060"/>
                          </a:solidFill>
                        </a:rPr>
                        <a:t>4 – 6 min</a:t>
                      </a:r>
                      <a:endParaRPr lang="pt-PT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8218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002060"/>
                          </a:solidFill>
                        </a:rPr>
                        <a:t>Tempo de transferência</a:t>
                      </a:r>
                      <a:endParaRPr lang="pt-PT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Duração da transferência do equipamento para a alimentação da bateria</a:t>
                      </a:r>
                      <a:endParaRPr lang="pt-PT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2060"/>
                          </a:solidFill>
                        </a:rPr>
                        <a:t>0 milissegundos</a:t>
                      </a:r>
                      <a:endParaRPr lang="pt-PT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/>
              <a:t>Stock</a:t>
            </a:r>
            <a:r>
              <a:rPr lang="en-US" sz="3600" dirty="0" smtClean="0"/>
              <a:t> </a:t>
            </a:r>
            <a:r>
              <a:rPr lang="en-US" sz="3600" dirty="0"/>
              <a:t>necessário para o Xpert MTB/RIF: UPS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37619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Tempo de transferência normal dos geradores automáticos: 10 – 30 seg. (continua a ser necessária uma UPS)</a:t>
            </a:r>
          </a:p>
          <a:p>
            <a:endParaRPr lang="pt-PT" sz="2400" dirty="0"/>
          </a:p>
          <a:p>
            <a:r>
              <a:rPr lang="en-US" sz="2400" dirty="0"/>
              <a:t>Pode ser de </a:t>
            </a:r>
            <a:r>
              <a:rPr lang="en-US" sz="2400" dirty="0" err="1" smtClean="0"/>
              <a:t>aquisição</a:t>
            </a:r>
            <a:r>
              <a:rPr lang="en-US" sz="2400" dirty="0" smtClean="0"/>
              <a:t> </a:t>
            </a:r>
            <a:r>
              <a:rPr lang="en-US" sz="2400" dirty="0"/>
              <a:t>e execução relativamente económica</a:t>
            </a:r>
          </a:p>
          <a:p>
            <a:endParaRPr lang="pt-PT" sz="2400" dirty="0"/>
          </a:p>
          <a:p>
            <a:r>
              <a:rPr lang="en-US" sz="2400" dirty="0"/>
              <a:t>É necessário armazenamento e manutenção de combustível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/>
              <a:t>Stock </a:t>
            </a:r>
            <a:r>
              <a:rPr lang="en-US" sz="3600" dirty="0" err="1" smtClean="0"/>
              <a:t>necessário</a:t>
            </a:r>
            <a:r>
              <a:rPr lang="en-US" sz="3600" dirty="0" smtClean="0"/>
              <a:t> </a:t>
            </a:r>
            <a:r>
              <a:rPr lang="en-US" sz="3600" dirty="0"/>
              <a:t>para o Xpert MTB/RIF: gerador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12808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Converte alimentação de baixa tensão em alimentação de alta tensão</a:t>
            </a:r>
          </a:p>
          <a:p>
            <a:endParaRPr lang="pt-PT" sz="2400" dirty="0"/>
          </a:p>
          <a:p>
            <a:r>
              <a:rPr lang="en-US" sz="2400" dirty="0"/>
              <a:t>Pode funcionar em baterias de automóveis</a:t>
            </a:r>
          </a:p>
          <a:p>
            <a:endParaRPr lang="pt-PT" sz="2400" dirty="0"/>
          </a:p>
          <a:p>
            <a:r>
              <a:rPr lang="en-US" sz="2400" dirty="0"/>
              <a:t>Tempo de execução: 2 – 12 horas (dependendo da capacidade de reserva das baterias e da carga do equipamento)</a:t>
            </a:r>
          </a:p>
          <a:p>
            <a:endParaRPr lang="pt-PT" sz="2400" dirty="0"/>
          </a:p>
          <a:p>
            <a:r>
              <a:rPr lang="en-US" sz="2400" dirty="0"/>
              <a:t>O tempo de transferência pode ser inferior a 4 milissegundos (pode continuar a ser necessária uma UPS)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300" dirty="0" smtClean="0"/>
              <a:t>Stock</a:t>
            </a:r>
            <a:r>
              <a:rPr lang="en-US" sz="3300" dirty="0" smtClean="0"/>
              <a:t> </a:t>
            </a:r>
            <a:r>
              <a:rPr lang="en-US" sz="3300" dirty="0"/>
              <a:t>necessário para o Xpert MTB/RIF: </a:t>
            </a:r>
            <a:r>
              <a:rPr lang="en-US" sz="3300" dirty="0" err="1" smtClean="0"/>
              <a:t>inversor</a:t>
            </a:r>
            <a:endParaRPr lang="pt-PT" sz="33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98"/>
              </a:spcBef>
            </a:pPr>
            <a:r>
              <a:rPr lang="en-US" sz="2400" dirty="0"/>
              <a:t>Protege os sistemas electrónicos, incluindo a UPS, sobretensões e picos de corrente</a:t>
            </a:r>
          </a:p>
          <a:p>
            <a:pPr>
              <a:spcBef>
                <a:spcPts val="1198"/>
              </a:spcBef>
            </a:pPr>
            <a:r>
              <a:rPr lang="en-US" sz="2400" dirty="0"/>
              <a:t>Uma sobretensão/pico de corrente, ou tensão transitória, é um aumento na tensão significativamente superior ao nível designado num fluxo de electricidade</a:t>
            </a:r>
          </a:p>
          <a:p>
            <a:pPr>
              <a:spcBef>
                <a:spcPts val="1198"/>
              </a:spcBef>
            </a:pPr>
            <a:r>
              <a:rPr lang="en-US" sz="2400" dirty="0" err="1"/>
              <a:t>Mesmo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/>
              <a:t>o aumento de tensão não quebra imediatamente a máquina, pode esforçar os componentes, desgastando-os com o </a:t>
            </a:r>
            <a:r>
              <a:rPr lang="en-US" sz="2400" dirty="0" smtClean="0"/>
              <a:t>tempo</a:t>
            </a:r>
          </a:p>
          <a:p>
            <a:pPr>
              <a:spcBef>
                <a:spcPts val="1198"/>
              </a:spcBef>
            </a:pPr>
            <a:r>
              <a:rPr lang="en-US" sz="2400" dirty="0" err="1" smtClean="0"/>
              <a:t>Estabilizador</a:t>
            </a:r>
            <a:r>
              <a:rPr lang="en-US" sz="2400" dirty="0" smtClean="0"/>
              <a:t> (</a:t>
            </a:r>
            <a:r>
              <a:rPr lang="en-US" sz="2400" dirty="0" err="1" smtClean="0"/>
              <a:t>opcional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spcBef>
                <a:spcPts val="1198"/>
              </a:spcBef>
            </a:pPr>
            <a:r>
              <a:rPr lang="en-US" sz="2400" dirty="0"/>
              <a:t>Não substitui a UPS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097" y="302102"/>
            <a:ext cx="9858444" cy="1014325"/>
          </a:xfrm>
        </p:spPr>
        <p:txBody>
          <a:bodyPr>
            <a:noAutofit/>
          </a:bodyPr>
          <a:lstStyle/>
          <a:p>
            <a:r>
              <a:rPr lang="it-IT" sz="3200" dirty="0" smtClean="0"/>
              <a:t>Stock</a:t>
            </a:r>
            <a:r>
              <a:rPr lang="en-US" sz="3000" dirty="0" smtClean="0"/>
              <a:t> </a:t>
            </a:r>
            <a:r>
              <a:rPr lang="en-US" sz="3000" dirty="0"/>
              <a:t>necessário para o Xpert MTB</a:t>
            </a:r>
            <a:r>
              <a:rPr lang="en-US" sz="3000" dirty="0" smtClean="0"/>
              <a:t>/ RIF: </a:t>
            </a:r>
            <a:r>
              <a:rPr lang="en-US" sz="3000" dirty="0" err="1" smtClean="0"/>
              <a:t>equipamento</a:t>
            </a:r>
            <a:r>
              <a:rPr lang="en-US" sz="3000" dirty="0" smtClean="0"/>
              <a:t> </a:t>
            </a:r>
            <a:r>
              <a:rPr lang="en-US" sz="3000" dirty="0"/>
              <a:t>de protecção contra sobretensão</a:t>
            </a:r>
          </a:p>
        </p:txBody>
      </p:sp>
    </p:spTree>
    <p:extLst>
      <p:ext uri="{BB962C8B-B14F-4D97-AF65-F5344CB8AC3E}">
        <p14:creationId xmlns:p14="http://schemas.microsoft.com/office/powerpoint/2010/main" val="19720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Stock</a:t>
            </a:r>
            <a:r>
              <a:rPr lang="nl-NL" sz="2400" dirty="0" smtClean="0"/>
              <a:t> </a:t>
            </a:r>
            <a:r>
              <a:rPr lang="nl-NL" sz="2400" dirty="0"/>
              <a:t>de produtos relacionados com </a:t>
            </a:r>
            <a:r>
              <a:rPr lang="nl-NL" sz="2400" dirty="0" smtClean="0"/>
              <a:t>biossegurança </a:t>
            </a:r>
            <a:endParaRPr lang="nl-NL" sz="2400" dirty="0"/>
          </a:p>
          <a:p>
            <a:pPr lvl="1">
              <a:buFont typeface="Arial" pitchFamily="34" charset="0"/>
              <a:buChar char="−"/>
            </a:pPr>
            <a:r>
              <a:rPr lang="nl-NL" sz="2400" dirty="0"/>
              <a:t>Sacos </a:t>
            </a:r>
            <a:r>
              <a:rPr lang="nl-NL" sz="2400" dirty="0" smtClean="0"/>
              <a:t>de lixo autoclaváveis para materiais</a:t>
            </a:r>
            <a:r>
              <a:rPr dirty="0" smtClean="0"/>
              <a:t> </a:t>
            </a:r>
            <a:r>
              <a:rPr lang="it-IT" dirty="0" err="1" smtClean="0"/>
              <a:t>contaminados</a:t>
            </a:r>
            <a:endParaRPr lang="it-IT" dirty="0" smtClean="0"/>
          </a:p>
          <a:p>
            <a:pPr lvl="1">
              <a:buFont typeface="Arial" pitchFamily="34" charset="0"/>
              <a:buChar char="−"/>
            </a:pPr>
            <a:r>
              <a:rPr lang="en-US" sz="2400" dirty="0" err="1" smtClean="0"/>
              <a:t>Desinfectante</a:t>
            </a:r>
            <a:r>
              <a:rPr lang="en-US" sz="2400" dirty="0" smtClean="0"/>
              <a:t> </a:t>
            </a:r>
            <a:r>
              <a:rPr lang="en-US" sz="2400" dirty="0"/>
              <a:t>tuberculocida (solução de lixívia fenólica, 70% de álcool, etc.)</a:t>
            </a:r>
          </a:p>
          <a:p>
            <a:pPr lvl="1">
              <a:buFont typeface="Arial" pitchFamily="34" charset="0"/>
              <a:buChar char="−"/>
            </a:pPr>
            <a:r>
              <a:rPr lang="nl-NL" sz="2400" dirty="0"/>
              <a:t>Recipientes de eliminação (para pipetas, </a:t>
            </a:r>
            <a:r>
              <a:rPr lang="nl-NL" sz="2400" dirty="0" smtClean="0"/>
              <a:t>escarradores </a:t>
            </a:r>
            <a:r>
              <a:rPr lang="nl-NL" sz="2400" dirty="0"/>
              <a:t>e cartuchos usados)</a:t>
            </a:r>
            <a:endParaRPr lang="pt-PT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/>
              <a:t>Stock</a:t>
            </a:r>
            <a:r>
              <a:rPr lang="en-US" sz="3600" dirty="0" smtClean="0"/>
              <a:t> </a:t>
            </a:r>
            <a:r>
              <a:rPr lang="en-US" sz="3600" dirty="0"/>
              <a:t>necessário para o Xpert MTB/RIF</a:t>
            </a:r>
            <a:r>
              <a:rPr lang="en-US" sz="3600" dirty="0" smtClean="0"/>
              <a:t>: NÃO </a:t>
            </a:r>
            <a:r>
              <a:rPr lang="en-US" sz="3600" dirty="0"/>
              <a:t>fornecido pela Cepheid</a:t>
            </a:r>
          </a:p>
        </p:txBody>
      </p:sp>
    </p:spTree>
    <p:extLst>
      <p:ext uri="{BB962C8B-B14F-4D97-AF65-F5344CB8AC3E}">
        <p14:creationId xmlns:p14="http://schemas.microsoft.com/office/powerpoint/2010/main" val="15190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Stock</a:t>
            </a:r>
            <a:r>
              <a:rPr dirty="0" smtClean="0"/>
              <a:t> </a:t>
            </a:r>
            <a:r>
              <a:rPr lang="nl-NL" sz="2400" dirty="0"/>
              <a:t>de laboratório</a:t>
            </a:r>
            <a:endParaRPr lang="pt-PT" sz="2400" dirty="0"/>
          </a:p>
          <a:p>
            <a:pPr lvl="1">
              <a:buFont typeface="Arial" pitchFamily="34" charset="0"/>
              <a:buChar char="−"/>
            </a:pPr>
            <a:r>
              <a:rPr lang="nl-NL" sz="2400" dirty="0" smtClean="0"/>
              <a:t>Escarradores</a:t>
            </a:r>
            <a:endParaRPr lang="nl-NL" sz="2400" dirty="0"/>
          </a:p>
          <a:p>
            <a:pPr lvl="1">
              <a:buFont typeface="Arial" pitchFamily="34" charset="0"/>
              <a:buChar char="−"/>
            </a:pPr>
            <a:r>
              <a:rPr lang="nl-NL" sz="2400" dirty="0"/>
              <a:t>Pipetas de transferência adicionais (opcional)</a:t>
            </a:r>
          </a:p>
          <a:p>
            <a:pPr lvl="1">
              <a:buFont typeface="Arial" pitchFamily="34" charset="0"/>
              <a:buChar char="−"/>
            </a:pPr>
            <a:r>
              <a:rPr lang="en-US" sz="2400" dirty="0"/>
              <a:t>Toalhetes de papel (para limpeza da parte superior da bancada e das superfícies externas do instrumento)</a:t>
            </a:r>
          </a:p>
          <a:p>
            <a:pPr lvl="1">
              <a:buFont typeface="Arial" pitchFamily="34" charset="0"/>
              <a:buChar char="−"/>
            </a:pPr>
            <a:r>
              <a:rPr lang="en-US" sz="2400" dirty="0"/>
              <a:t>Lenços suaves (para limpeza dos compartimentos de cartuchos e </a:t>
            </a:r>
            <a:r>
              <a:rPr lang="en-US" sz="2400" dirty="0" smtClean="0"/>
              <a:t>do </a:t>
            </a:r>
            <a:r>
              <a:rPr lang="en-US" sz="2400" dirty="0" err="1" smtClean="0"/>
              <a:t>êmbolo</a:t>
            </a:r>
            <a:r>
              <a:rPr lang="en-US" sz="2400" dirty="0" smtClean="0"/>
              <a:t>)</a:t>
            </a:r>
          </a:p>
          <a:p>
            <a:pPr lvl="1">
              <a:buFont typeface="Arial" pitchFamily="34" charset="0"/>
              <a:buChar char="−"/>
            </a:pPr>
            <a:r>
              <a:rPr lang="en-US" sz="2400" dirty="0" err="1" smtClean="0"/>
              <a:t>Sacos</a:t>
            </a:r>
            <a:r>
              <a:rPr lang="en-US" sz="2400" dirty="0" smtClean="0"/>
              <a:t> </a:t>
            </a:r>
            <a:r>
              <a:rPr lang="en-US" sz="2400" dirty="0" err="1" smtClean="0"/>
              <a:t>plásticos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embalagem</a:t>
            </a:r>
            <a:r>
              <a:rPr lang="en-US" sz="2400" dirty="0" smtClean="0"/>
              <a:t> de </a:t>
            </a:r>
            <a:r>
              <a:rPr lang="en-US" sz="2400" dirty="0" err="1" smtClean="0"/>
              <a:t>escarradores</a:t>
            </a: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300" dirty="0" smtClean="0"/>
              <a:t>Stock</a:t>
            </a:r>
            <a:r>
              <a:rPr lang="en-US" sz="3300" dirty="0" smtClean="0"/>
              <a:t> </a:t>
            </a:r>
            <a:r>
              <a:rPr lang="en-US" sz="3300" dirty="0" err="1" smtClean="0"/>
              <a:t>necessário</a:t>
            </a:r>
            <a:r>
              <a:rPr lang="en-US" sz="3300" dirty="0" smtClean="0"/>
              <a:t> </a:t>
            </a:r>
            <a:r>
              <a:rPr lang="en-US" sz="3300" dirty="0"/>
              <a:t>para o Xpert MTB/RIF</a:t>
            </a:r>
            <a:r>
              <a:rPr lang="en-US" sz="3300" dirty="0" smtClean="0"/>
              <a:t>: NÃO </a:t>
            </a:r>
            <a:r>
              <a:rPr lang="en-US" sz="3300" dirty="0"/>
              <a:t>fornecido pela Cepheid</a:t>
            </a:r>
          </a:p>
        </p:txBody>
      </p:sp>
    </p:spTree>
    <p:extLst>
      <p:ext uri="{BB962C8B-B14F-4D97-AF65-F5344CB8AC3E}">
        <p14:creationId xmlns:p14="http://schemas.microsoft.com/office/powerpoint/2010/main" val="6386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5094976"/>
          </a:xfrm>
        </p:spPr>
        <p:txBody>
          <a:bodyPr/>
          <a:lstStyle/>
          <a:p>
            <a:pPr marL="124796" indent="0">
              <a:buNone/>
            </a:pPr>
            <a:r>
              <a:rPr dirty="0" smtClean="0"/>
              <a:t>No final deste módulo, conseguirá:</a:t>
            </a:r>
          </a:p>
          <a:p>
            <a:r>
              <a:rPr dirty="0" smtClean="0"/>
              <a:t>Listar todo o </a:t>
            </a:r>
            <a:r>
              <a:rPr lang="it-IT" dirty="0" smtClean="0"/>
              <a:t>stock</a:t>
            </a:r>
            <a:r>
              <a:rPr dirty="0" smtClean="0"/>
              <a:t> necessário para o desempenho ideal do Xpert MTB/RIF</a:t>
            </a:r>
          </a:p>
          <a:p>
            <a:r>
              <a:rPr dirty="0" smtClean="0"/>
              <a:t>Descrever os processos de encomenda</a:t>
            </a:r>
          </a:p>
          <a:p>
            <a:r>
              <a:rPr dirty="0" smtClean="0"/>
              <a:t>Explicar a utilização e a </a:t>
            </a:r>
            <a:r>
              <a:rPr dirty="0" err="1" smtClean="0"/>
              <a:t>importância</a:t>
            </a:r>
            <a:r>
              <a:rPr dirty="0" smtClean="0"/>
              <a:t> do</a:t>
            </a:r>
            <a:r>
              <a:rPr lang="pt-BR" dirty="0" smtClean="0"/>
              <a:t> registo de saídas e entradas de consumíveis assim como do </a:t>
            </a:r>
            <a:r>
              <a:rPr dirty="0" err="1" smtClean="0"/>
              <a:t>inventário</a:t>
            </a:r>
            <a:r>
              <a:rPr dirty="0" smtClean="0"/>
              <a:t> </a:t>
            </a:r>
            <a:endParaRPr lang="it-IT" dirty="0" smtClean="0"/>
          </a:p>
          <a:p>
            <a:r>
              <a:rPr dirty="0" err="1" smtClean="0"/>
              <a:t>Calcular</a:t>
            </a:r>
            <a:r>
              <a:rPr dirty="0" smtClean="0"/>
              <a:t> o </a:t>
            </a:r>
            <a:r>
              <a:rPr lang="it-IT" dirty="0" smtClean="0"/>
              <a:t>stock</a:t>
            </a:r>
            <a:r>
              <a:rPr dirty="0" smtClean="0"/>
              <a:t> necessário com base no número de testes executados durante um determinado período</a:t>
            </a:r>
          </a:p>
          <a:p>
            <a:r>
              <a:rPr dirty="0" smtClean="0"/>
              <a:t>Explicar os requisitos de durabilidade e de armazenamento dos kits Xpert MTB/RIF e de </a:t>
            </a:r>
            <a:r>
              <a:rPr dirty="0" err="1" smtClean="0"/>
              <a:t>outro</a:t>
            </a:r>
            <a:r>
              <a:rPr dirty="0" smtClean="0"/>
              <a:t> </a:t>
            </a:r>
            <a:r>
              <a:rPr lang="it-IT" dirty="0" smtClean="0"/>
              <a:t>stock</a:t>
            </a:r>
            <a:r>
              <a:rPr dirty="0" smtClean="0"/>
              <a:t> </a:t>
            </a:r>
          </a:p>
          <a:p>
            <a:endParaRPr lang="pt-PT" dirty="0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/>
              <a:t>Objectivos de aprendizagem</a:t>
            </a:r>
            <a:endParaRPr lang="pt-PT" sz="4400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endParaRPr 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Equipamento de </a:t>
            </a:r>
            <a:r>
              <a:rPr lang="en-US" sz="2400" dirty="0" err="1"/>
              <a:t>protecção</a:t>
            </a:r>
            <a:r>
              <a:rPr lang="en-US" sz="2400" dirty="0"/>
              <a:t> </a:t>
            </a:r>
            <a:r>
              <a:rPr lang="en-US" sz="2400" dirty="0" smtClean="0"/>
              <a:t>individual (EPI)</a:t>
            </a:r>
            <a:endParaRPr lang="en-US" sz="2400" dirty="0"/>
          </a:p>
          <a:p>
            <a:pPr lvl="1">
              <a:buFont typeface="Arial" pitchFamily="34" charset="0"/>
              <a:buChar char="−"/>
            </a:pPr>
            <a:r>
              <a:rPr lang="en-US" sz="2400" dirty="0"/>
              <a:t>Batas de laboratório</a:t>
            </a:r>
          </a:p>
          <a:p>
            <a:pPr lvl="1">
              <a:buFont typeface="Arial" pitchFamily="34" charset="0"/>
              <a:buChar char="−"/>
            </a:pPr>
            <a:r>
              <a:rPr lang="en-US" sz="2400" dirty="0"/>
              <a:t>Luvas</a:t>
            </a:r>
          </a:p>
          <a:p>
            <a:pPr lvl="1">
              <a:buFont typeface="Arial" pitchFamily="34" charset="0"/>
              <a:buChar char="−"/>
            </a:pPr>
            <a:r>
              <a:rPr lang="en-US" sz="2400" dirty="0" err="1"/>
              <a:t>Respiradores</a:t>
            </a:r>
            <a:r>
              <a:rPr lang="en-US" sz="2400" dirty="0"/>
              <a:t> </a:t>
            </a:r>
            <a:r>
              <a:rPr lang="en-US" sz="2400" dirty="0" smtClean="0"/>
              <a:t>N95 </a:t>
            </a:r>
            <a:r>
              <a:rPr lang="en-US" sz="2400" dirty="0" err="1" smtClean="0"/>
              <a:t>ou</a:t>
            </a:r>
            <a:r>
              <a:rPr lang="en-US" sz="2400" dirty="0" smtClean="0"/>
              <a:t> FFP2</a:t>
            </a:r>
          </a:p>
          <a:p>
            <a:pPr lvl="1">
              <a:buFont typeface="Arial" pitchFamily="34" charset="0"/>
              <a:buChar char="−"/>
            </a:pPr>
            <a:r>
              <a:rPr lang="en-US" sz="2400" dirty="0" err="1" smtClean="0"/>
              <a:t>Calçado</a:t>
            </a:r>
            <a:r>
              <a:rPr lang="en-US" sz="2400" dirty="0" smtClean="0"/>
              <a:t> </a:t>
            </a:r>
            <a:r>
              <a:rPr lang="en-US" sz="2400" dirty="0" err="1" smtClean="0"/>
              <a:t>fechado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/>
              <a:t>Stock</a:t>
            </a:r>
            <a:r>
              <a:rPr lang="en-US" sz="3600" dirty="0" smtClean="0"/>
              <a:t> </a:t>
            </a:r>
            <a:r>
              <a:rPr lang="en-US" sz="3600" dirty="0"/>
              <a:t>necessário para o Xpert MTB/RIF</a:t>
            </a:r>
            <a:r>
              <a:rPr lang="en-US" sz="3600" dirty="0" smtClean="0"/>
              <a:t>: NÃO </a:t>
            </a:r>
            <a:r>
              <a:rPr lang="en-US" sz="3600" dirty="0"/>
              <a:t>fornecido pela Cepheid</a:t>
            </a:r>
          </a:p>
        </p:txBody>
      </p:sp>
      <p:pic>
        <p:nvPicPr>
          <p:cNvPr id="5" name="Picture 2" descr="http://tsgroupuae.com/en/wp-content/uploads/2011/12/lab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293" y="1789033"/>
            <a:ext cx="1869201" cy="24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Artigos de papelaria</a:t>
            </a:r>
          </a:p>
          <a:p>
            <a:pPr lvl="1">
              <a:buFont typeface="Arial" pitchFamily="34" charset="0"/>
              <a:buChar char="−"/>
            </a:pPr>
            <a:r>
              <a:rPr lang="nl-NL" sz="2400" dirty="0"/>
              <a:t>Registos laboratoriais e </a:t>
            </a:r>
            <a:r>
              <a:rPr lang="nl-NL" sz="2400" dirty="0" smtClean="0"/>
              <a:t>requisições</a:t>
            </a:r>
            <a:endParaRPr lang="pt-PT" sz="2400" dirty="0"/>
          </a:p>
          <a:p>
            <a:pPr lvl="1">
              <a:buFont typeface="Arial" pitchFamily="34" charset="0"/>
              <a:buChar char="−"/>
            </a:pPr>
            <a:r>
              <a:rPr lang="nl-NL" sz="2400" dirty="0"/>
              <a:t>Papel para impressão</a:t>
            </a:r>
          </a:p>
          <a:p>
            <a:pPr lvl="1">
              <a:buFont typeface="Arial" pitchFamily="34" charset="0"/>
              <a:buChar char="−"/>
            </a:pPr>
            <a:r>
              <a:rPr lang="nl-NL" sz="2400" dirty="0"/>
              <a:t>Marcadores de tinta permanente</a:t>
            </a:r>
          </a:p>
          <a:p>
            <a:pPr lvl="1">
              <a:buFont typeface="Arial" pitchFamily="34" charset="0"/>
              <a:buChar char="−"/>
            </a:pPr>
            <a:r>
              <a:rPr lang="nl-NL" sz="2400" dirty="0"/>
              <a:t>Canetas (vermelha e azul ou preta)</a:t>
            </a:r>
          </a:p>
          <a:p>
            <a:pPr lvl="1">
              <a:buFont typeface="Arial" pitchFamily="34" charset="0"/>
              <a:buChar char="−"/>
            </a:pPr>
            <a:r>
              <a:rPr lang="nl-NL" sz="2400" dirty="0"/>
              <a:t>Autocolantes para rotulagem (opcional</a:t>
            </a:r>
            <a:r>
              <a:rPr lang="nl-NL" sz="2400" dirty="0" smtClean="0"/>
              <a:t>)</a:t>
            </a:r>
          </a:p>
          <a:p>
            <a:pPr lvl="1">
              <a:buFont typeface="Arial" pitchFamily="34" charset="0"/>
              <a:buChar char="−"/>
            </a:pPr>
            <a:r>
              <a:rPr lang="nl-NL" sz="2400" dirty="0" smtClean="0"/>
              <a:t>Fita adesiva</a:t>
            </a:r>
          </a:p>
          <a:p>
            <a:pPr lvl="1">
              <a:buFont typeface="Arial" pitchFamily="34" charset="0"/>
              <a:buChar char="−"/>
            </a:pPr>
            <a:r>
              <a:rPr lang="nl-NL" sz="2400" dirty="0" smtClean="0"/>
              <a:t>Elástico de borracha</a:t>
            </a:r>
            <a:endParaRPr lang="nl-NL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/>
              <a:t>Stock</a:t>
            </a:r>
            <a:r>
              <a:rPr lang="en-US" sz="3600" dirty="0" smtClean="0"/>
              <a:t> </a:t>
            </a:r>
            <a:r>
              <a:rPr lang="en-US" sz="3600" dirty="0"/>
              <a:t>necessário para o </a:t>
            </a:r>
            <a:r>
              <a:rPr lang="en-US" sz="3600" dirty="0" err="1"/>
              <a:t>Xpert</a:t>
            </a:r>
            <a:r>
              <a:rPr lang="en-US" sz="3600" dirty="0"/>
              <a:t> </a:t>
            </a:r>
            <a:r>
              <a:rPr lang="en-US" sz="3600" dirty="0" smtClean="0"/>
              <a:t>MTB/RIF: NÃO </a:t>
            </a:r>
            <a:r>
              <a:rPr lang="en-US" sz="3600" dirty="0"/>
              <a:t>fornecido pela Cepheid</a:t>
            </a:r>
          </a:p>
        </p:txBody>
      </p:sp>
    </p:spTree>
    <p:extLst>
      <p:ext uri="{BB962C8B-B14F-4D97-AF65-F5344CB8AC3E}">
        <p14:creationId xmlns:p14="http://schemas.microsoft.com/office/powerpoint/2010/main" val="10972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400" dirty="0">
                <a:solidFill>
                  <a:schemeClr val="accent5"/>
                </a:solidFill>
              </a:rPr>
              <a:t>É boa prática laboratorial ter uma pessoa designada para a gestão </a:t>
            </a:r>
            <a:r>
              <a:rPr lang="nl-NL" sz="2400" dirty="0" smtClean="0">
                <a:solidFill>
                  <a:schemeClr val="accent5"/>
                </a:solidFill>
              </a:rPr>
              <a:t>de stock, </a:t>
            </a:r>
            <a:r>
              <a:rPr lang="nl-NL" sz="2400" dirty="0">
                <a:solidFill>
                  <a:schemeClr val="accent5"/>
                </a:solidFill>
              </a:rPr>
              <a:t>que </a:t>
            </a:r>
            <a:r>
              <a:rPr lang="nl-NL" sz="2400" dirty="0" smtClean="0">
                <a:solidFill>
                  <a:schemeClr val="accent5"/>
                </a:solidFill>
              </a:rPr>
              <a:t>execute </a:t>
            </a:r>
            <a:r>
              <a:rPr lang="nl-NL" sz="2400" dirty="0">
                <a:solidFill>
                  <a:schemeClr val="accent5"/>
                </a:solidFill>
              </a:rPr>
              <a:t>as seguintes actividades:</a:t>
            </a:r>
            <a:endParaRPr lang="pt-PT" sz="2400" dirty="0">
              <a:solidFill>
                <a:schemeClr val="accent5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Efectuar uma "contagem de </a:t>
            </a:r>
            <a:r>
              <a:rPr lang="en-US" sz="2400" dirty="0" err="1" smtClean="0"/>
              <a:t>consumíveis</a:t>
            </a:r>
            <a:r>
              <a:rPr lang="en-US" sz="2400" dirty="0" smtClean="0"/>
              <a:t>"</a:t>
            </a:r>
            <a:endParaRPr lang="en-US" sz="2400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/>
              <a:t>Manter</a:t>
            </a:r>
            <a:r>
              <a:rPr lang="en-US" sz="2400" dirty="0"/>
              <a:t> </a:t>
            </a:r>
            <a:r>
              <a:rPr lang="en-US" sz="2400" dirty="0" err="1" smtClean="0"/>
              <a:t>adequadamente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registos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inventário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Determinar a quantidade da encomenda para evitar a ruptura de stock e a expiração de cartuchos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Fazer encomendas correctamente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Inspeccionar e verificar o </a:t>
            </a:r>
            <a:r>
              <a:rPr lang="en-US" sz="2400" dirty="0" smtClean="0"/>
              <a:t>stock </a:t>
            </a:r>
            <a:r>
              <a:rPr lang="en-US" sz="2400" dirty="0"/>
              <a:t>recebido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Garantir um armazenamento </a:t>
            </a:r>
            <a:r>
              <a:rPr lang="en-US" sz="2400" dirty="0" err="1"/>
              <a:t>adequado</a:t>
            </a:r>
            <a:r>
              <a:rPr lang="en-US" sz="2400" dirty="0"/>
              <a:t> </a:t>
            </a:r>
            <a:r>
              <a:rPr lang="en-US" sz="2400" dirty="0" smtClean="0"/>
              <a:t>dos </a:t>
            </a:r>
            <a:r>
              <a:rPr lang="en-US" sz="2400" dirty="0" err="1" smtClean="0"/>
              <a:t>consumíveis</a:t>
            </a:r>
            <a:endParaRPr lang="en-US" sz="2400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buClr>
                <a:schemeClr val="hlink"/>
              </a:buClr>
            </a:pPr>
            <a:endParaRPr lang="pt-PT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Gestão de </a:t>
            </a:r>
            <a:r>
              <a:rPr lang="it-IT" dirty="0" err="1" smtClean="0"/>
              <a:t>consumíveis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42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z="2600" dirty="0"/>
              <a:t>Data e quantidade</a:t>
            </a:r>
            <a:r>
              <a:rPr dirty="0" smtClean="0"/>
              <a:t> </a:t>
            </a:r>
            <a:r>
              <a:rPr lang="nl-NL" sz="2600" dirty="0"/>
              <a:t>da encomenda</a:t>
            </a:r>
            <a:endParaRPr lang="pt-PT" sz="2600" dirty="0"/>
          </a:p>
          <a:p>
            <a:pPr lvl="0"/>
            <a:r>
              <a:rPr lang="nl-NL" sz="2600" dirty="0"/>
              <a:t>Data de recepção do item</a:t>
            </a:r>
            <a:endParaRPr lang="pt-PT" sz="2600" dirty="0"/>
          </a:p>
          <a:p>
            <a:pPr lvl="0"/>
            <a:r>
              <a:rPr lang="nl-NL" sz="2600" dirty="0"/>
              <a:t>Quantidade recebida</a:t>
            </a:r>
          </a:p>
          <a:p>
            <a:pPr lvl="0"/>
            <a:r>
              <a:rPr lang="nl-NL" sz="2600" dirty="0"/>
              <a:t>Número do lote</a:t>
            </a:r>
            <a:endParaRPr lang="pt-PT" sz="2600" dirty="0"/>
          </a:p>
          <a:p>
            <a:pPr lvl="0"/>
            <a:r>
              <a:rPr lang="nl-NL" sz="2600" dirty="0"/>
              <a:t>Data de validade</a:t>
            </a:r>
            <a:endParaRPr lang="pt-PT" sz="2600" dirty="0"/>
          </a:p>
          <a:p>
            <a:pPr lvl="0"/>
            <a:r>
              <a:rPr lang="nl-NL" sz="2600" dirty="0"/>
              <a:t>Quantidade de itens utilizados</a:t>
            </a:r>
            <a:endParaRPr lang="pt-PT" sz="2600" dirty="0"/>
          </a:p>
          <a:p>
            <a:pPr lvl="0"/>
            <a:r>
              <a:rPr lang="en-US" sz="2600" dirty="0"/>
              <a:t>Saldo dos itens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 smtClean="0"/>
              <a:t>existência</a:t>
            </a:r>
            <a:endParaRPr lang="en-US" sz="2600" dirty="0"/>
          </a:p>
          <a:p>
            <a:pPr>
              <a:buNone/>
            </a:pPr>
            <a:endParaRPr lang="pt-PT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302102"/>
            <a:ext cx="10081119" cy="1014325"/>
          </a:xfrm>
        </p:spPr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pt-BR" dirty="0" smtClean="0"/>
              <a:t>Registo de </a:t>
            </a:r>
            <a:r>
              <a:rPr lang="en-US" dirty="0" err="1" smtClean="0"/>
              <a:t>consumíveis</a:t>
            </a:r>
            <a:r>
              <a:rPr lang="en-US" dirty="0" smtClean="0"/>
              <a:t>: </a:t>
            </a:r>
            <a:r>
              <a:rPr lang="pt-BR" dirty="0" smtClean="0"/>
              <a:t>dados necessários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682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tx1"/>
                </a:solidFill>
              </a:rPr>
              <a:t>Livro de registo de existências: Exemplo</a:t>
            </a:r>
            <a:endParaRPr lang="pt-PT" sz="36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Iuskha\Desktop\scan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6281" y="1395636"/>
            <a:ext cx="10744919" cy="6148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00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/>
              <a:t>O que é?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dirty="0" smtClean="0"/>
              <a:t> Contagem física de todos os itens em existências</a:t>
            </a:r>
          </a:p>
          <a:p>
            <a:pPr eaLnBrk="1" hangingPunct="1"/>
            <a:r>
              <a:rPr dirty="0" smtClean="0"/>
              <a:t>Quando é efectuada?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dirty="0" smtClean="0"/>
              <a:t> No final de cada mês (recomendação)</a:t>
            </a:r>
          </a:p>
          <a:p>
            <a:pPr eaLnBrk="1" hangingPunct="1"/>
            <a:r>
              <a:rPr dirty="0" smtClean="0"/>
              <a:t>Quem a faz?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dirty="0" smtClean="0"/>
              <a:t> Uma </a:t>
            </a:r>
            <a:r>
              <a:rPr dirty="0" err="1" smtClean="0"/>
              <a:t>pessoa</a:t>
            </a:r>
            <a:r>
              <a:rPr dirty="0" smtClean="0"/>
              <a:t> </a:t>
            </a:r>
            <a:r>
              <a:rPr dirty="0" err="1" smtClean="0"/>
              <a:t>designada</a:t>
            </a:r>
            <a:r>
              <a:rPr lang="it-IT" dirty="0" smtClean="0"/>
              <a:t> (</a:t>
            </a:r>
            <a:r>
              <a:rPr lang="it-IT" dirty="0" err="1" smtClean="0"/>
              <a:t>Gestor</a:t>
            </a:r>
            <a:r>
              <a:rPr lang="it-IT" dirty="0" smtClean="0"/>
              <a:t> de Stock)</a:t>
            </a:r>
            <a:endParaRPr dirty="0" smtClean="0"/>
          </a:p>
          <a:p>
            <a:pPr eaLnBrk="1" hangingPunct="1"/>
            <a:endParaRPr lang="pt-PT" dirty="0" smtClean="0"/>
          </a:p>
          <a:p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102"/>
            <a:ext cx="10154206" cy="1014325"/>
          </a:xfrm>
        </p:spPr>
        <p:txBody>
          <a:bodyPr>
            <a:noAutofit/>
          </a:bodyPr>
          <a:lstStyle/>
          <a:p>
            <a:r>
              <a:rPr sz="3900" dirty="0" smtClean="0"/>
              <a:t>Efectuar uma contagem de </a:t>
            </a:r>
            <a:r>
              <a:rPr lang="en-US" sz="4000" dirty="0" err="1" smtClean="0"/>
              <a:t>consumíveis</a:t>
            </a:r>
            <a:endParaRPr lang="pt-PT" sz="3900" dirty="0"/>
          </a:p>
        </p:txBody>
      </p:sp>
      <p:sp>
        <p:nvSpPr>
          <p:cNvPr id="6" name="TextBox 5"/>
          <p:cNvSpPr txBox="1"/>
          <p:nvPr/>
        </p:nvSpPr>
        <p:spPr>
          <a:xfrm>
            <a:off x="165027" y="3771900"/>
            <a:ext cx="10218947" cy="2554426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algn="ctr" eaLnBrk="1" hangingPunct="1"/>
            <a:r>
              <a:rPr lang="en-US" sz="4000" dirty="0">
                <a:solidFill>
                  <a:srgbClr val="002060"/>
                </a:solidFill>
                <a:latin typeface="+mj-lt"/>
              </a:rPr>
              <a:t>Os itens devem ser todos contabilizados. Tudo o que </a:t>
            </a:r>
          </a:p>
          <a:p>
            <a:pPr algn="ctr" eaLnBrk="1" hangingPunct="1"/>
            <a:r>
              <a:rPr lang="en-US" sz="4000" dirty="0">
                <a:solidFill>
                  <a:srgbClr val="002060"/>
                </a:solidFill>
                <a:latin typeface="+mj-lt"/>
              </a:rPr>
              <a:t>entra e sai deve ser registado</a:t>
            </a:r>
          </a:p>
        </p:txBody>
      </p:sp>
    </p:spTree>
    <p:extLst>
      <p:ext uri="{BB962C8B-B14F-4D97-AF65-F5344CB8AC3E}">
        <p14:creationId xmlns:p14="http://schemas.microsoft.com/office/powerpoint/2010/main" val="30258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Número de testes realizados (média por mês)</a:t>
            </a:r>
          </a:p>
          <a:p>
            <a:r>
              <a:rPr lang="en-US" sz="2400" dirty="0" err="1" smtClean="0"/>
              <a:t>Consumíveis</a:t>
            </a:r>
            <a:r>
              <a:rPr sz="2400" dirty="0" smtClean="0"/>
              <a:t> </a:t>
            </a:r>
            <a:r>
              <a:rPr dirty="0" smtClean="0"/>
              <a:t>disponíveis (contagem física)</a:t>
            </a:r>
          </a:p>
          <a:p>
            <a:r>
              <a:rPr lang="pt-PT" dirty="0" smtClean="0"/>
              <a:t>Prazo de validade</a:t>
            </a:r>
          </a:p>
          <a:p>
            <a:r>
              <a:rPr dirty="0" smtClean="0"/>
              <a:t>Tempo de espera</a:t>
            </a:r>
          </a:p>
          <a:p>
            <a:r>
              <a:rPr dirty="0" smtClean="0"/>
              <a:t>Período de tempo para </a:t>
            </a:r>
            <a:r>
              <a:rPr dirty="0" err="1" smtClean="0"/>
              <a:t>cobrir</a:t>
            </a:r>
            <a:r>
              <a:rPr dirty="0" smtClean="0"/>
              <a:t> </a:t>
            </a:r>
            <a:r>
              <a:rPr lang="it-IT" dirty="0" err="1" smtClean="0"/>
              <a:t>com</a:t>
            </a:r>
            <a:r>
              <a:rPr lang="it-IT" dirty="0" smtClean="0"/>
              <a:t> o stock</a:t>
            </a:r>
            <a:endParaRPr lang="pt-PT" dirty="0" smtClean="0"/>
          </a:p>
          <a:p>
            <a:endParaRPr lang="pt-PT" dirty="0" smtClean="0"/>
          </a:p>
          <a:p>
            <a:pPr marL="0" indent="0">
              <a:buNone/>
            </a:pPr>
            <a:r>
              <a:rPr lang="nl-NL" dirty="0" smtClean="0">
                <a:solidFill>
                  <a:srgbClr val="002060"/>
                </a:solidFill>
              </a:rPr>
              <a:t>Os exemplos</a:t>
            </a:r>
            <a:r>
              <a:rPr dirty="0" smtClean="0"/>
              <a:t> </a:t>
            </a:r>
            <a:r>
              <a:rPr lang="nl-NL" dirty="0" smtClean="0">
                <a:solidFill>
                  <a:srgbClr val="002060"/>
                </a:solidFill>
              </a:rPr>
              <a:t>seguintes são para uma gestão de stock</a:t>
            </a:r>
            <a:r>
              <a:rPr dirty="0" smtClean="0"/>
              <a:t> </a:t>
            </a:r>
            <a:r>
              <a:rPr lang="nl-NL" dirty="0" smtClean="0">
                <a:solidFill>
                  <a:srgbClr val="002060"/>
                </a:solidFill>
              </a:rPr>
              <a:t>baseada na instalação e podem</a:t>
            </a:r>
            <a:r>
              <a:rPr dirty="0" smtClean="0"/>
              <a:t> </a:t>
            </a:r>
            <a:r>
              <a:rPr lang="nl-NL" dirty="0" smtClean="0">
                <a:solidFill>
                  <a:srgbClr val="002060"/>
                </a:solidFill>
              </a:rPr>
              <a:t>ser</a:t>
            </a:r>
            <a:r>
              <a:rPr dirty="0" smtClean="0"/>
              <a:t> </a:t>
            </a:r>
            <a:r>
              <a:rPr lang="nl-NL" dirty="0" smtClean="0">
                <a:solidFill>
                  <a:srgbClr val="002060"/>
                </a:solidFill>
              </a:rPr>
              <a:t>personalizados</a:t>
            </a:r>
            <a:r>
              <a:rPr dirty="0" smtClean="0"/>
              <a:t> </a:t>
            </a:r>
            <a:r>
              <a:rPr lang="nl-NL" dirty="0" smtClean="0">
                <a:solidFill>
                  <a:srgbClr val="002060"/>
                </a:solidFill>
              </a:rPr>
              <a:t>para</a:t>
            </a:r>
            <a:r>
              <a:rPr dirty="0" smtClean="0"/>
              <a:t> </a:t>
            </a:r>
            <a:r>
              <a:rPr lang="nl-NL" dirty="0" smtClean="0">
                <a:solidFill>
                  <a:srgbClr val="002060"/>
                </a:solidFill>
              </a:rPr>
              <a:t>utilização ao nível central </a:t>
            </a:r>
            <a:endParaRPr lang="pt-PT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271438"/>
            <a:ext cx="9619774" cy="1014325"/>
          </a:xfrm>
        </p:spPr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dirty="0" smtClean="0"/>
              <a:t>Dados necessários para cálculo de </a:t>
            </a:r>
            <a:r>
              <a:rPr lang="it-IT" dirty="0" smtClean="0"/>
              <a:t>stock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11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7F7F7F"/>
                </a:solidFill>
              </a:rPr>
              <a:t>Itens</a:t>
            </a:r>
          </a:p>
          <a:p>
            <a:pPr lvl="1">
              <a:lnSpc>
                <a:spcPct val="90000"/>
              </a:lnSpc>
            </a:pPr>
            <a:r>
              <a:rPr lang="en-US" sz="2800" dirty="0" err="1" smtClean="0"/>
              <a:t>Escarradores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Kits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teste</a:t>
            </a:r>
            <a:r>
              <a:rPr lang="en-US" sz="2800" dirty="0" smtClean="0"/>
              <a:t> </a:t>
            </a:r>
            <a:r>
              <a:rPr lang="en-US" sz="2800" dirty="0" err="1" smtClean="0"/>
              <a:t>Xpert</a:t>
            </a:r>
            <a:r>
              <a:rPr lang="en-US" sz="2800" dirty="0" smtClean="0"/>
              <a:t> </a:t>
            </a:r>
            <a:r>
              <a:rPr lang="en-US" sz="2800" dirty="0"/>
              <a:t>MTB/RIF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Solução de lixívia concentrada</a:t>
            </a:r>
          </a:p>
          <a:p>
            <a:pPr lvl="1">
              <a:lnSpc>
                <a:spcPct val="90000"/>
              </a:lnSpc>
            </a:pPr>
            <a:r>
              <a:rPr lang="en-US" sz="2800" dirty="0" err="1"/>
              <a:t>Pipetas</a:t>
            </a:r>
            <a:r>
              <a:rPr lang="en-US" sz="2800" dirty="0"/>
              <a:t> </a:t>
            </a:r>
            <a:r>
              <a:rPr lang="en-US" sz="2800" dirty="0" err="1" smtClean="0"/>
              <a:t>estéreis</a:t>
            </a:r>
            <a:r>
              <a:rPr lang="en-US" sz="2800" dirty="0" smtClean="0"/>
              <a:t> de </a:t>
            </a:r>
            <a:r>
              <a:rPr lang="en-US" sz="2800" dirty="0"/>
              <a:t>Pasteur descartáveis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dirty="0" smtClean="0"/>
              <a:t>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Exemplos de itens necessários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58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83" y="315516"/>
            <a:ext cx="9619774" cy="1014325"/>
          </a:xfrm>
        </p:spPr>
        <p:txBody>
          <a:bodyPr>
            <a:normAutofit/>
          </a:bodyPr>
          <a:lstStyle/>
          <a:p>
            <a:r>
              <a:rPr lang="nl-NL" sz="2600" dirty="0" smtClean="0">
                <a:solidFill>
                  <a:srgbClr val="002060"/>
                </a:solidFill>
              </a:rPr>
              <a:t>Requisição mensal</a:t>
            </a:r>
            <a:r>
              <a:rPr sz="2600" dirty="0" smtClean="0"/>
              <a:t> </a:t>
            </a:r>
            <a:r>
              <a:rPr lang="nl-NL" sz="2600" dirty="0" smtClean="0">
                <a:solidFill>
                  <a:srgbClr val="002060"/>
                </a:solidFill>
              </a:rPr>
              <a:t>para</a:t>
            </a:r>
            <a:r>
              <a:rPr sz="2600" dirty="0" smtClean="0"/>
              <a:t> </a:t>
            </a:r>
            <a:r>
              <a:rPr lang="nl-NL" sz="2600" dirty="0" smtClean="0">
                <a:solidFill>
                  <a:srgbClr val="002060"/>
                </a:solidFill>
              </a:rPr>
              <a:t>os testes Xpert</a:t>
            </a:r>
            <a:r>
              <a:rPr sz="2600" dirty="0" smtClean="0"/>
              <a:t> </a:t>
            </a:r>
            <a:r>
              <a:rPr lang="nl-NL" sz="2600" dirty="0">
                <a:solidFill>
                  <a:srgbClr val="002060"/>
                </a:solidFill>
              </a:rPr>
              <a:t>MTB/RIF</a:t>
            </a:r>
            <a:endParaRPr lang="pt-PT" sz="2600" dirty="0"/>
          </a:p>
        </p:txBody>
      </p:sp>
      <p:pic>
        <p:nvPicPr>
          <p:cNvPr id="33796" name="Picture 4" descr="C:\Users\Iuskha\Desktop\sto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35" y="1467644"/>
            <a:ext cx="10528895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11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147982"/>
              </p:ext>
            </p:extLst>
          </p:nvPr>
        </p:nvGraphicFramePr>
        <p:xfrm>
          <a:off x="534988" y="2132831"/>
          <a:ext cx="9617993" cy="2510341"/>
        </p:xfrm>
        <a:graphic>
          <a:graphicData uri="http://schemas.openxmlformats.org/drawingml/2006/table">
            <a:tbl>
              <a:tblPr/>
              <a:tblGrid>
                <a:gridCol w="2654971"/>
                <a:gridCol w="3481511"/>
                <a:gridCol w="3481511"/>
              </a:tblGrid>
              <a:tr h="595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Descrição</a:t>
                      </a:r>
                      <a:r>
                        <a:rPr kumimoji="0" lang="en-US" sz="2400" b="1" i="0" u="none" strike="noStrike" cap="none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2400" b="1" i="0" u="none" strike="noStrike" cap="none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produto</a:t>
                      </a:r>
                      <a:r>
                        <a:rPr kumimoji="0" lang="en-US" sz="2400" b="1" i="0" u="none" strike="noStrike" cap="none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(8)*</a:t>
                      </a:r>
                    </a:p>
                  </a:txBody>
                  <a:tcPr marL="97879" marR="97879" marT="44347" marB="443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Unidade</a:t>
                      </a:r>
                      <a:r>
                        <a:rPr kumimoji="0" lang="en-US" sz="2400" b="1" i="0" u="none" strike="noStrike" cap="none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2400" b="1" i="0" u="none" strike="noStrike" cap="none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Contagem</a:t>
                      </a:r>
                      <a:r>
                        <a:rPr kumimoji="0" lang="en-US" sz="2400" b="1" i="0" u="none" strike="noStrike" cap="none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(9)*</a:t>
                      </a:r>
                    </a:p>
                  </a:txBody>
                  <a:tcPr marL="97879" marR="97879" marT="44347" marB="443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Apresentação</a:t>
                      </a:r>
                      <a:r>
                        <a:rPr kumimoji="0" lang="en-US" sz="2400" b="1" i="0" u="none" strike="noStrike" cap="none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cap="none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2400" b="1" i="0" u="none" strike="noStrike" cap="none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testes (10)*</a:t>
                      </a:r>
                    </a:p>
                  </a:txBody>
                  <a:tcPr marL="97879" marR="97879" marT="44347" marB="443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8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GeneXpert</a:t>
                      </a:r>
                      <a:r>
                        <a:rPr kumimoji="0" lang="en-US" sz="2400" b="0" i="0" u="none" strike="noStrike" cap="none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 MTB/Rif</a:t>
                      </a:r>
                    </a:p>
                  </a:txBody>
                  <a:tcPr marL="97879" marR="97879" marT="44347" marB="443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Testes (10/kit)</a:t>
                      </a:r>
                    </a:p>
                  </a:txBody>
                  <a:tcPr marL="97879" marR="97879" marT="44347" marB="443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Cartucho</a:t>
                      </a:r>
                      <a:endParaRPr kumimoji="0" lang="en-US" sz="2400" b="0" i="0" u="none" strike="noStrike" cap="none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7879" marR="97879" marT="44347" marB="443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Kit de </a:t>
                      </a:r>
                      <a:r>
                        <a:rPr kumimoji="0" lang="en-US" sz="2400" b="0" i="0" u="none" strike="noStrike" cap="none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Calibração</a:t>
                      </a:r>
                      <a:r>
                        <a:rPr kumimoji="0" lang="en-US" sz="2400" b="0" i="0" u="none" strike="noStrike" cap="none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GeneXpert</a:t>
                      </a:r>
                      <a:endParaRPr kumimoji="0" lang="en-US" sz="2400" b="0" i="0" u="none" strike="noStrike" cap="none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7879" marR="97879" marT="44347" marB="443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Kit</a:t>
                      </a:r>
                    </a:p>
                  </a:txBody>
                  <a:tcPr marL="97879" marR="97879" marT="44347" marB="443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endParaRPr kumimoji="0" lang="en-US" sz="2400" b="0" i="0" u="none" strike="noStrike" cap="none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7879" marR="97879" marT="44347" marB="443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sz="3000" dirty="0" err="1" smtClean="0"/>
              <a:t>Descrição</a:t>
            </a:r>
            <a:r>
              <a:rPr lang="en-US" sz="3000" dirty="0" smtClean="0"/>
              <a:t> </a:t>
            </a:r>
            <a:r>
              <a:rPr lang="en-US" sz="3000" dirty="0" err="1" smtClean="0"/>
              <a:t>da</a:t>
            </a:r>
            <a:r>
              <a:rPr lang="en-US" sz="3000" dirty="0" smtClean="0"/>
              <a:t> </a:t>
            </a:r>
            <a:r>
              <a:rPr lang="en-US" sz="3000" dirty="0" err="1" smtClean="0"/>
              <a:t>requisição</a:t>
            </a:r>
            <a:r>
              <a:rPr lang="en-US" sz="3000" dirty="0" smtClean="0"/>
              <a:t> para um teste Xpert MTB/RIF </a:t>
            </a:r>
            <a:endParaRPr lang="pt-PT" sz="3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9783" y="4780012"/>
            <a:ext cx="9619774" cy="1950429"/>
          </a:xfrm>
          <a:prstGeom prst="rect">
            <a:avLst/>
          </a:prstGeom>
        </p:spPr>
        <p:txBody>
          <a:bodyPr vert="horz" lIns="104178" tIns="52089" rIns="104178" bIns="52089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* As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explicações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dos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números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referência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são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encontradas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quer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folha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trabalho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Excel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quer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Diretrizes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N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acionais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Implementação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do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G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eneXpert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dirty="0" smtClean="0"/>
              <a:t>Lista de </a:t>
            </a:r>
            <a:r>
              <a:rPr lang="it-IT" dirty="0" smtClean="0"/>
              <a:t>stock</a:t>
            </a:r>
            <a:r>
              <a:rPr dirty="0" smtClean="0"/>
              <a:t> de Xpert MTB/RIF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dirty="0" smtClean="0"/>
              <a:t>Manutenção de registos: utilização e importância do </a:t>
            </a:r>
            <a:r>
              <a:rPr lang="pt-BR" dirty="0" smtClean="0"/>
              <a:t>registo de saídas e entradas de consumíveis </a:t>
            </a:r>
            <a:endParaRPr b="1" dirty="0" smtClean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en-US" dirty="0" err="1" smtClean="0"/>
              <a:t>C</a:t>
            </a:r>
            <a:r>
              <a:rPr dirty="0" err="1" smtClean="0"/>
              <a:t>álculo</a:t>
            </a:r>
            <a:r>
              <a:rPr dirty="0" smtClean="0"/>
              <a:t> do </a:t>
            </a:r>
            <a:r>
              <a:rPr lang="it-IT" dirty="0" smtClean="0"/>
              <a:t>stock</a:t>
            </a:r>
            <a:r>
              <a:rPr dirty="0" smtClean="0"/>
              <a:t> a encomendar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en-US" dirty="0" err="1" smtClean="0"/>
              <a:t>E</a:t>
            </a:r>
            <a:r>
              <a:rPr dirty="0" err="1" smtClean="0"/>
              <a:t>ncomenda</a:t>
            </a:r>
            <a:r>
              <a:rPr dirty="0" smtClean="0"/>
              <a:t> e recepção de </a:t>
            </a:r>
            <a:r>
              <a:rPr lang="it-IT" dirty="0" smtClean="0"/>
              <a:t>stock</a:t>
            </a:r>
            <a:endParaRPr dirty="0" smtClean="0"/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en-US" dirty="0" err="1" smtClean="0"/>
              <a:t>A</a:t>
            </a:r>
            <a:r>
              <a:rPr dirty="0" err="1" smtClean="0"/>
              <a:t>rmazenamento</a:t>
            </a:r>
            <a:r>
              <a:rPr dirty="0" smtClean="0"/>
              <a:t> e </a:t>
            </a:r>
            <a:r>
              <a:rPr lang="it-IT" dirty="0" err="1" smtClean="0"/>
              <a:t>prazo</a:t>
            </a:r>
            <a:r>
              <a:rPr lang="it-IT" dirty="0" smtClean="0"/>
              <a:t> de </a:t>
            </a:r>
            <a:r>
              <a:rPr lang="it-IT" dirty="0" err="1" smtClean="0"/>
              <a:t>validade</a:t>
            </a:r>
            <a:r>
              <a:rPr lang="it-IT" dirty="0" smtClean="0"/>
              <a:t> </a:t>
            </a:r>
            <a:r>
              <a:rPr dirty="0" smtClean="0"/>
              <a:t>do</a:t>
            </a:r>
            <a:r>
              <a:rPr lang="it-IT" dirty="0" smtClean="0"/>
              <a:t> stock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Conteúdo deste módulo</a:t>
            </a:r>
          </a:p>
        </p:txBody>
      </p:sp>
    </p:spTree>
    <p:extLst>
      <p:ext uri="{BB962C8B-B14F-4D97-AF65-F5344CB8AC3E}">
        <p14:creationId xmlns:p14="http://schemas.microsoft.com/office/powerpoint/2010/main" val="17595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34432" y="1395636"/>
            <a:ext cx="9619774" cy="54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 valor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equivale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stock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existente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(kit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não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abertos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cartuchos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não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utilizados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no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início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mês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 valor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equivale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quantidade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entrou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no stock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durante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periodo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 valor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equivale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quantidade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testes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consumidos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mês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reportado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 valor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equivale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quantidade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contada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mês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no stock.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4431" y="243508"/>
            <a:ext cx="9706431" cy="1014325"/>
          </a:xfrm>
          <a:prstGeom prst="rect">
            <a:avLst/>
          </a:prstGeom>
        </p:spPr>
        <p:txBody>
          <a:bodyPr vert="horz" lIns="104178" tIns="52089" rIns="104178" bIns="52089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Cálculo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requisição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do stock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GeneXpert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(1/3)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45000"/>
              </a:spcAft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45000"/>
              </a:spcAft>
            </a:pPr>
            <a:r>
              <a:rPr dirty="0" smtClean="0">
                <a:latin typeface="Arial" pitchFamily="34" charset="0"/>
                <a:cs typeface="Arial" pitchFamily="34" charset="0"/>
              </a:rPr>
              <a:t>O valor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dirty="0" smtClean="0">
                <a:latin typeface="Arial" pitchFamily="34" charset="0"/>
                <a:cs typeface="Arial" pitchFamily="34" charset="0"/>
              </a:rPr>
              <a:t> 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equivale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quantidade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de stock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existente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final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do periodo .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45000"/>
              </a:spcAft>
            </a:pPr>
            <a:r>
              <a:rPr dirty="0" err="1" smtClean="0">
                <a:latin typeface="Arial" pitchFamily="34" charset="0"/>
                <a:cs typeface="Arial" pitchFamily="34" charset="0"/>
              </a:rPr>
              <a:t>Calcule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somando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B e C, 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subtraindo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D</a:t>
            </a:r>
            <a:r>
              <a:rPr dirty="0" smtClean="0">
                <a:latin typeface="Arial" pitchFamily="34" charset="0"/>
                <a:cs typeface="Arial" pitchFamily="34" charset="0"/>
              </a:rPr>
              <a:t>, portanto: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en-US" dirty="0" smtClean="0">
                <a:solidFill>
                  <a:srgbClr val="474B78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E= (B+C)-D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534432" y="243508"/>
            <a:ext cx="9619774" cy="1014325"/>
          </a:xfrm>
          <a:prstGeom prst="rect">
            <a:avLst/>
          </a:prstGeom>
        </p:spPr>
        <p:txBody>
          <a:bodyPr vert="horz" lIns="104178" tIns="52089" rIns="104178" bIns="52089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Cálculo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requisição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do stock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GeneXpert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(2/3)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04178" tIns="52089" rIns="104178" bIns="52089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Cálculo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requisição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do stock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GeneXpert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(3/3)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443970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45000"/>
              </a:spcAft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45000"/>
              </a:spcAft>
            </a:pPr>
            <a:r>
              <a:rPr dirty="0" smtClean="0">
                <a:latin typeface="Arial" pitchFamily="34" charset="0"/>
                <a:cs typeface="Arial" pitchFamily="34" charset="0"/>
              </a:rPr>
              <a:t>O valor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equivale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a quantidade de stock necessária para o próximo período.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45000"/>
              </a:spcAft>
            </a:pPr>
            <a:r>
              <a:rPr dirty="0" err="1" smtClean="0">
                <a:latin typeface="Arial" pitchFamily="34" charset="0"/>
                <a:cs typeface="Arial" pitchFamily="34" charset="0"/>
              </a:rPr>
              <a:t>Calcule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multiplicando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D por 2, 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subtraindo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F</a:t>
            </a:r>
            <a:r>
              <a:rPr dirty="0" smtClean="0">
                <a:latin typeface="Arial" pitchFamily="34" charset="0"/>
                <a:cs typeface="Arial" pitchFamily="34" charset="0"/>
              </a:rPr>
              <a:t>, portanto: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en-US" dirty="0" smtClean="0">
                <a:solidFill>
                  <a:srgbClr val="474B78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G= (Dx2)-F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presente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mês</a:t>
            </a:r>
            <a:r>
              <a:rPr dirty="0" smtClean="0">
                <a:latin typeface="Arial" pitchFamily="34" charset="0"/>
                <a:cs typeface="Arial" pitchFamily="34" charset="0"/>
              </a:rPr>
              <a:t> executou 600 testes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Xpert</a:t>
            </a:r>
            <a:r>
              <a:rPr dirty="0" smtClean="0">
                <a:latin typeface="Arial" pitchFamily="34" charset="0"/>
                <a:cs typeface="Arial" pitchFamily="34" charset="0"/>
              </a:rPr>
              <a:t> MTB/R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D</a:t>
            </a:r>
            <a:r>
              <a:rPr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;</a:t>
            </a:r>
            <a:endParaRPr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Durante 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mês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recebeu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30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kits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(C),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sendo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início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mês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tinha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405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cartuchos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(B</a:t>
            </a:r>
            <a:r>
              <a:rPr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</a:t>
            </a:r>
            <a:endParaRPr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Qual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será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o stock no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final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do periodo?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dirty="0" err="1" smtClean="0">
                <a:latin typeface="Arial" pitchFamily="34" charset="0"/>
                <a:cs typeface="Arial" pitchFamily="34" charset="0"/>
              </a:rPr>
              <a:t>Quantos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cartuchos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serão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necessarios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para 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próximo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mês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?</a:t>
            </a:r>
            <a:endParaRPr dirty="0" smtClean="0">
              <a:latin typeface="Arial" pitchFamily="34" charset="0"/>
              <a:cs typeface="Arial" pitchFamily="34" charset="0"/>
            </a:endParaRPr>
          </a:p>
          <a:p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04178" tIns="52089" rIns="104178" bIns="52089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Cálculo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requisição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do stock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GeneXpert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exemplo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4524"/>
            <a:ext cx="10688638" cy="1368152"/>
          </a:xfrm>
        </p:spPr>
        <p:txBody>
          <a:bodyPr>
            <a:normAutofit/>
          </a:bodyPr>
          <a:lstStyle/>
          <a:p>
            <a:pPr algn="just"/>
            <a:r>
              <a:rPr lang="en-US" sz="30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Resoluçao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do </a:t>
            </a:r>
            <a:r>
              <a:rPr lang="en-US" sz="30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Exemplo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(1/3)</a:t>
            </a:r>
            <a:r>
              <a:rPr lang="en-US" sz="3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calcular a quantidade de 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stock no final do </a:t>
            </a:r>
            <a:r>
              <a:rPr lang="en-US" sz="30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periodo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(E) </a:t>
            </a:r>
            <a:r>
              <a:rPr lang="en-US" sz="3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 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testes </a:t>
            </a:r>
            <a:r>
              <a:rPr lang="en-US" sz="30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Xpert</a:t>
            </a:r>
            <a:r>
              <a:rPr lang="en-US" sz="3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MTB/Rif</a:t>
            </a:r>
            <a:endParaRPr lang="en-US" sz="30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34432" y="1395636"/>
            <a:ext cx="9619774" cy="61481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 valor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equivale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405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cartuchos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 valor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equivale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300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cartuchos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lembre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 kit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contém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cartuchos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 valor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equivale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600 (n.ro de testes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consumidos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mês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reportado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lembre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teste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um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cartucho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E= (B+C)-D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E= (405+300)-600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E= 105</a:t>
            </a:r>
          </a:p>
          <a:p>
            <a:pPr>
              <a:lnSpc>
                <a:spcPct val="150000"/>
              </a:lnSpc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395636"/>
            <a:ext cx="9619774" cy="495096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5500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 valor (F) equivale aos cartuchos disponíveis no final do mês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5500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Determine (F) através de uma contagem física real dos cartuchos existentes (inventário):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G=(Dx2)-F</a:t>
            </a:r>
          </a:p>
          <a:p>
            <a:pPr algn="ctr">
              <a:lnSpc>
                <a:spcPct val="150000"/>
              </a:lnSpc>
              <a:buNone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G= (600x2)-105</a:t>
            </a:r>
          </a:p>
          <a:p>
            <a:pPr algn="ctr">
              <a:lnSpc>
                <a:spcPct val="150000"/>
              </a:lnSpc>
              <a:buNone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G=1095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0688638" cy="1368152"/>
          </a:xfrm>
          <a:prstGeom prst="rect">
            <a:avLst/>
          </a:prstGeom>
        </p:spPr>
        <p:txBody>
          <a:bodyPr vert="horz" lIns="104178" tIns="52089" rIns="104178" bIns="52089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Resoluçao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do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Exemplo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(2/3) 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calcular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quantidade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stock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necessário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próximo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periodo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(G)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pt-PT" dirty="0"/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smtClean="0"/>
              <a:t>Arredonde a quantidade calculada para uma quantidade consistente com a unidade de contagem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smtClean="0"/>
              <a:t>A unidade de contagem é kit (10 testes)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smtClean="0"/>
              <a:t>A quantidade calculada de kits é 110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smtClean="0"/>
              <a:t>Encomende 110 kits (1100 testes)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pt-PT" dirty="0"/>
          </a:p>
          <a:p>
            <a:pPr>
              <a:lnSpc>
                <a:spcPct val="150000"/>
              </a:lnSpc>
            </a:pPr>
            <a:endParaRPr lang="pt-P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0688638" cy="1368152"/>
          </a:xfrm>
          <a:prstGeom prst="rect">
            <a:avLst/>
          </a:prstGeom>
        </p:spPr>
        <p:txBody>
          <a:bodyPr vert="horz" lIns="104178" tIns="52089" rIns="104178" bIns="52089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Resoluçao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do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Exemplo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(3/3):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conversão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</a:t>
            </a:r>
            <a:r>
              <a:rPr lang="en-US" sz="3600" b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quantidade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calculada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unidade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contagem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pt-BR" dirty="0" smtClean="0"/>
              <a:t>Utilize a ficha de trabalho rotulado exercício n.º 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pt-BR" dirty="0" smtClean="0"/>
              <a:t>Trabalhe individualmente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pt-BR" dirty="0" smtClean="0"/>
              <a:t>Utilize os dados de exemplo fornecidos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pt-BR" dirty="0" smtClean="0"/>
              <a:t>Tempo atribuído: 30 minutos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Exercício n.º 1:  </a:t>
            </a:r>
            <a:r>
              <a:rPr lang="en-US" sz="3200" dirty="0" err="1" smtClean="0"/>
              <a:t>calcular</a:t>
            </a:r>
            <a:r>
              <a:rPr lang="en-US" sz="3200" dirty="0" smtClean="0"/>
              <a:t> </a:t>
            </a:r>
            <a:r>
              <a:rPr lang="pt-BR" sz="3200" dirty="0" smtClean="0"/>
              <a:t>consumíveis</a:t>
            </a:r>
            <a:r>
              <a:rPr lang="en-US" sz="3200" dirty="0" smtClean="0"/>
              <a:t> trimestrais para o teste Xpert MTB/RIF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2884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30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359014"/>
              </p:ext>
            </p:extLst>
          </p:nvPr>
        </p:nvGraphicFramePr>
        <p:xfrm>
          <a:off x="1143000" y="1316038"/>
          <a:ext cx="8604250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o" r:id="rId3" imgW="8238314" imgH="4628559" progId="Word.Document.12">
                  <p:embed/>
                </p:oleObj>
              </mc:Choice>
              <mc:Fallback>
                <p:oleObj name="Documento" r:id="rId3" imgW="8238314" imgH="4628559" progId="Word.Document.12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16038"/>
                        <a:ext cx="8604250" cy="483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err="1" smtClean="0"/>
              <a:t>Exercício</a:t>
            </a:r>
            <a:r>
              <a:rPr lang="en-US" sz="3300" dirty="0" smtClean="0"/>
              <a:t> #1:  </a:t>
            </a:r>
            <a:r>
              <a:rPr lang="en-US" sz="3300" dirty="0" err="1" smtClean="0"/>
              <a:t>Calcule</a:t>
            </a:r>
            <a:r>
              <a:rPr lang="en-US" sz="3300" dirty="0" smtClean="0"/>
              <a:t> a </a:t>
            </a:r>
            <a:r>
              <a:rPr lang="en-US" sz="3300" dirty="0" err="1" smtClean="0"/>
              <a:t>necessidade</a:t>
            </a:r>
            <a:r>
              <a:rPr lang="en-US" sz="3300" dirty="0" smtClean="0"/>
              <a:t> de testes </a:t>
            </a:r>
            <a:r>
              <a:rPr lang="en-US" sz="3300" dirty="0" err="1" smtClean="0"/>
              <a:t>Xpert</a:t>
            </a:r>
            <a:r>
              <a:rPr lang="en-US" sz="3300" dirty="0" smtClean="0"/>
              <a:t> MTB/RIF </a:t>
            </a:r>
            <a:r>
              <a:rPr lang="en-US" sz="3300" dirty="0" err="1" smtClean="0"/>
              <a:t>para</a:t>
            </a:r>
            <a:r>
              <a:rPr lang="en-US" sz="3300" dirty="0" smtClean="0"/>
              <a:t> um </a:t>
            </a:r>
            <a:r>
              <a:rPr lang="en-US" sz="3300" dirty="0" err="1" smtClean="0"/>
              <a:t>trimestre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8081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721259"/>
              </p:ext>
            </p:extLst>
          </p:nvPr>
        </p:nvGraphicFramePr>
        <p:xfrm>
          <a:off x="809625" y="1025525"/>
          <a:ext cx="9047163" cy="512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o" r:id="rId3" imgW="8238314" imgH="4666794" progId="Word.Document.12">
                  <p:embed/>
                </p:oleObj>
              </mc:Choice>
              <mc:Fallback>
                <p:oleObj name="Documento" r:id="rId3" imgW="8238314" imgH="4666794" progId="Word.Document.12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1025525"/>
                        <a:ext cx="9047163" cy="5126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err="1" smtClean="0"/>
              <a:t>Exercício</a:t>
            </a:r>
            <a:r>
              <a:rPr lang="en-US" sz="2200" dirty="0" smtClean="0"/>
              <a:t> </a:t>
            </a:r>
            <a:r>
              <a:rPr lang="en-US" sz="2200" dirty="0"/>
              <a:t>#1 </a:t>
            </a:r>
            <a:r>
              <a:rPr lang="en-US" sz="2200" dirty="0" err="1" smtClean="0"/>
              <a:t>Resposta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 smtClean="0"/>
              <a:t>Necessidade</a:t>
            </a:r>
            <a:r>
              <a:rPr lang="en-US" sz="2200" dirty="0" smtClean="0"/>
              <a:t> de testes </a:t>
            </a:r>
            <a:r>
              <a:rPr lang="en-US" sz="2200" dirty="0" err="1" smtClean="0"/>
              <a:t>Xpert</a:t>
            </a:r>
            <a:r>
              <a:rPr lang="en-US" sz="2200" dirty="0" smtClean="0"/>
              <a:t> MTB/RIF </a:t>
            </a:r>
            <a:r>
              <a:rPr lang="en-US" sz="2200" dirty="0" err="1" smtClean="0"/>
              <a:t>calculadas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trimestre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497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796" indent="0" algn="ctr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124796" indent="0" algn="ctr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124796" indent="0" algn="ctr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Stock </a:t>
            </a:r>
            <a:r>
              <a:rPr lang="en-US" sz="2800" dirty="0">
                <a:solidFill>
                  <a:srgbClr val="002060"/>
                </a:solidFill>
              </a:rPr>
              <a:t>devidamente mantido e adequado para garantir um serviço ininterrupto e para </a:t>
            </a:r>
            <a:r>
              <a:rPr lang="en-US" sz="2800" dirty="0" err="1">
                <a:solidFill>
                  <a:srgbClr val="002060"/>
                </a:solidFill>
              </a:rPr>
              <a:t>minimizar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acúmulo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desnecessário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pt-PT" dirty="0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4000" dirty="0" err="1">
                <a:latin typeface="+mj-lt"/>
                <a:ea typeface="+mj-ea"/>
                <a:cs typeface="+mj-cs"/>
              </a:rPr>
              <a:t>Gestão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de stock 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significa</a:t>
            </a:r>
            <a:r>
              <a:rPr lang="en-US" sz="4000" dirty="0">
                <a:latin typeface="+mj-lt"/>
                <a:ea typeface="+mj-ea"/>
                <a:cs typeface="+mj-cs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2780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pt-BR" dirty="0" smtClean="0"/>
              <a:t>Utilize a ficha de trabalho com a indicação de </a:t>
            </a:r>
            <a:br>
              <a:rPr lang="pt-BR" dirty="0" smtClean="0"/>
            </a:br>
            <a:r>
              <a:rPr lang="pt-BR" dirty="0" smtClean="0"/>
              <a:t>exercício n.º 2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pt-BR" dirty="0" smtClean="0"/>
              <a:t>Trabalhe individualmente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pt-BR" dirty="0" smtClean="0"/>
              <a:t>Utilize os dados de exemplo fornecidos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pt-BR" dirty="0" smtClean="0"/>
              <a:t>Tempo atribuído: 30 minutos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Exercício n.º 2:  calcular </a:t>
            </a:r>
            <a:r>
              <a:rPr lang="en-US" sz="3200" dirty="0" err="1" smtClean="0"/>
              <a:t>os</a:t>
            </a:r>
            <a:r>
              <a:rPr lang="en-US" sz="3200" dirty="0" smtClean="0"/>
              <a:t> </a:t>
            </a:r>
            <a:r>
              <a:rPr lang="pt-BR" sz="3200" dirty="0" smtClean="0"/>
              <a:t>consumíveis </a:t>
            </a:r>
            <a:r>
              <a:rPr lang="en-US" sz="3200" dirty="0" err="1" smtClean="0"/>
              <a:t>trimestrais</a:t>
            </a:r>
            <a:r>
              <a:rPr lang="en-US" sz="3200" dirty="0" smtClean="0"/>
              <a:t> para o teste Xpert MTB/RIF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2955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994378"/>
              </p:ext>
            </p:extLst>
          </p:nvPr>
        </p:nvGraphicFramePr>
        <p:xfrm>
          <a:off x="801688" y="1025525"/>
          <a:ext cx="8894762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o" r:id="rId3" imgW="8238314" imgH="4657416" progId="Word.Document.12">
                  <p:embed/>
                </p:oleObj>
              </mc:Choice>
              <mc:Fallback>
                <p:oleObj name="Documento" r:id="rId3" imgW="8238314" imgH="4657416" progId="Word.Document.12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1025525"/>
                        <a:ext cx="8894762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Exercício</a:t>
            </a:r>
            <a:r>
              <a:rPr lang="en-US" sz="3200" dirty="0" smtClean="0"/>
              <a:t> #2:  </a:t>
            </a:r>
            <a:r>
              <a:rPr lang="en-US" sz="3200" dirty="0" err="1" smtClean="0"/>
              <a:t>calcule</a:t>
            </a:r>
            <a:r>
              <a:rPr lang="en-US" sz="3200" dirty="0" smtClean="0"/>
              <a:t>  a </a:t>
            </a:r>
            <a:r>
              <a:rPr lang="en-US" sz="3200" dirty="0" err="1" smtClean="0"/>
              <a:t>necessidade</a:t>
            </a:r>
            <a:r>
              <a:rPr lang="en-US" sz="3200" dirty="0" smtClean="0"/>
              <a:t> de testes </a:t>
            </a:r>
            <a:r>
              <a:rPr lang="en-US" sz="3200" dirty="0" err="1" smtClean="0"/>
              <a:t>Xpert</a:t>
            </a:r>
            <a:r>
              <a:rPr lang="en-US" sz="3200" dirty="0" smtClean="0"/>
              <a:t> MTB/RIF </a:t>
            </a:r>
            <a:r>
              <a:rPr lang="en-US" sz="3200" dirty="0" err="1" smtClean="0"/>
              <a:t>para</a:t>
            </a:r>
            <a:r>
              <a:rPr lang="en-US" sz="3200" dirty="0" smtClean="0"/>
              <a:t> um </a:t>
            </a:r>
            <a:r>
              <a:rPr lang="en-US" sz="3200" dirty="0" err="1" smtClean="0"/>
              <a:t>trimestre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85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156737"/>
              </p:ext>
            </p:extLst>
          </p:nvPr>
        </p:nvGraphicFramePr>
        <p:xfrm>
          <a:off x="284163" y="1136650"/>
          <a:ext cx="10093325" cy="570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o" r:id="rId3" imgW="8238314" imgH="4657416" progId="Word.Document.12">
                  <p:embed/>
                </p:oleObj>
              </mc:Choice>
              <mc:Fallback>
                <p:oleObj name="Documento" r:id="rId3" imgW="8238314" imgH="4657416" progId="Word.Document.12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136650"/>
                        <a:ext cx="10093325" cy="570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Exercício</a:t>
            </a:r>
            <a:r>
              <a:rPr lang="en-US" sz="3200" dirty="0" smtClean="0"/>
              <a:t> </a:t>
            </a:r>
            <a:r>
              <a:rPr lang="en-US" sz="3200" dirty="0"/>
              <a:t>#2 </a:t>
            </a:r>
            <a:r>
              <a:rPr lang="en-US" sz="3200" dirty="0" err="1" smtClean="0"/>
              <a:t>Respostas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 err="1" smtClean="0"/>
              <a:t>Necessidade</a:t>
            </a:r>
            <a:r>
              <a:rPr lang="en-US" sz="2400" dirty="0" smtClean="0"/>
              <a:t> </a:t>
            </a:r>
            <a:r>
              <a:rPr lang="en-US" sz="2400" dirty="0" err="1" smtClean="0"/>
              <a:t>calculada</a:t>
            </a:r>
            <a:r>
              <a:rPr lang="en-US" sz="2400" dirty="0" smtClean="0"/>
              <a:t> de testes </a:t>
            </a:r>
            <a:r>
              <a:rPr lang="en-US" sz="2400" dirty="0" err="1" smtClean="0"/>
              <a:t>Xpert</a:t>
            </a:r>
            <a:r>
              <a:rPr lang="en-US" sz="2400" dirty="0" smtClean="0"/>
              <a:t> </a:t>
            </a:r>
            <a:r>
              <a:rPr lang="en-US" sz="2400" dirty="0"/>
              <a:t>MTB/RIF </a:t>
            </a:r>
            <a:r>
              <a:rPr lang="en-US" sz="2400" dirty="0" err="1" smtClean="0"/>
              <a:t>para</a:t>
            </a:r>
            <a:r>
              <a:rPr lang="en-US" sz="2400" dirty="0" smtClean="0"/>
              <a:t> um </a:t>
            </a:r>
            <a:r>
              <a:rPr lang="en-US" sz="2400" dirty="0" err="1" smtClean="0"/>
              <a:t>trimestre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01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smtClean="0"/>
              <a:t>O procedimento de encomenda depende da fonte de financiamento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smtClean="0"/>
              <a:t>Aborde os procedimentos de aquisição locais e o plano de contingência no caso de falta de stock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dirty="0" smtClean="0"/>
          </a:p>
          <a:p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271438"/>
            <a:ext cx="9619774" cy="1014325"/>
          </a:xfrm>
        </p:spPr>
        <p:txBody>
          <a:bodyPr/>
          <a:lstStyle/>
          <a:p>
            <a:r>
              <a:rPr dirty="0" smtClean="0"/>
              <a:t>Fazer encomendas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09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Faça uma encomenda directamente à Cepheid France</a:t>
            </a:r>
            <a:r>
              <a:rPr lang="pt-BR" dirty="0" smtClean="0">
                <a:solidFill>
                  <a:srgbClr val="002060"/>
                </a:solidFill>
              </a:rPr>
              <a:t>: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002060"/>
                </a:solidFill>
              </a:rPr>
              <a:t>Cepheid HBDC SAS, Vira Solelh, 81470 Maurens-Scopont, França; ordershbdc@cepheidhbdc.com,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002060"/>
                </a:solidFill>
              </a:rPr>
              <a:t>tel. +33 563 825 333, </a:t>
            </a:r>
            <a:r>
              <a:rPr lang="pt-BR" dirty="0" smtClean="0"/>
              <a:t>fax +33 563 825 301 ou</a:t>
            </a:r>
          </a:p>
          <a:p>
            <a:r>
              <a:rPr lang="pt-BR" dirty="0" smtClean="0"/>
              <a:t>Faça uma encomenda através de um distribuidor autorizado local da Cepheid. Consulte a Cepheid para obter os contactos do seu fornecedor local</a:t>
            </a:r>
          </a:p>
          <a:p>
            <a:r>
              <a:rPr lang="pt-BR" dirty="0" smtClean="0"/>
              <a:t>Estão disponíveis outros mecanismos de aquisição específicos do projecto. A OMS também pode auxiliar, através da Instalação Global de Fármacos</a:t>
            </a:r>
            <a:endParaRPr lang="pt-BR" dirty="0" smtClean="0">
              <a:solidFill>
                <a:srgbClr val="FF0000"/>
              </a:solidFill>
            </a:endParaRPr>
          </a:p>
          <a:p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nl-NL" sz="3300" dirty="0" smtClean="0"/>
              <a:t>Opções</a:t>
            </a:r>
            <a:r>
              <a:rPr dirty="0" smtClean="0"/>
              <a:t> </a:t>
            </a:r>
            <a:r>
              <a:rPr lang="nl-NL" sz="3300" dirty="0" smtClean="0"/>
              <a:t>para</a:t>
            </a:r>
            <a:r>
              <a:rPr dirty="0" smtClean="0"/>
              <a:t> </a:t>
            </a:r>
            <a:r>
              <a:rPr lang="nl-NL" sz="3300" dirty="0" smtClean="0"/>
              <a:t>aquisição de instrumentos e cartuchos GeneXpert</a:t>
            </a:r>
            <a:endParaRPr lang="pt-PT" sz="3300" dirty="0"/>
          </a:p>
        </p:txBody>
      </p:sp>
    </p:spTree>
    <p:extLst>
      <p:ext uri="{BB962C8B-B14F-4D97-AF65-F5344CB8AC3E}">
        <p14:creationId xmlns:p14="http://schemas.microsoft.com/office/powerpoint/2010/main" val="1178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97" y="1629252"/>
            <a:ext cx="9739109" cy="4439703"/>
          </a:xfrm>
        </p:spPr>
        <p:txBody>
          <a:bodyPr/>
          <a:lstStyle/>
          <a:p>
            <a:r>
              <a:rPr lang="en-US" sz="2100" dirty="0"/>
              <a:t>Siga as directrizes nacionais relativamente à pré-autorização de equipamento e </a:t>
            </a:r>
            <a:r>
              <a:rPr lang="en-US" sz="2100" dirty="0" smtClean="0"/>
              <a:t>stock, </a:t>
            </a:r>
            <a:r>
              <a:rPr lang="en-US" sz="2100" dirty="0"/>
              <a:t>se necessário</a:t>
            </a:r>
          </a:p>
          <a:p>
            <a:r>
              <a:rPr lang="en-US" sz="2100" dirty="0"/>
              <a:t>Prepare a documentação para importação e desalfandegamento ou isenção de imposto de importação (se aplicável)</a:t>
            </a:r>
          </a:p>
          <a:p>
            <a:r>
              <a:rPr lang="nl-NL" sz="2100" dirty="0"/>
              <a:t>Comece com muita antecedência, uma vez que a preparação pode demorar meses</a:t>
            </a:r>
          </a:p>
          <a:p>
            <a:r>
              <a:rPr lang="nl-NL" sz="2100" dirty="0"/>
              <a:t>Consulte a Cepheid relativamente aos calendários de envio da encomenda e qual </a:t>
            </a:r>
            <a:r>
              <a:rPr lang="nl-NL" sz="2100" dirty="0" smtClean="0"/>
              <a:t>o prazo de validade mínimo garantido </a:t>
            </a:r>
            <a:r>
              <a:rPr lang="nl-NL" sz="2100" dirty="0"/>
              <a:t>dos cartuchos a serem encomendados</a:t>
            </a:r>
          </a:p>
          <a:p>
            <a:r>
              <a:rPr lang="nl-NL" sz="2100" dirty="0"/>
              <a:t>Verifique se o seu país se encontra entre os 145 países elegíveis para obtenção do GeneXpert e de cartuchos a preços reduzidos [preços dos </a:t>
            </a:r>
            <a:r>
              <a:rPr lang="nl-NL" sz="2100" dirty="0" smtClean="0"/>
              <a:t>Países </a:t>
            </a:r>
            <a:r>
              <a:rPr lang="nl-NL" sz="2100" dirty="0"/>
              <a:t>em vias de D</a:t>
            </a:r>
            <a:r>
              <a:rPr lang="nl-NL" sz="2100" dirty="0" smtClean="0"/>
              <a:t>esenvolvimento com Alta Prevalência (PDAP/HBDC</a:t>
            </a:r>
            <a:r>
              <a:rPr lang="nl-NL" sz="2100" dirty="0"/>
              <a:t>)]: </a:t>
            </a:r>
            <a:r>
              <a:rPr lang="en-US" sz="2100" dirty="0">
                <a:hlinkClick r:id="rId3"/>
              </a:rPr>
              <a:t>http://www.finddiagnostics.org/about/what_we_do/successes/find-negotiated-prices/xpert_mtb_rif.html</a:t>
            </a:r>
            <a:endParaRPr lang="pt-PT" sz="21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Antes de fazer uma encomenda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009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Número de máquinas/módulos GeneXpert</a:t>
            </a:r>
          </a:p>
          <a:p>
            <a:r>
              <a:rPr lang="en-US" sz="2400" dirty="0"/>
              <a:t>Computador de </a:t>
            </a:r>
            <a:r>
              <a:rPr lang="en-US" sz="2400" dirty="0" smtClean="0"/>
              <a:t>mesa </a:t>
            </a:r>
            <a:r>
              <a:rPr lang="en-US" sz="2400" dirty="0"/>
              <a:t>ou portátil</a:t>
            </a:r>
          </a:p>
          <a:p>
            <a:r>
              <a:rPr lang="en-US" sz="2400" dirty="0"/>
              <a:t>Número de cartuchos Xpert MTB/RIF</a:t>
            </a:r>
          </a:p>
          <a:p>
            <a:r>
              <a:rPr lang="nl-NL" sz="2400" dirty="0"/>
              <a:t>Números de</a:t>
            </a:r>
            <a:r>
              <a:rPr dirty="0" smtClean="0"/>
              <a:t> </a:t>
            </a:r>
            <a:r>
              <a:rPr lang="nl-NL" sz="2400" dirty="0"/>
              <a:t>catálogo</a:t>
            </a:r>
            <a:endParaRPr lang="pt-PT" sz="2400" dirty="0"/>
          </a:p>
          <a:p>
            <a:r>
              <a:rPr lang="en-US" sz="2400" dirty="0"/>
              <a:t>País de entrega</a:t>
            </a:r>
          </a:p>
          <a:p>
            <a:r>
              <a:rPr lang="en-US" sz="2400" dirty="0"/>
              <a:t>Aeroporto de destino</a:t>
            </a:r>
          </a:p>
          <a:p>
            <a:r>
              <a:rPr lang="en-US" sz="2400" dirty="0"/>
              <a:t>Detalhes de contacto da parte que recebe </a:t>
            </a:r>
          </a:p>
          <a:p>
            <a:r>
              <a:rPr lang="en-US" sz="2400" dirty="0"/>
              <a:t>Data preferível de entrega </a:t>
            </a:r>
            <a:r>
              <a:rPr dirty="0"/>
              <a:t/>
            </a:r>
            <a:br>
              <a:rPr dirty="0"/>
            </a:br>
            <a:endParaRPr lang="pt-PT" sz="2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pt-BR" dirty="0" smtClean="0"/>
              <a:t>Informações necessárias para fazer uma encomenda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690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Cepheid/distribuidor local irá preparar a cotação</a:t>
            </a:r>
          </a:p>
          <a:p>
            <a:r>
              <a:rPr lang="pt-BR" dirty="0" smtClean="0"/>
              <a:t>O cliente paga antecipadamente para se qualificar ao preço reduzido [preço dos </a:t>
            </a:r>
            <a:r>
              <a:rPr lang="nl-NL" sz="2400" dirty="0" smtClean="0"/>
              <a:t>Países em vias de Desenvolvimento com Alta Prevalência (PDAP/HBDC)]: </a:t>
            </a:r>
            <a:endParaRPr lang="pt-BR" dirty="0" smtClean="0"/>
          </a:p>
          <a:p>
            <a:endParaRPr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Depois de fazer uma encomenda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290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buClr>
                <a:schemeClr val="hlink"/>
              </a:buClr>
              <a:buNone/>
            </a:pPr>
            <a:r>
              <a:rPr lang="pt-BR" dirty="0" smtClean="0"/>
              <a:t>Inspeccione e verifique a entrega da encomenda: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smtClean="0"/>
              <a:t>Compare o conteúdo da encomenda recebida à requisição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smtClean="0"/>
              <a:t>Verifique a integridade do material recebido 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smtClean="0"/>
              <a:t>Registe a data de recepção de cada item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smtClean="0"/>
              <a:t>Armazene os novos artigos atrás dos artigos existentes para seguir o método "PRIMEIRA CADUCIDADE – PRIMEIRO A SAIR"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smtClean="0"/>
              <a:t>Crie ou actualize registos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endParaRPr dirty="0" smtClean="0"/>
          </a:p>
          <a:p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Após a recepção</a:t>
            </a:r>
          </a:p>
        </p:txBody>
      </p:sp>
    </p:spTree>
    <p:extLst>
      <p:ext uri="{BB962C8B-B14F-4D97-AF65-F5344CB8AC3E}">
        <p14:creationId xmlns:p14="http://schemas.microsoft.com/office/powerpoint/2010/main" val="15256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pt-BR" dirty="0" smtClean="0"/>
              <a:t>Guarde numa área de armazenamento limpa, bem ventilada e organizada</a:t>
            </a:r>
            <a:endParaRPr lang="pt-BR" dirty="0" smtClean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pt-BR" dirty="0" smtClean="0"/>
              <a:t>Os kits Xpert MTB/RIF devem ser guardados de </a:t>
            </a:r>
            <a:r>
              <a:rPr lang="pt-BR" dirty="0" smtClean="0">
                <a:solidFill>
                  <a:srgbClr val="002060"/>
                </a:solidFill>
              </a:rPr>
              <a:t>2 a 28 </a:t>
            </a:r>
            <a:r>
              <a:rPr lang="pt-BR" dirty="0" smtClean="0">
                <a:solidFill>
                  <a:srgbClr val="002060"/>
                </a:solidFill>
                <a:sym typeface="Symbol" pitchFamily="18" charset="2"/>
              </a:rPr>
              <a:t>C </a:t>
            </a:r>
            <a:endParaRPr lang="pt-BR" dirty="0" smtClean="0">
              <a:solidFill>
                <a:srgbClr val="002060"/>
              </a:solidFill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pt-BR" dirty="0" smtClean="0"/>
              <a:t>Armazene afastado da luz directa solar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pt-BR" dirty="0" smtClean="0"/>
              <a:t>Organize os artigos novos e existentes por data de validade (o stock com a data de validade mais próxima deve ser utilizado primeiro)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endParaRPr dirty="0" smtClean="0"/>
          </a:p>
          <a:p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Armazenamento</a:t>
            </a:r>
            <a:r>
              <a:rPr lang="en-US" sz="3600" dirty="0" smtClean="0"/>
              <a:t> </a:t>
            </a:r>
            <a:r>
              <a:rPr lang="en-US" sz="3600" dirty="0" err="1" smtClean="0"/>
              <a:t>adequado</a:t>
            </a:r>
            <a:r>
              <a:rPr lang="en-US" sz="3600" dirty="0" smtClean="0"/>
              <a:t> do </a:t>
            </a:r>
            <a:r>
              <a:rPr lang="en-US" sz="3600" dirty="0" err="1" smtClean="0"/>
              <a:t>inventário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18436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Os países devem considerar a implementação da gestão centralizada (nacional, regional) de </a:t>
            </a:r>
            <a:r>
              <a:rPr lang="it-IT" dirty="0" smtClean="0"/>
              <a:t>stock </a:t>
            </a:r>
            <a:r>
              <a:rPr dirty="0" smtClean="0"/>
              <a:t>do Xpert MTB/RIF integrada no sistema de compra geral, como para microscopia </a:t>
            </a:r>
            <a:r>
              <a:rPr dirty="0" err="1" smtClean="0"/>
              <a:t>ou</a:t>
            </a:r>
            <a:r>
              <a:rPr dirty="0" smtClean="0"/>
              <a:t> </a:t>
            </a:r>
            <a:r>
              <a:rPr lang="it-IT" dirty="0" smtClean="0"/>
              <a:t>stock</a:t>
            </a:r>
            <a:r>
              <a:rPr dirty="0" smtClean="0"/>
              <a:t> de fármacos </a:t>
            </a:r>
          </a:p>
          <a:p>
            <a:endParaRPr lang="pt-PT" dirty="0" smtClean="0"/>
          </a:p>
          <a:p>
            <a:r>
              <a:rPr dirty="0" smtClean="0"/>
              <a:t>O sistema deve ser coordenado pelo governo e deve incluir o Ministério da Saúde, doadores e parceiros</a:t>
            </a:r>
          </a:p>
          <a:p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Estrutura de um sistema de gestão de stock: nível nacional</a:t>
            </a:r>
            <a:endParaRPr lang="pt-PT" sz="3000" dirty="0"/>
          </a:p>
        </p:txBody>
      </p:sp>
    </p:spTree>
    <p:extLst>
      <p:ext uri="{BB962C8B-B14F-4D97-AF65-F5344CB8AC3E}">
        <p14:creationId xmlns:p14="http://schemas.microsoft.com/office/powerpoint/2010/main" val="28247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Resumo</a:t>
            </a:r>
            <a:endParaRPr lang="pt-PT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63799" y="1539652"/>
            <a:ext cx="961977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US" sz="2100" dirty="0">
                <a:solidFill>
                  <a:schemeClr val="tx1"/>
                </a:solidFill>
              </a:rPr>
              <a:t>A gestão centralizada (nacional, regional) </a:t>
            </a:r>
            <a:r>
              <a:rPr lang="en-US" sz="2100" dirty="0" smtClean="0">
                <a:solidFill>
                  <a:schemeClr val="tx1"/>
                </a:solidFill>
              </a:rPr>
              <a:t>do stock de </a:t>
            </a:r>
            <a:r>
              <a:rPr lang="en-US" sz="2100" dirty="0">
                <a:solidFill>
                  <a:schemeClr val="tx1"/>
                </a:solidFill>
              </a:rPr>
              <a:t>Xpert MTB/RIF integrada no sistema de compra geral deve ser organizada e coordenada pelo governo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US" sz="2100" dirty="0">
                <a:solidFill>
                  <a:schemeClr val="tx1"/>
                </a:solidFill>
              </a:rPr>
              <a:t>Parte do </a:t>
            </a:r>
            <a:r>
              <a:rPr lang="en-US" sz="2100" dirty="0" smtClean="0">
                <a:solidFill>
                  <a:schemeClr val="tx1"/>
                </a:solidFill>
              </a:rPr>
              <a:t>stock </a:t>
            </a:r>
            <a:r>
              <a:rPr lang="en-US" sz="2100" dirty="0">
                <a:solidFill>
                  <a:schemeClr val="tx1"/>
                </a:solidFill>
              </a:rPr>
              <a:t>necessário para utilização do </a:t>
            </a:r>
            <a:r>
              <a:rPr lang="en-US" sz="2100" dirty="0" err="1" smtClean="0">
                <a:solidFill>
                  <a:schemeClr val="tx1"/>
                </a:solidFill>
              </a:rPr>
              <a:t>teste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do Xpert MTB/RIF não é fornecida pela Cepheid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US" sz="2100" dirty="0">
                <a:solidFill>
                  <a:schemeClr val="tx1"/>
                </a:solidFill>
              </a:rPr>
              <a:t>Ao calcular encomendas de </a:t>
            </a:r>
            <a:r>
              <a:rPr lang="en-US" sz="2100" dirty="0" smtClean="0">
                <a:solidFill>
                  <a:schemeClr val="tx1"/>
                </a:solidFill>
              </a:rPr>
              <a:t>stock, </a:t>
            </a:r>
            <a:r>
              <a:rPr lang="en-US" sz="2100" dirty="0">
                <a:solidFill>
                  <a:schemeClr val="tx1"/>
                </a:solidFill>
              </a:rPr>
              <a:t>considere a sua taxa de consumo anterior, </a:t>
            </a:r>
            <a:r>
              <a:rPr lang="en-US" sz="2100" dirty="0" err="1" smtClean="0">
                <a:solidFill>
                  <a:schemeClr val="tx1"/>
                </a:solidFill>
              </a:rPr>
              <a:t>os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consumíveis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disponíveis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smtClean="0">
                <a:solidFill>
                  <a:schemeClr val="tx1"/>
                </a:solidFill>
              </a:rPr>
              <a:t>o </a:t>
            </a:r>
            <a:r>
              <a:rPr lang="en-US" sz="2100" dirty="0" err="1" smtClean="0">
                <a:solidFill>
                  <a:schemeClr val="tx1"/>
                </a:solidFill>
              </a:rPr>
              <a:t>prazo</a:t>
            </a:r>
            <a:r>
              <a:rPr lang="en-US" sz="2100" dirty="0" smtClean="0">
                <a:solidFill>
                  <a:schemeClr val="tx1"/>
                </a:solidFill>
              </a:rPr>
              <a:t> de </a:t>
            </a:r>
            <a:r>
              <a:rPr lang="en-US" sz="2100" dirty="0" err="1" smtClean="0">
                <a:solidFill>
                  <a:schemeClr val="tx1"/>
                </a:solidFill>
              </a:rPr>
              <a:t>validade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do material encomendado, o tempo de espera e a sua capacidade de armazenamento para avaliar a quantidade e a frequência das encomendas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US" sz="2100" dirty="0">
                <a:solidFill>
                  <a:schemeClr val="tx1"/>
                </a:solidFill>
              </a:rPr>
              <a:t>Faça uma contagem </a:t>
            </a:r>
            <a:r>
              <a:rPr lang="en-US" sz="2100" dirty="0" err="1">
                <a:solidFill>
                  <a:schemeClr val="tx1"/>
                </a:solidFill>
              </a:rPr>
              <a:t>física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smtClean="0">
                <a:solidFill>
                  <a:schemeClr val="tx1"/>
                </a:solidFill>
              </a:rPr>
              <a:t>dos </a:t>
            </a:r>
            <a:r>
              <a:rPr lang="en-US" sz="2100" dirty="0" err="1" smtClean="0">
                <a:solidFill>
                  <a:schemeClr val="tx1"/>
                </a:solidFill>
              </a:rPr>
              <a:t>consumíveis</a:t>
            </a:r>
            <a:r>
              <a:rPr lang="en-US" sz="2100" dirty="0" smtClean="0">
                <a:solidFill>
                  <a:schemeClr val="tx1"/>
                </a:solidFill>
              </a:rPr>
              <a:t>, </a:t>
            </a:r>
            <a:r>
              <a:rPr lang="en-US" sz="2100" dirty="0">
                <a:solidFill>
                  <a:schemeClr val="tx1"/>
                </a:solidFill>
              </a:rPr>
              <a:t>ao designar uma pessoa para contar cada item </a:t>
            </a:r>
            <a:r>
              <a:rPr lang="en-US" sz="2100" dirty="0" smtClean="0">
                <a:solidFill>
                  <a:schemeClr val="tx1"/>
                </a:solidFill>
              </a:rPr>
              <a:t>dos </a:t>
            </a:r>
            <a:r>
              <a:rPr lang="en-US" sz="2100" dirty="0" err="1" smtClean="0">
                <a:solidFill>
                  <a:schemeClr val="tx1"/>
                </a:solidFill>
              </a:rPr>
              <a:t>consumíveis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no final de cada mês, </a:t>
            </a:r>
            <a:r>
              <a:rPr lang="en-US" sz="2100" dirty="0" err="1" smtClean="0">
                <a:solidFill>
                  <a:schemeClr val="tx1"/>
                </a:solidFill>
              </a:rPr>
              <a:t>utilizando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pt-BR" sz="2100" dirty="0" smtClean="0">
                <a:solidFill>
                  <a:schemeClr val="tx1"/>
                </a:solidFill>
              </a:rPr>
              <a:t>registo de saídas e entradas de consumíveis </a:t>
            </a:r>
            <a:r>
              <a:rPr lang="en-US" sz="2100" dirty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US" sz="2100" dirty="0">
                <a:solidFill>
                  <a:schemeClr val="tx1"/>
                </a:solidFill>
              </a:rPr>
              <a:t>Faça uma encomenda fornecendo as informações necessárias directamente à Cepheid ou ao seu </a:t>
            </a:r>
            <a:r>
              <a:rPr lang="en-US" sz="2100" dirty="0" err="1">
                <a:solidFill>
                  <a:schemeClr val="tx1"/>
                </a:solidFill>
              </a:rPr>
              <a:t>distribuidor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smtClean="0">
                <a:solidFill>
                  <a:schemeClr val="tx1"/>
                </a:solidFill>
              </a:rPr>
              <a:t>local </a:t>
            </a:r>
            <a:r>
              <a:rPr lang="en-US" sz="2100" dirty="0" err="1" smtClean="0">
                <a:solidFill>
                  <a:schemeClr val="tx1"/>
                </a:solidFill>
              </a:rPr>
              <a:t>autorizado</a:t>
            </a:r>
            <a:endParaRPr lang="en-US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pt-BR" dirty="0" smtClean="0"/>
              <a:t>Em que consiste a gestão do stock?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pt-BR" dirty="0" smtClean="0"/>
              <a:t>Por que é necessária a contagem física de </a:t>
            </a:r>
            <a:r>
              <a:rPr lang="en-US" sz="2400" dirty="0" err="1" smtClean="0"/>
              <a:t>consumíveis</a:t>
            </a:r>
            <a:r>
              <a:rPr lang="pt-BR" dirty="0" smtClean="0"/>
              <a:t>?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pt-BR" dirty="0" smtClean="0"/>
              <a:t>Por que é importante manter registos do inventário?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pt-BR" dirty="0" smtClean="0"/>
              <a:t>Como calcula o stock necessário?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pt-BR" dirty="0" smtClean="0"/>
              <a:t>stock </a:t>
            </a:r>
            <a:r>
              <a:rPr lang="en-US" dirty="0" err="1" smtClean="0"/>
              <a:t>deve</a:t>
            </a:r>
            <a:r>
              <a:rPr lang="en-US" dirty="0" smtClean="0"/>
              <a:t> ser </a:t>
            </a:r>
            <a:r>
              <a:rPr lang="en-US" dirty="0" err="1" smtClean="0"/>
              <a:t>armazenado</a:t>
            </a:r>
            <a:r>
              <a:rPr lang="en-US" dirty="0" smtClean="0"/>
              <a:t> de forma </a:t>
            </a:r>
            <a:r>
              <a:rPr lang="en-US" dirty="0" err="1" smtClean="0"/>
              <a:t>adequada</a:t>
            </a:r>
            <a:r>
              <a:rPr lang="en-US" dirty="0" smtClean="0"/>
              <a:t>?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endParaRPr dirty="0" smtClean="0"/>
          </a:p>
          <a:p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Questões</a:t>
            </a:r>
            <a:endParaRPr dirty="0" smtClean="0"/>
          </a:p>
        </p:txBody>
      </p:sp>
      <p:sp>
        <p:nvSpPr>
          <p:cNvPr id="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20183" y="531540"/>
            <a:ext cx="685495" cy="532168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21" tIns="45661" rIns="91321" bIns="45661" anchor="ctr"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83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700" y="1512253"/>
            <a:ext cx="10491937" cy="31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63" tIns="52081" rIns="104163" bIns="52081">
            <a:spAutoFit/>
          </a:bodyPr>
          <a:lstStyle/>
          <a:p>
            <a:pPr eaLnBrk="0" hangingPunct="0"/>
            <a:r>
              <a:rPr lang="en-US" b="1" dirty="0" err="1" smtClean="0">
                <a:ea typeface="Calibri" pitchFamily="34" charset="0"/>
                <a:cs typeface="Calibri" pitchFamily="34" charset="0"/>
              </a:rPr>
              <a:t>Agradecimentos</a:t>
            </a:r>
            <a:endParaRPr lang="en-US" b="1" dirty="0"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n-US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Pacote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Treinamento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Xpert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MTB/RIF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foi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um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consórcio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parceiros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do GLI,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incluíndo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FIND, KNCV, US CDC, USAID, TB CARE I 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e </a:t>
            </a:r>
            <a:r>
              <a:rPr lang="en-US" dirty="0">
                <a:ea typeface="Calibri" pitchFamily="34" charset="0"/>
                <a:cs typeface="Calibri" pitchFamily="34" charset="0"/>
              </a:rPr>
              <a:t>WHO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, com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financiamento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da USAID. </a:t>
            </a: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Os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módulos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se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baseiam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em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materiais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originalmente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FIND</a:t>
            </a:r>
            <a:r>
              <a:rPr lang="en-US" dirty="0">
                <a:ea typeface="Calibri" pitchFamily="34" charset="0"/>
                <a:cs typeface="Calibri" pitchFamily="34" charset="0"/>
              </a:rPr>
              <a:t>, KNCV 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Cepheid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.</a:t>
            </a:r>
          </a:p>
          <a:p>
            <a:pPr eaLnBrk="0" hangingPunct="0">
              <a:spcAft>
                <a:spcPts val="598"/>
              </a:spcAft>
            </a:pPr>
            <a:r>
              <a:rPr lang="en-GB" dirty="0"/>
              <a:t>A </a:t>
            </a:r>
            <a:r>
              <a:rPr lang="en-GB" dirty="0" err="1"/>
              <a:t>tradução</a:t>
            </a:r>
            <a:r>
              <a:rPr lang="en-GB" dirty="0"/>
              <a:t> </a:t>
            </a:r>
            <a:r>
              <a:rPr lang="en-GB" dirty="0" err="1"/>
              <a:t>desse</a:t>
            </a:r>
            <a:r>
              <a:rPr lang="en-GB" dirty="0"/>
              <a:t> material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en-GB" dirty="0" err="1"/>
              <a:t>possível</a:t>
            </a:r>
            <a:r>
              <a:rPr lang="en-GB" dirty="0"/>
              <a:t> </a:t>
            </a:r>
            <a:r>
              <a:rPr lang="en-GB" dirty="0" err="1"/>
              <a:t>graças</a:t>
            </a:r>
            <a:r>
              <a:rPr lang="en-GB" dirty="0"/>
              <a:t> à Foundation for Innovative New Diagnostics, com o </a:t>
            </a:r>
            <a:r>
              <a:rPr lang="en-GB" dirty="0" err="1"/>
              <a:t>apoio</a:t>
            </a:r>
            <a:r>
              <a:rPr lang="en-GB" dirty="0"/>
              <a:t> </a:t>
            </a:r>
            <a:r>
              <a:rPr lang="en-GB" dirty="0" err="1"/>
              <a:t>financeiro</a:t>
            </a:r>
            <a:r>
              <a:rPr lang="en-GB" dirty="0"/>
              <a:t> do Plano de </a:t>
            </a:r>
            <a:r>
              <a:rPr lang="en-GB" dirty="0" err="1"/>
              <a:t>Emergência</a:t>
            </a:r>
            <a:r>
              <a:rPr lang="en-GB" dirty="0"/>
              <a:t> do </a:t>
            </a:r>
            <a:r>
              <a:rPr lang="en-GB" dirty="0" err="1"/>
              <a:t>Presidente</a:t>
            </a:r>
            <a:r>
              <a:rPr lang="en-GB" dirty="0"/>
              <a:t> para </a:t>
            </a:r>
            <a:r>
              <a:rPr lang="en-GB" dirty="0" err="1"/>
              <a:t>Auxílio</a:t>
            </a:r>
            <a:r>
              <a:rPr lang="en-GB" dirty="0"/>
              <a:t> a AIDS (PEPFAR) </a:t>
            </a:r>
            <a:r>
              <a:rPr lang="en-GB" dirty="0" err="1"/>
              <a:t>através</a:t>
            </a:r>
            <a:r>
              <a:rPr lang="en-GB" dirty="0"/>
              <a:t> do Centro de </a:t>
            </a:r>
            <a:r>
              <a:rPr lang="en-GB" dirty="0" err="1"/>
              <a:t>Controle</a:t>
            </a:r>
            <a:r>
              <a:rPr lang="en-GB" dirty="0"/>
              <a:t> e </a:t>
            </a:r>
            <a:r>
              <a:rPr lang="en-GB" dirty="0" err="1"/>
              <a:t>Prevenção</a:t>
            </a:r>
            <a:r>
              <a:rPr lang="en-GB" dirty="0"/>
              <a:t> de </a:t>
            </a:r>
            <a:r>
              <a:rPr lang="en-GB" dirty="0" err="1"/>
              <a:t>Doenças</a:t>
            </a:r>
            <a:r>
              <a:rPr lang="en-GB" dirty="0"/>
              <a:t> (CDC) sob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termos</a:t>
            </a:r>
            <a:r>
              <a:rPr lang="en-GB" dirty="0"/>
              <a:t> do </a:t>
            </a:r>
            <a:r>
              <a:rPr lang="en-GB" dirty="0" err="1"/>
              <a:t>Acordo</a:t>
            </a:r>
            <a:r>
              <a:rPr lang="en-GB" dirty="0"/>
              <a:t> </a:t>
            </a:r>
            <a:r>
              <a:rPr lang="en-GB" dirty="0" err="1"/>
              <a:t>Cooperativo</a:t>
            </a:r>
            <a:r>
              <a:rPr lang="en-GB" dirty="0"/>
              <a:t> </a:t>
            </a:r>
            <a:r>
              <a:rPr lang="en-GB" dirty="0" err="1"/>
              <a:t>Número</a:t>
            </a:r>
            <a:r>
              <a:rPr lang="en-GB" dirty="0"/>
              <a:t> U2GPS002746.  </a:t>
            </a:r>
          </a:p>
          <a:p>
            <a:pPr eaLnBrk="0" hangingPunct="0">
              <a:spcAft>
                <a:spcPts val="598"/>
              </a:spcAft>
            </a:pPr>
            <a:endParaRPr lang="en-US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259" y="316072"/>
            <a:ext cx="1870512" cy="13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5653" y="4449772"/>
            <a:ext cx="1905770" cy="5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876" y="-144939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4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8041" y="8732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5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205" y="160655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370" y="312579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7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4534" y="464503"/>
            <a:ext cx="306186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8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6699" y="618173"/>
            <a:ext cx="306186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9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70720" y="770097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60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885" y="922021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1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8346" y="4351981"/>
            <a:ext cx="1538348" cy="77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3388" y="4112746"/>
            <a:ext cx="1243296" cy="124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30" descr="http://wid.org/images/other-logos/Horizontal_RGB_600.jpg/image"/>
          <p:cNvPicPr>
            <a:picLocks noChangeAspect="1" noChangeArrowheads="1"/>
          </p:cNvPicPr>
          <p:nvPr/>
        </p:nvPicPr>
        <p:blipFill>
          <a:blip r:embed="rId7" cstate="print"/>
          <a:srcRect l="8969" t="12071" r="6892" b="14481"/>
          <a:stretch>
            <a:fillRect/>
          </a:stretch>
        </p:blipFill>
        <p:spPr bwMode="auto">
          <a:xfrm>
            <a:off x="1" y="4416593"/>
            <a:ext cx="2089480" cy="7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6278" y="4334519"/>
            <a:ext cx="1820409" cy="85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5049" y="1073944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6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4426" y="4184342"/>
            <a:ext cx="156989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7" y="1467644"/>
            <a:ext cx="9619774" cy="5544616"/>
          </a:xfrm>
        </p:spPr>
        <p:txBody>
          <a:bodyPr/>
          <a:lstStyle/>
          <a:p>
            <a:pPr algn="just"/>
            <a:r>
              <a:rPr lang="pt-PT" dirty="0" smtClean="0"/>
              <a:t>O sistema de abastecimento destes reagentes segue o circuito normal de aquisição e distribuição de reagentes e consumíveis de laboratório através do Sistema Nacional Saúde e da Central dos Medicamentos e Artigos Médicos (CMAM). Os reagentes e consumíveis devem ser armazenados e geridos pelo sistema de gestão do stock da CMAM-Zimpeto. </a:t>
            </a:r>
            <a:endParaRPr lang="it-IT" dirty="0" smtClean="0"/>
          </a:p>
          <a:p>
            <a:pPr algn="just"/>
            <a:r>
              <a:rPr lang="pt-PT" dirty="0" smtClean="0"/>
              <a:t>Com base nos dados de consumos mensais dos instrumentos e do stock existente ao nível dos laboratórios e do depósito provincial, o DCL elabora em coordenação com a CMAM um plano de distribuição trimestral dos reagentes e consumíveis para o GeneXpert® MTB/RIF. A distribuição dos reagentes aos laboratórios é da responsabilidade da DPS. 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659" y="257245"/>
            <a:ext cx="10144196" cy="1014325"/>
          </a:xfrm>
        </p:spPr>
        <p:txBody>
          <a:bodyPr>
            <a:normAutofit/>
          </a:bodyPr>
          <a:lstStyle/>
          <a:p>
            <a:r>
              <a:rPr dirty="0" smtClean="0"/>
              <a:t>Sistema de gestão de </a:t>
            </a:r>
            <a:r>
              <a:rPr lang="it-IT" dirty="0" smtClean="0"/>
              <a:t>stock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683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495096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dirty="0"/>
              <a:t>O que encomendar?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/>
              <a:t>De onde?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/>
              <a:t>Quanto?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/>
              <a:t>Com que frequência? 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/>
              <a:t>Como avaliar a exactidão 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/>
              <a:t>encomenda?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/>
              <a:t>Qual é o tempo de espera necessário?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/>
              <a:t>Quantas existências de </a:t>
            </a:r>
            <a:r>
              <a:rPr lang="en-US" sz="2400" dirty="0" err="1"/>
              <a:t>reserva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/>
              <a:t>necessárias?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/>
              <a:t>Quem é responsável por </a:t>
            </a:r>
            <a:r>
              <a:rPr lang="en-US" sz="2400" dirty="0" err="1"/>
              <a:t>fazer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as </a:t>
            </a:r>
            <a:r>
              <a:rPr lang="en-US" sz="2400" dirty="0"/>
              <a:t>encomendas?</a:t>
            </a:r>
            <a:endParaRPr lang="pt-PT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Encomenda de </a:t>
            </a:r>
            <a:r>
              <a:rPr lang="it-IT" dirty="0" smtClean="0"/>
              <a:t>stock</a:t>
            </a:r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7504559" y="3867496"/>
            <a:ext cx="2923949" cy="2369760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003399"/>
                </a:solidFill>
                <a:latin typeface="+mn-lt"/>
                <a:cs typeface="+mn-cs"/>
              </a:rPr>
              <a:t>Considere sempre</a:t>
            </a:r>
          </a:p>
          <a:p>
            <a:pPr lvl="0" algn="ctr"/>
            <a:r>
              <a:rPr lang="en-US" sz="2000" dirty="0">
                <a:solidFill>
                  <a:srgbClr val="003399"/>
                </a:solidFill>
                <a:latin typeface="+mn-lt"/>
                <a:cs typeface="+mn-cs"/>
              </a:rPr>
              <a:t>a vida útil do material encomendado e se a sua capacidade de armazenamento está nas condições apropriadas</a:t>
            </a:r>
            <a:endParaRPr lang="pt-PT" sz="2000" dirty="0">
              <a:solidFill>
                <a:srgbClr val="003399"/>
              </a:solidFill>
              <a:latin typeface="+mn-lt"/>
              <a:cs typeface="+mn-cs"/>
            </a:endParaRPr>
          </a:p>
          <a:p>
            <a:pPr algn="ctr"/>
            <a:endParaRPr lang="pt-PT" sz="24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34818" name="Picture 2" descr="I:\UnitData\Xpert\Xpert training material\GLI modules Revised training package\21.08.13 WEBMINAR VERSION\redu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10" y="1701715"/>
            <a:ext cx="4760379" cy="178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4878952"/>
          </a:xfrm>
        </p:spPr>
        <p:txBody>
          <a:bodyPr/>
          <a:lstStyle/>
          <a:p>
            <a:r>
              <a:rPr lang="nl-NL" sz="2400" dirty="0"/>
              <a:t>Instrumento GeneXpert com computador (portátil ou de </a:t>
            </a:r>
            <a:r>
              <a:rPr lang="nl-NL" sz="2400" dirty="0" smtClean="0"/>
              <a:t>mesa) </a:t>
            </a:r>
            <a:r>
              <a:rPr lang="nl-NL" sz="2400" dirty="0"/>
              <a:t>e leitor de código de barras</a:t>
            </a:r>
          </a:p>
          <a:p>
            <a:pPr lvl="1"/>
            <a:r>
              <a:rPr lang="nl-NL" sz="2000" dirty="0"/>
              <a:t>Ao encomendar, especifique o idioma de trabalho para garantir um teclado adequado, etc. </a:t>
            </a:r>
          </a:p>
          <a:p>
            <a:r>
              <a:rPr lang="nl-NL" sz="2400" dirty="0"/>
              <a:t>Kits de cartuchos do teste Xpert MTB/RIF</a:t>
            </a:r>
          </a:p>
          <a:p>
            <a:r>
              <a:rPr lang="nl-NL" sz="2400" dirty="0"/>
              <a:t>Kits de cartuchos de calibração do Xpert MTB/RIF</a:t>
            </a:r>
          </a:p>
          <a:p>
            <a:endParaRPr lang="pt-PT" sz="1800" dirty="0"/>
          </a:p>
          <a:p>
            <a:pPr marL="0" indent="0">
              <a:spcBef>
                <a:spcPts val="0"/>
              </a:spcBef>
              <a:buNone/>
            </a:pPr>
            <a:r>
              <a:rPr lang="nl-NL" sz="2200" dirty="0">
                <a:solidFill>
                  <a:schemeClr val="accent5"/>
                </a:solidFill>
              </a:rPr>
              <a:t>Nota: a Cepheid pode fornecer uma UPS (fonte de alimentação ininterrupta)*, que fornece uma reserva de energia muito limitada. No entanto, é melhor obter uma UPS (e baterias, etc.) localmente</a:t>
            </a:r>
            <a:r>
              <a:rPr dirty="0" smtClean="0"/>
              <a:t> </a:t>
            </a:r>
            <a:endParaRPr lang="pt-PT" sz="2400" dirty="0"/>
          </a:p>
          <a:p>
            <a:pPr marL="0" indent="0">
              <a:buNone/>
            </a:pPr>
            <a:r>
              <a:rPr lang="en-US" sz="1700" dirty="0"/>
              <a:t>*Especificações: Online UPS - </a:t>
            </a:r>
            <a:r>
              <a:rPr lang="en-US" sz="1700" i="1" dirty="0"/>
              <a:t>Powervar</a:t>
            </a:r>
            <a:r>
              <a:rPr lang="en-US" sz="1700" dirty="0"/>
              <a:t>. Capacidade de 800 VA para um GeneXpert de 4 módulos e computador; 110 ou 220 V dependendo do país. Tempo de transferência mínimo 4 ms, máx. Podem ser adicionadas baterias adicionais para uma duração prolongada.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it-IT" sz="3300" dirty="0" smtClean="0"/>
              <a:t>Stock</a:t>
            </a:r>
            <a:r>
              <a:rPr lang="en-US" sz="3300" dirty="0" smtClean="0"/>
              <a:t> </a:t>
            </a:r>
            <a:r>
              <a:rPr lang="en-US" sz="3300" dirty="0"/>
              <a:t>necessário para o </a:t>
            </a:r>
            <a:r>
              <a:rPr lang="en-US" sz="3300" dirty="0" err="1"/>
              <a:t>Xpert</a:t>
            </a:r>
            <a:r>
              <a:rPr lang="en-US" sz="3300" dirty="0"/>
              <a:t> </a:t>
            </a:r>
            <a:r>
              <a:rPr lang="en-US" sz="3300" dirty="0" smtClean="0"/>
              <a:t>MTB/RIF: </a:t>
            </a:r>
            <a:r>
              <a:rPr lang="en-US" sz="3300" dirty="0" err="1" smtClean="0"/>
              <a:t>fornecido</a:t>
            </a:r>
            <a:r>
              <a:rPr lang="en-US" sz="3300" dirty="0" smtClean="0"/>
              <a:t> </a:t>
            </a:r>
            <a:r>
              <a:rPr lang="en-US" sz="3300" dirty="0"/>
              <a:t>pela Cepheid</a:t>
            </a:r>
          </a:p>
        </p:txBody>
      </p:sp>
    </p:spTree>
    <p:extLst>
      <p:ext uri="{BB962C8B-B14F-4D97-AF65-F5344CB8AC3E}">
        <p14:creationId xmlns:p14="http://schemas.microsoft.com/office/powerpoint/2010/main" val="18373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738661"/>
              </p:ext>
            </p:extLst>
          </p:nvPr>
        </p:nvGraphicFramePr>
        <p:xfrm>
          <a:off x="595787" y="1610487"/>
          <a:ext cx="9429052" cy="4889927"/>
        </p:xfrm>
        <a:graphic>
          <a:graphicData uri="http://schemas.openxmlformats.org/drawingml/2006/table">
            <a:tbl>
              <a:tblPr firstRow="1" bandRow="1"/>
              <a:tblGrid>
                <a:gridCol w="2357263"/>
                <a:gridCol w="2357263"/>
                <a:gridCol w="2357263"/>
                <a:gridCol w="2357263"/>
              </a:tblGrid>
              <a:tr h="551176">
                <a:tc row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Configuração do GeneXpert</a:t>
                      </a:r>
                      <a:endParaRPr lang="pt-PT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Número do</a:t>
                      </a:r>
                      <a:r>
                        <a:t> </a:t>
                      </a:r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catálogo</a:t>
                      </a:r>
                      <a:endParaRPr lang="pt-PT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10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Com computador de mesa</a:t>
                      </a:r>
                      <a:endParaRPr lang="pt-PT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Com portátil</a:t>
                      </a:r>
                      <a:endParaRPr lang="pt-PT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0726">
                <a:tc>
                  <a:txBody>
                    <a:bodyPr/>
                    <a:lstStyle/>
                    <a:p>
                      <a:r>
                        <a:rPr lang="nl-NL" sz="1800" b="1" dirty="0" smtClean="0">
                          <a:solidFill>
                            <a:srgbClr val="002060"/>
                          </a:solidFill>
                        </a:rPr>
                        <a:t>GeneXpert com 1 módulo</a:t>
                      </a:r>
                      <a:endParaRPr lang="pt-PT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GXI-1-D</a:t>
                      </a:r>
                      <a:endParaRPr lang="pt-PT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GXI-1-L</a:t>
                      </a:r>
                      <a:endParaRPr lang="pt-PT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8192">
                <a:tc>
                  <a:txBody>
                    <a:bodyPr/>
                    <a:lstStyle/>
                    <a:p>
                      <a:r>
                        <a:rPr lang="nl-NL" sz="1800" b="1" dirty="0" smtClean="0">
                          <a:solidFill>
                            <a:srgbClr val="002060"/>
                          </a:solidFill>
                        </a:rPr>
                        <a:t>GeneXpert com 2 módulos</a:t>
                      </a:r>
                      <a:endParaRPr lang="pt-PT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GXII-2-D</a:t>
                      </a:r>
                      <a:endParaRPr lang="pt-PT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GXII-2-L</a:t>
                      </a:r>
                      <a:endParaRPr lang="pt-PT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0180">
                <a:tc>
                  <a:txBody>
                    <a:bodyPr/>
                    <a:lstStyle/>
                    <a:p>
                      <a:r>
                        <a:rPr lang="nl-NL" sz="1800" b="1" dirty="0" smtClean="0">
                          <a:solidFill>
                            <a:srgbClr val="002060"/>
                          </a:solidFill>
                        </a:rPr>
                        <a:t>GeneXpert com 4 módulos</a:t>
                      </a:r>
                      <a:endParaRPr lang="pt-PT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GXIV-4-D</a:t>
                      </a:r>
                      <a:endParaRPr lang="pt-PT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GXIV-4-L</a:t>
                      </a:r>
                      <a:endParaRPr lang="pt-PT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0639">
                <a:tc>
                  <a:txBody>
                    <a:bodyPr/>
                    <a:lstStyle/>
                    <a:p>
                      <a:r>
                        <a:rPr lang="nl-NL" sz="1800" b="1" dirty="0" smtClean="0">
                          <a:solidFill>
                            <a:srgbClr val="002060"/>
                          </a:solidFill>
                        </a:rPr>
                        <a:t>GeneXpert com 16 módulos</a:t>
                      </a:r>
                      <a:endParaRPr lang="pt-PT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GXXVI-16-D</a:t>
                      </a: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GXXVI-16-L</a:t>
                      </a: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3791" y="5933795"/>
            <a:ext cx="7858180" cy="584656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txBody>
          <a:bodyPr wrap="square" lIns="91321" tIns="45661" rIns="91321" bIns="45661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Nota: um invólucro de instrumento de 4 módulos pode ser obtido com apenas 1 ou 2 módulos, para futura expansão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53" y="3158686"/>
            <a:ext cx="2915269" cy="162132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it-IT" sz="3300" dirty="0" smtClean="0"/>
              <a:t>Stock</a:t>
            </a:r>
            <a:r>
              <a:rPr lang="en-US" sz="3300" dirty="0" smtClean="0"/>
              <a:t> </a:t>
            </a:r>
            <a:r>
              <a:rPr lang="en-US" sz="3300" dirty="0"/>
              <a:t>necessário para o Xpert MTB/RIF</a:t>
            </a:r>
            <a:r>
              <a:rPr lang="en-US" sz="3300" dirty="0" smtClean="0"/>
              <a:t>: </a:t>
            </a:r>
            <a:r>
              <a:rPr lang="en-US" sz="3300" dirty="0" err="1" smtClean="0"/>
              <a:t>GeneXpert</a:t>
            </a:r>
            <a:r>
              <a:rPr lang="en-US" sz="3300" dirty="0" smtClean="0"/>
              <a:t> </a:t>
            </a:r>
            <a:r>
              <a:rPr lang="en-US" sz="3300" dirty="0"/>
              <a:t>(Cepheid)</a:t>
            </a:r>
          </a:p>
        </p:txBody>
      </p:sp>
    </p:spTree>
    <p:extLst>
      <p:ext uri="{BB962C8B-B14F-4D97-AF65-F5344CB8AC3E}">
        <p14:creationId xmlns:p14="http://schemas.microsoft.com/office/powerpoint/2010/main" val="12584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2393</Words>
  <Application>Microsoft Office PowerPoint</Application>
  <PresentationFormat>Custom</PresentationFormat>
  <Paragraphs>384</Paragraphs>
  <Slides>52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business-template</vt:lpstr>
      <vt:lpstr>Documento</vt:lpstr>
      <vt:lpstr>PowerPoint Presentation</vt:lpstr>
      <vt:lpstr>Objectivos de aprendizagem</vt:lpstr>
      <vt:lpstr>Conteúdo deste módulo</vt:lpstr>
      <vt:lpstr>  </vt:lpstr>
      <vt:lpstr>Estrutura de um sistema de gestão de stock: nível nacional</vt:lpstr>
      <vt:lpstr>Sistema de gestão de stock</vt:lpstr>
      <vt:lpstr>Encomenda de stock</vt:lpstr>
      <vt:lpstr>Stock necessário para o Xpert MTB/RIF: fornecido pela Cepheid</vt:lpstr>
      <vt:lpstr>Stock necessário para o Xpert MTB/RIF: GeneXpert (Cepheid)</vt:lpstr>
      <vt:lpstr>Stock necessário para o Xpert MTB/RIF: fornecido pela Cepheid</vt:lpstr>
      <vt:lpstr>Stock necessário para o Xpert MTB/RIF: fornecido pela Cepheid</vt:lpstr>
      <vt:lpstr>Stock necessário para o Xpert MTB/RIF: NÃO fornecido pela Cepheid</vt:lpstr>
      <vt:lpstr>Stock necessário para o Xpert MTB/RIF: NÃO fornecido pela Cepheid</vt:lpstr>
      <vt:lpstr>Stock necessário para o Xpert MTB/RIF: UPS</vt:lpstr>
      <vt:lpstr>Stock necessário para o Xpert MTB/RIF: gerador</vt:lpstr>
      <vt:lpstr>Stock necessário para o Xpert MTB/RIF: inversor</vt:lpstr>
      <vt:lpstr>Stock necessário para o Xpert MTB/ RIF: equipamento de protecção contra sobretensão</vt:lpstr>
      <vt:lpstr>Stock necessário para o Xpert MTB/RIF: NÃO fornecido pela Cepheid</vt:lpstr>
      <vt:lpstr>Stock necessário para o Xpert MTB/RIF: NÃO fornecido pela Cepheid</vt:lpstr>
      <vt:lpstr>Stock necessário para o Xpert MTB/RIF: NÃO fornecido pela Cepheid</vt:lpstr>
      <vt:lpstr>Stock necessário para o Xpert MTB/RIF: NÃO fornecido pela Cepheid</vt:lpstr>
      <vt:lpstr>Gestão de consumíveis</vt:lpstr>
      <vt:lpstr>Registo de consumíveis: dados necessários</vt:lpstr>
      <vt:lpstr>Livro de registo de existências: Exemplo</vt:lpstr>
      <vt:lpstr>Efectuar uma contagem de consumíveis</vt:lpstr>
      <vt:lpstr>Dados necessários para cálculo de stock</vt:lpstr>
      <vt:lpstr>Exemplos de itens necessários</vt:lpstr>
      <vt:lpstr>Requisição mensal para os testes Xpert MTB/RIF</vt:lpstr>
      <vt:lpstr>Descrição da requisição para um teste Xpert MTB/RIF </vt:lpstr>
      <vt:lpstr>PowerPoint Presentation</vt:lpstr>
      <vt:lpstr>Cálculo da requisição do stock para GeneXpert (2/3)</vt:lpstr>
      <vt:lpstr>Cálculo da requisição do stock para GeneXpert (3/3)</vt:lpstr>
      <vt:lpstr>Cálculo da requisição do stock para GeneXpert: exemplo </vt:lpstr>
      <vt:lpstr>Resoluçao do Exemplo (1/3) : calcular a quantidade de stock no final do periodo (E) de testes Xpert MTB/Rif</vt:lpstr>
      <vt:lpstr>PowerPoint Presentation</vt:lpstr>
      <vt:lpstr>PowerPoint Presentation</vt:lpstr>
      <vt:lpstr>Exercício n.º 1:  calcular consumíveis trimestrais para o teste Xpert MTB/RIF</vt:lpstr>
      <vt:lpstr>Exercício #1:  Calcule a necessidade de testes Xpert MTB/RIF para um trimestre</vt:lpstr>
      <vt:lpstr>Exercício #1 Resposta Necessidade de testes Xpert MTB/RIF calculadas por trimestre</vt:lpstr>
      <vt:lpstr>Exercício n.º 2:  calcular os consumíveis trimestrais para o teste Xpert MTB/RIF</vt:lpstr>
      <vt:lpstr>Exercício #2:  calcule  a necessidade de testes Xpert MTB/RIF para um trimestre</vt:lpstr>
      <vt:lpstr>Exercício #2 Respostas Necessidade calculada de testes Xpert MTB/RIF para um trimestre</vt:lpstr>
      <vt:lpstr>Fazer encomendas </vt:lpstr>
      <vt:lpstr>Opções para aquisição de instrumentos e cartuchos GeneXpert</vt:lpstr>
      <vt:lpstr>Antes de fazer uma encomenda</vt:lpstr>
      <vt:lpstr>Informações necessárias para fazer uma encomenda</vt:lpstr>
      <vt:lpstr>Depois de fazer uma encomenda</vt:lpstr>
      <vt:lpstr>Após a recepção</vt:lpstr>
      <vt:lpstr>Armazenamento adequado do inventário</vt:lpstr>
      <vt:lpstr>Resumo</vt:lpstr>
      <vt:lpstr>Questões</vt:lpstr>
      <vt:lpstr>PowerPoint Presentation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VAN GEMERT, Wayne</cp:lastModifiedBy>
  <cp:revision>101</cp:revision>
  <dcterms:created xsi:type="dcterms:W3CDTF">2006-07-23T20:13:44Z</dcterms:created>
  <dcterms:modified xsi:type="dcterms:W3CDTF">2014-11-03T14:42:16Z</dcterms:modified>
</cp:coreProperties>
</file>