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10688638" cy="75438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60"/>
            <p14:sldId id="258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uskha" initials="I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190" y="-666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pPr/>
              <a:t>03/11/2014</a:t>
            </a:fld>
            <a:endParaRPr lang="pt-PT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03/11/2014</a:t>
            </a:fld>
            <a:endParaRPr lang="pt-PT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pt-PT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pt-PT" altLang="zh-CN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10</a:t>
            </a:fld>
            <a:endParaRPr lang="pt-PT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60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BC0E6AB4-3C7E-4052-B7FA-05239D7E900C}" type="slidenum">
              <a:rPr lang="en-GB">
                <a:latin typeface="Arial" charset="0"/>
              </a:rPr>
              <a:pPr/>
              <a:t>11</a:t>
            </a:fld>
            <a:endParaRPr lang="pt-PT" dirty="0">
              <a:latin typeface="Arial" charset="0"/>
            </a:endParaRP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74AA7F25-7615-4ADF-8956-65E950E60BE4}" type="slidenum">
              <a:rPr lang="en-GB">
                <a:latin typeface="Arial" charset="0"/>
              </a:rPr>
              <a:pPr/>
              <a:t>12</a:t>
            </a:fld>
            <a:endParaRPr lang="pt-PT" dirty="0">
              <a:latin typeface="Arial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563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99E517E2-8286-40DC-B193-4F4CE29101C7}" type="slidenum">
              <a:rPr lang="en-GB">
                <a:latin typeface="Arial" charset="0"/>
              </a:rPr>
              <a:pPr/>
              <a:t>13</a:t>
            </a:fld>
            <a:endParaRPr lang="pt-PT" dirty="0">
              <a:latin typeface="Arial" charset="0"/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30588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2110" indent="-277735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10938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55313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99689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44064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88439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32815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777191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F40B7F-46A8-4A17-8DBE-38F616658AC6}" type="slidenum">
              <a:rPr lang="en-GB" smtClean="0"/>
              <a:pPr eaLnBrk="1" hangingPunct="1"/>
              <a:t>14</a:t>
            </a:fld>
            <a:endParaRPr lang="pt-PT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30588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2110" indent="-277735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10938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55313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99689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44064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88439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32815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777191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6E5125A-276B-44B8-9CDF-E2EDD63997BE}" type="slidenum">
              <a:rPr lang="en-GB" smtClean="0"/>
              <a:pPr eaLnBrk="1" hangingPunct="1"/>
              <a:t>15</a:t>
            </a:fld>
            <a:endParaRPr lang="pt-PT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16</a:t>
            </a:fld>
            <a:endParaRPr lang="pt-PT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17</a:t>
            </a:fld>
            <a:endParaRPr lang="pt-PT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18</a:t>
            </a:fld>
            <a:endParaRPr lang="pt-PT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19</a:t>
            </a:fld>
            <a:endParaRPr lang="pt-P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dirty="0" smtClean="0"/>
              <a:t>Organização Mundial de Saúde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3 November, 2014</a:t>
            </a:fld>
            <a:endParaRPr lang="pt-PT" dirty="0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pt-PT" dirty="0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20</a:t>
            </a:fld>
            <a:endParaRPr lang="pt-PT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21</a:t>
            </a:fld>
            <a:endParaRPr lang="pt-PT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74AA7F25-7615-4ADF-8956-65E950E60BE4}" type="slidenum">
              <a:rPr lang="en-GB">
                <a:latin typeface="Arial" charset="0"/>
              </a:rPr>
              <a:pPr/>
              <a:t>22</a:t>
            </a:fld>
            <a:endParaRPr lang="pt-PT" dirty="0">
              <a:latin typeface="Arial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smtClean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634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05C28FE7-F219-4272-B367-A3365DDD08A3}" type="slidenum">
              <a:rPr lang="en-GB">
                <a:latin typeface="Arial" charset="0"/>
              </a:rPr>
              <a:pPr/>
              <a:t>23</a:t>
            </a:fld>
            <a:endParaRPr lang="pt-PT" dirty="0">
              <a:latin typeface="Arial" charset="0"/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smtClean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18CBFCC1-BFA0-4E18-8708-2784415930BE}" type="slidenum">
              <a:rPr lang="en-GB">
                <a:latin typeface="Arial" charset="0"/>
              </a:rPr>
              <a:pPr/>
              <a:t>24</a:t>
            </a:fld>
            <a:endParaRPr lang="pt-PT" dirty="0">
              <a:latin typeface="Arial" charset="0"/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25</a:t>
            </a:fld>
            <a:endParaRPr lang="pt-PT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26</a:t>
            </a:fld>
            <a:endParaRPr lang="pt-PT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>
              <a:latin typeface="Century Gothic" pitchFamily="34" charset="0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F5C594-991A-45DF-BD3F-6813571C69C4}" type="slidenum">
              <a:rPr lang="fr-CA" altLang="zh-CN">
                <a:ea typeface="黑体" pitchFamily="49" charset="-122"/>
              </a:rPr>
              <a:pPr/>
              <a:t>27</a:t>
            </a:fld>
            <a:endParaRPr lang="fr-CA" altLang="zh-CN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894A4-CD3E-8541-84CD-AE7D909749E7}" type="slidenum">
              <a:rPr lang="fr-CA" altLang="zh-CN" smtClean="0"/>
              <a:pPr/>
              <a:t>3</a:t>
            </a:fld>
            <a:endParaRPr lang="pt-PT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30588"/>
          </a:xfrm>
          <a:ln/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Organização Mundial de Saúde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3 November, 2014</a:t>
            </a:fld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5</a:t>
            </a:fld>
            <a:endParaRPr lang="pt-PT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6</a:t>
            </a:fld>
            <a:endParaRPr lang="pt-PT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7</a:t>
            </a:fld>
            <a:endParaRPr lang="pt-PT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655638"/>
            <a:ext cx="4856163" cy="3427412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8</a:t>
            </a:fld>
            <a:endParaRPr lang="pt-PT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685800"/>
            <a:ext cx="4856163" cy="34290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Módulo 1: Descrição geral: tuberculose, a emergência global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9</a:t>
            </a:fld>
            <a:endParaRPr lang="pt-PT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pPr/>
              <a:t>03/11/2014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en-US" sz="1900" dirty="0">
                <a:solidFill>
                  <a:schemeClr val="accent4"/>
                </a:solidFill>
              </a:rPr>
              <a:t>Iniciativa Laboratorial Global</a:t>
            </a:r>
          </a:p>
          <a:p>
            <a:pPr algn="r"/>
            <a:r>
              <a:rPr lang="en-US" sz="1900" b="1" dirty="0" smtClean="0">
                <a:solidFill>
                  <a:schemeClr val="accent5"/>
                </a:solidFill>
              </a:rPr>
              <a:t>Pacote</a:t>
            </a:r>
            <a:r>
              <a:rPr dirty="0" smtClean="0"/>
              <a:t> </a:t>
            </a:r>
            <a:r>
              <a:rPr lang="en-US" sz="1900" b="1" dirty="0">
                <a:solidFill>
                  <a:schemeClr val="accent5"/>
                </a:solidFill>
              </a:rPr>
              <a:t>de formação sobre o Xpert MTB/RIF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pt-PT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1899692"/>
            <a:ext cx="9258904" cy="222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Módulo 1:  </a:t>
            </a:r>
          </a:p>
          <a:p>
            <a:pPr eaLnBrk="1" hangingPunct="1"/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Descrição </a:t>
            </a:r>
            <a:r>
              <a:rPr lang="en-US" altLang="zh-CN" sz="4600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geral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da 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tuberculose (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TB) </a:t>
            </a:r>
            <a:r>
              <a:rPr lang="fr-FR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 </a:t>
            </a:r>
            <a:r>
              <a:rPr lang="fr-FR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do diagnóstico de TB 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Iniciativa Laboratorial Global — Pacote de formação sobre o Xpert MTB/RIF</a:t>
            </a:r>
            <a:endParaRPr lang="pt-PT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sz="2300" dirty="0" smtClean="0"/>
              <a:t>A </a:t>
            </a:r>
            <a:r>
              <a:rPr lang="en-GB" sz="2300" i="1" dirty="0">
                <a:cs typeface="Calibri" pitchFamily="34" charset="0"/>
              </a:rPr>
              <a:t>Mycobacterium tuberculosis </a:t>
            </a:r>
            <a:r>
              <a:rPr sz="2300" dirty="0" smtClean="0"/>
              <a:t>é quase sempre transmitida por doentes que sofrem de doença pulmonar activa.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sz="2300" dirty="0">
                <a:cs typeface="Calibri" pitchFamily="34" charset="0"/>
              </a:rPr>
              <a:t>Uma pessoa com TB expele bacilo em pequenas gotas de secreções respiratórias.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sz="2300" dirty="0">
                <a:cs typeface="Calibri" pitchFamily="34" charset="0"/>
              </a:rPr>
              <a:t>As secreções evaporam-se rapidamente, deixando “núcleos de gotas” com menos de 5 </a:t>
            </a:r>
            <a:r>
              <a:rPr lang="en-GB" sz="2300" dirty="0">
                <a:cs typeface="Calibri" pitchFamily="34" charset="0"/>
                <a:sym typeface="Symbol" pitchFamily="18" charset="2"/>
              </a:rPr>
              <a:t></a:t>
            </a:r>
            <a:r>
              <a:rPr lang="en-GB" sz="2300" dirty="0">
                <a:cs typeface="Calibri" pitchFamily="34" charset="0"/>
              </a:rPr>
              <a:t>m de diâmetro.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sz="2300" dirty="0">
                <a:cs typeface="Calibri" pitchFamily="34" charset="0"/>
              </a:rPr>
              <a:t>Os núcleos de gotas deste tamanho contêm 1-3 bacilos e podem permanecer no ambiente por um longo período de tempo.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sz="2300" dirty="0">
                <a:cs typeface="Calibri" pitchFamily="34" charset="0"/>
              </a:rPr>
              <a:t>Após a inalação, os núcleos de gotas são capazes de viajar até às profundidades dos pulmões e causar uma infecção.</a:t>
            </a:r>
            <a:endParaRPr lang="pt-PT" sz="2300" dirty="0">
              <a:cs typeface="Calibri" pitchFamily="34" charset="0"/>
            </a:endParaRPr>
          </a:p>
        </p:txBody>
      </p:sp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Transmissão do bacilo de TB</a:t>
            </a:r>
          </a:p>
        </p:txBody>
      </p:sp>
    </p:spTree>
    <p:extLst>
      <p:ext uri="{BB962C8B-B14F-4D97-AF65-F5344CB8AC3E}">
        <p14:creationId xmlns:p14="http://schemas.microsoft.com/office/powerpoint/2010/main" val="3145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40224" y="6012340"/>
            <a:ext cx="200729" cy="3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/>
              <a:t>Aproximadamente um terço da população global está </a:t>
            </a:r>
            <a:r>
              <a:rPr lang="en-US" sz="2300" i="1" dirty="0"/>
              <a:t>infectada</a:t>
            </a:r>
            <a:r>
              <a:rPr lang="en-US" sz="2300" dirty="0"/>
              <a:t> com bacilo de TB: a infecção é diferente do que sofrer de TB activa.</a:t>
            </a:r>
          </a:p>
          <a:p>
            <a:pPr>
              <a:buNone/>
            </a:pPr>
            <a:endParaRPr lang="pt-PT" sz="2300" dirty="0"/>
          </a:p>
          <a:p>
            <a:r>
              <a:rPr lang="en-US" sz="2300" dirty="0"/>
              <a:t>O risco de uma pessoa contrair uma infecção por TB depende do tempo em que a pessoa esteve exposta a alguém com TB pulmonar, da intensidade da exposição, bem como da força do sistema imunitário da pessoa.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1041156" eaLnBrk="0" hangingPunct="0"/>
            <a:r>
              <a:rPr lang="en-US" sz="5000" dirty="0">
                <a:latin typeface="Calibri" pitchFamily="34" charset="0"/>
              </a:rPr>
              <a:t>Factores de risco de infecção </a:t>
            </a:r>
          </a:p>
        </p:txBody>
      </p:sp>
    </p:spTree>
    <p:extLst>
      <p:ext uri="{BB962C8B-B14F-4D97-AF65-F5344CB8AC3E}">
        <p14:creationId xmlns:p14="http://schemas.microsoft.com/office/powerpoint/2010/main" val="4214962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40224" y="6012340"/>
            <a:ext cx="200729" cy="3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75138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ct val="45000"/>
              </a:spcAft>
              <a:defRPr/>
            </a:pPr>
            <a:r>
              <a:rPr lang="en-GB" sz="2300" dirty="0">
                <a:cs typeface="Calibri" pitchFamily="34" charset="0"/>
              </a:rPr>
              <a:t>Apesar de um terço da população mundial estar infectada com TB, apenas 10% das pessoas imunocompetentes que estão infectadas irão desenvolver TB activa durante a sua vida.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ct val="45000"/>
              </a:spcAft>
              <a:defRPr/>
            </a:pPr>
            <a:r>
              <a:rPr lang="en-GB" sz="2300" dirty="0">
                <a:cs typeface="Calibri" pitchFamily="34" charset="0"/>
              </a:rPr>
              <a:t>O desenvolvimento da doença depende da susceptibilidade do indivíduo, que pode ser influenciada por condições que afectam o sistema imunitário, bem como por </a:t>
            </a:r>
            <a:r>
              <a:rPr lang="en-GB" sz="2300" dirty="0" err="1">
                <a:cs typeface="Calibri" pitchFamily="34" charset="0"/>
              </a:rPr>
              <a:t>outras</a:t>
            </a:r>
            <a:r>
              <a:rPr lang="en-GB" sz="2300" dirty="0">
                <a:cs typeface="Calibri" pitchFamily="34" charset="0"/>
              </a:rPr>
              <a:t> </a:t>
            </a:r>
            <a:r>
              <a:rPr lang="en-GB" sz="2300" dirty="0" smtClean="0">
                <a:cs typeface="Calibri" pitchFamily="34" charset="0"/>
              </a:rPr>
              <a:t>co-</a:t>
            </a:r>
            <a:r>
              <a:rPr lang="en-GB" sz="2300" dirty="0" err="1" smtClean="0">
                <a:cs typeface="Calibri" pitchFamily="34" charset="0"/>
              </a:rPr>
              <a:t>morbidades</a:t>
            </a:r>
            <a:r>
              <a:rPr lang="en-GB" sz="2300" dirty="0" smtClean="0">
                <a:cs typeface="Calibri" pitchFamily="34" charset="0"/>
              </a:rPr>
              <a:t>.</a:t>
            </a:r>
          </a:p>
          <a:p>
            <a:pPr>
              <a:lnSpc>
                <a:spcPct val="95000"/>
              </a:lnSpc>
              <a:spcBef>
                <a:spcPct val="0"/>
              </a:spcBef>
              <a:spcAft>
                <a:spcPct val="45000"/>
              </a:spcAft>
              <a:defRPr/>
            </a:pPr>
            <a:r>
              <a:rPr lang="pt-BR" sz="2300" dirty="0" smtClean="0">
                <a:latin typeface="Lucida Sans Unicode" pitchFamily="34" charset="0"/>
                <a:cs typeface="Lucida Sans Unicode" pitchFamily="34" charset="0"/>
              </a:rPr>
              <a:t>Ser seropositivo para o VIH aumenta o risco de se contrair TB: as pessoas com VIH que também estão infectadas com TB têm um risco anual de 10% de desenvolver TB activa.</a:t>
            </a:r>
            <a:endParaRPr lang="en-GB" sz="2300" dirty="0"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buNone/>
              <a:defRPr/>
            </a:pPr>
            <a:endParaRPr lang="pt-PT" sz="2400" b="0" noProof="0" dirty="0" smtClean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75137" name="Rectangle 33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 Factores de risco para contrair a doença</a:t>
            </a:r>
          </a:p>
        </p:txBody>
      </p:sp>
    </p:spTree>
    <p:extLst>
      <p:ext uri="{BB962C8B-B14F-4D97-AF65-F5344CB8AC3E}">
        <p14:creationId xmlns:p14="http://schemas.microsoft.com/office/powerpoint/2010/main" val="1728711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GB" altLang="zh-CN" sz="2300" b="1" dirty="0">
                <a:cs typeface="Calibri" pitchFamily="34" charset="0"/>
              </a:rPr>
              <a:t>A rede de laboratórios de TB desempenha um papel fundamental no controlo da TB, fornecendo: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zh-CN" sz="2300" dirty="0">
                <a:cs typeface="Calibri" pitchFamily="34" charset="0"/>
              </a:rPr>
              <a:t>Confirmação bacteriológica de TB e </a:t>
            </a:r>
            <a:r>
              <a:rPr lang="en-GB" altLang="zh-CN" sz="2300" dirty="0" smtClean="0">
                <a:cs typeface="Calibri" pitchFamily="34" charset="0"/>
              </a:rPr>
              <a:t>de TB </a:t>
            </a:r>
            <a:r>
              <a:rPr lang="en-GB" altLang="zh-CN" sz="2300" dirty="0" err="1">
                <a:cs typeface="Calibri" pitchFamily="34" charset="0"/>
              </a:rPr>
              <a:t>resistente</a:t>
            </a:r>
            <a:r>
              <a:rPr lang="en-GB" altLang="zh-CN" sz="2300" dirty="0">
                <a:cs typeface="Calibri" pitchFamily="34" charset="0"/>
              </a:rPr>
              <a:t> </a:t>
            </a:r>
            <a:r>
              <a:rPr lang="en-GB" altLang="zh-CN" sz="2300" dirty="0" err="1" smtClean="0">
                <a:cs typeface="Calibri" pitchFamily="34" charset="0"/>
              </a:rPr>
              <a:t>aos</a:t>
            </a:r>
            <a:r>
              <a:rPr lang="en-GB" altLang="zh-CN" sz="2300" dirty="0" smtClean="0">
                <a:cs typeface="Calibri" pitchFamily="34" charset="0"/>
              </a:rPr>
              <a:t> </a:t>
            </a:r>
            <a:r>
              <a:rPr lang="en-GB" altLang="zh-CN" sz="2300" dirty="0">
                <a:cs typeface="Calibri" pitchFamily="34" charset="0"/>
              </a:rPr>
              <a:t>fármacos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zh-CN" sz="2300" dirty="0" smtClean="0">
                <a:cs typeface="Calibri" pitchFamily="34" charset="0"/>
              </a:rPr>
              <a:t>Monitorização do progresso do tratamento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zh-CN" sz="2300" dirty="0" smtClean="0">
                <a:cs typeface="Calibri" pitchFamily="34" charset="0"/>
              </a:rPr>
              <a:t>Apoio a estudos de vigilância (por exemplo, inquéritos sobre a resistência a fármacos e inquéritos de prevalência).</a:t>
            </a:r>
          </a:p>
        </p:txBody>
      </p:sp>
      <p:sp>
        <p:nvSpPr>
          <p:cNvPr id="12292" name="Rectangle 4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Função dos laboratórios de TB </a:t>
            </a:r>
          </a:p>
        </p:txBody>
      </p:sp>
    </p:spTree>
    <p:extLst>
      <p:ext uri="{BB962C8B-B14F-4D97-AF65-F5344CB8AC3E}">
        <p14:creationId xmlns:p14="http://schemas.microsoft.com/office/powerpoint/2010/main" val="4076936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048182"/>
              </p:ext>
            </p:extLst>
          </p:nvPr>
        </p:nvGraphicFramePr>
        <p:xfrm>
          <a:off x="546523" y="3414710"/>
          <a:ext cx="9595592" cy="1169808"/>
        </p:xfrm>
        <a:graphic>
          <a:graphicData uri="http://schemas.openxmlformats.org/drawingml/2006/table">
            <a:tbl>
              <a:tblPr/>
              <a:tblGrid>
                <a:gridCol w="2654656"/>
                <a:gridCol w="2571768"/>
                <a:gridCol w="2428892"/>
                <a:gridCol w="1940276"/>
              </a:tblGrid>
              <a:tr h="974736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sz="1700" dirty="0"/>
                        <a:t>            </a:t>
                      </a: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</a:p>
                  </a:txBody>
                  <a:tcPr marL="105203" marR="105203" marT="51504" marB="515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Cultura em </a:t>
                      </a: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meio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líquido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/TSA;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determinação rápida de espécies</a:t>
                      </a: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MGIT: 15-30 </a:t>
                      </a: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dias</a:t>
                      </a:r>
                      <a:endParaRPr kumimoji="0" lang="en-US" sz="1600" b="0" i="0" u="none" strike="noStrike" cap="none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+10% em comparação com a cultura em meio sólido Löwenstein-Jensen</a:t>
                      </a: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725717"/>
              </p:ext>
            </p:extLst>
          </p:nvPr>
        </p:nvGraphicFramePr>
        <p:xfrm>
          <a:off x="546523" y="4772032"/>
          <a:ext cx="9622332" cy="1252464"/>
        </p:xfrm>
        <a:graphic>
          <a:graphicData uri="http://schemas.openxmlformats.org/drawingml/2006/table">
            <a:tbl>
              <a:tblPr/>
              <a:tblGrid>
                <a:gridCol w="2654656"/>
                <a:gridCol w="2571768"/>
                <a:gridCol w="2428892"/>
                <a:gridCol w="1967016"/>
              </a:tblGrid>
              <a:tr h="12524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sz="1700" dirty="0"/>
                        <a:t>            </a:t>
                      </a: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2008</a:t>
                      </a:r>
                    </a:p>
                  </a:txBody>
                  <a:tcPr marL="105203" marR="105203" marT="51491" marB="5149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Ensaio de </a:t>
                      </a:r>
                      <a:r>
                        <a:rPr kumimoji="0" lang="en-US" sz="1600" b="0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sonda</a:t>
                      </a: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genética</a:t>
                      </a: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 2008, utilizado apenas para cultura </a:t>
                      </a:r>
                      <a:r>
                        <a:rPr kumimoji="0" lang="en-US" sz="1600" b="0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ou</a:t>
                      </a: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amostras</a:t>
                      </a: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com </a:t>
                      </a:r>
                      <a:r>
                        <a:rPr kumimoji="0" lang="en-US" sz="1600" b="0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baciloscopia</a:t>
                      </a:r>
                      <a:r>
                        <a:rPr kumimoji="0" lang="en-US" sz="16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positiva</a:t>
                      </a:r>
                      <a:endParaRPr kumimoji="0" lang="en-US" sz="1600" b="0" i="0" u="none" strike="noStrike" cap="none" spc="-2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91" marB="514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˂ 24 h </a:t>
                      </a:r>
                    </a:p>
                  </a:txBody>
                  <a:tcPr marL="105203" marR="105203" marT="51491" marB="514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TSA apenas para</a:t>
                      </a:r>
                      <a:r>
                        <a:rPr sz="1600" dirty="0"/>
                        <a:t/>
                      </a:r>
                      <a:br>
                        <a:rPr sz="1600" dirty="0"/>
                      </a:b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rifampicina (RIF) e isoniazida (INH)</a:t>
                      </a:r>
                    </a:p>
                  </a:txBody>
                  <a:tcPr marL="105203" marR="105203" marT="51491" marB="514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1311" tIns="45656" rIns="91311" bIns="45656"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GB" sz="4200" dirty="0" err="1">
                <a:latin typeface="Calibri" pitchFamily="34" charset="0"/>
                <a:ea typeface="+mn-ea"/>
                <a:cs typeface="Arial" charset="0"/>
              </a:rPr>
              <a:t>Políticas</a:t>
            </a:r>
            <a:r>
              <a:rPr lang="en-GB" sz="4200" dirty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4200" dirty="0" smtClean="0">
                <a:latin typeface="Calibri" pitchFamily="34" charset="0"/>
                <a:ea typeface="+mn-ea"/>
                <a:cs typeface="Arial" charset="0"/>
              </a:rPr>
              <a:t>de </a:t>
            </a:r>
            <a:r>
              <a:rPr lang="en-GB" sz="4200" dirty="0" err="1">
                <a:latin typeface="Calibri" pitchFamily="34" charset="0"/>
                <a:ea typeface="+mn-ea"/>
                <a:cs typeface="Arial" charset="0"/>
              </a:rPr>
              <a:t>diagnóstico</a:t>
            </a:r>
            <a:r>
              <a:rPr lang="en-GB" sz="4200" dirty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4200" dirty="0" smtClean="0">
                <a:latin typeface="Calibri" pitchFamily="34" charset="0"/>
                <a:cs typeface="Arial" charset="0"/>
              </a:rPr>
              <a:t>da OMS </a:t>
            </a:r>
            <a:r>
              <a:rPr lang="en-GB" sz="4200" dirty="0" smtClean="0"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en-GB" sz="4200" dirty="0" smtClean="0">
                <a:latin typeface="Calibri" pitchFamily="34" charset="0"/>
                <a:ea typeface="+mn-ea"/>
                <a:cs typeface="Arial" charset="0"/>
              </a:rPr>
            </a:br>
            <a:r>
              <a:rPr lang="en-GB" sz="4200" dirty="0" err="1" smtClean="0">
                <a:latin typeface="Calibri" pitchFamily="34" charset="0"/>
                <a:ea typeface="+mn-ea"/>
                <a:cs typeface="Arial" charset="0"/>
              </a:rPr>
              <a:t>desde</a:t>
            </a:r>
            <a:r>
              <a:rPr lang="en-GB" sz="42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4200" dirty="0">
                <a:latin typeface="Calibri" pitchFamily="34" charset="0"/>
                <a:ea typeface="+mn-ea"/>
                <a:cs typeface="Arial" charset="0"/>
              </a:rPr>
              <a:t>2007</a:t>
            </a:r>
          </a:p>
        </p:txBody>
      </p:sp>
      <p:graphicFrame>
        <p:nvGraphicFramePr>
          <p:cNvPr id="207000" name="Group 15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91008253"/>
              </p:ext>
            </p:extLst>
          </p:nvPr>
        </p:nvGraphicFramePr>
        <p:xfrm>
          <a:off x="522340" y="1343008"/>
          <a:ext cx="9619774" cy="1982393"/>
        </p:xfrm>
        <a:graphic>
          <a:graphicData uri="http://schemas.openxmlformats.org/drawingml/2006/table">
            <a:tbl>
              <a:tblPr/>
              <a:tblGrid>
                <a:gridCol w="2678839"/>
                <a:gridCol w="2571768"/>
                <a:gridCol w="2428892"/>
                <a:gridCol w="1940275"/>
              </a:tblGrid>
              <a:tr h="75775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</a:t>
                      </a:r>
                    </a:p>
                  </a:txBody>
                  <a:tcPr marL="97354" marR="97354" marT="51488" marB="514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Tecnologia</a:t>
                      </a: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Tempo de realização do trabalho</a:t>
                      </a: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Aumento</a:t>
                      </a: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700" b="1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sensibilidade</a:t>
                      </a: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7107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Antes de </a:t>
                      </a:r>
                      <a:br>
                        <a:rPr kumimoji="0" lang="en-US" sz="16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6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</a:p>
                  </a:txBody>
                  <a:tcPr marL="97354" marR="97354" marT="51488" marB="514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Microscopia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b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Ziehl-Neelsen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cultura sólida</a:t>
                      </a: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ZN: ˂ 24 h </a:t>
                      </a:r>
                      <a:endParaRPr kumimoji="0" lang="pt-PT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LJ: 30-60 dias</a:t>
                      </a: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Linha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 base: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ZN:50-60%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LJ: 70-80%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60" name="Picture 34" descr="microscop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3" r="27264"/>
          <a:stretch>
            <a:fillRect/>
          </a:stretch>
        </p:blipFill>
        <p:spPr bwMode="auto">
          <a:xfrm>
            <a:off x="726060" y="2343140"/>
            <a:ext cx="647627" cy="871379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1" name="Picture 35" descr="Migi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0" t="20100" r="11200" b="4350"/>
          <a:stretch>
            <a:fillRect/>
          </a:stretch>
        </p:blipFill>
        <p:spPr bwMode="auto">
          <a:xfrm>
            <a:off x="1106256" y="3527763"/>
            <a:ext cx="647072" cy="95851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2" name="Picture 5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8" t="4488" r="57082" b="31892"/>
          <a:stretch>
            <a:fillRect/>
          </a:stretch>
        </p:blipFill>
        <p:spPr bwMode="auto">
          <a:xfrm rot="-3242071">
            <a:off x="1989137" y="3459074"/>
            <a:ext cx="226664" cy="1118596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3" name="Picture 120" descr="Picture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039" y="4960032"/>
            <a:ext cx="588247" cy="94996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4" name="Picture 30" descr="605_cultur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6" t="16875" r="6458" b="11250"/>
          <a:stretch>
            <a:fillRect/>
          </a:stretch>
        </p:blipFill>
        <p:spPr bwMode="auto">
          <a:xfrm>
            <a:off x="1473893" y="2362348"/>
            <a:ext cx="419381" cy="874871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862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971050"/>
              </p:ext>
            </p:extLst>
          </p:nvPr>
        </p:nvGraphicFramePr>
        <p:xfrm>
          <a:off x="126188" y="2475756"/>
          <a:ext cx="10395443" cy="2582028"/>
        </p:xfrm>
        <a:graphic>
          <a:graphicData uri="http://schemas.openxmlformats.org/drawingml/2006/table">
            <a:tbl>
              <a:tblPr/>
              <a:tblGrid>
                <a:gridCol w="2188468"/>
                <a:gridCol w="4244109"/>
                <a:gridCol w="2143140"/>
                <a:gridCol w="1819726"/>
              </a:tblGrid>
              <a:tr h="258202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Condicional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</a:t>
                      </a:r>
                    </a:p>
                  </a:txBody>
                  <a:tcPr marL="105203" marR="105203" marT="51489" marB="5148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Métodos não comerciais</a:t>
                      </a:r>
                      <a:r>
                        <a:rPr sz="1800" dirty="0"/>
                        <a:t/>
                      </a:r>
                      <a:br>
                        <a:rPr sz="1800" dirty="0"/>
                      </a:br>
                      <a:r>
                        <a:rPr kumimoji="0" lang="en-US" sz="18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para</a:t>
                      </a:r>
                      <a:r>
                        <a:rPr kumimoji="0" lang="en-US" sz="18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cultura e TSA</a:t>
                      </a:r>
                      <a:r>
                        <a:rPr dirty="0"/>
                        <a:t/>
                      </a:r>
                      <a:br>
                        <a:rPr dirty="0"/>
                      </a:br>
                      <a:r>
                        <a:rPr kumimoji="0" lang="en-US" sz="1400" b="0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[Método de susceptibilidade a fármacos observada microscopicamente (MODS), Indicador de redução e oxidação colorimétricas (CRI), Ensaio de nitrato redutase (NRA)]: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serem utilizados ao abrigo de um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programa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 de condições operacionais claramente definidos em laboratórios de referência e ao abrigo de protocolos laboratoriais rigorosos</a:t>
                      </a:r>
                      <a:endParaRPr lang="pt-PT" sz="1400" kern="1200" baseline="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5203" marR="105203" marT="51489" marB="514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15-30 dias</a:t>
                      </a:r>
                    </a:p>
                  </a:txBody>
                  <a:tcPr marL="105203" marR="105203" marT="51489" marB="514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Apenas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TSA de primeira linha</a:t>
                      </a:r>
                    </a:p>
                  </a:txBody>
                  <a:tcPr marL="105203" marR="105203" marT="51489" marB="514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455552"/>
              </p:ext>
            </p:extLst>
          </p:nvPr>
        </p:nvGraphicFramePr>
        <p:xfrm>
          <a:off x="126186" y="4986346"/>
          <a:ext cx="10395443" cy="1139278"/>
        </p:xfrm>
        <a:graphic>
          <a:graphicData uri="http://schemas.openxmlformats.org/drawingml/2006/table">
            <a:tbl>
              <a:tblPr/>
              <a:tblGrid>
                <a:gridCol w="2187947"/>
                <a:gridCol w="4244632"/>
                <a:gridCol w="2143140"/>
                <a:gridCol w="1819724"/>
              </a:tblGrid>
              <a:tr h="113927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t>            </a:t>
                      </a:r>
                      <a:r>
                        <a:rPr kumimoji="0" lang="en-US" sz="16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Aprovado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2010,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actualizado</a:t>
                      </a:r>
                      <a:r>
                        <a:rPr kumimoji="0" lang="en-US" sz="14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br>
                        <a:rPr kumimoji="0" lang="en-US" sz="14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400" b="1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</a:t>
                      </a:r>
                      <a:r>
                        <a:rPr kumimoji="0" lang="en-US" sz="14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2013</a:t>
                      </a:r>
                    </a:p>
                  </a:txBody>
                  <a:tcPr marL="105203" marR="105203" marT="51479" marB="5147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Xpert MTB/RIF</a:t>
                      </a:r>
                    </a:p>
                  </a:txBody>
                  <a:tcPr marL="105203" marR="105203" marT="51479" marB="514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 2 horas</a:t>
                      </a:r>
                    </a:p>
                  </a:txBody>
                  <a:tcPr marL="105203" marR="105203" marT="51479" marB="514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+40% em comparação com microscopia Ziehl-Neelsen</a:t>
                      </a:r>
                    </a:p>
                  </a:txBody>
                  <a:tcPr marL="105203" marR="105203" marT="51479" marB="514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11316" name="Picture 61" descr="http://www1.imperial.ac.uk/resources/67BD07F8-9FBE-4EFF-A246-0275AB8B97B8/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09" y="4015802"/>
            <a:ext cx="99834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7" name="Picture 51" descr="GeneXper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94" y="5068044"/>
            <a:ext cx="709918" cy="87312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282447"/>
              </p:ext>
            </p:extLst>
          </p:nvPr>
        </p:nvGraphicFramePr>
        <p:xfrm>
          <a:off x="126188" y="682757"/>
          <a:ext cx="10395443" cy="712879"/>
        </p:xfrm>
        <a:graphic>
          <a:graphicData uri="http://schemas.openxmlformats.org/drawingml/2006/table">
            <a:tbl>
              <a:tblPr/>
              <a:tblGrid>
                <a:gridCol w="2188468"/>
                <a:gridCol w="4244109"/>
                <a:gridCol w="2143140"/>
                <a:gridCol w="1819726"/>
              </a:tblGrid>
              <a:tr h="71287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Ano</a:t>
                      </a:r>
                    </a:p>
                  </a:txBody>
                  <a:tcPr marL="105203" marR="105203" marT="51473" marB="5147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Tecnologia</a:t>
                      </a:r>
                    </a:p>
                  </a:txBody>
                  <a:tcPr marL="105203" marR="105203" marT="51473" marB="5147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spc="-2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Tempo de </a:t>
                      </a:r>
                      <a:r>
                        <a:rPr kumimoji="0" lang="en-US" sz="1700" b="1" i="0" u="none" strike="noStrike" cap="none" spc="-2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reali-zação</a:t>
                      </a:r>
                      <a:endParaRPr kumimoji="0" lang="en-US" sz="1700" b="1" i="0" u="none" strike="noStrike" cap="none" spc="-2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3" marB="5147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Aumento</a:t>
                      </a: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700" b="1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  <a:r>
                        <a:rPr kumimoji="0" lang="en-US" sz="17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sensibilidade</a:t>
                      </a:r>
                    </a:p>
                  </a:txBody>
                  <a:tcPr marL="105203" marR="105203" marT="51473" marB="5147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772287" y="-122745"/>
            <a:ext cx="9619774" cy="1014325"/>
          </a:xfrm>
        </p:spPr>
        <p:txBody>
          <a:bodyPr lIns="91311" tIns="45656" rIns="91311" bIns="45656"/>
          <a:lstStyle/>
          <a:p>
            <a:pPr>
              <a:lnSpc>
                <a:spcPct val="80000"/>
              </a:lnSpc>
              <a:defRPr/>
            </a:pPr>
            <a:r>
              <a:rPr lang="en-GB" sz="3600" dirty="0" err="1">
                <a:latin typeface="Calibri" pitchFamily="34" charset="0"/>
                <a:ea typeface="+mn-ea"/>
                <a:cs typeface="Arial" charset="0"/>
              </a:rPr>
              <a:t>Políticas</a:t>
            </a:r>
            <a:r>
              <a:rPr lang="en-GB" sz="3600" dirty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de </a:t>
            </a:r>
            <a:r>
              <a:rPr lang="en-GB" sz="3600" dirty="0" err="1" smtClean="0">
                <a:latin typeface="Calibri" pitchFamily="34" charset="0"/>
                <a:ea typeface="+mn-ea"/>
                <a:cs typeface="Arial" charset="0"/>
              </a:rPr>
              <a:t>diagnóstico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3600" dirty="0" smtClean="0">
                <a:latin typeface="Calibri" pitchFamily="34" charset="0"/>
                <a:cs typeface="Arial" charset="0"/>
              </a:rPr>
              <a:t>da OMS </a:t>
            </a:r>
            <a:r>
              <a:rPr lang="en-GB" sz="3600" dirty="0" err="1" smtClean="0">
                <a:latin typeface="Calibri" pitchFamily="34" charset="0"/>
                <a:ea typeface="+mn-ea"/>
                <a:cs typeface="Arial" charset="0"/>
              </a:rPr>
              <a:t>desde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3600" dirty="0">
                <a:latin typeface="Calibri" pitchFamily="34" charset="0"/>
                <a:ea typeface="+mn-ea"/>
                <a:cs typeface="Arial" charset="0"/>
              </a:rPr>
              <a:t>2007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437727"/>
              </p:ext>
            </p:extLst>
          </p:nvPr>
        </p:nvGraphicFramePr>
        <p:xfrm>
          <a:off x="126186" y="1395636"/>
          <a:ext cx="10395443" cy="1090380"/>
        </p:xfrm>
        <a:graphic>
          <a:graphicData uri="http://schemas.openxmlformats.org/drawingml/2006/table">
            <a:tbl>
              <a:tblPr/>
              <a:tblGrid>
                <a:gridCol w="2187947"/>
                <a:gridCol w="4244632"/>
                <a:gridCol w="2143140"/>
                <a:gridCol w="1819724"/>
              </a:tblGrid>
              <a:tr h="109038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</a:t>
                      </a:r>
                    </a:p>
                  </a:txBody>
                  <a:tcPr marL="105203" marR="105203" marT="51504" marB="515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Microscopia de fluorescência com LED</a:t>
                      </a: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˂ 24 h, </a:t>
                      </a: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geralmente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</a:t>
                      </a: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lotes</a:t>
                      </a:r>
                      <a:endParaRPr kumimoji="0" lang="en-US" sz="1600" b="0" i="0" u="none" strike="noStrike" cap="none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+10% em comparação com microscopia Ziehl-Neelsen</a:t>
                      </a: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67809" y="1539652"/>
            <a:ext cx="844329" cy="869633"/>
            <a:chOff x="516" y="890"/>
            <a:chExt cx="2455" cy="2915"/>
          </a:xfrm>
        </p:grpSpPr>
        <p:pic>
          <p:nvPicPr>
            <p:cNvPr id="10294" name="Picture 3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90" t="22003" r="55226" b="38255"/>
            <a:stretch>
              <a:fillRect/>
            </a:stretch>
          </p:blipFill>
          <p:spPr bwMode="auto">
            <a:xfrm>
              <a:off x="516" y="896"/>
              <a:ext cx="2455" cy="2909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5" name="Picture 3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00" t="21957" r="58917" b="68138"/>
            <a:stretch>
              <a:fillRect/>
            </a:stretch>
          </p:blipFill>
          <p:spPr bwMode="auto">
            <a:xfrm>
              <a:off x="2608" y="890"/>
              <a:ext cx="363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106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1" y="1395636"/>
            <a:ext cx="9596234" cy="5383008"/>
          </a:xfrm>
        </p:spPr>
        <p:txBody>
          <a:bodyPr/>
          <a:lstStyle/>
          <a:p>
            <a:pPr>
              <a:spcBef>
                <a:spcPts val="599"/>
              </a:spcBef>
            </a:pPr>
            <a:r>
              <a:rPr lang="en-US" sz="2300" dirty="0" smtClean="0"/>
              <a:t>É recomendada microscopia para TODOS os níveis de laboratórios (ou seja, </a:t>
            </a:r>
            <a:r>
              <a:rPr lang="en-US" sz="2300" dirty="0" err="1" smtClean="0"/>
              <a:t>níveis</a:t>
            </a:r>
            <a:r>
              <a:rPr lang="en-US" sz="2300" dirty="0" smtClean="0"/>
              <a:t> </a:t>
            </a:r>
            <a:r>
              <a:rPr lang="en-US" sz="2300" dirty="0" err="1" smtClean="0"/>
              <a:t>periféricos</a:t>
            </a:r>
            <a:r>
              <a:rPr lang="en-US" sz="2300" dirty="0" smtClean="0"/>
              <a:t>, </a:t>
            </a:r>
            <a:r>
              <a:rPr lang="en-US" sz="2300" dirty="0" err="1" smtClean="0"/>
              <a:t>centrais</a:t>
            </a:r>
            <a:r>
              <a:rPr lang="en-US" sz="2300" dirty="0" smtClean="0"/>
              <a:t> e de </a:t>
            </a:r>
            <a:r>
              <a:rPr lang="en-US" sz="2300" dirty="0" err="1" smtClean="0"/>
              <a:t>referência</a:t>
            </a:r>
            <a:r>
              <a:rPr lang="en-US" sz="2300" dirty="0" smtClean="0"/>
              <a:t>). </a:t>
            </a:r>
            <a:endParaRPr lang="pt-PT" sz="2300" dirty="0" smtClean="0"/>
          </a:p>
          <a:p>
            <a:pPr>
              <a:spcBef>
                <a:spcPts val="599"/>
              </a:spcBef>
            </a:pPr>
            <a:r>
              <a:rPr lang="en-US" sz="2300" dirty="0" smtClean="0"/>
              <a:t>A </a:t>
            </a:r>
            <a:r>
              <a:rPr lang="en-US" sz="2300" dirty="0" err="1" smtClean="0"/>
              <a:t>microscopia</a:t>
            </a:r>
            <a:r>
              <a:rPr lang="en-US" sz="2300" dirty="0" smtClean="0"/>
              <a:t> </a:t>
            </a:r>
            <a:r>
              <a:rPr lang="en-US" sz="2300" dirty="0" err="1" smtClean="0"/>
              <a:t>pode</a:t>
            </a:r>
            <a:r>
              <a:rPr lang="en-US" sz="2300" dirty="0" smtClean="0"/>
              <a:t> ser </a:t>
            </a:r>
            <a:r>
              <a:rPr lang="en-US" sz="2300" dirty="0" err="1" smtClean="0"/>
              <a:t>feita</a:t>
            </a:r>
            <a:r>
              <a:rPr lang="en-US" sz="2300" dirty="0" smtClean="0"/>
              <a:t> de forma </a:t>
            </a:r>
            <a:r>
              <a:rPr lang="en-US" sz="2300" dirty="0" err="1" smtClean="0"/>
              <a:t>segura</a:t>
            </a:r>
            <a:r>
              <a:rPr lang="en-US" sz="2300" dirty="0" smtClean="0"/>
              <a:t> com </a:t>
            </a:r>
            <a:r>
              <a:rPr lang="en-US" sz="2300" dirty="0" err="1" smtClean="0"/>
              <a:t>precauções</a:t>
            </a:r>
            <a:r>
              <a:rPr lang="en-US" sz="2300" dirty="0" smtClean="0"/>
              <a:t> de </a:t>
            </a:r>
            <a:r>
              <a:rPr lang="en-US" sz="2300" dirty="0" err="1" smtClean="0"/>
              <a:t>biossegurança</a:t>
            </a:r>
            <a:r>
              <a:rPr lang="en-US" sz="2300" dirty="0" smtClean="0"/>
              <a:t> </a:t>
            </a:r>
            <a:r>
              <a:rPr lang="en-US" sz="2300" dirty="0" err="1" smtClean="0"/>
              <a:t>mínimas</a:t>
            </a:r>
            <a:r>
              <a:rPr lang="en-US" sz="2300" dirty="0" smtClean="0"/>
              <a:t>.</a:t>
            </a:r>
            <a:endParaRPr lang="en-GB" sz="2300" dirty="0" smtClean="0"/>
          </a:p>
          <a:p>
            <a:pPr>
              <a:spcBef>
                <a:spcPts val="599"/>
              </a:spcBef>
            </a:pPr>
            <a:r>
              <a:rPr lang="en-US" sz="2300" dirty="0" smtClean="0"/>
              <a:t>A microscopia tem uma sensibilidade limitada, que é adicionalmente reduzida </a:t>
            </a:r>
            <a:r>
              <a:rPr lang="en-US" sz="2300" dirty="0" err="1" smtClean="0"/>
              <a:t>em</a:t>
            </a:r>
            <a:r>
              <a:rPr lang="en-US" sz="2300" dirty="0" smtClean="0"/>
              <a:t> </a:t>
            </a:r>
            <a:r>
              <a:rPr lang="en-US" sz="2300" dirty="0" err="1" smtClean="0"/>
              <a:t>crianças</a:t>
            </a:r>
            <a:r>
              <a:rPr lang="en-US" sz="2300" dirty="0" smtClean="0"/>
              <a:t> e </a:t>
            </a:r>
            <a:r>
              <a:rPr lang="en-US" sz="2300" dirty="0" err="1" smtClean="0"/>
              <a:t>indivíduos</a:t>
            </a:r>
            <a:r>
              <a:rPr lang="en-US" sz="2300" dirty="0" smtClean="0"/>
              <a:t> seropositivos para VIH.</a:t>
            </a:r>
            <a:endParaRPr lang="pt-PT" sz="2300" dirty="0" smtClean="0"/>
          </a:p>
          <a:p>
            <a:pPr>
              <a:spcBef>
                <a:spcPts val="599"/>
              </a:spcBef>
            </a:pPr>
            <a:r>
              <a:rPr lang="en-GB" sz="2300" dirty="0" smtClean="0"/>
              <a:t>A </a:t>
            </a:r>
            <a:r>
              <a:rPr lang="en-GB" sz="2300" dirty="0" err="1" smtClean="0"/>
              <a:t>microscopia</a:t>
            </a:r>
            <a:r>
              <a:rPr lang="en-GB" sz="2300" dirty="0" smtClean="0"/>
              <a:t> é </a:t>
            </a:r>
            <a:r>
              <a:rPr lang="en-GB" sz="2300" dirty="0" err="1" smtClean="0"/>
              <a:t>necessária</a:t>
            </a:r>
            <a:r>
              <a:rPr lang="en-GB" sz="2300" dirty="0" smtClean="0"/>
              <a:t> </a:t>
            </a:r>
            <a:r>
              <a:rPr lang="en-GB" sz="2300" dirty="0" err="1" smtClean="0"/>
              <a:t>para</a:t>
            </a:r>
            <a:r>
              <a:rPr lang="en-GB" sz="2300" dirty="0" smtClean="0"/>
              <a:t> monitorizar as respostas à terapia anti-TB.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A OMS recomenda que, em todas as instalações, </a:t>
            </a:r>
            <a:r>
              <a:rPr lang="en-US" sz="2300" dirty="0" err="1" smtClean="0"/>
              <a:t>seja</a:t>
            </a:r>
            <a:r>
              <a:rPr lang="en-US" sz="2300" dirty="0" smtClean="0"/>
              <a:t> </a:t>
            </a:r>
            <a:r>
              <a:rPr lang="en-US" sz="2300" dirty="0" err="1" smtClean="0"/>
              <a:t>utilizada</a:t>
            </a:r>
            <a:r>
              <a:rPr lang="en-US" sz="2300" dirty="0" smtClean="0"/>
              <a:t> a microscopia de fluorescência com LED para substituir a microscopia de campo luminoso convencional e a coloração de Ziehl-Neelsen.</a:t>
            </a:r>
            <a:endParaRPr lang="pt-PT" sz="23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Microscopia</a:t>
            </a:r>
            <a:endParaRPr lang="pt-PT" sz="5000" dirty="0">
              <a:solidFill>
                <a:srgbClr val="FFFF00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10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99"/>
              </a:spcBef>
            </a:pPr>
            <a:r>
              <a:rPr lang="en-US" sz="2300" b="0" dirty="0" smtClean="0"/>
              <a:t>É recomendada a cultura para laboratórios de </a:t>
            </a:r>
            <a:r>
              <a:rPr lang="en-US" sz="2300" b="0" dirty="0" err="1" smtClean="0"/>
              <a:t>referência</a:t>
            </a:r>
            <a:r>
              <a:rPr lang="en-US" sz="2300" b="0" dirty="0" smtClean="0"/>
              <a:t> </a:t>
            </a:r>
            <a:r>
              <a:rPr lang="en-US" sz="2300" b="0" dirty="0" err="1" smtClean="0"/>
              <a:t>nacional</a:t>
            </a:r>
            <a:r>
              <a:rPr lang="en-US" sz="2300" b="0" dirty="0" smtClean="0"/>
              <a:t> ou regional.</a:t>
            </a:r>
          </a:p>
          <a:p>
            <a:pPr>
              <a:spcBef>
                <a:spcPts val="799"/>
              </a:spcBef>
            </a:pPr>
            <a:r>
              <a:rPr lang="en-US" sz="2300" b="0" dirty="0" smtClean="0"/>
              <a:t>Tanto a cultura em meio sólido como a cultura em meio líquido são recomendadas pela OMS, mas requerem um alto nível de precauções de biossegurança.</a:t>
            </a:r>
          </a:p>
          <a:p>
            <a:pPr>
              <a:spcBef>
                <a:spcPts val="799"/>
              </a:spcBef>
            </a:pPr>
            <a:r>
              <a:rPr lang="en-US" sz="2300" b="0" dirty="0" smtClean="0"/>
              <a:t>A cultura em meio líquido é mais dispendiosa que a cultura em meio sólido, mas é mais sensível e os resultados ficam disponíveis mais rapidamente.</a:t>
            </a:r>
          </a:p>
          <a:p>
            <a:pPr>
              <a:spcBef>
                <a:spcPts val="799"/>
              </a:spcBef>
            </a:pPr>
            <a:r>
              <a:rPr lang="en-US" sz="2300" b="0" dirty="0" smtClean="0"/>
              <a:t>Recomenda-se uma rápida identificação das espécies.</a:t>
            </a:r>
          </a:p>
          <a:p>
            <a:pPr>
              <a:spcBef>
                <a:spcPts val="799"/>
              </a:spcBef>
            </a:pPr>
            <a:r>
              <a:rPr lang="en-US" sz="2300" b="0" dirty="0" smtClean="0"/>
              <a:t>A cultura (em meio sólido ou líquido) é necessária para monitorizar o tratamento de doentes com MDR-TB.</a:t>
            </a: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Cultura</a:t>
            </a:r>
          </a:p>
        </p:txBody>
      </p:sp>
    </p:spTree>
    <p:extLst>
      <p:ext uri="{BB962C8B-B14F-4D97-AF65-F5344CB8AC3E}">
        <p14:creationId xmlns:p14="http://schemas.microsoft.com/office/powerpoint/2010/main" val="1636981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99"/>
              </a:spcBef>
            </a:pPr>
            <a:r>
              <a:rPr lang="en-US" sz="2300" dirty="0"/>
              <a:t>O </a:t>
            </a:r>
            <a:r>
              <a:rPr lang="en-US" sz="2300" dirty="0" smtClean="0"/>
              <a:t>TSA </a:t>
            </a:r>
            <a:r>
              <a:rPr lang="en-US" sz="2300" dirty="0"/>
              <a:t>é recomendado para laboratórios de </a:t>
            </a:r>
            <a:r>
              <a:rPr lang="en-US" sz="2300" dirty="0" err="1" smtClean="0"/>
              <a:t>referência</a:t>
            </a:r>
            <a:r>
              <a:rPr lang="en-US" sz="2300" dirty="0" smtClean="0"/>
              <a:t> </a:t>
            </a:r>
            <a:r>
              <a:rPr lang="en-US" sz="2300" dirty="0"/>
              <a:t>nacional ou regional.</a:t>
            </a:r>
          </a:p>
          <a:p>
            <a:pPr>
              <a:spcBef>
                <a:spcPts val="799"/>
              </a:spcBef>
            </a:pPr>
            <a:r>
              <a:rPr lang="en-US" sz="2300" dirty="0"/>
              <a:t>O </a:t>
            </a:r>
            <a:r>
              <a:rPr lang="en-US" sz="2300" dirty="0" smtClean="0"/>
              <a:t>TSA o </a:t>
            </a:r>
            <a:r>
              <a:rPr lang="en-US" sz="2300" dirty="0"/>
              <a:t>requer um alto nível de precauções de biossegurança.</a:t>
            </a:r>
          </a:p>
          <a:p>
            <a:pPr>
              <a:spcBef>
                <a:spcPts val="799"/>
              </a:spcBef>
            </a:pPr>
            <a:r>
              <a:rPr lang="en-US" sz="2300" dirty="0" err="1"/>
              <a:t>Em</a:t>
            </a:r>
            <a:r>
              <a:rPr lang="en-US" sz="2300" dirty="0"/>
              <a:t> </a:t>
            </a:r>
            <a:r>
              <a:rPr lang="en-US" sz="2300" dirty="0" err="1" smtClean="0"/>
              <a:t>vários</a:t>
            </a:r>
            <a:r>
              <a:rPr lang="en-US" sz="2300" dirty="0" smtClean="0"/>
              <a:t> </a:t>
            </a:r>
            <a:r>
              <a:rPr lang="en-US" sz="2300" dirty="0" err="1" smtClean="0"/>
              <a:t>ambientes</a:t>
            </a:r>
            <a:r>
              <a:rPr lang="en-US" sz="2300" dirty="0" smtClean="0"/>
              <a:t> e </a:t>
            </a:r>
            <a:r>
              <a:rPr lang="en-US" sz="2300" dirty="0"/>
              <a:t>grupos de doentes, a resistência à rifampicina é </a:t>
            </a:r>
            <a:r>
              <a:rPr lang="en-US" sz="2300" dirty="0" smtClean="0"/>
              <a:t>um </a:t>
            </a:r>
            <a:r>
              <a:rPr lang="en-US" sz="2300" dirty="0" err="1" smtClean="0"/>
              <a:t>bom</a:t>
            </a:r>
            <a:r>
              <a:rPr lang="en-US" sz="2300" dirty="0" smtClean="0"/>
              <a:t> </a:t>
            </a:r>
            <a:r>
              <a:rPr lang="en-US" sz="2300" dirty="0" err="1" smtClean="0"/>
              <a:t>indicador</a:t>
            </a:r>
            <a:r>
              <a:rPr lang="en-US" sz="2300" dirty="0" smtClean="0"/>
              <a:t> de </a:t>
            </a:r>
            <a:r>
              <a:rPr lang="en-US" sz="2300" dirty="0"/>
              <a:t>MDR-TB. </a:t>
            </a:r>
          </a:p>
          <a:p>
            <a:pPr>
              <a:spcBef>
                <a:spcPts val="799"/>
              </a:spcBef>
            </a:pPr>
            <a:r>
              <a:rPr lang="en-US" sz="2300" dirty="0" smtClean="0"/>
              <a:t>O TSA </a:t>
            </a:r>
            <a:r>
              <a:rPr lang="en-US" sz="2300" dirty="0" err="1" smtClean="0"/>
              <a:t>para</a:t>
            </a:r>
            <a:r>
              <a:rPr lang="en-US" sz="2300" dirty="0" smtClean="0"/>
              <a:t> </a:t>
            </a:r>
            <a:r>
              <a:rPr lang="en-US" sz="2300" dirty="0" err="1" smtClean="0"/>
              <a:t>fármacos</a:t>
            </a:r>
            <a:r>
              <a:rPr lang="en-US" sz="2300" dirty="0" smtClean="0"/>
              <a:t> de </a:t>
            </a:r>
            <a:r>
              <a:rPr lang="en-US" sz="2300" dirty="0" err="1" smtClean="0"/>
              <a:t>segunda</a:t>
            </a:r>
            <a:r>
              <a:rPr lang="en-US" sz="2300" dirty="0" smtClean="0"/>
              <a:t> </a:t>
            </a:r>
            <a:r>
              <a:rPr lang="en-US" sz="2300" dirty="0" err="1"/>
              <a:t>linha</a:t>
            </a:r>
            <a:r>
              <a:rPr lang="en-US" sz="2300" dirty="0"/>
              <a:t> </a:t>
            </a:r>
            <a:r>
              <a:rPr lang="en-US" sz="2300" dirty="0" err="1" smtClean="0"/>
              <a:t>deve</a:t>
            </a:r>
            <a:r>
              <a:rPr lang="en-US" sz="2300" dirty="0" smtClean="0"/>
              <a:t> ser </a:t>
            </a:r>
            <a:r>
              <a:rPr lang="en-US" sz="2300" dirty="0" err="1" smtClean="0"/>
              <a:t>realizado</a:t>
            </a:r>
            <a:r>
              <a:rPr lang="en-US" sz="2300" dirty="0" smtClean="0"/>
              <a:t> </a:t>
            </a:r>
            <a:r>
              <a:rPr lang="en-US" sz="2300" dirty="0" err="1" smtClean="0"/>
              <a:t>em</a:t>
            </a:r>
            <a:r>
              <a:rPr lang="en-US" sz="2300" dirty="0" smtClean="0"/>
              <a:t> </a:t>
            </a:r>
            <a:r>
              <a:rPr lang="en-US" sz="2300" dirty="0"/>
              <a:t>todos os doentes com MDR-TB.</a:t>
            </a:r>
          </a:p>
          <a:p>
            <a:pPr>
              <a:spcBef>
                <a:spcPts val="799"/>
              </a:spcBef>
            </a:pPr>
            <a:r>
              <a:rPr lang="en-US" sz="2300" dirty="0" smtClean="0"/>
              <a:t>O TSA </a:t>
            </a:r>
            <a:r>
              <a:rPr lang="en-US" sz="2300" dirty="0" err="1" smtClean="0"/>
              <a:t>para</a:t>
            </a:r>
            <a:r>
              <a:rPr lang="en-US" sz="2300" dirty="0" smtClean="0"/>
              <a:t> </a:t>
            </a:r>
            <a:r>
              <a:rPr lang="en-US" sz="2300" dirty="0" err="1" smtClean="0"/>
              <a:t>fármacos</a:t>
            </a:r>
            <a:r>
              <a:rPr lang="en-US" sz="2300" dirty="0" smtClean="0"/>
              <a:t> </a:t>
            </a:r>
            <a:r>
              <a:rPr lang="en-US" sz="2300" dirty="0"/>
              <a:t>de segunda </a:t>
            </a:r>
            <a:r>
              <a:rPr lang="en-US" sz="2300" dirty="0" err="1"/>
              <a:t>linha</a:t>
            </a:r>
            <a:r>
              <a:rPr lang="en-US" sz="2300" dirty="0"/>
              <a:t> </a:t>
            </a:r>
            <a:r>
              <a:rPr lang="en-US" sz="2300" dirty="0" smtClean="0"/>
              <a:t>é </a:t>
            </a:r>
            <a:r>
              <a:rPr lang="en-US" sz="2300" dirty="0" err="1" smtClean="0"/>
              <a:t>necessário</a:t>
            </a:r>
            <a:r>
              <a:rPr lang="en-US" sz="2300" dirty="0" smtClean="0"/>
              <a:t> </a:t>
            </a:r>
            <a:r>
              <a:rPr lang="en-US" sz="2300" dirty="0" err="1" smtClean="0"/>
              <a:t>para</a:t>
            </a:r>
            <a:r>
              <a:rPr lang="en-US" sz="2300" dirty="0" smtClean="0"/>
              <a:t> </a:t>
            </a:r>
            <a:r>
              <a:rPr lang="en-US" sz="2300" dirty="0"/>
              <a:t>confirmar ou excluir XDR-TB.</a:t>
            </a:r>
            <a:endParaRPr lang="pt-PT" sz="23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34432" y="302103"/>
            <a:ext cx="9619774" cy="661486"/>
          </a:xfr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en-GB" sz="3600" dirty="0" smtClean="0">
                <a:latin typeface="Calibri" pitchFamily="34" charset="0"/>
                <a:ea typeface="+mn-ea"/>
                <a:cs typeface="Arial" charset="0"/>
              </a:rPr>
            </a:br>
            <a:r>
              <a:rPr lang="en-GB" sz="3600" dirty="0" err="1" smtClean="0">
                <a:latin typeface="Calibri" pitchFamily="34" charset="0"/>
                <a:ea typeface="+mn-ea"/>
                <a:cs typeface="Arial" charset="0"/>
              </a:rPr>
              <a:t>Teste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3600" dirty="0">
                <a:latin typeface="Calibri" pitchFamily="34" charset="0"/>
                <a:ea typeface="+mn-ea"/>
                <a:cs typeface="Arial" charset="0"/>
              </a:rPr>
              <a:t>de susceptibilidade a </a:t>
            </a:r>
            <a:r>
              <a:rPr lang="en-GB" sz="3600" dirty="0" err="1" smtClean="0">
                <a:latin typeface="Calibri" pitchFamily="34" charset="0"/>
                <a:ea typeface="+mn-ea"/>
                <a:cs typeface="Arial" charset="0"/>
              </a:rPr>
              <a:t>antimicrobianos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 (TSA)</a:t>
            </a:r>
            <a:r>
              <a:rPr dirty="0"/>
              <a:t/>
            </a:r>
            <a:br>
              <a:rPr dirty="0"/>
            </a:br>
            <a:endParaRPr lang="en-GB" sz="36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619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395636"/>
            <a:ext cx="9619774" cy="5455016"/>
          </a:xfrm>
        </p:spPr>
        <p:txBody>
          <a:bodyPr/>
          <a:lstStyle/>
          <a:p>
            <a:pPr>
              <a:spcBef>
                <a:spcPts val="599"/>
              </a:spcBef>
            </a:pPr>
            <a:r>
              <a:rPr lang="en-US" sz="2400" dirty="0" smtClean="0"/>
              <a:t>LPA é </a:t>
            </a:r>
            <a:r>
              <a:rPr lang="en-US" sz="2400" dirty="0" err="1" smtClean="0"/>
              <a:t>recomendado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laboratórios</a:t>
            </a:r>
            <a:r>
              <a:rPr lang="en-US" sz="2400" dirty="0" smtClean="0"/>
              <a:t> de </a:t>
            </a:r>
            <a:r>
              <a:rPr lang="en-US" sz="2400" dirty="0" err="1" smtClean="0"/>
              <a:t>referência</a:t>
            </a:r>
            <a:r>
              <a:rPr lang="en-US" sz="2400" dirty="0" smtClean="0"/>
              <a:t> </a:t>
            </a:r>
            <a:r>
              <a:rPr lang="en-US" sz="2400" dirty="0" err="1" smtClean="0"/>
              <a:t>nacional</a:t>
            </a:r>
            <a:r>
              <a:rPr lang="en-US" sz="2400" dirty="0" smtClean="0"/>
              <a:t> </a:t>
            </a:r>
            <a:r>
              <a:rPr lang="en-US" sz="2400" dirty="0" err="1" smtClean="0"/>
              <a:t>ou</a:t>
            </a:r>
            <a:r>
              <a:rPr lang="en-US" sz="2400" dirty="0" smtClean="0"/>
              <a:t> regional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detectar</a:t>
            </a:r>
            <a:r>
              <a:rPr lang="en-US" sz="2400" dirty="0" smtClean="0"/>
              <a:t> </a:t>
            </a:r>
            <a:r>
              <a:rPr lang="en-US" sz="2400" dirty="0" err="1" smtClean="0"/>
              <a:t>resistência</a:t>
            </a:r>
            <a:r>
              <a:rPr lang="en-US" sz="2400" dirty="0" smtClean="0"/>
              <a:t> </a:t>
            </a:r>
            <a:r>
              <a:rPr lang="en-US" sz="2400" dirty="0" err="1" smtClean="0"/>
              <a:t>isolada</a:t>
            </a:r>
            <a:r>
              <a:rPr lang="en-US" sz="2400" dirty="0" smtClean="0"/>
              <a:t> à </a:t>
            </a:r>
            <a:r>
              <a:rPr lang="en-US" sz="2400" dirty="0" err="1" smtClean="0"/>
              <a:t>rifampicina</a:t>
            </a:r>
            <a:r>
              <a:rPr lang="en-US" sz="2400" dirty="0" smtClean="0"/>
              <a:t> </a:t>
            </a:r>
            <a:r>
              <a:rPr lang="en-US" sz="2400" dirty="0" err="1" smtClean="0"/>
              <a:t>ou</a:t>
            </a:r>
            <a:r>
              <a:rPr lang="en-US" sz="2400" dirty="0" smtClean="0"/>
              <a:t> </a:t>
            </a:r>
            <a:r>
              <a:rPr lang="en-US" sz="2400" dirty="0" err="1" smtClean="0"/>
              <a:t>em</a:t>
            </a:r>
            <a:r>
              <a:rPr lang="en-US" sz="2400" dirty="0" smtClean="0"/>
              <a:t> </a:t>
            </a:r>
            <a:r>
              <a:rPr lang="en-US" sz="2400" dirty="0" err="1" smtClean="0"/>
              <a:t>combinação</a:t>
            </a:r>
            <a:r>
              <a:rPr lang="en-US" sz="2400" dirty="0" smtClean="0"/>
              <a:t> com </a:t>
            </a:r>
            <a:r>
              <a:rPr lang="en-US" sz="2400" dirty="0" err="1" smtClean="0"/>
              <a:t>isoniazida</a:t>
            </a:r>
            <a:r>
              <a:rPr lang="en-US" sz="24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É recomendada a </a:t>
            </a:r>
            <a:r>
              <a:rPr lang="en-US" sz="2300" dirty="0" err="1" smtClean="0"/>
              <a:t>utilização</a:t>
            </a:r>
            <a:r>
              <a:rPr lang="en-US" sz="2300" dirty="0" smtClean="0"/>
              <a:t> de LPA apenas </a:t>
            </a:r>
            <a:r>
              <a:rPr lang="en-US" sz="2300" dirty="0" err="1" smtClean="0"/>
              <a:t>em</a:t>
            </a:r>
            <a:r>
              <a:rPr lang="en-US" sz="2300" dirty="0" smtClean="0"/>
              <a:t> </a:t>
            </a:r>
            <a:r>
              <a:rPr lang="en-US" sz="2300" dirty="0" err="1" smtClean="0"/>
              <a:t>amostras</a:t>
            </a:r>
            <a:r>
              <a:rPr lang="en-US" sz="2300" dirty="0" smtClean="0"/>
              <a:t> com </a:t>
            </a:r>
            <a:r>
              <a:rPr lang="en-US" sz="2300" dirty="0" err="1" smtClean="0"/>
              <a:t>baciloscopia</a:t>
            </a:r>
            <a:r>
              <a:rPr lang="en-US" sz="2300" dirty="0" smtClean="0"/>
              <a:t> </a:t>
            </a:r>
            <a:r>
              <a:rPr lang="en-US" sz="2300" dirty="0" err="1" smtClean="0"/>
              <a:t>positiva</a:t>
            </a:r>
            <a:r>
              <a:rPr lang="en-US" sz="2300" dirty="0" smtClean="0"/>
              <a:t> e </a:t>
            </a:r>
            <a:r>
              <a:rPr lang="en-US" sz="2300" dirty="0" err="1" smtClean="0"/>
              <a:t>em</a:t>
            </a:r>
            <a:r>
              <a:rPr lang="en-US" sz="2300" dirty="0" smtClean="0"/>
              <a:t> </a:t>
            </a:r>
            <a:r>
              <a:rPr lang="en-US" sz="2300" dirty="0" err="1" smtClean="0"/>
              <a:t>isolados</a:t>
            </a:r>
            <a:r>
              <a:rPr lang="en-US" sz="2300" dirty="0" smtClean="0"/>
              <a:t> de </a:t>
            </a:r>
            <a:r>
              <a:rPr lang="en-US" sz="2300" i="1" dirty="0" smtClean="0"/>
              <a:t>M. tuberculosis </a:t>
            </a:r>
            <a:r>
              <a:rPr lang="en-US" sz="2300" dirty="0" err="1" smtClean="0"/>
              <a:t>em</a:t>
            </a:r>
            <a:r>
              <a:rPr lang="en-US" sz="2300" dirty="0" smtClean="0"/>
              <a:t> </a:t>
            </a:r>
            <a:r>
              <a:rPr lang="en-US" sz="2300" dirty="0" err="1" smtClean="0"/>
              <a:t>cultura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LPA requer pelo menos 3  </a:t>
            </a:r>
            <a:r>
              <a:rPr lang="en-US" sz="2300" dirty="0" err="1" smtClean="0"/>
              <a:t>áreas</a:t>
            </a:r>
            <a:r>
              <a:rPr lang="en-US" sz="2300" dirty="0" smtClean="0"/>
              <a:t> de </a:t>
            </a:r>
            <a:r>
              <a:rPr lang="en-US" sz="2300" dirty="0" err="1" smtClean="0"/>
              <a:t>trabalho</a:t>
            </a:r>
            <a:r>
              <a:rPr lang="en-US" sz="2300" dirty="0" smtClean="0"/>
              <a:t> </a:t>
            </a:r>
            <a:r>
              <a:rPr lang="en-US" sz="2300" dirty="0" err="1" smtClean="0"/>
              <a:t>separadas</a:t>
            </a:r>
            <a:r>
              <a:rPr lang="en-US" sz="2300" dirty="0" smtClean="0"/>
              <a:t> para evitar contaminação cruzada.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LPA requer níveis moderados a elevados de precauções de </a:t>
            </a:r>
            <a:r>
              <a:rPr lang="en-US" sz="2300" dirty="0" err="1" smtClean="0"/>
              <a:t>biossegurança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LPA </a:t>
            </a:r>
            <a:r>
              <a:rPr lang="en-US" sz="2300" dirty="0" err="1" smtClean="0"/>
              <a:t>não</a:t>
            </a:r>
            <a:r>
              <a:rPr lang="en-US" sz="2300" dirty="0" smtClean="0"/>
              <a:t> pode ser </a:t>
            </a:r>
            <a:r>
              <a:rPr lang="en-US" sz="2300" dirty="0" err="1" smtClean="0"/>
              <a:t>utilizado</a:t>
            </a:r>
            <a:r>
              <a:rPr lang="en-US" sz="2300" dirty="0" smtClean="0"/>
              <a:t> </a:t>
            </a:r>
            <a:r>
              <a:rPr lang="en-US" sz="2300" dirty="0" err="1" smtClean="0"/>
              <a:t>para</a:t>
            </a:r>
            <a:r>
              <a:rPr lang="en-US" sz="2300" dirty="0" smtClean="0"/>
              <a:t> monitorizar o tratamento. 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Não se recomenda a </a:t>
            </a:r>
            <a:r>
              <a:rPr lang="en-US" sz="2300" dirty="0" err="1" smtClean="0"/>
              <a:t>realização</a:t>
            </a:r>
            <a:r>
              <a:rPr lang="en-US" sz="2300" dirty="0" smtClean="0"/>
              <a:t> de LPA </a:t>
            </a:r>
            <a:r>
              <a:rPr lang="en-US" sz="2300" dirty="0" err="1" smtClean="0"/>
              <a:t>para</a:t>
            </a:r>
            <a:r>
              <a:rPr lang="en-US" sz="2300" dirty="0" smtClean="0"/>
              <a:t> TSA de segunda linha; continua a ser </a:t>
            </a:r>
            <a:r>
              <a:rPr lang="en-US" sz="2300" dirty="0" err="1" smtClean="0"/>
              <a:t>necessário</a:t>
            </a:r>
            <a:r>
              <a:rPr lang="en-US" sz="2300" dirty="0" smtClean="0"/>
              <a:t> o TSA </a:t>
            </a:r>
            <a:r>
              <a:rPr lang="en-US" sz="2300" dirty="0" err="1" smtClean="0"/>
              <a:t>fenotípico</a:t>
            </a:r>
            <a:r>
              <a:rPr lang="en-US" sz="2300" dirty="0" smtClean="0"/>
              <a:t> </a:t>
            </a:r>
            <a:r>
              <a:rPr lang="en-US" sz="2300" dirty="0" err="1" smtClean="0"/>
              <a:t>para</a:t>
            </a:r>
            <a:r>
              <a:rPr lang="en-US" sz="2300" dirty="0" smtClean="0"/>
              <a:t> detectar XDR-TB.</a:t>
            </a:r>
          </a:p>
          <a:p>
            <a:pPr>
              <a:spcBef>
                <a:spcPts val="599"/>
              </a:spcBef>
            </a:pPr>
            <a:endParaRPr lang="pt-PT" sz="2400" dirty="0" smtClean="0"/>
          </a:p>
          <a:p>
            <a:endParaRPr lang="pt-PT" sz="24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Ensaio de </a:t>
            </a:r>
            <a:r>
              <a:rPr lang="en-GB" sz="5000" dirty="0" err="1">
                <a:latin typeface="Calibri" pitchFamily="34" charset="0"/>
                <a:ea typeface="+mn-ea"/>
                <a:cs typeface="Arial" charset="0"/>
              </a:rPr>
              <a:t>sonda</a:t>
            </a: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5000" dirty="0" err="1" smtClean="0">
                <a:latin typeface="Calibri" pitchFamily="34" charset="0"/>
                <a:ea typeface="+mn-ea"/>
                <a:cs typeface="Arial" charset="0"/>
              </a:rPr>
              <a:t>genética</a:t>
            </a:r>
            <a:r>
              <a:rPr lang="en-GB" sz="5000" dirty="0" smtClean="0">
                <a:latin typeface="Calibri" pitchFamily="34" charset="0"/>
                <a:ea typeface="+mn-ea"/>
                <a:cs typeface="Arial" charset="0"/>
              </a:rPr>
              <a:t> (LPA</a:t>
            </a: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14896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en-GB" sz="2400" noProof="0" dirty="0" smtClean="0"/>
              <a:t>O que é a TB e como é tratada?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en-GB" sz="2400" dirty="0" err="1" smtClean="0"/>
              <a:t>Qual</a:t>
            </a:r>
            <a:r>
              <a:rPr lang="en-GB" sz="2400" dirty="0" smtClean="0"/>
              <a:t> é a </a:t>
            </a:r>
            <a:r>
              <a:rPr lang="en-GB" sz="2400" dirty="0" err="1" smtClean="0"/>
              <a:t>prevalência</a:t>
            </a:r>
            <a:r>
              <a:rPr lang="en-GB" sz="2400" dirty="0" smtClean="0"/>
              <a:t> </a:t>
            </a:r>
            <a:r>
              <a:rPr lang="en-GB" sz="2400" noProof="0" dirty="0" smtClean="0"/>
              <a:t>global e nacional da TB?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en-GB" sz="2400" noProof="0" dirty="0" smtClean="0"/>
              <a:t>Como é transmitida a TB e quem está em risco?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en-GB" sz="2400" noProof="0" dirty="0" smtClean="0"/>
              <a:t>Orientações políticas da OMS sobre o diagnóstico de TB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en-GB" sz="2400" noProof="0" dirty="0" smtClean="0"/>
              <a:t>Organização de serviços laboratoriais de TB</a:t>
            </a:r>
            <a:endParaRPr lang="pt-PT" sz="2400" noProof="0" dirty="0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 lIns="91311" tIns="45656" rIns="91311" bIns="45656"/>
          <a:lstStyle/>
          <a:p>
            <a:pPr eaLnBrk="1" hangingPunct="1">
              <a:defRPr/>
            </a:pPr>
            <a:r>
              <a:rPr dirty="0" smtClean="0"/>
              <a:t>  </a:t>
            </a:r>
            <a:endParaRPr lang="pt-PT" noProof="0" dirty="0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3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156"/>
            <a:r>
              <a:rPr lang="en-US" sz="5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Conteúdo deste módulo</a:t>
            </a:r>
          </a:p>
        </p:txBody>
      </p:sp>
    </p:spTree>
    <p:extLst>
      <p:ext uri="{BB962C8B-B14F-4D97-AF65-F5344CB8AC3E}">
        <p14:creationId xmlns:p14="http://schemas.microsoft.com/office/powerpoint/2010/main" val="3411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629252"/>
            <a:ext cx="9619774" cy="480694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GB" sz="2300" dirty="0">
                <a:cs typeface="Lucida Sans"/>
              </a:rPr>
              <a:t>O ensaio do Xpert MTB/RIF é adequado para todos os níveis de laboratórios onde se encontra disponível uma infra-estrutura apropriada e onde existe um volume de casos que corresponde à capacidade do instrumento.</a:t>
            </a:r>
            <a:endParaRPr lang="pt-PT" sz="23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en-GB" sz="2300" dirty="0">
                <a:cs typeface="Lucida Sans"/>
              </a:rPr>
              <a:t>O teste detecta tanto a TB como a resistência à rifampicina.</a:t>
            </a:r>
            <a:endParaRPr lang="pt-PT" sz="23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en-GB" sz="2300" dirty="0" err="1" smtClean="0">
                <a:cs typeface="Lucida Sans"/>
              </a:rPr>
              <a:t>Ele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 err="1" smtClean="0">
                <a:cs typeface="Lucida Sans"/>
              </a:rPr>
              <a:t>pode</a:t>
            </a:r>
            <a:r>
              <a:rPr lang="en-GB" sz="2300" dirty="0" smtClean="0">
                <a:cs typeface="Lucida Sans"/>
              </a:rPr>
              <a:t> ser </a:t>
            </a:r>
            <a:r>
              <a:rPr lang="en-GB" sz="2300" dirty="0" err="1" smtClean="0">
                <a:cs typeface="Lucida Sans"/>
              </a:rPr>
              <a:t>usado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 err="1" smtClean="0">
                <a:cs typeface="Lucida Sans"/>
              </a:rPr>
              <a:t>como</a:t>
            </a:r>
            <a:r>
              <a:rPr lang="en-GB" sz="2300" dirty="0" smtClean="0">
                <a:cs typeface="Lucida Sans"/>
              </a:rPr>
              <a:t> um </a:t>
            </a:r>
            <a:r>
              <a:rPr lang="en-GB" sz="2300" dirty="0" err="1" smtClean="0">
                <a:cs typeface="Lucida Sans"/>
              </a:rPr>
              <a:t>teste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 err="1" smtClean="0">
                <a:cs typeface="Lucida Sans"/>
              </a:rPr>
              <a:t>único</a:t>
            </a:r>
            <a:r>
              <a:rPr lang="en-GB" sz="2300" dirty="0" smtClean="0">
                <a:cs typeface="Lucida Sans"/>
              </a:rPr>
              <a:t> de </a:t>
            </a:r>
            <a:r>
              <a:rPr lang="en-GB" sz="2300" dirty="0" err="1" smtClean="0">
                <a:cs typeface="Lucida Sans"/>
              </a:rPr>
              <a:t>diagnóstico</a:t>
            </a:r>
            <a:r>
              <a:rPr lang="en-GB" sz="2300" dirty="0" smtClean="0">
                <a:cs typeface="Lucida Sans"/>
              </a:rPr>
              <a:t>.</a:t>
            </a:r>
            <a:endParaRPr lang="pt-PT" sz="23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en-GB" sz="2300" dirty="0">
                <a:cs typeface="Lucida Sans"/>
              </a:rPr>
              <a:t>O teste requer uma fonte de alimentação eléctrica estável e ininterrupta, calibração anual dos módulos e uma temperatura </a:t>
            </a:r>
            <a:r>
              <a:rPr lang="en-GB" sz="2300" dirty="0" err="1">
                <a:cs typeface="Lucida Sans"/>
              </a:rPr>
              <a:t>ambiente</a:t>
            </a:r>
            <a:r>
              <a:rPr lang="en-GB" sz="2300" dirty="0">
                <a:cs typeface="Lucida Sans"/>
              </a:rPr>
              <a:t> </a:t>
            </a:r>
            <a:r>
              <a:rPr lang="en-GB" sz="2300" dirty="0" smtClean="0">
                <a:cs typeface="Lucida Sans"/>
              </a:rPr>
              <a:t>entre 15 e 28</a:t>
            </a:r>
            <a:r>
              <a:rPr lang="en-GB" sz="2300" dirty="0">
                <a:cs typeface="Lucida Sans"/>
              </a:rPr>
              <a:t> °C. Os cartuchos e reagentes devem ser </a:t>
            </a:r>
            <a:r>
              <a:rPr lang="en-GB" sz="2300" dirty="0" err="1">
                <a:cs typeface="Lucida Sans"/>
              </a:rPr>
              <a:t>armazenados</a:t>
            </a:r>
            <a:r>
              <a:rPr lang="en-GB" sz="2300" dirty="0">
                <a:cs typeface="Lucida Sans"/>
              </a:rPr>
              <a:t> </a:t>
            </a:r>
            <a:r>
              <a:rPr lang="en-GB" sz="2300" dirty="0" smtClean="0">
                <a:cs typeface="Lucida Sans"/>
              </a:rPr>
              <a:t>de </a:t>
            </a:r>
            <a:r>
              <a:rPr lang="en-GB" sz="2300" dirty="0">
                <a:cs typeface="Lucida Sans"/>
              </a:rPr>
              <a:t>2-28 °C.</a:t>
            </a:r>
          </a:p>
          <a:p>
            <a:pPr>
              <a:spcBef>
                <a:spcPts val="0"/>
              </a:spcBef>
            </a:pPr>
            <a:r>
              <a:rPr lang="en-GB" sz="2300" dirty="0">
                <a:cs typeface="Lucida Sans"/>
              </a:rPr>
              <a:t>O teste não pode ser utilizado para monitorizar o tratamento</a:t>
            </a:r>
          </a:p>
          <a:p>
            <a:pPr>
              <a:spcBef>
                <a:spcPts val="0"/>
              </a:spcBef>
            </a:pPr>
            <a:r>
              <a:rPr lang="en-GB" sz="2300" dirty="0">
                <a:cs typeface="Lucida Sans"/>
              </a:rPr>
              <a:t>É necessário um </a:t>
            </a:r>
            <a:r>
              <a:rPr lang="en-GB" sz="2300" dirty="0" smtClean="0">
                <a:cs typeface="Lucida Sans"/>
              </a:rPr>
              <a:t>TSA </a:t>
            </a:r>
            <a:r>
              <a:rPr lang="en-GB" sz="2300" dirty="0" err="1">
                <a:cs typeface="Lucida Sans"/>
              </a:rPr>
              <a:t>para</a:t>
            </a:r>
            <a:r>
              <a:rPr lang="en-GB" sz="2300" dirty="0">
                <a:cs typeface="Lucida Sans"/>
              </a:rPr>
              <a:t> </a:t>
            </a:r>
            <a:r>
              <a:rPr lang="en-GB" sz="2300" dirty="0" err="1" smtClean="0">
                <a:cs typeface="Lucida Sans"/>
              </a:rPr>
              <a:t>confirmar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>
                <a:cs typeface="Lucida Sans"/>
              </a:rPr>
              <a:t>a resistência a </a:t>
            </a:r>
            <a:r>
              <a:rPr lang="en-GB" sz="2300" dirty="0" err="1" smtClean="0">
                <a:cs typeface="Lucida Sans"/>
              </a:rPr>
              <a:t>outras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 err="1" smtClean="0">
                <a:cs typeface="Lucida Sans"/>
              </a:rPr>
              <a:t>drogas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 err="1" smtClean="0">
                <a:cs typeface="Lucida Sans"/>
              </a:rPr>
              <a:t>além</a:t>
            </a:r>
            <a:r>
              <a:rPr lang="en-GB" sz="2300" dirty="0" smtClean="0">
                <a:cs typeface="Lucida Sans"/>
              </a:rPr>
              <a:t> </a:t>
            </a:r>
            <a:r>
              <a:rPr lang="en-GB" sz="2300" dirty="0">
                <a:cs typeface="Lucida Sans"/>
              </a:rPr>
              <a:t>da rifampicina.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>
              <a:latin typeface="LucidaSans un"/>
              <a:cs typeface="LucidaSans un"/>
            </a:endParaRPr>
          </a:p>
          <a:p>
            <a:pPr>
              <a:spcBef>
                <a:spcPts val="599"/>
              </a:spcBef>
            </a:pPr>
            <a:endParaRPr lang="pt-PT" sz="2400" dirty="0">
              <a:latin typeface="LucidaSans un"/>
              <a:cs typeface="LucidaSans u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311" tIns="45656" rIns="91311" bIns="45656"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Ensaio do Xpert MTB/RIF</a:t>
            </a:r>
          </a:p>
        </p:txBody>
      </p:sp>
    </p:spTree>
    <p:extLst>
      <p:ext uri="{BB962C8B-B14F-4D97-AF65-F5344CB8AC3E}">
        <p14:creationId xmlns:p14="http://schemas.microsoft.com/office/powerpoint/2010/main" val="281068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_Locde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3839" y="1184548"/>
            <a:ext cx="8444353" cy="5323656"/>
          </a:xfrm>
          <a:prstGeom prst="rect">
            <a:avLst/>
          </a:prstGeom>
        </p:spPr>
      </p:pic>
      <p:sp>
        <p:nvSpPr>
          <p:cNvPr id="3061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-298609"/>
            <a:ext cx="10688638" cy="1821339"/>
          </a:xfr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Uma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rede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de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laboratórios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funcional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,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separada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por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níveis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, é um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componente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chave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para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o </a:t>
            </a:r>
            <a:r>
              <a:rPr lang="en-GB" altLang="zh-CN" sz="3200" dirty="0" err="1" smtClean="0">
                <a:latin typeface="Calibri" pitchFamily="34" charset="0"/>
                <a:cs typeface="Arial" charset="0"/>
              </a:rPr>
              <a:t>controlo</a:t>
            </a:r>
            <a:r>
              <a:rPr lang="en-GB" altLang="zh-CN" sz="3200" dirty="0" smtClean="0">
                <a:latin typeface="Calibri" pitchFamily="34" charset="0"/>
                <a:cs typeface="Arial" charset="0"/>
              </a:rPr>
              <a:t> de TB</a:t>
            </a:r>
            <a:endParaRPr lang="pt-PT" sz="32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30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40224" y="6012340"/>
            <a:ext cx="200729" cy="3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4796" indent="0">
              <a:buNone/>
            </a:pPr>
            <a:r>
              <a:rPr lang="en-US" sz="2300" b="1" dirty="0"/>
              <a:t>Laboratórios periféricos:</a:t>
            </a:r>
          </a:p>
          <a:p>
            <a:pPr>
              <a:spcAft>
                <a:spcPts val="600"/>
              </a:spcAft>
            </a:pPr>
            <a:r>
              <a:rPr lang="en-US" sz="2300" dirty="0"/>
              <a:t>Estão situados dentro de </a:t>
            </a:r>
            <a:r>
              <a:rPr lang="en-US" sz="2300" dirty="0" smtClean="0"/>
              <a:t>um </a:t>
            </a:r>
            <a:r>
              <a:rPr lang="en-US" sz="2300" dirty="0" err="1" smtClean="0"/>
              <a:t>posto</a:t>
            </a:r>
            <a:r>
              <a:rPr lang="en-US" sz="2300" dirty="0" smtClean="0"/>
              <a:t> de </a:t>
            </a:r>
            <a:r>
              <a:rPr lang="en-US" sz="2300" dirty="0" err="1" smtClean="0"/>
              <a:t>saúde</a:t>
            </a:r>
            <a:r>
              <a:rPr lang="en-US" sz="2300" dirty="0" smtClean="0"/>
              <a:t> </a:t>
            </a:r>
            <a:r>
              <a:rPr lang="en-US" sz="2300" dirty="0"/>
              <a:t>ou de um hospital </a:t>
            </a:r>
            <a:endParaRPr lang="pt-PT" sz="2300" dirty="0" smtClean="0"/>
          </a:p>
          <a:p>
            <a:r>
              <a:rPr lang="en-US" sz="2300" dirty="0" err="1" smtClean="0"/>
              <a:t>Possuem</a:t>
            </a:r>
            <a:r>
              <a:rPr lang="en-US" sz="2300" dirty="0" smtClean="0"/>
              <a:t> serviços limitados para diagnóstico de TB, que </a:t>
            </a:r>
            <a:r>
              <a:rPr lang="en-US" sz="2300" dirty="0" err="1" smtClean="0"/>
              <a:t>podem</a:t>
            </a:r>
            <a:r>
              <a:rPr lang="en-US" sz="2300" dirty="0" smtClean="0"/>
              <a:t> </a:t>
            </a:r>
            <a:r>
              <a:rPr lang="en-US" sz="2300" dirty="0" err="1" smtClean="0"/>
              <a:t>incluir</a:t>
            </a:r>
            <a:r>
              <a:rPr lang="en-US" sz="2300" dirty="0" smtClean="0"/>
              <a:t>:</a:t>
            </a:r>
          </a:p>
          <a:p>
            <a:pPr lvl="1"/>
            <a:r>
              <a:rPr lang="en-US" sz="2300" dirty="0" smtClean="0"/>
              <a:t>Colheita de </a:t>
            </a:r>
            <a:r>
              <a:rPr lang="en-US" sz="2300" dirty="0" err="1" smtClean="0"/>
              <a:t>amostra</a:t>
            </a:r>
            <a:r>
              <a:rPr lang="en-US" sz="2300" dirty="0" smtClean="0"/>
              <a:t> de expectoração</a:t>
            </a:r>
          </a:p>
          <a:p>
            <a:pPr lvl="1"/>
            <a:r>
              <a:rPr lang="en-US" sz="2300" dirty="0"/>
              <a:t>Microscopia do esfregaço de expectoração</a:t>
            </a:r>
          </a:p>
          <a:p>
            <a:pPr lvl="1"/>
            <a:r>
              <a:rPr lang="en-US" sz="2300" dirty="0"/>
              <a:t>Testes Xpert MTB/RIF</a:t>
            </a:r>
          </a:p>
          <a:p>
            <a:pPr>
              <a:spcBef>
                <a:spcPts val="1200"/>
              </a:spcBef>
            </a:pPr>
            <a:r>
              <a:rPr lang="en-US" sz="2300" dirty="0" smtClean="0"/>
              <a:t>Devem participar em programas de garantia externa da qualidade (GEQ)</a:t>
            </a:r>
            <a:endParaRPr lang="pt-PT" sz="23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 err="1">
                <a:latin typeface="Calibri" pitchFamily="34" charset="0"/>
              </a:rPr>
              <a:t>Laboratório</a:t>
            </a:r>
            <a:r>
              <a:rPr lang="en-US" altLang="ko-KR" sz="5000" dirty="0">
                <a:latin typeface="Calibri" pitchFamily="34" charset="0"/>
              </a:rPr>
              <a:t> </a:t>
            </a:r>
            <a:r>
              <a:rPr lang="en-US" altLang="ko-KR" sz="5000" dirty="0" err="1" smtClean="0">
                <a:latin typeface="Calibri" pitchFamily="34" charset="0"/>
              </a:rPr>
              <a:t>Distrital</a:t>
            </a:r>
            <a:r>
              <a:rPr lang="en-US" altLang="ko-KR" sz="5000" dirty="0" smtClean="0">
                <a:latin typeface="Calibri" pitchFamily="34" charset="0"/>
              </a:rPr>
              <a:t> (</a:t>
            </a:r>
            <a:r>
              <a:rPr lang="en-US" altLang="ko-KR" sz="5000" dirty="0" err="1" smtClean="0">
                <a:latin typeface="Calibri" pitchFamily="34" charset="0"/>
              </a:rPr>
              <a:t>periférico</a:t>
            </a:r>
            <a:r>
              <a:rPr lang="en-US" altLang="ko-KR" sz="5000" dirty="0" smtClean="0">
                <a:latin typeface="Calibri" pitchFamily="34" charset="0"/>
              </a:rPr>
              <a:t>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65278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629252"/>
            <a:ext cx="9619774" cy="509497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altLang="ko-KR" sz="2300" b="1" dirty="0">
                <a:ea typeface="굴림" pitchFamily="34" charset="-127"/>
                <a:cs typeface="Calibri" pitchFamily="34" charset="0"/>
              </a:rPr>
              <a:t>Laboratórios de nível intermédio: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ko-KR" sz="2300" dirty="0" err="1">
                <a:ea typeface="굴림" pitchFamily="34" charset="-127"/>
                <a:cs typeface="Calibri" pitchFamily="34" charset="0"/>
              </a:rPr>
              <a:t>Encontram</a:t>
            </a: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-se </a:t>
            </a:r>
            <a:r>
              <a:rPr lang="en-GB" altLang="ko-KR" sz="2300" dirty="0" err="1" smtClean="0">
                <a:ea typeface="굴림" pitchFamily="34" charset="-127"/>
                <a:cs typeface="Calibri" pitchFamily="34" charset="0"/>
              </a:rPr>
              <a:t>em</a:t>
            </a: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300" dirty="0" err="1">
                <a:ea typeface="굴림" pitchFamily="34" charset="-127"/>
                <a:cs typeface="Calibri" pitchFamily="34" charset="0"/>
              </a:rPr>
              <a:t>hospitais</a:t>
            </a: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300" dirty="0" err="1" smtClean="0">
                <a:ea typeface="굴림" pitchFamily="34" charset="-127"/>
                <a:cs typeface="Calibri" pitchFamily="34" charset="0"/>
              </a:rPr>
              <a:t>provinciais</a:t>
            </a: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ko-KR" sz="2300" dirty="0" err="1" smtClean="0">
                <a:ea typeface="굴림" pitchFamily="34" charset="-127"/>
                <a:cs typeface="Calibri" pitchFamily="34" charset="0"/>
              </a:rPr>
              <a:t>Possuem</a:t>
            </a: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300" dirty="0" err="1">
                <a:ea typeface="굴림" pitchFamily="34" charset="-127"/>
                <a:cs typeface="Calibri" pitchFamily="34" charset="0"/>
              </a:rPr>
              <a:t>serviços</a:t>
            </a: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300" dirty="0" err="1" smtClean="0">
                <a:ea typeface="굴림" pitchFamily="34" charset="-127"/>
                <a:cs typeface="Calibri" pitchFamily="34" charset="0"/>
              </a:rPr>
              <a:t>amplia</a:t>
            </a:r>
            <a:r>
              <a:rPr sz="2300" dirty="0" smtClean="0"/>
              <a:t>dos para diagnóstico de TB, que </a:t>
            </a:r>
            <a:r>
              <a:rPr sz="2300" dirty="0" err="1" smtClean="0"/>
              <a:t>podem</a:t>
            </a:r>
            <a:r>
              <a:rPr sz="2300" dirty="0" smtClean="0"/>
              <a:t> </a:t>
            </a:r>
            <a:r>
              <a:rPr sz="2300" dirty="0" err="1" smtClean="0"/>
              <a:t>incluir</a:t>
            </a:r>
            <a:r>
              <a:rPr lang="en-GB" sz="2300" dirty="0" smtClean="0"/>
              <a:t>:</a:t>
            </a:r>
            <a:endParaRPr lang="pt-PT" altLang="ko-KR" sz="23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Colheita de </a:t>
            </a:r>
            <a:r>
              <a:rPr lang="en-GB" altLang="ko-KR" sz="2300" dirty="0" err="1" smtClean="0">
                <a:ea typeface="굴림" pitchFamily="34" charset="-127"/>
                <a:cs typeface="Calibri" pitchFamily="34" charset="0"/>
              </a:rPr>
              <a:t>amostra</a:t>
            </a: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 de expectoração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Microscopia do esfregaço de expectoração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Testes Xpert MTB/RIF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Cultura e identificação de </a:t>
            </a:r>
            <a:r>
              <a:rPr lang="en-GB" altLang="ko-KR" sz="2300" i="1" dirty="0">
                <a:ea typeface="굴림" pitchFamily="34" charset="-127"/>
                <a:cs typeface="Calibri" pitchFamily="34" charset="0"/>
              </a:rPr>
              <a:t>M. tuberculosis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LPA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Fornecem apoio aos laboratórios periféricos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Fornecem reagentes e materiais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Oferecem formação, supervisão, </a:t>
            </a: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AEQ de </a:t>
            </a:r>
            <a:r>
              <a:rPr lang="en-GB" altLang="ko-KR" sz="2300" dirty="0" err="1" smtClean="0">
                <a:ea typeface="굴림" pitchFamily="34" charset="-127"/>
                <a:cs typeface="Calibri" pitchFamily="34" charset="0"/>
              </a:rPr>
              <a:t>baciloscopia</a:t>
            </a:r>
            <a:r>
              <a:rPr lang="en-GB" altLang="ko-KR" sz="23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e testes Xpert</a:t>
            </a:r>
            <a:r>
              <a:rPr sz="2300" dirty="0" smtClean="0"/>
              <a:t> </a:t>
            </a:r>
            <a:r>
              <a:rPr lang="en-GB" altLang="ko-KR" sz="2300" dirty="0">
                <a:ea typeface="굴림" pitchFamily="34" charset="-127"/>
                <a:cs typeface="Calibri" pitchFamily="34" charset="0"/>
              </a:rPr>
              <a:t>MTB/RIF.</a:t>
            </a:r>
            <a:endParaRPr lang="pt-PT" sz="2300" dirty="0"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 err="1">
                <a:latin typeface="Calibri" pitchFamily="34" charset="0"/>
              </a:rPr>
              <a:t>Laboratório</a:t>
            </a:r>
            <a:r>
              <a:rPr lang="en-US" altLang="ko-KR" sz="5000" dirty="0">
                <a:latin typeface="Calibri" pitchFamily="34" charset="0"/>
              </a:rPr>
              <a:t> </a:t>
            </a:r>
            <a:r>
              <a:rPr lang="en-US" altLang="ko-KR" sz="5000" dirty="0" smtClean="0">
                <a:latin typeface="Calibri" pitchFamily="34" charset="0"/>
              </a:rPr>
              <a:t>Provincial (</a:t>
            </a:r>
            <a:r>
              <a:rPr lang="en-US" altLang="ko-KR" sz="5000" dirty="0" err="1" smtClean="0">
                <a:latin typeface="Calibri" pitchFamily="34" charset="0"/>
              </a:rPr>
              <a:t>intermédio</a:t>
            </a:r>
            <a:r>
              <a:rPr lang="en-US" altLang="ko-KR" sz="5000" dirty="0" smtClean="0">
                <a:latin typeface="Calibri" pitchFamily="34" charset="0"/>
              </a:rPr>
              <a:t>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14373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629252"/>
            <a:ext cx="9619774" cy="49941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  <a:buNone/>
            </a:pPr>
            <a:r>
              <a:rPr lang="en-GB" altLang="ko-KR" sz="2100" b="1" dirty="0">
                <a:ea typeface="굴림" pitchFamily="34" charset="-127"/>
                <a:cs typeface="Calibri" pitchFamily="34" charset="0"/>
              </a:rPr>
              <a:t>Laboratórios centrais: 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Encontram-se ao nível do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país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ou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da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província</a:t>
            </a:r>
            <a:endParaRPr lang="en-GB" altLang="ko-KR" sz="21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Fornecem serviços abrangentes para diagnóstico de TB, que </a:t>
            </a:r>
            <a:r>
              <a:rPr lang="en-GB" altLang="ko-KR" sz="2100" dirty="0" err="1">
                <a:ea typeface="굴림" pitchFamily="34" charset="-127"/>
                <a:cs typeface="Calibri" pitchFamily="34" charset="0"/>
              </a:rPr>
              <a:t>podem</a:t>
            </a: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incluir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:</a:t>
            </a:r>
            <a:endParaRPr lang="en-GB" altLang="ko-KR" sz="21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Colheita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de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amostra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 de expectoração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Microscopia do esfregaço de expectoração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Testes Xpert MTB/RIF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LPA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Cultura e identificação de </a:t>
            </a:r>
            <a:r>
              <a:rPr lang="en-GB" altLang="ko-KR" sz="2100" i="1" dirty="0">
                <a:ea typeface="굴림" pitchFamily="34" charset="-127"/>
                <a:cs typeface="Calibri" pitchFamily="34" charset="0"/>
              </a:rPr>
              <a:t>M. tuberculosis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599"/>
              </a:spcAft>
              <a:buSzPct val="130000"/>
            </a:pP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TSA 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para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drogas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de </a:t>
            </a: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primeira e segunda linha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Fornecem apoio à rede de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laboratórios</a:t>
            </a:r>
            <a:endParaRPr lang="en-GB" altLang="ko-KR" sz="21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599"/>
              </a:spcAft>
              <a:buSzPct val="130000"/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Organizam e participam em formações, fornecem supervisão e 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AEQ de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baciloscopia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e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Xpert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MTB/RIF; oferecem aconselhamento </a:t>
            </a:r>
            <a:r>
              <a:rPr lang="en-GB" altLang="ko-KR" sz="2100" dirty="0" err="1">
                <a:ea typeface="굴림" pitchFamily="34" charset="-127"/>
                <a:cs typeface="Calibri" pitchFamily="34" charset="0"/>
              </a:rPr>
              <a:t>sobre</a:t>
            </a: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aquisição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de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insumos</a:t>
            </a:r>
            <a:endParaRPr lang="en-GB" altLang="ko-KR" sz="21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Participam em outras actividades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Participam em pesquisa operacional, vigilância da resistência </a:t>
            </a:r>
            <a:r>
              <a:rPr lang="en-GB" altLang="ko-KR" sz="2100" dirty="0" err="1">
                <a:ea typeface="굴림" pitchFamily="34" charset="-127"/>
                <a:cs typeface="Calibri" pitchFamily="34" charset="0"/>
              </a:rPr>
              <a:t>aos</a:t>
            </a:r>
            <a:r>
              <a:rPr lang="en-GB" altLang="ko-KR" sz="2100" dirty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100" dirty="0" err="1" smtClean="0">
                <a:ea typeface="굴림" pitchFamily="34" charset="-127"/>
                <a:cs typeface="Calibri" pitchFamily="34" charset="0"/>
              </a:rPr>
              <a:t>medicamentos</a:t>
            </a:r>
            <a:r>
              <a:rPr lang="en-GB" altLang="ko-KR" sz="2100" dirty="0" smtClean="0">
                <a:ea typeface="굴림" pitchFamily="34" charset="-127"/>
                <a:cs typeface="Calibri" pitchFamily="34" charset="0"/>
              </a:rPr>
              <a:t> e SLMTA.</a:t>
            </a:r>
            <a:endParaRPr lang="en-GB" altLang="ko-KR" sz="2100" dirty="0">
              <a:ea typeface="굴림" pitchFamily="34" charset="-127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000" dirty="0" err="1">
                <a:latin typeface="Calibri" pitchFamily="34" charset="0"/>
              </a:rPr>
              <a:t>Laboratório</a:t>
            </a:r>
            <a:r>
              <a:rPr lang="en-US" altLang="ko-KR" sz="5000" dirty="0">
                <a:latin typeface="Calibri" pitchFamily="34" charset="0"/>
              </a:rPr>
              <a:t> </a:t>
            </a:r>
            <a:r>
              <a:rPr lang="en-US" altLang="ko-KR" sz="5000" dirty="0" smtClean="0">
                <a:latin typeface="Calibri" pitchFamily="34" charset="0"/>
              </a:rPr>
              <a:t>de </a:t>
            </a:r>
            <a:r>
              <a:rPr lang="en-US" altLang="ko-KR" sz="5000" dirty="0" err="1" smtClean="0">
                <a:latin typeface="Calibri" pitchFamily="34" charset="0"/>
              </a:rPr>
              <a:t>Referência</a:t>
            </a:r>
            <a:r>
              <a:rPr lang="en-US" altLang="ko-KR" sz="5000" dirty="0" smtClean="0">
                <a:latin typeface="Calibri" pitchFamily="34" charset="0"/>
              </a:rPr>
              <a:t> (central)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47257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5097" y="1474845"/>
            <a:ext cx="9810547" cy="4990154"/>
          </a:xfrm>
        </p:spPr>
        <p:txBody>
          <a:bodyPr/>
          <a:lstStyle/>
          <a:p>
            <a:r>
              <a:rPr lang="en-US" sz="1900" dirty="0"/>
              <a:t>A TB é uma doença infecciosa que afecta principalmente os pulmões, mas que pode afectar qualquer parte do corpo. </a:t>
            </a:r>
          </a:p>
          <a:p>
            <a:r>
              <a:rPr lang="en-US" sz="1900" dirty="0"/>
              <a:t>Apesar de um terço da população mundial estar infectada, apenas 10% das pessoas imunocompetentes que estão infectadas com TB irão desenvolver TB activa durante a sua vida. Ser seropositivo aumenta o risco de contrair TB: as pessoas infectadas com VIH e TB concomitantemente têm um risco anual de 10% de desenvolver TB activa.</a:t>
            </a:r>
            <a:endParaRPr lang="pt-PT" sz="1900" dirty="0"/>
          </a:p>
          <a:p>
            <a:r>
              <a:rPr lang="en-US" sz="1900" dirty="0"/>
              <a:t>A OMS recomenda a utilização do ensaio do Xpert MTB/RIF para diagnosticar TB </a:t>
            </a:r>
            <a:r>
              <a:rPr lang="en-US" sz="1900" dirty="0" err="1"/>
              <a:t>pulmonar</a:t>
            </a:r>
            <a:r>
              <a:rPr lang="en-US" sz="1900" dirty="0"/>
              <a:t> </a:t>
            </a:r>
            <a:r>
              <a:rPr lang="en-US" sz="1900" dirty="0" smtClean="0"/>
              <a:t>e, </a:t>
            </a:r>
            <a:r>
              <a:rPr lang="en-US" sz="1900" dirty="0" err="1"/>
              <a:t>em</a:t>
            </a:r>
            <a:r>
              <a:rPr lang="en-US" sz="1900" dirty="0"/>
              <a:t> </a:t>
            </a:r>
            <a:r>
              <a:rPr lang="en-US" sz="1900" dirty="0" err="1" smtClean="0"/>
              <a:t>amostras</a:t>
            </a:r>
            <a:r>
              <a:rPr lang="en-US" sz="1900" dirty="0" smtClean="0"/>
              <a:t> </a:t>
            </a:r>
            <a:r>
              <a:rPr lang="en-US" sz="1900" dirty="0" err="1" smtClean="0"/>
              <a:t>seleccionadas</a:t>
            </a:r>
            <a:r>
              <a:rPr lang="en-US" sz="1900" dirty="0" smtClean="0"/>
              <a:t>, </a:t>
            </a:r>
            <a:r>
              <a:rPr lang="en-US" sz="1900" dirty="0"/>
              <a:t>para diagnosticar TB extrapulmonar.</a:t>
            </a:r>
            <a:endParaRPr lang="pt-PT" sz="1900" dirty="0"/>
          </a:p>
          <a:p>
            <a:r>
              <a:rPr lang="en-US" sz="1900" dirty="0"/>
              <a:t>A rede de laboratórios de TB desempenha uma função essencial no controlo de TB e é geralmente organizada em 3 níveis: central, intermédio e periférico. Cada nível possui tarefas técnicas ou de gestão (ou ambas) bem definidas.</a:t>
            </a:r>
            <a:endParaRPr lang="pt-PT" sz="1900" dirty="0"/>
          </a:p>
          <a:p>
            <a:r>
              <a:rPr lang="en-US" sz="1900" dirty="0"/>
              <a:t>Desde 2007, a OMS aprovou diferentes tecnologias e definiu, para cada tecnologia, o nível adequado de implementação dentro da rede de laboratórios.</a:t>
            </a:r>
          </a:p>
          <a:p>
            <a:endParaRPr lang="pt-PT" sz="1900" dirty="0"/>
          </a:p>
        </p:txBody>
      </p:sp>
      <p:sp>
        <p:nvSpPr>
          <p:cNvPr id="30617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zh-CN" sz="5000" dirty="0">
                <a:latin typeface="Calibri" pitchFamily="34" charset="0"/>
                <a:cs typeface="Arial" charset="0"/>
              </a:rPr>
              <a:t>Resumo</a:t>
            </a:r>
            <a:endParaRPr lang="pt-PT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9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en-GB" sz="2300" noProof="0" dirty="0" smtClean="0">
                <a:cs typeface="Calibri" panose="020F0502020204030204" pitchFamily="34" charset="0"/>
              </a:rPr>
              <a:t>Como é a TB transmitida e que factores influenciam o risco de infecção?</a:t>
            </a:r>
          </a:p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en-GB" sz="2300" noProof="0" dirty="0" smtClean="0">
                <a:cs typeface="Calibri" panose="020F0502020204030204" pitchFamily="34" charset="0"/>
              </a:rPr>
              <a:t>Quais as recomendações da OMS para a utilização do ensaio do Xpert MTB/RIF?</a:t>
            </a:r>
          </a:p>
          <a:p>
            <a:pPr>
              <a:spcBef>
                <a:spcPct val="0"/>
              </a:spcBef>
              <a:spcAft>
                <a:spcPct val="45000"/>
              </a:spcAft>
            </a:pPr>
            <a:r>
              <a:rPr lang="en-GB" sz="2300" noProof="0" dirty="0" smtClean="0">
                <a:cs typeface="Calibri" panose="020F0502020204030204" pitchFamily="34" charset="0"/>
              </a:rPr>
              <a:t>Para </a:t>
            </a:r>
            <a:r>
              <a:rPr lang="en-GB" sz="2300" noProof="0" dirty="0" err="1" smtClean="0">
                <a:cs typeface="Calibri" panose="020F0502020204030204" pitchFamily="34" charset="0"/>
              </a:rPr>
              <a:t>que</a:t>
            </a:r>
            <a:r>
              <a:rPr lang="en-GB" sz="2300" noProof="0" dirty="0" smtClean="0">
                <a:cs typeface="Calibri" panose="020F0502020204030204" pitchFamily="34" charset="0"/>
              </a:rPr>
              <a:t> </a:t>
            </a:r>
            <a:r>
              <a:rPr lang="en-GB" sz="2300" noProof="0" dirty="0" err="1" smtClean="0">
                <a:cs typeface="Calibri" panose="020F0502020204030204" pitchFamily="34" charset="0"/>
              </a:rPr>
              <a:t>tipo</a:t>
            </a:r>
            <a:r>
              <a:rPr lang="en-GB" sz="2300" noProof="0" dirty="0" smtClean="0">
                <a:cs typeface="Calibri" panose="020F0502020204030204" pitchFamily="34" charset="0"/>
              </a:rPr>
              <a:t> de </a:t>
            </a:r>
            <a:r>
              <a:rPr lang="en-GB" sz="2300" dirty="0" err="1" smtClean="0">
                <a:cs typeface="Calibri" panose="020F0502020204030204" pitchFamily="34" charset="0"/>
              </a:rPr>
              <a:t>amostra</a:t>
            </a:r>
            <a:r>
              <a:rPr lang="en-GB" sz="2300" noProof="0" dirty="0" smtClean="0">
                <a:cs typeface="Calibri" panose="020F0502020204030204" pitchFamily="34" charset="0"/>
              </a:rPr>
              <a:t> a OMS </a:t>
            </a:r>
            <a:r>
              <a:rPr lang="en-GB" sz="2300" dirty="0" err="1" smtClean="0">
                <a:cs typeface="Calibri" panose="020F0502020204030204" pitchFamily="34" charset="0"/>
              </a:rPr>
              <a:t>recomenda</a:t>
            </a:r>
            <a:r>
              <a:rPr lang="en-GB" sz="2300" dirty="0" smtClean="0">
                <a:cs typeface="Calibri" panose="020F0502020204030204" pitchFamily="34" charset="0"/>
              </a:rPr>
              <a:t> a </a:t>
            </a:r>
            <a:r>
              <a:rPr lang="en-GB" sz="2300" noProof="0" dirty="0" smtClean="0">
                <a:cs typeface="Calibri" panose="020F0502020204030204" pitchFamily="34" charset="0"/>
              </a:rPr>
              <a:t>utilização de testes de LPA?</a:t>
            </a:r>
          </a:p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en-GB" sz="2300" noProof="0" dirty="0" smtClean="0">
                <a:cs typeface="Calibri" panose="020F0502020204030204" pitchFamily="34" charset="0"/>
              </a:rPr>
              <a:t>Descreva a organização geral da rede de laboratórios de TB e em que níveis devem ser utilizados os diferentes testes de diagnóstico.</a:t>
            </a:r>
            <a:endParaRPr lang="pt-PT" sz="2300" noProof="0" dirty="0">
              <a:cs typeface="Calibri" panose="020F0502020204030204" pitchFamily="34" charset="0"/>
            </a:endParaRPr>
          </a:p>
        </p:txBody>
      </p:sp>
      <p:sp>
        <p:nvSpPr>
          <p:cNvPr id="30617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GB" sz="3600" dirty="0" err="1" smtClean="0">
                <a:latin typeface="Calibri" pitchFamily="34" charset="0"/>
                <a:ea typeface="+mn-ea"/>
                <a:cs typeface="Arial" charset="0"/>
              </a:rPr>
              <a:t>Questões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/>
            </a:r>
            <a:br>
              <a:rPr lang="en-GB" sz="3600" dirty="0" smtClean="0">
                <a:latin typeface="Calibri" pitchFamily="34" charset="0"/>
                <a:ea typeface="+mn-ea"/>
                <a:cs typeface="Arial" charset="0"/>
              </a:rPr>
            </a:br>
            <a:endParaRPr lang="en-GB" sz="3600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96047" y="315516"/>
            <a:ext cx="685494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11" tIns="45656" rIns="91311" bIns="45656" anchor="ctr"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87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700" y="1512253"/>
            <a:ext cx="10491937" cy="310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63" tIns="52081" rIns="104163" bIns="52081">
            <a:spAutoFit/>
          </a:bodyPr>
          <a:lstStyle/>
          <a:p>
            <a:pPr eaLnBrk="0" hangingPunct="0"/>
            <a:r>
              <a:rPr lang="en-US" b="1" dirty="0" err="1" smtClean="0">
                <a:ea typeface="Calibri" pitchFamily="34" charset="0"/>
                <a:cs typeface="Calibri" pitchFamily="34" charset="0"/>
              </a:rPr>
              <a:t>Agradecimentos</a:t>
            </a:r>
            <a:endParaRPr lang="en-US" b="1" dirty="0">
              <a:ea typeface="Calibri" pitchFamily="34" charset="0"/>
              <a:cs typeface="Calibri" pitchFamily="34" charset="0"/>
            </a:endParaRPr>
          </a:p>
          <a:p>
            <a:pPr eaLnBrk="0" hangingPunct="0"/>
            <a:endParaRPr lang="en-US" dirty="0">
              <a:ea typeface="Calibri" pitchFamily="34" charset="0"/>
              <a:cs typeface="Calibri" pitchFamily="34" charset="0"/>
            </a:endParaRPr>
          </a:p>
          <a:p>
            <a:pPr eaLnBrk="0" hangingPunct="0">
              <a:spcAft>
                <a:spcPts val="598"/>
              </a:spcAft>
            </a:pPr>
            <a:r>
              <a:rPr lang="en-US" dirty="0" smtClean="0">
                <a:ea typeface="Calibri" pitchFamily="34" charset="0"/>
                <a:cs typeface="Calibri" pitchFamily="34" charset="0"/>
              </a:rPr>
              <a:t>O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Pacote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Treinamento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Xpert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MTB/RIF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foi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desenvolvido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por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um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consórcio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parceiros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do GLI,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incluíndo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FIND, KNCV, US CDC, USAID, TB CARE I 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e </a:t>
            </a:r>
            <a:r>
              <a:rPr lang="en-US" dirty="0">
                <a:ea typeface="Calibri" pitchFamily="34" charset="0"/>
                <a:cs typeface="Calibri" pitchFamily="34" charset="0"/>
              </a:rPr>
              <a:t>WHO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, com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financiamento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da USAID. </a:t>
            </a:r>
          </a:p>
          <a:p>
            <a:pPr eaLnBrk="0" hangingPunct="0">
              <a:spcAft>
                <a:spcPts val="598"/>
              </a:spcAft>
            </a:pPr>
            <a:r>
              <a:rPr lang="en-US" dirty="0" smtClean="0">
                <a:ea typeface="Calibri" pitchFamily="34" charset="0"/>
                <a:cs typeface="Calibri" pitchFamily="34" charset="0"/>
              </a:rPr>
              <a:t>Os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módulos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se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baseiam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em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materiais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originalmente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desenvolvidos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por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FIND</a:t>
            </a:r>
            <a:r>
              <a:rPr lang="en-US" dirty="0">
                <a:ea typeface="Calibri" pitchFamily="34" charset="0"/>
                <a:cs typeface="Calibri" pitchFamily="34" charset="0"/>
              </a:rPr>
              <a:t>, KNCV e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>
                <a:ea typeface="Calibri" pitchFamily="34" charset="0"/>
                <a:cs typeface="Calibri" pitchFamily="34" charset="0"/>
              </a:rPr>
              <a:t>Cepheid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pPr eaLnBrk="0" hangingPunct="0">
              <a:spcAft>
                <a:spcPts val="598"/>
              </a:spcAft>
            </a:pPr>
            <a:r>
              <a:rPr lang="en-GB" dirty="0"/>
              <a:t>A </a:t>
            </a:r>
            <a:r>
              <a:rPr lang="en-GB" dirty="0" err="1"/>
              <a:t>tradução</a:t>
            </a:r>
            <a:r>
              <a:rPr lang="en-GB" dirty="0"/>
              <a:t> </a:t>
            </a:r>
            <a:r>
              <a:rPr lang="en-GB" dirty="0" err="1"/>
              <a:t>desse</a:t>
            </a:r>
            <a:r>
              <a:rPr lang="en-GB" dirty="0"/>
              <a:t> material </a:t>
            </a:r>
            <a:r>
              <a:rPr lang="en-GB" dirty="0" err="1"/>
              <a:t>foi</a:t>
            </a:r>
            <a:r>
              <a:rPr lang="en-GB" dirty="0"/>
              <a:t> </a:t>
            </a:r>
            <a:r>
              <a:rPr lang="en-GB" dirty="0" err="1"/>
              <a:t>possível</a:t>
            </a:r>
            <a:r>
              <a:rPr lang="en-GB" dirty="0"/>
              <a:t> </a:t>
            </a:r>
            <a:r>
              <a:rPr lang="en-GB" dirty="0" err="1"/>
              <a:t>graças</a:t>
            </a:r>
            <a:r>
              <a:rPr lang="en-GB" dirty="0"/>
              <a:t> à Foundation for Innovative New Diagnostics, com o </a:t>
            </a:r>
            <a:r>
              <a:rPr lang="en-GB" dirty="0" err="1"/>
              <a:t>apoio</a:t>
            </a:r>
            <a:r>
              <a:rPr lang="en-GB" dirty="0"/>
              <a:t> </a:t>
            </a:r>
            <a:r>
              <a:rPr lang="en-GB" dirty="0" err="1"/>
              <a:t>financeiro</a:t>
            </a:r>
            <a:r>
              <a:rPr lang="en-GB" dirty="0"/>
              <a:t> do Plano de </a:t>
            </a:r>
            <a:r>
              <a:rPr lang="en-GB" dirty="0" err="1"/>
              <a:t>Emergência</a:t>
            </a:r>
            <a:r>
              <a:rPr lang="en-GB" dirty="0"/>
              <a:t> do </a:t>
            </a:r>
            <a:r>
              <a:rPr lang="en-GB" dirty="0" err="1"/>
              <a:t>Presidente</a:t>
            </a:r>
            <a:r>
              <a:rPr lang="en-GB" dirty="0"/>
              <a:t> para </a:t>
            </a:r>
            <a:r>
              <a:rPr lang="en-GB" dirty="0" err="1"/>
              <a:t>Auxílio</a:t>
            </a:r>
            <a:r>
              <a:rPr lang="en-GB" dirty="0"/>
              <a:t> a AIDS (PEPFAR) </a:t>
            </a:r>
            <a:r>
              <a:rPr lang="en-GB" dirty="0" err="1"/>
              <a:t>através</a:t>
            </a:r>
            <a:r>
              <a:rPr lang="en-GB" dirty="0"/>
              <a:t> do Centro de </a:t>
            </a:r>
            <a:r>
              <a:rPr lang="en-GB" dirty="0" err="1"/>
              <a:t>Controle</a:t>
            </a:r>
            <a:r>
              <a:rPr lang="en-GB" dirty="0"/>
              <a:t> e </a:t>
            </a:r>
            <a:r>
              <a:rPr lang="en-GB" dirty="0" err="1"/>
              <a:t>Prevenção</a:t>
            </a:r>
            <a:r>
              <a:rPr lang="en-GB" dirty="0"/>
              <a:t> de </a:t>
            </a:r>
            <a:r>
              <a:rPr lang="en-GB" dirty="0" err="1"/>
              <a:t>Doenças</a:t>
            </a:r>
            <a:r>
              <a:rPr lang="en-GB" dirty="0"/>
              <a:t> (CDC) sob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termos</a:t>
            </a:r>
            <a:r>
              <a:rPr lang="en-GB" dirty="0"/>
              <a:t> do </a:t>
            </a:r>
            <a:r>
              <a:rPr lang="en-GB" dirty="0" err="1"/>
              <a:t>Acordo</a:t>
            </a:r>
            <a:r>
              <a:rPr lang="en-GB" dirty="0"/>
              <a:t> </a:t>
            </a:r>
            <a:r>
              <a:rPr lang="en-GB" dirty="0" err="1"/>
              <a:t>Cooperativo</a:t>
            </a:r>
            <a:r>
              <a:rPr lang="en-GB" dirty="0"/>
              <a:t> </a:t>
            </a:r>
            <a:r>
              <a:rPr lang="en-GB" dirty="0" err="1"/>
              <a:t>Número</a:t>
            </a:r>
            <a:r>
              <a:rPr lang="en-GB" dirty="0"/>
              <a:t> U2GPS002746.  </a:t>
            </a:r>
          </a:p>
          <a:p>
            <a:pPr eaLnBrk="0" hangingPunct="0">
              <a:spcAft>
                <a:spcPts val="598"/>
              </a:spcAft>
            </a:pPr>
            <a:endParaRPr lang="en-US" dirty="0"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2259" y="316072"/>
            <a:ext cx="1870512" cy="137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5653" y="4449772"/>
            <a:ext cx="1905770" cy="598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876" y="-144939"/>
            <a:ext cx="304329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4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8041" y="8732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5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205" y="160655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370" y="312579"/>
            <a:ext cx="304329" cy="30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7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4534" y="464503"/>
            <a:ext cx="306186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8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6699" y="618173"/>
            <a:ext cx="306186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59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70720" y="770097"/>
            <a:ext cx="304329" cy="3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sp>
        <p:nvSpPr>
          <p:cNvPr id="2060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885" y="922021"/>
            <a:ext cx="304329" cy="30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pic>
        <p:nvPicPr>
          <p:cNvPr id="2061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8346" y="4351981"/>
            <a:ext cx="1538348" cy="77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13388" y="4112746"/>
            <a:ext cx="1243296" cy="124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30" descr="http://wid.org/images/other-logos/Horizontal_RGB_600.jpg/image"/>
          <p:cNvPicPr>
            <a:picLocks noChangeAspect="1" noChangeArrowheads="1"/>
          </p:cNvPicPr>
          <p:nvPr/>
        </p:nvPicPr>
        <p:blipFill>
          <a:blip r:embed="rId7" cstate="print"/>
          <a:srcRect l="8969" t="12071" r="6892" b="14481"/>
          <a:stretch>
            <a:fillRect/>
          </a:stretch>
        </p:blipFill>
        <p:spPr bwMode="auto">
          <a:xfrm>
            <a:off x="1" y="4416593"/>
            <a:ext cx="2089480" cy="70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6278" y="4334519"/>
            <a:ext cx="1820409" cy="85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5049" y="1073944"/>
            <a:ext cx="304329" cy="305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/>
          <a:lstStyle/>
          <a:p>
            <a:endParaRPr lang="en-GB"/>
          </a:p>
        </p:txBody>
      </p:sp>
      <p:pic>
        <p:nvPicPr>
          <p:cNvPr id="2066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4426" y="4184342"/>
            <a:ext cx="156989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>
                <a:schemeClr val="hlink"/>
              </a:buClr>
              <a:buNone/>
            </a:pPr>
            <a:r>
              <a:rPr lang="en-GB" sz="2400" noProof="0" dirty="0" smtClean="0">
                <a:cs typeface="Calibri" pitchFamily="34" charset="0"/>
              </a:rPr>
              <a:t>No final deste </a:t>
            </a:r>
            <a:r>
              <a:rPr lang="en-GB" sz="2400" noProof="0" dirty="0" err="1" smtClean="0">
                <a:cs typeface="Calibri" pitchFamily="34" charset="0"/>
              </a:rPr>
              <a:t>módulo</a:t>
            </a:r>
            <a:r>
              <a:rPr lang="en-GB" sz="2400" noProof="0" dirty="0" smtClean="0">
                <a:cs typeface="Calibri" pitchFamily="34" charset="0"/>
              </a:rPr>
              <a:t>, </a:t>
            </a:r>
            <a:r>
              <a:rPr lang="en-GB" sz="2400" noProof="0" dirty="0" err="1" smtClean="0">
                <a:cs typeface="Calibri" pitchFamily="34" charset="0"/>
              </a:rPr>
              <a:t>você</a:t>
            </a:r>
            <a:r>
              <a:rPr lang="en-GB" sz="2400" noProof="0" dirty="0" smtClean="0">
                <a:cs typeface="Calibri" pitchFamily="34" charset="0"/>
              </a:rPr>
              <a:t> conseguirá: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sz="2400" dirty="0" smtClean="0"/>
              <a:t>Descrever o que é a TB e como é tratada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sz="2400" dirty="0" smtClean="0"/>
              <a:t>Explicar a epidemia de TB e o peso da TB a nível nacional 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sz="2400" dirty="0" smtClean="0"/>
              <a:t>Descrever como a TB é transmitida e que factores influenciam o risco de infecção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sz="2400" dirty="0" smtClean="0"/>
              <a:t>Definir e comparar vários métodos de diagnóstico de TB 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sz="2400" dirty="0" smtClean="0"/>
              <a:t>Descrever as políticas actuais da OMS sobre o diagnóstico de TB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sz="2400" dirty="0" smtClean="0"/>
              <a:t>Descrever os níveis de serviços laboratoriais para TB e o posicionamento das ferramentas de diagnóstico </a:t>
            </a:r>
          </a:p>
          <a:p>
            <a:endParaRPr lang="pt-PT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000" dirty="0">
                <a:latin typeface="Calibri" pitchFamily="34" charset="0"/>
                <a:cs typeface="Arial" charset="0"/>
              </a:rPr>
              <a:t>Objectivos de aprendizagem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282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273264" y="1308796"/>
            <a:ext cx="10278671" cy="481238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11" tIns="45656" rIns="91311" bIns="45656"/>
          <a:lstStyle/>
          <a:p>
            <a:pPr algn="ctr"/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5" name="Group 17"/>
          <p:cNvGrpSpPr>
            <a:grpSpLocks/>
          </p:cNvGrpSpPr>
          <p:nvPr/>
        </p:nvGrpSpPr>
        <p:grpSpPr bwMode="auto">
          <a:xfrm>
            <a:off x="273263" y="1574867"/>
            <a:ext cx="10542227" cy="4829119"/>
            <a:chOff x="166610" y="1764552"/>
            <a:chExt cx="9143876" cy="4592412"/>
          </a:xfrm>
        </p:grpSpPr>
        <p:sp>
          <p:nvSpPr>
            <p:cNvPr id="26" name="Rectangle 2"/>
            <p:cNvSpPr>
              <a:spLocks noChangeArrowheads="1"/>
            </p:cNvSpPr>
            <p:nvPr/>
          </p:nvSpPr>
          <p:spPr bwMode="auto">
            <a:xfrm>
              <a:off x="2961940" y="1764553"/>
              <a:ext cx="2978364" cy="61465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Número estimado</a:t>
              </a:r>
              <a:r>
                <a:t/>
              </a:r>
              <a:br/>
              <a:r>
                <a:rPr lang="en-GB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de casos</a:t>
              </a:r>
            </a:p>
          </p:txBody>
        </p:sp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6097750" y="1764552"/>
              <a:ext cx="2979396" cy="61465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Número estimado</a:t>
              </a:r>
              <a:r>
                <a:t/>
              </a:r>
              <a:br/>
              <a:r>
                <a:rPr lang="en-GB" dirty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de mortes</a:t>
              </a:r>
              <a:endParaRPr lang="pt-PT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6018708" y="2513193"/>
              <a:ext cx="3071938" cy="1530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dirty="0" smtClean="0"/>
                <a:t>    </a:t>
              </a: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1,3 milhões </a:t>
              </a:r>
            </a:p>
            <a:p>
              <a:pPr algn="ctr">
                <a:spcBef>
                  <a:spcPts val="0"/>
                </a:spcBef>
              </a:pP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(1,0-1,6 milhões)*</a:t>
              </a:r>
              <a:endParaRPr lang="pt-PT" dirty="0">
                <a:solidFill>
                  <a:srgbClr val="FF0000"/>
                </a:solidFill>
                <a:latin typeface="Calibri" pitchFamily="34" charset="0"/>
                <a:cs typeface="Tahoma" pitchFamily="34" charset="0"/>
              </a:endParaRPr>
            </a:p>
            <a:p>
              <a:pPr marL="342419" indent="-342419" algn="ctr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74 000 crianças</a:t>
              </a:r>
            </a:p>
            <a:p>
              <a:pPr marL="342419" indent="-342419" algn="ctr"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410 000 mulheres</a:t>
              </a:r>
            </a:p>
          </p:txBody>
        </p: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2601703" y="2573441"/>
              <a:ext cx="3554622" cy="1337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8,6 milhões 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(8,3-9,0 milhões)</a:t>
              </a:r>
            </a:p>
            <a:p>
              <a:pPr marL="342419" indent="-342419" algn="ctr"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0,5 milhões de crianças</a:t>
              </a:r>
            </a:p>
            <a:p>
              <a:pPr marL="342419" indent="-342419" algn="ctr"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24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2,9 milhões de mulheres</a:t>
              </a:r>
            </a:p>
          </p:txBody>
        </p:sp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2745717" y="5210485"/>
              <a:ext cx="3240316" cy="49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450 000 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(300 000-600 000) </a:t>
              </a: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6611" y="3096229"/>
              <a:ext cx="2566406" cy="351229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Calibri" pitchFamily="34" charset="0"/>
                </a:rPr>
                <a:t>Todas as formas de TB</a:t>
              </a: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79512" y="5248276"/>
              <a:ext cx="2566406" cy="351229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Calibri" pitchFamily="34" charset="0"/>
                  <a:cs typeface="Tahoma" pitchFamily="34" charset="0"/>
                </a:rPr>
                <a:t>TB multirresistente</a:t>
              </a:r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auto">
            <a:xfrm>
              <a:off x="179512" y="4192120"/>
              <a:ext cx="2566406" cy="351229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Calibri" pitchFamily="34" charset="0"/>
                  <a:cs typeface="Tahoma" pitchFamily="34" charset="0"/>
                </a:rPr>
                <a:t>TB associada a VIH</a:t>
              </a:r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2572412" y="3943229"/>
              <a:ext cx="3435286" cy="1576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dirty="0" smtClean="0"/>
                <a:t>  </a:t>
              </a: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1,1 milhões </a:t>
              </a:r>
            </a:p>
            <a:p>
              <a:pPr algn="ctr"/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(1,0-1,2 milhões)</a:t>
              </a:r>
              <a:r>
                <a:rPr lang="en-GB" sz="16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endParaRPr lang="pt-PT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algn="ctr"/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(13% dos casos)</a:t>
              </a:r>
            </a:p>
            <a:p>
              <a:pPr algn="ctr"/>
              <a:r>
                <a:rPr dirty="0" smtClean="0"/>
                <a:t> </a:t>
              </a:r>
              <a:endParaRPr lang="pt-PT" sz="24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auto">
            <a:xfrm>
              <a:off x="6150835" y="4232430"/>
              <a:ext cx="2881145" cy="49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320 000 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(300 000-340 000)</a:t>
              </a:r>
            </a:p>
          </p:txBody>
        </p:sp>
        <p:sp>
          <p:nvSpPr>
            <p:cNvPr id="36" name="TextBox 14"/>
            <p:cNvSpPr txBox="1">
              <a:spLocks noChangeArrowheads="1"/>
            </p:cNvSpPr>
            <p:nvPr/>
          </p:nvSpPr>
          <p:spPr bwMode="auto">
            <a:xfrm>
              <a:off x="166610" y="6079930"/>
              <a:ext cx="9143876" cy="277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300" i="1" dirty="0">
                  <a:solidFill>
                    <a:srgbClr val="002060"/>
                  </a:solidFill>
                  <a:latin typeface="Calibri" pitchFamily="34" charset="0"/>
                </a:rPr>
                <a:t>Fonte: Relatório global sobre tuberculose da OMS, 2013.</a:t>
              </a:r>
            </a:p>
          </p:txBody>
        </p:sp>
        <p:cxnSp>
          <p:nvCxnSpPr>
            <p:cNvPr id="37" name="Straight Connector 16"/>
            <p:cNvCxnSpPr>
              <a:cxnSpLocks noChangeShapeType="1"/>
            </p:cNvCxnSpPr>
            <p:nvPr/>
          </p:nvCxnSpPr>
          <p:spPr bwMode="auto">
            <a:xfrm>
              <a:off x="6019054" y="2564904"/>
              <a:ext cx="0" cy="309634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" name="TextBox 14"/>
          <p:cNvSpPr txBox="1">
            <a:spLocks noChangeArrowheads="1"/>
          </p:cNvSpPr>
          <p:nvPr/>
        </p:nvSpPr>
        <p:spPr bwMode="auto">
          <a:xfrm>
            <a:off x="907907" y="5860734"/>
            <a:ext cx="9548402" cy="29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6" rIns="91311" bIns="456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300" i="1" dirty="0">
                <a:solidFill>
                  <a:srgbClr val="002060"/>
                </a:solidFill>
                <a:latin typeface="Calibri" pitchFamily="34" charset="0"/>
              </a:rPr>
              <a:t>* Incluindo mortes atribuídas a co-infecção com VIH e TB</a:t>
            </a: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7181256" y="5198291"/>
            <a:ext cx="3180971" cy="52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6" rIns="91311" bIns="45656">
            <a:spAutoFit/>
          </a:bodyPr>
          <a:lstStyle/>
          <a:p>
            <a:pPr algn="ctr"/>
            <a:r>
              <a:rPr lang="en-GB" sz="28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170 000 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(102 000-242 000) </a:t>
            </a: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9" y="1316103"/>
            <a:ext cx="2912607" cy="15753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102"/>
            <a:ext cx="8429277" cy="1014325"/>
          </a:xfrm>
        </p:spPr>
        <p:txBody>
          <a:bodyPr>
            <a:normAutofit fontScale="90000"/>
          </a:bodyPr>
          <a:lstStyle/>
          <a:p>
            <a:r>
              <a:rPr lang="en-US" sz="5000" dirty="0">
                <a:latin typeface="Calibri" pitchFamily="34" charset="0"/>
                <a:cs typeface="Arial" charset="0"/>
              </a:rPr>
              <a:t>A situação global de TB</a:t>
            </a:r>
            <a:r>
              <a:t/>
            </a:r>
            <a:br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2024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01">
        <p:fade/>
      </p:transition>
    </mc:Choice>
    <mc:Fallback xmlns="">
      <p:transition spd="med" advTm="27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3"/>
          <p:cNvSpPr>
            <a:spLocks noGrp="1" noChangeArrowheads="1"/>
          </p:cNvSpPr>
          <p:nvPr>
            <p:ph idx="1"/>
          </p:nvPr>
        </p:nvSpPr>
        <p:spPr>
          <a:xfrm>
            <a:off x="534432" y="2425350"/>
            <a:ext cx="9619774" cy="3643605"/>
          </a:xfrm>
        </p:spPr>
        <p:txBody>
          <a:bodyPr/>
          <a:lstStyle/>
          <a:p>
            <a:pPr eaLnBrk="1" hangingPunct="1">
              <a:defRPr/>
            </a:pPr>
            <a:r>
              <a:rPr lang="en-GB" noProof="0" dirty="0" smtClean="0"/>
              <a:t>Incidência estimada da TB: </a:t>
            </a:r>
            <a:r>
              <a:rPr lang="en-GB" dirty="0" smtClean="0"/>
              <a:t>140000</a:t>
            </a:r>
            <a:r>
              <a:rPr lang="en-GB" noProof="0" dirty="0" smtClean="0"/>
              <a:t> </a:t>
            </a:r>
            <a:r>
              <a:rPr lang="en-GB" noProof="0" dirty="0" err="1" smtClean="0"/>
              <a:t>casos</a:t>
            </a:r>
            <a:r>
              <a:rPr lang="en-GB" noProof="0" dirty="0" smtClean="0"/>
              <a:t> em </a:t>
            </a:r>
            <a:r>
              <a:rPr dirty="0" smtClean="0"/>
              <a:t>2012 </a:t>
            </a:r>
            <a:r>
              <a:rPr dirty="0"/>
              <a:t/>
            </a:r>
            <a:br>
              <a:rPr dirty="0"/>
            </a:br>
            <a:r>
              <a:rPr lang="en-US" noProof="0" dirty="0" smtClean="0"/>
              <a:t>			</a:t>
            </a:r>
            <a:r>
              <a:rPr lang="en-GB" noProof="0" dirty="0" smtClean="0"/>
              <a:t>552</a:t>
            </a:r>
            <a:r>
              <a:rPr lang="en-GB" dirty="0" smtClean="0"/>
              <a:t> </a:t>
            </a:r>
            <a:r>
              <a:rPr lang="en-GB" noProof="0" dirty="0" err="1" smtClean="0"/>
              <a:t>casos</a:t>
            </a:r>
            <a:r>
              <a:rPr lang="en-GB" noProof="0" dirty="0" smtClean="0"/>
              <a:t>/100 000 pessoas</a:t>
            </a:r>
          </a:p>
          <a:p>
            <a:pPr eaLnBrk="1" hangingPunct="1">
              <a:defRPr/>
            </a:pPr>
            <a:endParaRPr lang="pt-PT" noProof="0" dirty="0" smtClean="0"/>
          </a:p>
          <a:p>
            <a:pPr eaLnBrk="1" hangingPunct="1">
              <a:defRPr/>
            </a:pPr>
            <a:r>
              <a:rPr lang="en-GB" noProof="0" dirty="0" smtClean="0"/>
              <a:t>Mortalidade por TB estimada: </a:t>
            </a:r>
            <a:r>
              <a:rPr lang="en-GB" dirty="0" smtClean="0"/>
              <a:t>13000</a:t>
            </a:r>
            <a:r>
              <a:rPr lang="en-GB" noProof="0" dirty="0" smtClean="0"/>
              <a:t> casos em </a:t>
            </a:r>
            <a:r>
              <a:rPr dirty="0" smtClean="0"/>
              <a:t>2012</a:t>
            </a:r>
            <a:r>
              <a:rPr dirty="0"/>
              <a:t/>
            </a:r>
            <a:br>
              <a:rPr dirty="0"/>
            </a:br>
            <a:r>
              <a:rPr lang="en-US" noProof="0" dirty="0" smtClean="0"/>
              <a:t>			</a:t>
            </a:r>
            <a:r>
              <a:rPr lang="en-GB" dirty="0" smtClean="0"/>
              <a:t>53</a:t>
            </a:r>
            <a:r>
              <a:rPr lang="en-GB" noProof="0" dirty="0" smtClean="0"/>
              <a:t> </a:t>
            </a:r>
            <a:r>
              <a:rPr lang="en-GB" noProof="0" dirty="0" err="1" smtClean="0"/>
              <a:t>casos</a:t>
            </a:r>
            <a:r>
              <a:rPr lang="en-GB" noProof="0" dirty="0" smtClean="0"/>
              <a:t>/100 000 pessoas</a:t>
            </a:r>
          </a:p>
          <a:p>
            <a:pPr eaLnBrk="1" hangingPunct="1">
              <a:defRPr/>
            </a:pPr>
            <a:endParaRPr lang="pt-PT" noProof="0" dirty="0" smtClean="0"/>
          </a:p>
          <a:p>
            <a:pPr eaLnBrk="1" hangingPunct="1">
              <a:defRPr/>
            </a:pPr>
            <a:r>
              <a:rPr lang="en-GB" noProof="0" dirty="0" err="1" smtClean="0"/>
              <a:t>Percentagem</a:t>
            </a:r>
            <a:r>
              <a:rPr lang="en-GB" noProof="0" dirty="0" smtClean="0"/>
              <a:t> estimada de </a:t>
            </a:r>
            <a:r>
              <a:rPr lang="en-GB" noProof="0" dirty="0" err="1" smtClean="0"/>
              <a:t>casos</a:t>
            </a:r>
            <a:r>
              <a:rPr lang="en-GB" noProof="0" dirty="0" smtClean="0"/>
              <a:t> </a:t>
            </a:r>
            <a:r>
              <a:rPr lang="en-GB" noProof="0" dirty="0" err="1" smtClean="0"/>
              <a:t>novos</a:t>
            </a:r>
            <a:r>
              <a:rPr lang="en-GB" noProof="0" dirty="0" smtClean="0"/>
              <a:t> de TB com MDR-TB: 3.5%</a:t>
            </a:r>
          </a:p>
        </p:txBody>
      </p:sp>
      <p:sp>
        <p:nvSpPr>
          <p:cNvPr id="30310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Peso da TB </a:t>
            </a:r>
            <a:r>
              <a:rPr lang="en-GB" sz="5000" dirty="0" err="1">
                <a:latin typeface="Calibri" pitchFamily="34" charset="0"/>
                <a:ea typeface="+mn-ea"/>
                <a:cs typeface="Arial" charset="0"/>
              </a:rPr>
              <a:t>em</a:t>
            </a: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5000" i="1" dirty="0" err="1" smtClean="0">
                <a:latin typeface="Calibri" pitchFamily="34" charset="0"/>
                <a:ea typeface="+mn-ea"/>
                <a:cs typeface="Arial" charset="0"/>
              </a:rPr>
              <a:t>Moçambique</a:t>
            </a:r>
            <a:endParaRPr lang="en-GB" sz="5000" i="1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O que é a TB? </a:t>
            </a:r>
          </a:p>
        </p:txBody>
      </p:sp>
      <p:sp>
        <p:nvSpPr>
          <p:cNvPr id="12292" name="Text Box 7" descr="Parchment"/>
          <p:cNvSpPr txBox="1">
            <a:spLocks noChangeArrowheads="1"/>
          </p:cNvSpPr>
          <p:nvPr/>
        </p:nvSpPr>
        <p:spPr bwMode="auto">
          <a:xfrm>
            <a:off x="1058039" y="1950562"/>
            <a:ext cx="8615053" cy="2131696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20000"/>
              </a:spcBef>
              <a:buClr>
                <a:srgbClr val="FF3300"/>
              </a:buClr>
              <a:buSzPct val="130000"/>
            </a:pPr>
            <a:r>
              <a:rPr lang="en-US" altLang="zh-CN" sz="3000" dirty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A TB é uma doença infecciosa que afecta principalmente os pulmões (TB pulmonar), mas que pode também atacar qualquer parte do </a:t>
            </a:r>
            <a:r>
              <a:rPr lang="en-US" altLang="zh-CN" sz="3000" dirty="0" err="1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corpo</a:t>
            </a:r>
            <a:r>
              <a:rPr lang="en-US" altLang="zh-CN" sz="3000" dirty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 </a:t>
            </a:r>
            <a: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/>
            </a:r>
            <a:b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</a:br>
            <a: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(</a:t>
            </a:r>
            <a:r>
              <a:rPr lang="en-US" altLang="zh-CN" sz="3000" dirty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TB extrapulmonar) </a:t>
            </a:r>
            <a:endParaRPr lang="pt-PT" sz="3000" dirty="0">
              <a:solidFill>
                <a:srgbClr val="33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3" name="AutoShape 9" descr="Parchment"/>
          <p:cNvSpPr>
            <a:spLocks noChangeArrowheads="1"/>
          </p:cNvSpPr>
          <p:nvPr/>
        </p:nvSpPr>
        <p:spPr bwMode="auto">
          <a:xfrm>
            <a:off x="2062359" y="4643280"/>
            <a:ext cx="6817433" cy="1742758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 anchor="ctr"/>
          <a:lstStyle/>
          <a:p>
            <a:pPr algn="ctr">
              <a:lnSpc>
                <a:spcPct val="90000"/>
              </a:lnSpc>
            </a:pPr>
            <a:endParaRPr lang="pt-PT" altLang="zh-CN" sz="3500" dirty="0">
              <a:solidFill>
                <a:srgbClr val="FF3300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altLang="zh-CN" sz="3500" dirty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Uma pessoa com </a:t>
            </a:r>
          </a:p>
          <a:p>
            <a:pPr algn="ctr">
              <a:lnSpc>
                <a:spcPct val="90000"/>
              </a:lnSpc>
            </a:pPr>
            <a:r>
              <a:rPr lang="en-US" altLang="zh-CN" sz="3500" dirty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TB pulmonar pode infectar</a:t>
            </a:r>
          </a:p>
          <a:p>
            <a:pPr algn="ctr">
              <a:lnSpc>
                <a:spcPct val="90000"/>
              </a:lnSpc>
            </a:pPr>
            <a:r>
              <a:rPr lang="en-US" altLang="zh-CN" sz="3500" dirty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 outras pessoas </a:t>
            </a:r>
          </a:p>
          <a:p>
            <a:pPr algn="ctr">
              <a:lnSpc>
                <a:spcPct val="90000"/>
              </a:lnSpc>
            </a:pPr>
            <a:r>
              <a:rPr lang="en-US" dirty="0" smtClean="0"/>
              <a:t>	</a:t>
            </a:r>
            <a:endParaRPr lang="pt-PT" dirty="0">
              <a:solidFill>
                <a:srgbClr val="FF33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856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474845"/>
            <a:ext cx="9619774" cy="4914956"/>
          </a:xfrm>
        </p:spPr>
        <p:txBody>
          <a:bodyPr/>
          <a:lstStyle/>
          <a:p>
            <a:pPr>
              <a:defRPr/>
            </a:pPr>
            <a:r>
              <a:rPr lang="en-US" sz="2300" dirty="0">
                <a:cs typeface="Calibri" pitchFamily="34" charset="0"/>
              </a:rPr>
              <a:t>O sintoma mais comum da TB pulmonar é uma tosse produtiva que dura mais de 2 semanas.</a:t>
            </a:r>
          </a:p>
          <a:p>
            <a:pPr>
              <a:defRPr/>
            </a:pPr>
            <a:endParaRPr lang="pt-PT" sz="2300" dirty="0">
              <a:cs typeface="Calibri" pitchFamily="34" charset="0"/>
            </a:endParaRPr>
          </a:p>
          <a:p>
            <a:pPr>
              <a:defRPr/>
            </a:pPr>
            <a:r>
              <a:rPr lang="en-US" sz="2300" dirty="0">
                <a:cs typeface="Calibri" pitchFamily="34" charset="0"/>
              </a:rPr>
              <a:t>Outros sintomas respiratórios podem incluir dispneia, dor no peito e hemoptise (tosse com sangue).</a:t>
            </a:r>
          </a:p>
          <a:p>
            <a:pPr>
              <a:defRPr/>
            </a:pPr>
            <a:endParaRPr lang="pt-PT" sz="2300" dirty="0">
              <a:cs typeface="Calibri" pitchFamily="34" charset="0"/>
            </a:endParaRPr>
          </a:p>
          <a:p>
            <a:pPr>
              <a:defRPr/>
            </a:pPr>
            <a:r>
              <a:rPr lang="en-US" sz="2300" dirty="0">
                <a:cs typeface="Calibri" pitchFamily="34" charset="0"/>
              </a:rPr>
              <a:t>As pessoas com TB podem também perder o apetite, perder peso, ter febre ou suores </a:t>
            </a:r>
            <a:r>
              <a:rPr lang="en-US" sz="2300" dirty="0" err="1">
                <a:cs typeface="Calibri" pitchFamily="34" charset="0"/>
              </a:rPr>
              <a:t>nocturnos</a:t>
            </a:r>
            <a:r>
              <a:rPr lang="en-US" sz="2300" dirty="0">
                <a:cs typeface="Calibri" pitchFamily="34" charset="0"/>
              </a:rPr>
              <a:t> </a:t>
            </a:r>
            <a:r>
              <a:rPr lang="en-US" sz="2300" dirty="0" err="1" smtClean="0">
                <a:cs typeface="Calibri" pitchFamily="34" charset="0"/>
              </a:rPr>
              <a:t>ou</a:t>
            </a:r>
            <a:r>
              <a:rPr lang="en-US" sz="2300" dirty="0" smtClean="0">
                <a:cs typeface="Calibri" pitchFamily="34" charset="0"/>
              </a:rPr>
              <a:t> </a:t>
            </a:r>
            <a:r>
              <a:rPr lang="en-US" sz="2300" dirty="0" err="1" smtClean="0">
                <a:cs typeface="Calibri" pitchFamily="34" charset="0"/>
              </a:rPr>
              <a:t>sentir</a:t>
            </a:r>
            <a:r>
              <a:rPr lang="en-US" sz="2300" dirty="0" smtClean="0">
                <a:cs typeface="Calibri" pitchFamily="34" charset="0"/>
              </a:rPr>
              <a:t> </a:t>
            </a:r>
            <a:r>
              <a:rPr lang="en-US" sz="2300" dirty="0" err="1" smtClean="0">
                <a:cs typeface="Calibri" pitchFamily="34" charset="0"/>
              </a:rPr>
              <a:t>cansaço</a:t>
            </a:r>
            <a:r>
              <a:rPr lang="en-US" sz="2300" dirty="0" smtClean="0">
                <a:cs typeface="Calibri" pitchFamily="34" charset="0"/>
              </a:rPr>
              <a:t>.</a:t>
            </a:r>
            <a:endParaRPr lang="en-US" sz="2300" dirty="0">
              <a:cs typeface="Calibri" pitchFamily="34" charset="0"/>
            </a:endParaRPr>
          </a:p>
          <a:p>
            <a:pPr>
              <a:defRPr/>
            </a:pPr>
            <a:endParaRPr lang="pt-PT" sz="2300" dirty="0">
              <a:cs typeface="Calibri" pitchFamily="34" charset="0"/>
            </a:endParaRPr>
          </a:p>
          <a:p>
            <a:r>
              <a:rPr lang="en-US" sz="2300" dirty="0">
                <a:cs typeface="Calibri" pitchFamily="34" charset="0"/>
              </a:rPr>
              <a:t>Os sintomas podem variar dependendo da idade da pessoa, do estado de VIH e do local da doença (pulmonar ou extrapulmonar).</a:t>
            </a: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Sintomas de TB </a:t>
            </a:r>
          </a:p>
        </p:txBody>
      </p:sp>
    </p:spTree>
    <p:extLst>
      <p:ext uri="{BB962C8B-B14F-4D97-AF65-F5344CB8AC3E}">
        <p14:creationId xmlns:p14="http://schemas.microsoft.com/office/powerpoint/2010/main" val="15820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474845"/>
            <a:ext cx="9619774" cy="5544616"/>
          </a:xfrm>
        </p:spPr>
        <p:txBody>
          <a:bodyPr/>
          <a:lstStyle/>
          <a:p>
            <a:pPr>
              <a:defRPr/>
            </a:pPr>
            <a:r>
              <a:rPr lang="en-US" sz="2200" b="1" dirty="0">
                <a:cs typeface="Calibri" pitchFamily="34" charset="0"/>
              </a:rPr>
              <a:t>A TB tem </a:t>
            </a:r>
            <a:r>
              <a:rPr lang="en-US" sz="2200" b="1" dirty="0" err="1" smtClean="0">
                <a:cs typeface="Calibri" pitchFamily="34" charset="0"/>
              </a:rPr>
              <a:t>cura</a:t>
            </a:r>
            <a:r>
              <a:rPr lang="en-US" sz="2200" b="1" dirty="0" smtClean="0">
                <a:cs typeface="Calibri" pitchFamily="34" charset="0"/>
              </a:rPr>
              <a:t>.</a:t>
            </a:r>
            <a:endParaRPr lang="en-US" sz="2200" b="1" dirty="0">
              <a:cs typeface="Calibri" pitchFamily="34" charset="0"/>
            </a:endParaRPr>
          </a:p>
          <a:p>
            <a:pPr>
              <a:defRPr/>
            </a:pPr>
            <a:r>
              <a:rPr lang="en-US" sz="2200" dirty="0">
                <a:cs typeface="Calibri" pitchFamily="34" charset="0"/>
              </a:rPr>
              <a:t>O regime de tratamento padrão da TB inclui 4 agentes de primeira linha (rifampicina, isoniazida, etambutol e pirazinamida). </a:t>
            </a:r>
          </a:p>
          <a:p>
            <a:pPr>
              <a:defRPr/>
            </a:pPr>
            <a:r>
              <a:rPr lang="en-US" sz="2200" dirty="0">
                <a:cs typeface="Calibri" pitchFamily="34" charset="0"/>
              </a:rPr>
              <a:t>Os doentes que foram tratados anteriormente para TB e que apresentam recorrência devem ser submetidos a testes de susceptibilidade a </a:t>
            </a:r>
            <a:r>
              <a:rPr lang="en-US" sz="2200" dirty="0" err="1" smtClean="0">
                <a:cs typeface="Calibri" pitchFamily="34" charset="0"/>
              </a:rPr>
              <a:t>antimicrobianos</a:t>
            </a:r>
            <a:r>
              <a:rPr lang="en-US" sz="2200" dirty="0" smtClean="0">
                <a:cs typeface="Calibri" pitchFamily="34" charset="0"/>
              </a:rPr>
              <a:t> (TSA) </a:t>
            </a:r>
            <a:r>
              <a:rPr lang="en-US" sz="2200" dirty="0">
                <a:cs typeface="Calibri" pitchFamily="34" charset="0"/>
              </a:rPr>
              <a:t>para que o seu regime de tratamento possa ser ajustado e optimizado.</a:t>
            </a:r>
          </a:p>
          <a:p>
            <a:pPr>
              <a:defRPr/>
            </a:pPr>
            <a:r>
              <a:rPr lang="en-US" sz="2200" dirty="0">
                <a:cs typeface="Calibri" pitchFamily="34" charset="0"/>
              </a:rPr>
              <a:t>Um tratamento de TB mal gerido pode resultar em resistência ao fármaco. As estirpes de TB resistentes aos fármacos podem ser transmitidas a outras pessoas.</a:t>
            </a:r>
          </a:p>
          <a:p>
            <a:pPr>
              <a:defRPr/>
            </a:pPr>
            <a:r>
              <a:rPr lang="en-US" sz="2200" dirty="0">
                <a:cs typeface="Calibri" pitchFamily="34" charset="0"/>
              </a:rPr>
              <a:t>Os doentes com formas de TB resistentes a rifampicina requerem um tratamento mais longo (até 2 anos) com agentes de segunda linha dispendiosos que têm efeitos secundários mais graves.</a:t>
            </a: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Tratamento da TB </a:t>
            </a:r>
          </a:p>
        </p:txBody>
      </p:sp>
    </p:spTree>
    <p:extLst>
      <p:ext uri="{BB962C8B-B14F-4D97-AF65-F5344CB8AC3E}">
        <p14:creationId xmlns:p14="http://schemas.microsoft.com/office/powerpoint/2010/main" val="3677175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>
                <a:cs typeface="Calibri" pitchFamily="34" charset="0"/>
              </a:rPr>
              <a:t>TB resistente a rifampicina (RR-TB) com resistência à rifampicina, detectada utilizando métodos </a:t>
            </a:r>
            <a:r>
              <a:rPr lang="en-US" sz="2300" dirty="0" err="1">
                <a:cs typeface="Calibri" pitchFamily="34" charset="0"/>
              </a:rPr>
              <a:t>genotípicos</a:t>
            </a:r>
            <a:r>
              <a:rPr lang="en-US" sz="2300" dirty="0">
                <a:cs typeface="Calibri" pitchFamily="34" charset="0"/>
              </a:rPr>
              <a:t> </a:t>
            </a:r>
            <a:r>
              <a:rPr lang="en-US" sz="2300" dirty="0" smtClean="0">
                <a:cs typeface="Calibri" pitchFamily="34" charset="0"/>
              </a:rPr>
              <a:t/>
            </a:r>
            <a:br>
              <a:rPr lang="en-US" sz="2300" dirty="0" smtClean="0">
                <a:cs typeface="Calibri" pitchFamily="34" charset="0"/>
              </a:rPr>
            </a:br>
            <a:r>
              <a:rPr lang="en-US" sz="2300" dirty="0" err="1" smtClean="0">
                <a:cs typeface="Calibri" pitchFamily="34" charset="0"/>
              </a:rPr>
              <a:t>ou</a:t>
            </a:r>
            <a:r>
              <a:rPr lang="en-US" sz="2300" dirty="0" smtClean="0">
                <a:cs typeface="Calibri" pitchFamily="34" charset="0"/>
              </a:rPr>
              <a:t> </a:t>
            </a:r>
            <a:r>
              <a:rPr lang="en-US" sz="2300" dirty="0">
                <a:cs typeface="Calibri" pitchFamily="34" charset="0"/>
              </a:rPr>
              <a:t>fenotípicos, com ou sem resistência a outros </a:t>
            </a:r>
            <a:r>
              <a:rPr lang="en-US" sz="2300" dirty="0" err="1">
                <a:cs typeface="Calibri" pitchFamily="34" charset="0"/>
              </a:rPr>
              <a:t>agentes</a:t>
            </a:r>
            <a:r>
              <a:rPr lang="en-US" sz="2300" dirty="0">
                <a:cs typeface="Calibri" pitchFamily="34" charset="0"/>
              </a:rPr>
              <a:t> </a:t>
            </a:r>
            <a:r>
              <a:rPr lang="en-US" sz="2300" dirty="0" smtClean="0">
                <a:cs typeface="Calibri" pitchFamily="34" charset="0"/>
              </a:rPr>
              <a:t/>
            </a:r>
            <a:br>
              <a:rPr lang="en-US" sz="2300" dirty="0" smtClean="0">
                <a:cs typeface="Calibri" pitchFamily="34" charset="0"/>
              </a:rPr>
            </a:br>
            <a:r>
              <a:rPr lang="en-US" sz="2300" dirty="0" smtClean="0">
                <a:cs typeface="Calibri" pitchFamily="34" charset="0"/>
              </a:rPr>
              <a:t>anti-TB </a:t>
            </a:r>
            <a:r>
              <a:rPr lang="en-US" sz="2300" dirty="0">
                <a:cs typeface="Calibri" pitchFamily="34" charset="0"/>
              </a:rPr>
              <a:t>(nova definição).</a:t>
            </a:r>
          </a:p>
          <a:p>
            <a:endParaRPr lang="pt-PT" sz="2300" dirty="0">
              <a:cs typeface="Calibri" pitchFamily="34" charset="0"/>
            </a:endParaRPr>
          </a:p>
          <a:p>
            <a:pPr>
              <a:defRPr/>
            </a:pPr>
            <a:r>
              <a:rPr lang="en-US" sz="2300" dirty="0">
                <a:cs typeface="Calibri" pitchFamily="34" charset="0"/>
              </a:rPr>
              <a:t>TB multirresistente (MDR-TB</a:t>
            </a:r>
            <a:r>
              <a:rPr lang="en-US" sz="2300" dirty="0" smtClean="0">
                <a:cs typeface="Calibri" pitchFamily="34" charset="0"/>
              </a:rPr>
              <a:t>) é TB</a:t>
            </a:r>
            <a:r>
              <a:rPr lang="en-US" sz="2400" dirty="0" smtClean="0">
                <a:cs typeface="Calibri" pitchFamily="34" charset="0"/>
              </a:rPr>
              <a:t> </a:t>
            </a:r>
            <a:r>
              <a:rPr lang="en-US" sz="2300" dirty="0" smtClean="0">
                <a:cs typeface="Calibri" pitchFamily="34" charset="0"/>
              </a:rPr>
              <a:t>com </a:t>
            </a:r>
            <a:r>
              <a:rPr lang="en-US" sz="2300" dirty="0">
                <a:cs typeface="Calibri" pitchFamily="34" charset="0"/>
              </a:rPr>
              <a:t>resistência a pelo menos isoniazida e rifampicina.</a:t>
            </a:r>
          </a:p>
          <a:p>
            <a:pPr>
              <a:defRPr/>
            </a:pPr>
            <a:endParaRPr lang="pt-PT" sz="2300" dirty="0">
              <a:cs typeface="Calibri" pitchFamily="34" charset="0"/>
            </a:endParaRPr>
          </a:p>
          <a:p>
            <a:pPr>
              <a:defRPr/>
            </a:pPr>
            <a:r>
              <a:rPr lang="en-US" sz="2300" dirty="0">
                <a:cs typeface="Calibri" pitchFamily="34" charset="0"/>
              </a:rPr>
              <a:t>TB extensivamente resistente (XDR-TB) é MDR-TB com resistência a uma fluoroquinolona e a pelo menos um de três agentes de segunda linha injectáveis (amicacina, capreomicina ou canamicina).</a:t>
            </a: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TB resistente a medicamentos </a:t>
            </a:r>
          </a:p>
        </p:txBody>
      </p:sp>
    </p:spTree>
    <p:extLst>
      <p:ext uri="{BB962C8B-B14F-4D97-AF65-F5344CB8AC3E}">
        <p14:creationId xmlns:p14="http://schemas.microsoft.com/office/powerpoint/2010/main" val="3143732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2048</Words>
  <Application>Microsoft Office PowerPoint</Application>
  <PresentationFormat>Custom</PresentationFormat>
  <Paragraphs>277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business-template</vt:lpstr>
      <vt:lpstr>PowerPoint Presentation</vt:lpstr>
      <vt:lpstr>  </vt:lpstr>
      <vt:lpstr>Objectivos de aprendizagem</vt:lpstr>
      <vt:lpstr>A situação global de TB </vt:lpstr>
      <vt:lpstr>Peso da TB em Moçambique</vt:lpstr>
      <vt:lpstr>O que é a TB? </vt:lpstr>
      <vt:lpstr>Sintomas de TB </vt:lpstr>
      <vt:lpstr>Tratamento da TB </vt:lpstr>
      <vt:lpstr>TB resistente a medicamentos </vt:lpstr>
      <vt:lpstr>Transmissão do bacilo de TB</vt:lpstr>
      <vt:lpstr>Factores de risco de infecção </vt:lpstr>
      <vt:lpstr> Factores de risco para contrair a doença</vt:lpstr>
      <vt:lpstr>Função dos laboratórios de TB </vt:lpstr>
      <vt:lpstr>Políticas de diagnóstico da OMS  desde 2007</vt:lpstr>
      <vt:lpstr>Políticas de diagnóstico da OMS desde 2007</vt:lpstr>
      <vt:lpstr>Microscopia</vt:lpstr>
      <vt:lpstr>Cultura</vt:lpstr>
      <vt:lpstr> Teste de susceptibilidade a antimicrobianos (TSA) </vt:lpstr>
      <vt:lpstr>Ensaio de sonda genética (LPA)</vt:lpstr>
      <vt:lpstr>Ensaio do Xpert MTB/RIF</vt:lpstr>
      <vt:lpstr>Uma rede de laboratórios funcional, separada por níveis, é um componente chave para o controlo de TB</vt:lpstr>
      <vt:lpstr>Laboratório Distrital (periférico)</vt:lpstr>
      <vt:lpstr>Laboratório Provincial (intermédio)</vt:lpstr>
      <vt:lpstr>Laboratório de Referência (central)</vt:lpstr>
      <vt:lpstr>Resumo</vt:lpstr>
      <vt:lpstr>Questões </vt:lpstr>
      <vt:lpstr>PowerPoint Presentation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VAN GEMERT, Wayne</cp:lastModifiedBy>
  <cp:revision>68</cp:revision>
  <dcterms:created xsi:type="dcterms:W3CDTF">2006-07-23T20:13:44Z</dcterms:created>
  <dcterms:modified xsi:type="dcterms:W3CDTF">2014-11-03T14:31:58Z</dcterms:modified>
</cp:coreProperties>
</file>