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0"/>
  </p:notesMasterIdLst>
  <p:sldIdLst>
    <p:sldId id="258" r:id="rId2"/>
    <p:sldId id="260" r:id="rId3"/>
    <p:sldId id="261" r:id="rId4"/>
    <p:sldId id="262" r:id="rId5"/>
    <p:sldId id="331" r:id="rId6"/>
    <p:sldId id="310" r:id="rId7"/>
    <p:sldId id="269" r:id="rId8"/>
    <p:sldId id="311" r:id="rId9"/>
    <p:sldId id="332" r:id="rId10"/>
    <p:sldId id="312" r:id="rId11"/>
    <p:sldId id="313" r:id="rId12"/>
    <p:sldId id="333" r:id="rId13"/>
    <p:sldId id="321" r:id="rId14"/>
    <p:sldId id="314" r:id="rId15"/>
    <p:sldId id="315" r:id="rId16"/>
    <p:sldId id="322" r:id="rId17"/>
    <p:sldId id="334" r:id="rId18"/>
    <p:sldId id="316" r:id="rId19"/>
    <p:sldId id="317" r:id="rId20"/>
    <p:sldId id="318" r:id="rId21"/>
    <p:sldId id="319" r:id="rId22"/>
    <p:sldId id="324" r:id="rId23"/>
    <p:sldId id="320" r:id="rId24"/>
    <p:sldId id="328" r:id="rId25"/>
    <p:sldId id="302" r:id="rId26"/>
    <p:sldId id="330" r:id="rId27"/>
    <p:sldId id="335" r:id="rId28"/>
    <p:sldId id="327" r:id="rId29"/>
  </p:sldIdLst>
  <p:sldSz cx="10044113" cy="7559675"/>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164" userDrawn="1">
          <p15:clr>
            <a:srgbClr val="A4A3A4"/>
          </p15:clr>
        </p15:guide>
        <p15:guide id="3" orient="horz" pos="185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idi Albert" initials="HA" lastIdx="6" clrIdx="0"/>
  <p:cmAuthor id="1" name="VAN GEMERT, Wayne" initials="VGW" lastIdx="2" clrIdx="1"/>
  <p:cmAuthor id="2" name="MSH" initials="M"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1F26"/>
    <a:srgbClr val="D7EDE5"/>
    <a:srgbClr val="AEDACB"/>
    <a:srgbClr val="5BBFB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520"/>
    <p:restoredTop sz="94674"/>
  </p:normalViewPr>
  <p:slideViewPr>
    <p:cSldViewPr snapToGrid="0" snapToObjects="1" showGuides="1">
      <p:cViewPr varScale="1">
        <p:scale>
          <a:sx n="119" d="100"/>
          <a:sy n="119" d="100"/>
        </p:scale>
        <p:origin x="2224" y="192"/>
      </p:cViewPr>
      <p:guideLst>
        <p:guide orient="horz" pos="2381"/>
        <p:guide pos="3164"/>
        <p:guide orient="horz" pos="1859"/>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commentAuthors" Target="commentAuthors.xml"/><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1B6C19-67E8-1344-AF41-428B79C26236}" type="datetimeFigureOut">
              <a:rPr lang="en-US" smtClean="0"/>
              <a:t>7/7/17</a:t>
            </a:fld>
            <a:endParaRPr lang="en-US"/>
          </a:p>
        </p:txBody>
      </p:sp>
      <p:sp>
        <p:nvSpPr>
          <p:cNvPr id="4" name="Slide Image Placeholder 3"/>
          <p:cNvSpPr>
            <a:spLocks noGrp="1" noRot="1" noChangeAspect="1"/>
          </p:cNvSpPr>
          <p:nvPr>
            <p:ph type="sldImg" idx="2"/>
          </p:nvPr>
        </p:nvSpPr>
        <p:spPr>
          <a:xfrm>
            <a:off x="1379538" y="1143000"/>
            <a:ext cx="40989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A55985-EF02-684A-B0A4-524A3661678C}" type="slidenum">
              <a:rPr lang="en-US" smtClean="0"/>
              <a:t>‹#›</a:t>
            </a:fld>
            <a:endParaRPr lang="en-US"/>
          </a:p>
        </p:txBody>
      </p:sp>
    </p:spTree>
    <p:extLst>
      <p:ext uri="{BB962C8B-B14F-4D97-AF65-F5344CB8AC3E}">
        <p14:creationId xmlns:p14="http://schemas.microsoft.com/office/powerpoint/2010/main" val="840850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012414"/>
            <a:ext cx="7631223" cy="4611670"/>
          </a:xfrm>
        </p:spPr>
        <p:txBody>
          <a:bodyPr/>
          <a:lstStyle>
            <a:lvl1pPr marL="284400" indent="-284400">
              <a:spcBef>
                <a:spcPts val="1098"/>
              </a:spcBef>
              <a:spcAft>
                <a:spcPts val="600"/>
              </a:spcAft>
              <a:defRPr/>
            </a:lvl1pPr>
            <a:lvl2pPr marL="284400" indent="-284400">
              <a:spcBef>
                <a:spcPts val="1098"/>
              </a:spcBef>
              <a:spcAft>
                <a:spcPts val="600"/>
              </a:spcAft>
              <a:defRPr/>
            </a:lvl2pPr>
            <a:lvl3pPr marL="284400" indent="-284400">
              <a:spcBef>
                <a:spcPts val="1098"/>
              </a:spcBef>
              <a:spcAft>
                <a:spcPts val="600"/>
              </a:spcAft>
              <a:defRPr/>
            </a:lvl3pPr>
            <a:lvl4pPr marL="284400" indent="-284400">
              <a:spcBef>
                <a:spcPts val="1098"/>
              </a:spcBef>
              <a:spcAft>
                <a:spcPts val="600"/>
              </a:spcAft>
              <a:defRPr/>
            </a:lvl4pPr>
            <a:lvl5pPr marL="284400" indent="-284400">
              <a:spcBef>
                <a:spcPts val="1098"/>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0" y="936046"/>
            <a:ext cx="791110" cy="759006"/>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8836136" y="6996066"/>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791110" y="6996066"/>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userDrawn="1"/>
        </p:nvSpPr>
        <p:spPr>
          <a:xfrm>
            <a:off x="791110" y="7111494"/>
            <a:ext cx="4206192" cy="180505"/>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i="0" kern="1200" dirty="0" smtClean="0">
                <a:effectLst/>
                <a:latin typeface="+mn-lt"/>
                <a:ea typeface="Lucida Sans" charset="0"/>
                <a:cs typeface="Lucida Sans" charset="0"/>
              </a:rPr>
              <a:t>GLI Training Package: </a:t>
            </a:r>
            <a:r>
              <a:rPr lang="en-US" sz="800" b="0" i="0" kern="1200" dirty="0" smtClean="0">
                <a:effectLst/>
                <a:latin typeface="+mn-lt"/>
                <a:ea typeface="Lucida Sans" charset="0"/>
                <a:cs typeface="Lucida Sans" charset="0"/>
              </a:rPr>
              <a:t>Programmatic Module 8: </a:t>
            </a:r>
            <a:r>
              <a:rPr lang="en-GB" sz="800" b="0" i="0" kern="1200" dirty="0" smtClean="0">
                <a:effectLst/>
                <a:latin typeface="+mn-lt"/>
                <a:ea typeface="Lucida Sans" charset="0"/>
                <a:cs typeface="Lucida Sans" charset="0"/>
              </a:rPr>
              <a:t>Plan an Integrated Diagnostic Approach</a:t>
            </a:r>
            <a:endParaRPr lang="en-US" b="0" i="0" dirty="0">
              <a:latin typeface="+mn-lt"/>
              <a:ea typeface="Lucida Sans" charset="0"/>
              <a:cs typeface="Lucida Sans" charset="0"/>
            </a:endParaRPr>
          </a:p>
        </p:txBody>
      </p:sp>
      <p:sp>
        <p:nvSpPr>
          <p:cNvPr id="12" name="Slide Number Placeholder 24"/>
          <p:cNvSpPr txBox="1">
            <a:spLocks/>
          </p:cNvSpPr>
          <p:nvPr userDrawn="1"/>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mtClean="0"/>
              <a:pPr/>
              <a:t>‹#›</a:t>
            </a:fld>
            <a:endParaRPr lang="en-US" dirty="0"/>
          </a:p>
        </p:txBody>
      </p:sp>
      <p:sp>
        <p:nvSpPr>
          <p:cNvPr id="17" name="Title 16"/>
          <p:cNvSpPr>
            <a:spLocks noGrp="1"/>
          </p:cNvSpPr>
          <p:nvPr>
            <p:ph type="title" hasCustomPrompt="1"/>
          </p:nvPr>
        </p:nvSpPr>
        <p:spPr>
          <a:xfrm>
            <a:off x="1204914" y="936046"/>
            <a:ext cx="7631221" cy="759006"/>
          </a:xfrm>
        </p:spPr>
        <p:txBody>
          <a:bodyPr wrap="square">
            <a:normAutofit/>
          </a:bodyPr>
          <a:lstStyle/>
          <a:p>
            <a:r>
              <a:rPr lang="en-US" dirty="0" smtClean="0"/>
              <a:t>CLICK TO EDIT MASTER TITLE STYLE </a:t>
            </a:r>
            <a:endParaRPr lang="en-US" dirty="0"/>
          </a:p>
        </p:txBody>
      </p:sp>
    </p:spTree>
  </p:cSld>
  <p:clrMapOvr>
    <a:masterClrMapping/>
  </p:clrMapOvr>
  <p:extLst mod="1">
    <p:ext uri="{DCECCB84-F9BA-43D5-87BE-67443E8EF086}">
      <p15:sldGuideLst xmlns:p15="http://schemas.microsoft.com/office/powerpoint/2012/main">
        <p15:guide id="1" orient="horz" pos="2381" userDrawn="1">
          <p15:clr>
            <a:srgbClr val="FBAE40"/>
          </p15:clr>
        </p15:guide>
        <p15:guide id="2" pos="3163" userDrawn="1">
          <p15:clr>
            <a:srgbClr val="FBAE40"/>
          </p15:clr>
        </p15:guide>
        <p15:guide id="3" pos="5568" userDrawn="1">
          <p15:clr>
            <a:srgbClr val="FBAE40"/>
          </p15:clr>
        </p15:guide>
        <p15:guide id="4" pos="5885" userDrawn="1">
          <p15:clr>
            <a:srgbClr val="FBAE40"/>
          </p15:clr>
        </p15:guide>
        <p15:guide id="5" pos="487" userDrawn="1">
          <p15:clr>
            <a:srgbClr val="FBAE40"/>
          </p15:clr>
        </p15:guide>
        <p15:guide id="6" pos="759" userDrawn="1">
          <p15:clr>
            <a:srgbClr val="FBAE40"/>
          </p15:clr>
        </p15:guide>
        <p15:guide id="7" orient="horz" pos="1066" userDrawn="1">
          <p15:clr>
            <a:srgbClr val="FBAE40"/>
          </p15:clr>
        </p15:guide>
        <p15:guide id="8" orient="horz" pos="589" userDrawn="1">
          <p15:clr>
            <a:srgbClr val="FBAE40"/>
          </p15:clr>
        </p15:guide>
        <p15:guide id="9" orient="horz" pos="4173" userDrawn="1">
          <p15:clr>
            <a:srgbClr val="FBAE40"/>
          </p15:clr>
        </p15:guide>
        <p15:guide id="10" orient="horz" pos="127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7819" y="402483"/>
            <a:ext cx="2165762" cy="640647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90533" y="402483"/>
            <a:ext cx="6371734" cy="6406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2D18A7-4FC7-674A-94AF-339D34DBF1F0}" type="datetime1">
              <a:rPr lang="en-ZA" smtClean="0"/>
              <a:t>2017/07/07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6" name="Content Placeholder 2"/>
          <p:cNvSpPr>
            <a:spLocks noGrp="1"/>
          </p:cNvSpPr>
          <p:nvPr>
            <p:ph idx="1"/>
          </p:nvPr>
        </p:nvSpPr>
        <p:spPr>
          <a:xfrm>
            <a:off x="1204913" y="2012414"/>
            <a:ext cx="7631223" cy="4611670"/>
          </a:xfrm>
        </p:spPr>
        <p:txBody>
          <a:bodyPr/>
          <a:lstStyle>
            <a:lvl1pPr marL="284400" indent="-284400">
              <a:spcBef>
                <a:spcPts val="1098"/>
              </a:spcBef>
              <a:spcAft>
                <a:spcPts val="600"/>
              </a:spcAft>
              <a:defRPr/>
            </a:lvl1pPr>
            <a:lvl2pPr marL="284400" indent="-284400">
              <a:spcBef>
                <a:spcPts val="1098"/>
              </a:spcBef>
              <a:spcAft>
                <a:spcPts val="600"/>
              </a:spcAft>
              <a:defRPr/>
            </a:lvl2pPr>
            <a:lvl3pPr marL="284400" indent="-284400">
              <a:spcBef>
                <a:spcPts val="1098"/>
              </a:spcBef>
              <a:spcAft>
                <a:spcPts val="600"/>
              </a:spcAft>
              <a:defRPr/>
            </a:lvl3pPr>
            <a:lvl4pPr marL="284400" indent="-284400">
              <a:spcBef>
                <a:spcPts val="1098"/>
              </a:spcBef>
              <a:spcAft>
                <a:spcPts val="600"/>
              </a:spcAft>
              <a:defRPr/>
            </a:lvl4pPr>
            <a:lvl5pPr marL="284400" indent="-284400">
              <a:spcBef>
                <a:spcPts val="1098"/>
              </a:spcBef>
              <a:spcAft>
                <a:spcPts val="600"/>
              </a:spcAf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userDrawn="1"/>
        </p:nvSpPr>
        <p:spPr>
          <a:xfrm>
            <a:off x="0" y="936046"/>
            <a:ext cx="791110" cy="7590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8836136" y="6996066"/>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nvSpPr>
        <p:spPr>
          <a:xfrm>
            <a:off x="791110" y="6996066"/>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userDrawn="1"/>
        </p:nvSpPr>
        <p:spPr>
          <a:xfrm>
            <a:off x="791110" y="7111495"/>
            <a:ext cx="3595954" cy="180504"/>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800" i="0" kern="1200" dirty="0" smtClean="0">
                <a:effectLst/>
                <a:latin typeface="+mn-lt"/>
                <a:ea typeface="Lucida Sans" charset="0"/>
                <a:cs typeface="Lucida Sans" charset="0"/>
              </a:rPr>
              <a:t>GLI Training Package: </a:t>
            </a:r>
            <a:r>
              <a:rPr lang="en-GB" sz="800" b="0" i="0" kern="1200" dirty="0" smtClean="0">
                <a:effectLst/>
                <a:latin typeface="+mn-lt"/>
                <a:ea typeface="Lucida Sans" charset="0"/>
                <a:cs typeface="Lucida Sans" charset="0"/>
              </a:rPr>
              <a:t>P</a:t>
            </a:r>
            <a:r>
              <a:rPr lang="en-GB" sz="800" b="0" i="0" dirty="0" smtClean="0">
                <a:latin typeface="+mn-lt"/>
                <a:ea typeface="Lucida Sans" charset="0"/>
                <a:cs typeface="Lucida Sans" charset="0"/>
              </a:rPr>
              <a:t>lan and implement a quality assurance programme </a:t>
            </a:r>
            <a:endParaRPr lang="en-US" b="0" i="0" dirty="0">
              <a:latin typeface="+mn-lt"/>
              <a:ea typeface="Lucida Sans" charset="0"/>
              <a:cs typeface="Lucida Sans" charset="0"/>
            </a:endParaRPr>
          </a:p>
        </p:txBody>
      </p:sp>
      <p:sp>
        <p:nvSpPr>
          <p:cNvPr id="11" name="Slide Number Placeholder 24"/>
          <p:cNvSpPr txBox="1">
            <a:spLocks/>
          </p:cNvSpPr>
          <p:nvPr userDrawn="1"/>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mtClean="0"/>
              <a:pPr/>
              <a:t>‹#›</a:t>
            </a:fld>
            <a:endParaRPr lang="en-US" dirty="0"/>
          </a:p>
        </p:txBody>
      </p:sp>
      <p:sp>
        <p:nvSpPr>
          <p:cNvPr id="12" name="Title 16"/>
          <p:cNvSpPr>
            <a:spLocks noGrp="1"/>
          </p:cNvSpPr>
          <p:nvPr>
            <p:ph type="title" hasCustomPrompt="1"/>
          </p:nvPr>
        </p:nvSpPr>
        <p:spPr>
          <a:xfrm>
            <a:off x="1204914" y="936046"/>
            <a:ext cx="7631221" cy="759006"/>
          </a:xfrm>
        </p:spPr>
        <p:txBody>
          <a:bodyPr wrap="square">
            <a:normAutofit/>
          </a:bodyPr>
          <a:lstStyle>
            <a:lvl1pPr>
              <a:defRPr>
                <a:solidFill>
                  <a:srgbClr val="DC1F26"/>
                </a:solidFill>
              </a:defRPr>
            </a:lvl1pPr>
          </a:lstStyle>
          <a:p>
            <a:r>
              <a:rPr lang="en-US" dirty="0" smtClean="0"/>
              <a:t>CLICK TO EDIT MASTER TITLE STYLE </a:t>
            </a:r>
            <a:endParaRPr lang="en-US" dirty="0"/>
          </a:p>
        </p:txBody>
      </p: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714" y="967219"/>
            <a:ext cx="664464" cy="67665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90533" y="2012414"/>
            <a:ext cx="4268748" cy="4796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4832" y="2012414"/>
            <a:ext cx="4268748" cy="4796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C4ED2D2-BA0A-294A-8375-5ADBC9B176A3}" type="datetime1">
              <a:rPr lang="en-ZA" smtClean="0"/>
              <a:t>2017/07/07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91841" y="402484"/>
            <a:ext cx="8663047" cy="146118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91842" y="1853171"/>
            <a:ext cx="4249130" cy="908210"/>
          </a:xfrm>
        </p:spPr>
        <p:txBody>
          <a:bodyPr anchor="b"/>
          <a:lstStyle>
            <a:lvl1pPr marL="0" indent="0">
              <a:buNone/>
              <a:defRPr sz="2636" b="1"/>
            </a:lvl1pPr>
            <a:lvl2pPr marL="502188" indent="0">
              <a:buNone/>
              <a:defRPr sz="2197" b="1"/>
            </a:lvl2pPr>
            <a:lvl3pPr marL="1004377" indent="0">
              <a:buNone/>
              <a:defRPr sz="1977" b="1"/>
            </a:lvl3pPr>
            <a:lvl4pPr marL="1506565" indent="0">
              <a:buNone/>
              <a:defRPr sz="1757" b="1"/>
            </a:lvl4pPr>
            <a:lvl5pPr marL="2008754" indent="0">
              <a:buNone/>
              <a:defRPr sz="1757" b="1"/>
            </a:lvl5pPr>
            <a:lvl6pPr marL="2510942" indent="0">
              <a:buNone/>
              <a:defRPr sz="1757" b="1"/>
            </a:lvl6pPr>
            <a:lvl7pPr marL="3013131" indent="0">
              <a:buNone/>
              <a:defRPr sz="1757" b="1"/>
            </a:lvl7pPr>
            <a:lvl8pPr marL="3515319" indent="0">
              <a:buNone/>
              <a:defRPr sz="1757" b="1"/>
            </a:lvl8pPr>
            <a:lvl9pPr marL="4017508" indent="0">
              <a:buNone/>
              <a:defRPr sz="1757" b="1"/>
            </a:lvl9pPr>
          </a:lstStyle>
          <a:p>
            <a:pPr lvl="0"/>
            <a:r>
              <a:rPr lang="en-US" smtClean="0"/>
              <a:t>Click to edit Master text styles</a:t>
            </a:r>
          </a:p>
        </p:txBody>
      </p:sp>
      <p:sp>
        <p:nvSpPr>
          <p:cNvPr id="4" name="Content Placeholder 3"/>
          <p:cNvSpPr>
            <a:spLocks noGrp="1"/>
          </p:cNvSpPr>
          <p:nvPr>
            <p:ph sz="half" idx="2"/>
          </p:nvPr>
        </p:nvSpPr>
        <p:spPr>
          <a:xfrm>
            <a:off x="691842" y="2761381"/>
            <a:ext cx="4249130" cy="40615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4833" y="1853171"/>
            <a:ext cx="4270056" cy="908210"/>
          </a:xfrm>
        </p:spPr>
        <p:txBody>
          <a:bodyPr anchor="b"/>
          <a:lstStyle>
            <a:lvl1pPr marL="0" indent="0">
              <a:buNone/>
              <a:defRPr sz="2636" b="1"/>
            </a:lvl1pPr>
            <a:lvl2pPr marL="502188" indent="0">
              <a:buNone/>
              <a:defRPr sz="2197" b="1"/>
            </a:lvl2pPr>
            <a:lvl3pPr marL="1004377" indent="0">
              <a:buNone/>
              <a:defRPr sz="1977" b="1"/>
            </a:lvl3pPr>
            <a:lvl4pPr marL="1506565" indent="0">
              <a:buNone/>
              <a:defRPr sz="1757" b="1"/>
            </a:lvl4pPr>
            <a:lvl5pPr marL="2008754" indent="0">
              <a:buNone/>
              <a:defRPr sz="1757" b="1"/>
            </a:lvl5pPr>
            <a:lvl6pPr marL="2510942" indent="0">
              <a:buNone/>
              <a:defRPr sz="1757" b="1"/>
            </a:lvl6pPr>
            <a:lvl7pPr marL="3013131" indent="0">
              <a:buNone/>
              <a:defRPr sz="1757" b="1"/>
            </a:lvl7pPr>
            <a:lvl8pPr marL="3515319" indent="0">
              <a:buNone/>
              <a:defRPr sz="1757" b="1"/>
            </a:lvl8pPr>
            <a:lvl9pPr marL="4017508" indent="0">
              <a:buNone/>
              <a:defRPr sz="1757" b="1"/>
            </a:lvl9pPr>
          </a:lstStyle>
          <a:p>
            <a:pPr lvl="0"/>
            <a:r>
              <a:rPr lang="en-US" smtClean="0"/>
              <a:t>Click to edit Master text styles</a:t>
            </a:r>
          </a:p>
        </p:txBody>
      </p:sp>
      <p:sp>
        <p:nvSpPr>
          <p:cNvPr id="6" name="Content Placeholder 5"/>
          <p:cNvSpPr>
            <a:spLocks noGrp="1"/>
          </p:cNvSpPr>
          <p:nvPr>
            <p:ph sz="quarter" idx="4"/>
          </p:nvPr>
        </p:nvSpPr>
        <p:spPr>
          <a:xfrm>
            <a:off x="5084833" y="2761381"/>
            <a:ext cx="4270056" cy="40615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A2324ED-3850-6149-8C7F-1751BEE79947}" type="datetime1">
              <a:rPr lang="en-ZA" smtClean="0"/>
              <a:t>2017/07/07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EF55E93-F395-694D-987D-50BDD56F325B}" type="datetime1">
              <a:rPr lang="en-ZA" smtClean="0"/>
              <a:t>2017/07/07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6E8C9B-B95B-D745-BDE5-935B2EFE4275}" type="datetime1">
              <a:rPr lang="en-ZA" smtClean="0"/>
              <a:t>2017/07/07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1841" y="503978"/>
            <a:ext cx="3239488" cy="1763924"/>
          </a:xfrm>
        </p:spPr>
        <p:txBody>
          <a:bodyPr anchor="b"/>
          <a:lstStyle>
            <a:lvl1pPr>
              <a:defRPr sz="3515"/>
            </a:lvl1pPr>
          </a:lstStyle>
          <a:p>
            <a:r>
              <a:rPr lang="en-US" smtClean="0"/>
              <a:t>Click to edit Master title style</a:t>
            </a:r>
            <a:endParaRPr lang="en-US" dirty="0"/>
          </a:p>
        </p:txBody>
      </p:sp>
      <p:sp>
        <p:nvSpPr>
          <p:cNvPr id="3" name="Content Placeholder 2"/>
          <p:cNvSpPr>
            <a:spLocks noGrp="1"/>
          </p:cNvSpPr>
          <p:nvPr>
            <p:ph idx="1"/>
          </p:nvPr>
        </p:nvSpPr>
        <p:spPr>
          <a:xfrm>
            <a:off x="4270056" y="1088455"/>
            <a:ext cx="5084832" cy="5372269"/>
          </a:xfrm>
        </p:spPr>
        <p:txBody>
          <a:bodyPr/>
          <a:lstStyle>
            <a:lvl1pPr>
              <a:defRPr sz="3515"/>
            </a:lvl1pPr>
            <a:lvl2pPr>
              <a:defRPr sz="3076"/>
            </a:lvl2pPr>
            <a:lvl3pPr>
              <a:defRPr sz="2636"/>
            </a:lvl3pPr>
            <a:lvl4pPr>
              <a:defRPr sz="2197"/>
            </a:lvl4pPr>
            <a:lvl5pPr>
              <a:defRPr sz="2197"/>
            </a:lvl5pPr>
            <a:lvl6pPr>
              <a:defRPr sz="2197"/>
            </a:lvl6pPr>
            <a:lvl7pPr>
              <a:defRPr sz="2197"/>
            </a:lvl7pPr>
            <a:lvl8pPr>
              <a:defRPr sz="2197"/>
            </a:lvl8pPr>
            <a:lvl9pPr>
              <a:defRPr sz="2197"/>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91841" y="2267902"/>
            <a:ext cx="3239488" cy="4201570"/>
          </a:xfrm>
        </p:spPr>
        <p:txBody>
          <a:bodyPr/>
          <a:lstStyle>
            <a:lvl1pPr marL="0" indent="0">
              <a:buNone/>
              <a:defRPr sz="1757"/>
            </a:lvl1pPr>
            <a:lvl2pPr marL="502188" indent="0">
              <a:buNone/>
              <a:defRPr sz="1538"/>
            </a:lvl2pPr>
            <a:lvl3pPr marL="1004377" indent="0">
              <a:buNone/>
              <a:defRPr sz="1318"/>
            </a:lvl3pPr>
            <a:lvl4pPr marL="1506565" indent="0">
              <a:buNone/>
              <a:defRPr sz="1098"/>
            </a:lvl4pPr>
            <a:lvl5pPr marL="2008754" indent="0">
              <a:buNone/>
              <a:defRPr sz="1098"/>
            </a:lvl5pPr>
            <a:lvl6pPr marL="2510942" indent="0">
              <a:buNone/>
              <a:defRPr sz="1098"/>
            </a:lvl6pPr>
            <a:lvl7pPr marL="3013131" indent="0">
              <a:buNone/>
              <a:defRPr sz="1098"/>
            </a:lvl7pPr>
            <a:lvl8pPr marL="3515319" indent="0">
              <a:buNone/>
              <a:defRPr sz="1098"/>
            </a:lvl8pPr>
            <a:lvl9pPr marL="4017508" indent="0">
              <a:buNone/>
              <a:defRPr sz="1098"/>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14A11E-BAAD-0D4D-905C-010056BB2835}" type="datetime1">
              <a:rPr lang="en-ZA" smtClean="0"/>
              <a:t>2017/07/07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1841" y="503978"/>
            <a:ext cx="3239488" cy="1763924"/>
          </a:xfrm>
        </p:spPr>
        <p:txBody>
          <a:bodyPr anchor="b"/>
          <a:lstStyle>
            <a:lvl1pPr>
              <a:defRPr sz="3515"/>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270056" y="1088455"/>
            <a:ext cx="5084832" cy="5372269"/>
          </a:xfrm>
        </p:spPr>
        <p:txBody>
          <a:bodyPr anchor="t"/>
          <a:lstStyle>
            <a:lvl1pPr marL="0" indent="0">
              <a:buNone/>
              <a:defRPr sz="3515"/>
            </a:lvl1pPr>
            <a:lvl2pPr marL="502188" indent="0">
              <a:buNone/>
              <a:defRPr sz="3076"/>
            </a:lvl2pPr>
            <a:lvl3pPr marL="1004377" indent="0">
              <a:buNone/>
              <a:defRPr sz="2636"/>
            </a:lvl3pPr>
            <a:lvl4pPr marL="1506565" indent="0">
              <a:buNone/>
              <a:defRPr sz="2197"/>
            </a:lvl4pPr>
            <a:lvl5pPr marL="2008754" indent="0">
              <a:buNone/>
              <a:defRPr sz="2197"/>
            </a:lvl5pPr>
            <a:lvl6pPr marL="2510942" indent="0">
              <a:buNone/>
              <a:defRPr sz="2197"/>
            </a:lvl6pPr>
            <a:lvl7pPr marL="3013131" indent="0">
              <a:buNone/>
              <a:defRPr sz="2197"/>
            </a:lvl7pPr>
            <a:lvl8pPr marL="3515319" indent="0">
              <a:buNone/>
              <a:defRPr sz="2197"/>
            </a:lvl8pPr>
            <a:lvl9pPr marL="4017508" indent="0">
              <a:buNone/>
              <a:defRPr sz="2197"/>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91841" y="2267902"/>
            <a:ext cx="3239488" cy="4201570"/>
          </a:xfrm>
        </p:spPr>
        <p:txBody>
          <a:bodyPr/>
          <a:lstStyle>
            <a:lvl1pPr marL="0" indent="0">
              <a:buNone/>
              <a:defRPr sz="1757"/>
            </a:lvl1pPr>
            <a:lvl2pPr marL="502188" indent="0">
              <a:buNone/>
              <a:defRPr sz="1538"/>
            </a:lvl2pPr>
            <a:lvl3pPr marL="1004377" indent="0">
              <a:buNone/>
              <a:defRPr sz="1318"/>
            </a:lvl3pPr>
            <a:lvl4pPr marL="1506565" indent="0">
              <a:buNone/>
              <a:defRPr sz="1098"/>
            </a:lvl4pPr>
            <a:lvl5pPr marL="2008754" indent="0">
              <a:buNone/>
              <a:defRPr sz="1098"/>
            </a:lvl5pPr>
            <a:lvl6pPr marL="2510942" indent="0">
              <a:buNone/>
              <a:defRPr sz="1098"/>
            </a:lvl6pPr>
            <a:lvl7pPr marL="3013131" indent="0">
              <a:buNone/>
              <a:defRPr sz="1098"/>
            </a:lvl7pPr>
            <a:lvl8pPr marL="3515319" indent="0">
              <a:buNone/>
              <a:defRPr sz="1098"/>
            </a:lvl8pPr>
            <a:lvl9pPr marL="4017508" indent="0">
              <a:buNone/>
              <a:defRPr sz="1098"/>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72C0E3-FCE5-6B46-BC28-D1B389589141}" type="datetime1">
              <a:rPr lang="en-ZA" smtClean="0"/>
              <a:t>2017/07/07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DA9E239-E30F-4F44-8B06-B284D3F2FFF4}" type="datetime1">
              <a:rPr lang="en-ZA" smtClean="0"/>
              <a:t>2017/07/07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3" y="402484"/>
            <a:ext cx="8663047" cy="1461188"/>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90533" y="2012414"/>
            <a:ext cx="8663047" cy="4796544"/>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90533" y="7006700"/>
            <a:ext cx="2259925" cy="402483"/>
          </a:xfrm>
          <a:prstGeom prst="rect">
            <a:avLst/>
          </a:prstGeom>
        </p:spPr>
        <p:txBody>
          <a:bodyPr vert="horz" lIns="91440" tIns="45720" rIns="91440" bIns="45720" rtlCol="0" anchor="ctr"/>
          <a:lstStyle>
            <a:lvl1pPr algn="l">
              <a:defRPr sz="1318">
                <a:solidFill>
                  <a:schemeClr val="tx1">
                    <a:tint val="75000"/>
                  </a:schemeClr>
                </a:solidFill>
              </a:defRPr>
            </a:lvl1pPr>
          </a:lstStyle>
          <a:p>
            <a:fld id="{C9E73051-DB30-A64F-9FD3-2512FC6A75D9}" type="datetime1">
              <a:rPr lang="en-ZA" smtClean="0"/>
              <a:t>2017/07/07</a:t>
            </a:fld>
            <a:endParaRPr lang="en-US"/>
          </a:p>
        </p:txBody>
      </p:sp>
      <p:sp>
        <p:nvSpPr>
          <p:cNvPr id="5" name="Footer Placeholder 4"/>
          <p:cNvSpPr>
            <a:spLocks noGrp="1"/>
          </p:cNvSpPr>
          <p:nvPr>
            <p:ph type="ftr" sz="quarter" idx="3"/>
          </p:nvPr>
        </p:nvSpPr>
        <p:spPr>
          <a:xfrm>
            <a:off x="3327113" y="7006700"/>
            <a:ext cx="3389888" cy="402483"/>
          </a:xfrm>
          <a:prstGeom prst="rect">
            <a:avLst/>
          </a:prstGeom>
        </p:spPr>
        <p:txBody>
          <a:bodyPr vert="horz" lIns="91440" tIns="45720" rIns="91440" bIns="45720" rtlCol="0" anchor="ctr"/>
          <a:lstStyle>
            <a:lvl1pPr algn="ctr">
              <a:defRPr sz="1318">
                <a:solidFill>
                  <a:schemeClr val="tx1">
                    <a:tint val="75000"/>
                  </a:schemeClr>
                </a:solidFill>
              </a:defRPr>
            </a:lvl1pPr>
          </a:lstStyle>
          <a:p>
            <a:endParaRPr lang="en-US"/>
          </a:p>
        </p:txBody>
      </p:sp>
      <p:sp>
        <p:nvSpPr>
          <p:cNvPr id="21" name="Slide Number Placeholder 5"/>
          <p:cNvSpPr>
            <a:spLocks noGrp="1"/>
          </p:cNvSpPr>
          <p:nvPr>
            <p:ph type="sldNum" sz="quarter" idx="4"/>
          </p:nvPr>
        </p:nvSpPr>
        <p:spPr>
          <a:xfrm>
            <a:off x="8836135" y="6996068"/>
            <a:ext cx="506303" cy="295932"/>
          </a:xfrm>
          <a:prstGeom prst="rect">
            <a:avLst/>
          </a:prstGeom>
        </p:spPr>
        <p:txBody>
          <a:bodyPr lIns="0" tIns="0" rIns="0" bIns="0" anchor="ctr"/>
          <a:lstStyle>
            <a:lvl1pPr algn="ctr">
              <a:defRPr sz="1200" b="1">
                <a:solidFill>
                  <a:schemeClr val="bg1"/>
                </a:solidFill>
                <a:latin typeface="Trebuchet MS" charset="0"/>
                <a:ea typeface="Trebuchet MS" charset="0"/>
                <a:cs typeface="Trebuchet MS" charset="0"/>
              </a:defRPr>
            </a:lvl1pPr>
          </a:lstStyle>
          <a:p>
            <a:fld id="{F699B3C4-AA33-E74C-9AE8-E97D7C86624E}" type="slidenum">
              <a:rPr lang="en-US" smtClean="0"/>
              <a:pPr/>
              <a:t>‹#›</a:t>
            </a:fld>
            <a:endParaRPr lang="en-US" dirty="0"/>
          </a:p>
        </p:txBody>
      </p:sp>
    </p:spTree>
    <p:extLst>
      <p:ext uri="{BB962C8B-B14F-4D97-AF65-F5344CB8AC3E}">
        <p14:creationId xmlns:p14="http://schemas.microsoft.com/office/powerpoint/2010/main" val="195835606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hdr="0" dt="0"/>
  <p:txStyles>
    <p:titleStyle>
      <a:lvl1pPr algn="l" defTabSz="1004377" rtl="0" eaLnBrk="1" latinLnBrk="0" hangingPunct="1">
        <a:lnSpc>
          <a:spcPct val="90000"/>
        </a:lnSpc>
        <a:spcBef>
          <a:spcPct val="0"/>
        </a:spcBef>
        <a:buNone/>
        <a:defRPr sz="2800" b="1" i="1" kern="1200">
          <a:solidFill>
            <a:schemeClr val="tx1"/>
          </a:solidFill>
          <a:latin typeface="Trebuchet MS" charset="0"/>
          <a:ea typeface="Trebuchet MS" charset="0"/>
          <a:cs typeface="Trebuchet MS" charset="0"/>
        </a:defRPr>
      </a:lvl1pPr>
    </p:titleStyle>
    <p:bodyStyle>
      <a:lvl1pPr marL="251094" indent="-251094" algn="l" defTabSz="1004377" rtl="0" eaLnBrk="1" latinLnBrk="0" hangingPunct="1">
        <a:lnSpc>
          <a:spcPct val="100000"/>
        </a:lnSpc>
        <a:spcBef>
          <a:spcPts val="1098"/>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1pPr>
      <a:lvl2pPr marL="753283" indent="-251094" algn="l" defTabSz="1004377"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2pPr>
      <a:lvl3pPr marL="1255471" indent="-251094" algn="l" defTabSz="1004377"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3pPr>
      <a:lvl4pPr marL="1757660" indent="-251094" algn="l" defTabSz="1004377"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4pPr>
      <a:lvl5pPr marL="2259848" indent="-251094" algn="l" defTabSz="1004377" rtl="0" eaLnBrk="1" latinLnBrk="0" hangingPunct="1">
        <a:lnSpc>
          <a:spcPct val="100000"/>
        </a:lnSpc>
        <a:spcBef>
          <a:spcPts val="549"/>
        </a:spcBef>
        <a:spcAft>
          <a:spcPts val="600"/>
        </a:spcAft>
        <a:buClr>
          <a:srgbClr val="DC1F26"/>
        </a:buClr>
        <a:buFont typeface="Wingdings" charset="2"/>
        <a:buChar char="§"/>
        <a:defRPr sz="1600" kern="1200">
          <a:solidFill>
            <a:schemeClr val="tx1">
              <a:lumMod val="50000"/>
              <a:lumOff val="50000"/>
            </a:schemeClr>
          </a:solidFill>
          <a:latin typeface="Trebuchet MS" charset="0"/>
          <a:ea typeface="Trebuchet MS" charset="0"/>
          <a:cs typeface="Trebuchet MS" charset="0"/>
        </a:defRPr>
      </a:lvl5pPr>
      <a:lvl6pPr marL="2762037" indent="-251094" algn="l" defTabSz="1004377"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6pPr>
      <a:lvl7pPr marL="3264225" indent="-251094" algn="l" defTabSz="1004377"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7pPr>
      <a:lvl8pPr marL="3766414" indent="-251094" algn="l" defTabSz="1004377"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8pPr>
      <a:lvl9pPr marL="4268602" indent="-251094" algn="l" defTabSz="1004377" rtl="0" eaLnBrk="1" latinLnBrk="0" hangingPunct="1">
        <a:lnSpc>
          <a:spcPct val="90000"/>
        </a:lnSpc>
        <a:spcBef>
          <a:spcPts val="549"/>
        </a:spcBef>
        <a:buFont typeface="Arial" panose="020B0604020202020204" pitchFamily="34" charset="0"/>
        <a:buChar char="•"/>
        <a:defRPr sz="1977" kern="1200">
          <a:solidFill>
            <a:schemeClr val="tx1"/>
          </a:solidFill>
          <a:latin typeface="+mn-lt"/>
          <a:ea typeface="+mn-ea"/>
          <a:cs typeface="+mn-cs"/>
        </a:defRPr>
      </a:lvl9pPr>
    </p:bodyStyle>
    <p:otherStyle>
      <a:defPPr>
        <a:defRPr lang="en-US"/>
      </a:defPPr>
      <a:lvl1pPr marL="0" algn="l" defTabSz="1004377" rtl="0" eaLnBrk="1" latinLnBrk="0" hangingPunct="1">
        <a:defRPr sz="1977" kern="1200">
          <a:solidFill>
            <a:schemeClr val="tx1"/>
          </a:solidFill>
          <a:latin typeface="+mn-lt"/>
          <a:ea typeface="+mn-ea"/>
          <a:cs typeface="+mn-cs"/>
        </a:defRPr>
      </a:lvl1pPr>
      <a:lvl2pPr marL="502188" algn="l" defTabSz="1004377" rtl="0" eaLnBrk="1" latinLnBrk="0" hangingPunct="1">
        <a:defRPr sz="1977" kern="1200">
          <a:solidFill>
            <a:schemeClr val="tx1"/>
          </a:solidFill>
          <a:latin typeface="+mn-lt"/>
          <a:ea typeface="+mn-ea"/>
          <a:cs typeface="+mn-cs"/>
        </a:defRPr>
      </a:lvl2pPr>
      <a:lvl3pPr marL="1004377" algn="l" defTabSz="1004377" rtl="0" eaLnBrk="1" latinLnBrk="0" hangingPunct="1">
        <a:defRPr sz="1977" kern="1200">
          <a:solidFill>
            <a:schemeClr val="tx1"/>
          </a:solidFill>
          <a:latin typeface="+mn-lt"/>
          <a:ea typeface="+mn-ea"/>
          <a:cs typeface="+mn-cs"/>
        </a:defRPr>
      </a:lvl3pPr>
      <a:lvl4pPr marL="1506565" algn="l" defTabSz="1004377" rtl="0" eaLnBrk="1" latinLnBrk="0" hangingPunct="1">
        <a:defRPr sz="1977" kern="1200">
          <a:solidFill>
            <a:schemeClr val="tx1"/>
          </a:solidFill>
          <a:latin typeface="+mn-lt"/>
          <a:ea typeface="+mn-ea"/>
          <a:cs typeface="+mn-cs"/>
        </a:defRPr>
      </a:lvl4pPr>
      <a:lvl5pPr marL="2008754" algn="l" defTabSz="1004377" rtl="0" eaLnBrk="1" latinLnBrk="0" hangingPunct="1">
        <a:defRPr sz="1977" kern="1200">
          <a:solidFill>
            <a:schemeClr val="tx1"/>
          </a:solidFill>
          <a:latin typeface="+mn-lt"/>
          <a:ea typeface="+mn-ea"/>
          <a:cs typeface="+mn-cs"/>
        </a:defRPr>
      </a:lvl5pPr>
      <a:lvl6pPr marL="2510942" algn="l" defTabSz="1004377" rtl="0" eaLnBrk="1" latinLnBrk="0" hangingPunct="1">
        <a:defRPr sz="1977" kern="1200">
          <a:solidFill>
            <a:schemeClr val="tx1"/>
          </a:solidFill>
          <a:latin typeface="+mn-lt"/>
          <a:ea typeface="+mn-ea"/>
          <a:cs typeface="+mn-cs"/>
        </a:defRPr>
      </a:lvl6pPr>
      <a:lvl7pPr marL="3013131" algn="l" defTabSz="1004377" rtl="0" eaLnBrk="1" latinLnBrk="0" hangingPunct="1">
        <a:defRPr sz="1977" kern="1200">
          <a:solidFill>
            <a:schemeClr val="tx1"/>
          </a:solidFill>
          <a:latin typeface="+mn-lt"/>
          <a:ea typeface="+mn-ea"/>
          <a:cs typeface="+mn-cs"/>
        </a:defRPr>
      </a:lvl7pPr>
      <a:lvl8pPr marL="3515319" algn="l" defTabSz="1004377" rtl="0" eaLnBrk="1" latinLnBrk="0" hangingPunct="1">
        <a:defRPr sz="1977" kern="1200">
          <a:solidFill>
            <a:schemeClr val="tx1"/>
          </a:solidFill>
          <a:latin typeface="+mn-lt"/>
          <a:ea typeface="+mn-ea"/>
          <a:cs typeface="+mn-cs"/>
        </a:defRPr>
      </a:lvl8pPr>
      <a:lvl9pPr marL="4017508" algn="l" defTabSz="1004377" rtl="0" eaLnBrk="1" latinLnBrk="0" hangingPunct="1">
        <a:defRPr sz="197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g"/><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5" name="Rectangle 4"/>
          <p:cNvSpPr/>
          <p:nvPr/>
        </p:nvSpPr>
        <p:spPr>
          <a:xfrm>
            <a:off x="2845941" y="4562879"/>
            <a:ext cx="3400747" cy="338554"/>
          </a:xfrm>
          <a:prstGeom prst="rect">
            <a:avLst/>
          </a:prstGeom>
        </p:spPr>
        <p:txBody>
          <a:bodyPr wrap="square">
            <a:spAutoFit/>
          </a:bodyPr>
          <a:lstStyle/>
          <a:p>
            <a:r>
              <a:rPr lang="en-GB" altLang="en-US" sz="1600" dirty="0" smtClean="0">
                <a:solidFill>
                  <a:schemeClr val="tx1">
                    <a:lumMod val="65000"/>
                    <a:lumOff val="35000"/>
                  </a:schemeClr>
                </a:solidFill>
                <a:latin typeface="Trebuchet MS" charset="0"/>
                <a:ea typeface="Trebuchet MS" charset="0"/>
                <a:cs typeface="Trebuchet MS" charset="0"/>
              </a:rPr>
              <a:t>PROGRAMME MODULE 8 (PM8)</a:t>
            </a:r>
            <a:endParaRPr lang="en-GB" altLang="en-US" sz="1600" dirty="0">
              <a:solidFill>
                <a:schemeClr val="tx1">
                  <a:lumMod val="65000"/>
                  <a:lumOff val="35000"/>
                </a:schemeClr>
              </a:solidFill>
              <a:latin typeface="Trebuchet MS" charset="0"/>
              <a:ea typeface="Trebuchet MS" charset="0"/>
              <a:cs typeface="Trebuchet MS" charset="0"/>
            </a:endParaRPr>
          </a:p>
        </p:txBody>
      </p:sp>
      <p:sp>
        <p:nvSpPr>
          <p:cNvPr id="7" name="Slide Number Placeholder 6"/>
          <p:cNvSpPr>
            <a:spLocks noGrp="1"/>
          </p:cNvSpPr>
          <p:nvPr>
            <p:ph type="sldNum" sz="quarter" idx="12"/>
          </p:nvPr>
        </p:nvSpPr>
        <p:spPr/>
        <p:txBody>
          <a:bodyPr/>
          <a:lstStyle/>
          <a:p>
            <a:fld id="{E2C4D301-A70E-3E43-AE0A-9757AD428F12}" type="slidenum">
              <a:rPr lang="en-US" smtClean="0"/>
              <a:t>1</a:t>
            </a:fld>
            <a:endParaRPr lang="en-US"/>
          </a:p>
        </p:txBody>
      </p:sp>
      <p:sp>
        <p:nvSpPr>
          <p:cNvPr id="8" name="Rectangle 7"/>
          <p:cNvSpPr/>
          <p:nvPr/>
        </p:nvSpPr>
        <p:spPr>
          <a:xfrm>
            <a:off x="2845941" y="3177884"/>
            <a:ext cx="5617666" cy="954107"/>
          </a:xfrm>
          <a:prstGeom prst="rect">
            <a:avLst/>
          </a:prstGeom>
        </p:spPr>
        <p:txBody>
          <a:bodyPr wrap="square">
            <a:spAutoFit/>
          </a:bodyPr>
          <a:lstStyle/>
          <a:p>
            <a:r>
              <a:rPr lang="en-GB" sz="2800" b="1" i="1" dirty="0" smtClean="0">
                <a:latin typeface="Trebuchet MS" charset="0"/>
                <a:ea typeface="Trebuchet MS" charset="0"/>
                <a:cs typeface="Trebuchet MS" charset="0"/>
              </a:rPr>
              <a:t>PLAN AN INTEGRATED</a:t>
            </a:r>
          </a:p>
          <a:p>
            <a:r>
              <a:rPr lang="en-GB" sz="2800" b="1" i="1" dirty="0" smtClean="0">
                <a:latin typeface="Trebuchet MS" charset="0"/>
                <a:ea typeface="Trebuchet MS" charset="0"/>
                <a:cs typeface="Trebuchet MS" charset="0"/>
              </a:rPr>
              <a:t>DIAGNOSTIC APPROACH</a:t>
            </a:r>
            <a:endParaRPr lang="en-US" sz="2800" b="1" i="1" dirty="0">
              <a:latin typeface="Trebuchet MS" charset="0"/>
              <a:ea typeface="Trebuchet MS" charset="0"/>
              <a:cs typeface="Trebuchet MS" charset="0"/>
            </a:endParaRPr>
          </a:p>
        </p:txBody>
      </p:sp>
    </p:spTree>
    <p:extLst>
      <p:ext uri="{BB962C8B-B14F-4D97-AF65-F5344CB8AC3E}">
        <p14:creationId xmlns:p14="http://schemas.microsoft.com/office/powerpoint/2010/main" val="6964743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Regulatory approval requirements for diagnostic devices and assays vary by country</a:t>
            </a:r>
          </a:p>
          <a:p>
            <a:r>
              <a:rPr lang="en-GB" sz="2000" dirty="0" smtClean="0">
                <a:solidFill>
                  <a:schemeClr val="tx1">
                    <a:lumMod val="65000"/>
                    <a:lumOff val="35000"/>
                  </a:schemeClr>
                </a:solidFill>
              </a:rPr>
              <a:t>Opportunities for streamlining regulatory approval processes should be considered, including:</a:t>
            </a:r>
          </a:p>
          <a:p>
            <a:pPr marL="742950" lvl="1" indent="-285750"/>
            <a:r>
              <a:rPr lang="en-GB" sz="2000" dirty="0" smtClean="0">
                <a:solidFill>
                  <a:schemeClr val="tx1">
                    <a:lumMod val="65000"/>
                    <a:lumOff val="35000"/>
                  </a:schemeClr>
                </a:solidFill>
              </a:rPr>
              <a:t>An </a:t>
            </a:r>
            <a:r>
              <a:rPr lang="en-GB" sz="2000" dirty="0">
                <a:solidFill>
                  <a:schemeClr val="tx1">
                    <a:lumMod val="65000"/>
                    <a:lumOff val="35000"/>
                  </a:schemeClr>
                </a:solidFill>
              </a:rPr>
              <a:t>abbreviated regulatory </a:t>
            </a:r>
            <a:r>
              <a:rPr lang="en-GB" sz="2000" dirty="0" smtClean="0">
                <a:solidFill>
                  <a:schemeClr val="tx1">
                    <a:lumMod val="65000"/>
                    <a:lumOff val="35000"/>
                  </a:schemeClr>
                </a:solidFill>
              </a:rPr>
              <a:t>process may be possible for new tests to be introduced which run on an already approved diagnostic device (or vice versa: an already-approved test to be validated on a new device)</a:t>
            </a:r>
          </a:p>
          <a:p>
            <a:pPr marL="742950" lvl="1" indent="-285750"/>
            <a:r>
              <a:rPr lang="en-GB" sz="2000" dirty="0" smtClean="0">
                <a:solidFill>
                  <a:schemeClr val="tx1">
                    <a:lumMod val="65000"/>
                    <a:lumOff val="35000"/>
                  </a:schemeClr>
                </a:solidFill>
              </a:rPr>
              <a:t>Coordinate in-country </a:t>
            </a:r>
            <a:r>
              <a:rPr lang="en-GB" sz="2000" dirty="0">
                <a:solidFill>
                  <a:schemeClr val="tx1">
                    <a:lumMod val="65000"/>
                    <a:lumOff val="35000"/>
                  </a:schemeClr>
                </a:solidFill>
              </a:rPr>
              <a:t>validation </a:t>
            </a:r>
            <a:r>
              <a:rPr lang="en-GB" sz="2000" dirty="0" smtClean="0">
                <a:solidFill>
                  <a:schemeClr val="tx1">
                    <a:lumMod val="65000"/>
                    <a:lumOff val="35000"/>
                  </a:schemeClr>
                </a:solidFill>
              </a:rPr>
              <a:t>among </a:t>
            </a:r>
            <a:r>
              <a:rPr lang="en-GB" sz="2000" dirty="0">
                <a:solidFill>
                  <a:schemeClr val="tx1">
                    <a:lumMod val="65000"/>
                    <a:lumOff val="35000"/>
                  </a:schemeClr>
                </a:solidFill>
              </a:rPr>
              <a:t>relevant disease programmes to avoid parallel efforts and reduce </a:t>
            </a:r>
            <a:r>
              <a:rPr lang="en-GB" sz="2000" dirty="0" smtClean="0">
                <a:solidFill>
                  <a:schemeClr val="tx1">
                    <a:lumMod val="65000"/>
                    <a:lumOff val="35000"/>
                  </a:schemeClr>
                </a:solidFill>
              </a:rPr>
              <a:t>cost and delay </a:t>
            </a:r>
            <a:r>
              <a:rPr lang="en-GB" sz="2000" dirty="0">
                <a:solidFill>
                  <a:schemeClr val="tx1">
                    <a:lumMod val="65000"/>
                    <a:lumOff val="35000"/>
                  </a:schemeClr>
                </a:solidFill>
              </a:rPr>
              <a:t>in introduction of new tests</a:t>
            </a:r>
          </a:p>
        </p:txBody>
      </p:sp>
      <p:sp>
        <p:nvSpPr>
          <p:cNvPr id="4" name="Title 3"/>
          <p:cNvSpPr>
            <a:spLocks noGrp="1"/>
          </p:cNvSpPr>
          <p:nvPr>
            <p:ph type="title"/>
          </p:nvPr>
        </p:nvSpPr>
        <p:spPr/>
        <p:txBody>
          <a:bodyPr/>
          <a:lstStyle/>
          <a:p>
            <a:r>
              <a:rPr lang="en-GB" dirty="0" smtClean="0"/>
              <a:t>2. REGULATORY </a:t>
            </a:r>
            <a:r>
              <a:rPr lang="en-GB" dirty="0"/>
              <a:t>APPROVAL AND VALIDATION</a:t>
            </a:r>
          </a:p>
        </p:txBody>
      </p:sp>
    </p:spTree>
    <p:extLst>
      <p:ext uri="{BB962C8B-B14F-4D97-AF65-F5344CB8AC3E}">
        <p14:creationId xmlns:p14="http://schemas.microsoft.com/office/powerpoint/2010/main" val="8823326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2" y="2012414"/>
            <a:ext cx="7631223" cy="4611670"/>
          </a:xfrm>
        </p:spPr>
        <p:txBody>
          <a:bodyPr/>
          <a:lstStyle/>
          <a:p>
            <a:pPr marL="0" indent="0">
              <a:buNone/>
            </a:pPr>
            <a:r>
              <a:rPr lang="en-GB" sz="2000" dirty="0" smtClean="0">
                <a:solidFill>
                  <a:schemeClr val="tx1">
                    <a:lumMod val="65000"/>
                    <a:lumOff val="35000"/>
                  </a:schemeClr>
                </a:solidFill>
              </a:rPr>
              <a:t>Selection of devices and sites </a:t>
            </a:r>
            <a:r>
              <a:rPr lang="en-GB" sz="2000" dirty="0">
                <a:solidFill>
                  <a:schemeClr val="tx1">
                    <a:lumMod val="65000"/>
                    <a:lumOff val="35000"/>
                  </a:schemeClr>
                </a:solidFill>
              </a:rPr>
              <a:t>for </a:t>
            </a:r>
            <a:r>
              <a:rPr lang="en-GB" sz="2000" dirty="0" smtClean="0">
                <a:solidFill>
                  <a:schemeClr val="tx1">
                    <a:lumMod val="65000"/>
                    <a:lumOff val="35000"/>
                  </a:schemeClr>
                </a:solidFill>
              </a:rPr>
              <a:t>deployment/integration at existing testing sites should be lead by MOH with representation from all relevant disease programmes and stakeholders</a:t>
            </a:r>
          </a:p>
          <a:p>
            <a:pPr marL="0" indent="0">
              <a:buNone/>
            </a:pPr>
            <a:r>
              <a:rPr lang="en-GB" sz="2000" dirty="0" smtClean="0">
                <a:solidFill>
                  <a:schemeClr val="tx1">
                    <a:lumMod val="65000"/>
                    <a:lumOff val="35000"/>
                  </a:schemeClr>
                </a:solidFill>
              </a:rPr>
              <a:t>Countries should employ a data-driven approach to understand needs of all disease programmes and establish a cost-efficient plan to achieve service delivery needs</a:t>
            </a:r>
            <a:endParaRPr lang="en-GB" sz="2000" dirty="0">
              <a:solidFill>
                <a:schemeClr val="tx1">
                  <a:lumMod val="65000"/>
                  <a:lumOff val="35000"/>
                </a:schemeClr>
              </a:solidFill>
            </a:endParaRPr>
          </a:p>
        </p:txBody>
      </p:sp>
      <p:sp>
        <p:nvSpPr>
          <p:cNvPr id="4" name="Title 3"/>
          <p:cNvSpPr>
            <a:spLocks noGrp="1"/>
          </p:cNvSpPr>
          <p:nvPr>
            <p:ph type="title"/>
          </p:nvPr>
        </p:nvSpPr>
        <p:spPr/>
        <p:txBody>
          <a:bodyPr/>
          <a:lstStyle/>
          <a:p>
            <a:r>
              <a:rPr lang="en-GB" dirty="0" smtClean="0"/>
              <a:t>3. PRODUCT </a:t>
            </a:r>
            <a:r>
              <a:rPr lang="en-GB" dirty="0"/>
              <a:t>AND SITE SELECTION</a:t>
            </a:r>
          </a:p>
        </p:txBody>
      </p:sp>
    </p:spTree>
    <p:extLst>
      <p:ext uri="{BB962C8B-B14F-4D97-AF65-F5344CB8AC3E}">
        <p14:creationId xmlns:p14="http://schemas.microsoft.com/office/powerpoint/2010/main" val="9901483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2" y="2012414"/>
            <a:ext cx="7631223" cy="4611670"/>
          </a:xfrm>
        </p:spPr>
        <p:txBody>
          <a:bodyPr/>
          <a:lstStyle/>
          <a:p>
            <a:pPr marL="0" indent="0">
              <a:buNone/>
            </a:pPr>
            <a:r>
              <a:rPr lang="en-GB" sz="2000" dirty="0" smtClean="0">
                <a:solidFill>
                  <a:schemeClr val="tx1">
                    <a:lumMod val="65000"/>
                    <a:lumOff val="35000"/>
                  </a:schemeClr>
                </a:solidFill>
              </a:rPr>
              <a:t>To do this, countries should:</a:t>
            </a:r>
          </a:p>
          <a:p>
            <a:r>
              <a:rPr lang="en-GB" sz="2000" dirty="0" smtClean="0">
                <a:solidFill>
                  <a:schemeClr val="tx1">
                    <a:lumMod val="65000"/>
                    <a:lumOff val="35000"/>
                  </a:schemeClr>
                </a:solidFill>
              </a:rPr>
              <a:t>Map all testing sites </a:t>
            </a:r>
            <a:r>
              <a:rPr lang="en-GB" sz="2000" dirty="0">
                <a:solidFill>
                  <a:schemeClr val="tx1">
                    <a:lumMod val="65000"/>
                    <a:lumOff val="35000"/>
                  </a:schemeClr>
                </a:solidFill>
              </a:rPr>
              <a:t>for potential device placement in the country </a:t>
            </a:r>
            <a:r>
              <a:rPr lang="en-GB" sz="2000" dirty="0" smtClean="0">
                <a:solidFill>
                  <a:schemeClr val="tx1">
                    <a:lumMod val="65000"/>
                    <a:lumOff val="35000"/>
                  </a:schemeClr>
                </a:solidFill>
              </a:rPr>
              <a:t>based </a:t>
            </a:r>
            <a:r>
              <a:rPr lang="en-GB" sz="2000" dirty="0">
                <a:solidFill>
                  <a:schemeClr val="tx1">
                    <a:lumMod val="65000"/>
                    <a:lumOff val="35000"/>
                  </a:schemeClr>
                </a:solidFill>
              </a:rPr>
              <a:t>on target patient populations across diseases and testing volume needs for all </a:t>
            </a:r>
            <a:r>
              <a:rPr lang="en-GB" sz="2000" dirty="0" smtClean="0">
                <a:solidFill>
                  <a:schemeClr val="tx1">
                    <a:lumMod val="65000"/>
                    <a:lumOff val="35000"/>
                  </a:schemeClr>
                </a:solidFill>
              </a:rPr>
              <a:t>tests</a:t>
            </a:r>
          </a:p>
          <a:p>
            <a:r>
              <a:rPr lang="en-GB" sz="2000" dirty="0" smtClean="0">
                <a:solidFill>
                  <a:schemeClr val="tx1">
                    <a:lumMod val="65000"/>
                    <a:lumOff val="35000"/>
                  </a:schemeClr>
                </a:solidFill>
              </a:rPr>
              <a:t>Mapping </a:t>
            </a:r>
            <a:r>
              <a:rPr lang="en-GB" sz="2000" dirty="0">
                <a:solidFill>
                  <a:schemeClr val="tx1">
                    <a:lumMod val="65000"/>
                    <a:lumOff val="35000"/>
                  </a:schemeClr>
                </a:solidFill>
              </a:rPr>
              <a:t>should account for expected device capacity (</a:t>
            </a:r>
            <a:r>
              <a:rPr lang="en-GB" sz="2000" i="1" dirty="0">
                <a:solidFill>
                  <a:schemeClr val="tx1">
                    <a:lumMod val="65000"/>
                    <a:lumOff val="35000"/>
                  </a:schemeClr>
                </a:solidFill>
              </a:rPr>
              <a:t>i.e</a:t>
            </a:r>
            <a:r>
              <a:rPr lang="en-GB" sz="2000" dirty="0">
                <a:solidFill>
                  <a:schemeClr val="tx1">
                    <a:lumMod val="65000"/>
                    <a:lumOff val="35000"/>
                  </a:schemeClr>
                </a:solidFill>
              </a:rPr>
              <a:t>., number of tests per day or per shift), and existing </a:t>
            </a:r>
            <a:r>
              <a:rPr lang="en-GB" sz="2000" dirty="0" smtClean="0">
                <a:solidFill>
                  <a:schemeClr val="tx1">
                    <a:lumMod val="65000"/>
                    <a:lumOff val="35000"/>
                  </a:schemeClr>
                </a:solidFill>
              </a:rPr>
              <a:t>device deployment</a:t>
            </a:r>
          </a:p>
          <a:p>
            <a:r>
              <a:rPr lang="en-GB" sz="2000" dirty="0" smtClean="0">
                <a:solidFill>
                  <a:schemeClr val="tx1">
                    <a:lumMod val="65000"/>
                    <a:lumOff val="35000"/>
                  </a:schemeClr>
                </a:solidFill>
              </a:rPr>
              <a:t>Assess unused </a:t>
            </a:r>
            <a:r>
              <a:rPr lang="en-GB" sz="2000" dirty="0">
                <a:solidFill>
                  <a:schemeClr val="tx1">
                    <a:lumMod val="65000"/>
                    <a:lumOff val="35000"/>
                  </a:schemeClr>
                </a:solidFill>
              </a:rPr>
              <a:t>capacity of existing </a:t>
            </a:r>
            <a:r>
              <a:rPr lang="en-GB" sz="2000" dirty="0" smtClean="0">
                <a:solidFill>
                  <a:schemeClr val="tx1">
                    <a:lumMod val="65000"/>
                    <a:lumOff val="35000"/>
                  </a:schemeClr>
                </a:solidFill>
              </a:rPr>
              <a:t>devices and potential for integration before procuring additional </a:t>
            </a:r>
            <a:r>
              <a:rPr lang="en-GB" sz="2000" dirty="0">
                <a:solidFill>
                  <a:schemeClr val="tx1">
                    <a:lumMod val="65000"/>
                    <a:lumOff val="35000"/>
                  </a:schemeClr>
                </a:solidFill>
              </a:rPr>
              <a:t>devices </a:t>
            </a:r>
            <a:endParaRPr lang="en-GB" sz="2000" dirty="0" smtClean="0">
              <a:solidFill>
                <a:schemeClr val="tx1">
                  <a:lumMod val="65000"/>
                  <a:lumOff val="35000"/>
                </a:schemeClr>
              </a:solidFill>
            </a:endParaRPr>
          </a:p>
        </p:txBody>
      </p:sp>
      <p:sp>
        <p:nvSpPr>
          <p:cNvPr id="4" name="Title 3"/>
          <p:cNvSpPr>
            <a:spLocks noGrp="1"/>
          </p:cNvSpPr>
          <p:nvPr>
            <p:ph type="title"/>
          </p:nvPr>
        </p:nvSpPr>
        <p:spPr/>
        <p:txBody>
          <a:bodyPr/>
          <a:lstStyle/>
          <a:p>
            <a:r>
              <a:rPr lang="en-GB" dirty="0" smtClean="0"/>
              <a:t>3. PRODUCT </a:t>
            </a:r>
            <a:r>
              <a:rPr lang="en-GB" dirty="0"/>
              <a:t>AND SITE SELECTION</a:t>
            </a:r>
          </a:p>
        </p:txBody>
      </p:sp>
    </p:spTree>
    <p:extLst>
      <p:ext uri="{BB962C8B-B14F-4D97-AF65-F5344CB8AC3E}">
        <p14:creationId xmlns:p14="http://schemas.microsoft.com/office/powerpoint/2010/main" val="16873126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GB" sz="2000" dirty="0" smtClean="0">
                <a:solidFill>
                  <a:schemeClr val="tx1">
                    <a:lumMod val="65000"/>
                    <a:lumOff val="35000"/>
                  </a:schemeClr>
                </a:solidFill>
              </a:rPr>
              <a:t>Consider the following when selecting sites for placement of multi-disease </a:t>
            </a:r>
            <a:r>
              <a:rPr lang="en-GB" sz="2000" dirty="0">
                <a:solidFill>
                  <a:schemeClr val="tx1">
                    <a:lumMod val="65000"/>
                    <a:lumOff val="35000"/>
                  </a:schemeClr>
                </a:solidFill>
              </a:rPr>
              <a:t>testing </a:t>
            </a:r>
            <a:r>
              <a:rPr lang="en-GB" sz="2000" dirty="0" smtClean="0">
                <a:solidFill>
                  <a:schemeClr val="tx1">
                    <a:lumMod val="65000"/>
                    <a:lumOff val="35000"/>
                  </a:schemeClr>
                </a:solidFill>
              </a:rPr>
              <a:t>devices: </a:t>
            </a:r>
          </a:p>
          <a:p>
            <a:r>
              <a:rPr lang="en-GB" sz="2000" dirty="0" smtClean="0">
                <a:solidFill>
                  <a:schemeClr val="tx1">
                    <a:lumMod val="65000"/>
                    <a:lumOff val="35000"/>
                  </a:schemeClr>
                </a:solidFill>
              </a:rPr>
              <a:t>Infrastructure </a:t>
            </a:r>
            <a:r>
              <a:rPr lang="en-GB" sz="2000" dirty="0">
                <a:solidFill>
                  <a:schemeClr val="tx1">
                    <a:lumMod val="65000"/>
                    <a:lumOff val="35000"/>
                  </a:schemeClr>
                </a:solidFill>
              </a:rPr>
              <a:t>needs (space, electricity, temperature, </a:t>
            </a:r>
            <a:r>
              <a:rPr lang="en-GB" sz="2000" i="1" dirty="0">
                <a:solidFill>
                  <a:schemeClr val="tx1">
                    <a:lumMod val="65000"/>
                    <a:lumOff val="35000"/>
                  </a:schemeClr>
                </a:solidFill>
              </a:rPr>
              <a:t>etc</a:t>
            </a:r>
            <a:r>
              <a:rPr lang="en-GB" sz="2000" i="1" dirty="0" smtClean="0">
                <a:solidFill>
                  <a:schemeClr val="tx1">
                    <a:lumMod val="65000"/>
                    <a:lumOff val="35000"/>
                  </a:schemeClr>
                </a:solidFill>
              </a:rPr>
              <a:t>.</a:t>
            </a:r>
            <a:r>
              <a:rPr lang="en-GB" sz="2000" dirty="0" smtClean="0">
                <a:solidFill>
                  <a:schemeClr val="tx1">
                    <a:lumMod val="65000"/>
                    <a:lumOff val="35000"/>
                  </a:schemeClr>
                </a:solidFill>
              </a:rPr>
              <a:t>)</a:t>
            </a:r>
          </a:p>
          <a:p>
            <a:r>
              <a:rPr lang="en-GB" sz="2000" dirty="0" smtClean="0">
                <a:solidFill>
                  <a:schemeClr val="tx1">
                    <a:lumMod val="65000"/>
                    <a:lumOff val="35000"/>
                  </a:schemeClr>
                </a:solidFill>
              </a:rPr>
              <a:t>Specimen </a:t>
            </a:r>
            <a:r>
              <a:rPr lang="en-GB" sz="2000" dirty="0">
                <a:solidFill>
                  <a:schemeClr val="tx1">
                    <a:lumMod val="65000"/>
                    <a:lumOff val="35000"/>
                  </a:schemeClr>
                </a:solidFill>
              </a:rPr>
              <a:t>referral systems </a:t>
            </a:r>
            <a:endParaRPr lang="en-GB" sz="2000" dirty="0" smtClean="0">
              <a:solidFill>
                <a:schemeClr val="tx1">
                  <a:lumMod val="65000"/>
                  <a:lumOff val="35000"/>
                </a:schemeClr>
              </a:solidFill>
            </a:endParaRPr>
          </a:p>
          <a:p>
            <a:r>
              <a:rPr lang="en-GB" sz="2000" dirty="0" smtClean="0">
                <a:solidFill>
                  <a:schemeClr val="tx1">
                    <a:lumMod val="65000"/>
                    <a:lumOff val="35000"/>
                  </a:schemeClr>
                </a:solidFill>
              </a:rPr>
              <a:t>Patient </a:t>
            </a:r>
            <a:r>
              <a:rPr lang="en-GB" sz="2000" dirty="0">
                <a:solidFill>
                  <a:schemeClr val="tx1">
                    <a:lumMod val="65000"/>
                    <a:lumOff val="35000"/>
                  </a:schemeClr>
                </a:solidFill>
              </a:rPr>
              <a:t>access to treatment for each disease being </a:t>
            </a:r>
            <a:r>
              <a:rPr lang="en-GB" sz="2000" dirty="0" smtClean="0">
                <a:solidFill>
                  <a:schemeClr val="tx1">
                    <a:lumMod val="65000"/>
                    <a:lumOff val="35000"/>
                  </a:schemeClr>
                </a:solidFill>
              </a:rPr>
              <a:t>tested</a:t>
            </a:r>
          </a:p>
          <a:p>
            <a:r>
              <a:rPr lang="en-GB" sz="2000" dirty="0" smtClean="0">
                <a:solidFill>
                  <a:schemeClr val="tx1">
                    <a:lumMod val="65000"/>
                    <a:lumOff val="35000"/>
                  </a:schemeClr>
                </a:solidFill>
              </a:rPr>
              <a:t>Equipment</a:t>
            </a:r>
            <a:r>
              <a:rPr lang="en-GB" sz="2000" dirty="0">
                <a:solidFill>
                  <a:schemeClr val="tx1">
                    <a:lumMod val="65000"/>
                    <a:lumOff val="35000"/>
                  </a:schemeClr>
                </a:solidFill>
              </a:rPr>
              <a:t>, cartridge or reagent disposal </a:t>
            </a:r>
            <a:r>
              <a:rPr lang="en-GB" sz="2000" dirty="0" smtClean="0">
                <a:solidFill>
                  <a:schemeClr val="tx1">
                    <a:lumMod val="65000"/>
                    <a:lumOff val="35000"/>
                  </a:schemeClr>
                </a:solidFill>
              </a:rPr>
              <a:t>requirements</a:t>
            </a:r>
          </a:p>
          <a:p>
            <a:r>
              <a:rPr lang="en-GB" sz="2000" dirty="0" smtClean="0">
                <a:solidFill>
                  <a:schemeClr val="tx1">
                    <a:lumMod val="65000"/>
                    <a:lumOff val="35000"/>
                  </a:schemeClr>
                </a:solidFill>
              </a:rPr>
              <a:t>Biosafety </a:t>
            </a:r>
            <a:r>
              <a:rPr lang="en-GB" sz="2000" dirty="0">
                <a:solidFill>
                  <a:schemeClr val="tx1">
                    <a:lumMod val="65000"/>
                    <a:lumOff val="35000"/>
                  </a:schemeClr>
                </a:solidFill>
              </a:rPr>
              <a:t>requirements for handling of specimens for all planned test </a:t>
            </a:r>
            <a:r>
              <a:rPr lang="en-GB" sz="2000" dirty="0" smtClean="0">
                <a:solidFill>
                  <a:schemeClr val="tx1">
                    <a:lumMod val="65000"/>
                    <a:lumOff val="35000"/>
                  </a:schemeClr>
                </a:solidFill>
              </a:rPr>
              <a:t>types</a:t>
            </a:r>
          </a:p>
          <a:p>
            <a:r>
              <a:rPr lang="en-GB" sz="2000" dirty="0" smtClean="0">
                <a:solidFill>
                  <a:schemeClr val="tx1">
                    <a:lumMod val="65000"/>
                    <a:lumOff val="35000"/>
                  </a:schemeClr>
                </a:solidFill>
              </a:rPr>
              <a:t>Maintenance requirements</a:t>
            </a:r>
          </a:p>
          <a:p>
            <a:r>
              <a:rPr lang="en-GB" sz="2000" dirty="0" smtClean="0">
                <a:solidFill>
                  <a:schemeClr val="tx1">
                    <a:lumMod val="65000"/>
                    <a:lumOff val="35000"/>
                  </a:schemeClr>
                </a:solidFill>
              </a:rPr>
              <a:t>Human resource requirements</a:t>
            </a:r>
            <a:endParaRPr lang="en-GB" sz="2000" dirty="0">
              <a:solidFill>
                <a:schemeClr val="tx1">
                  <a:lumMod val="65000"/>
                  <a:lumOff val="35000"/>
                </a:schemeClr>
              </a:solidFill>
            </a:endParaRPr>
          </a:p>
        </p:txBody>
      </p:sp>
      <p:sp>
        <p:nvSpPr>
          <p:cNvPr id="4" name="Title 3"/>
          <p:cNvSpPr>
            <a:spLocks noGrp="1"/>
          </p:cNvSpPr>
          <p:nvPr>
            <p:ph type="title"/>
          </p:nvPr>
        </p:nvSpPr>
        <p:spPr/>
        <p:txBody>
          <a:bodyPr/>
          <a:lstStyle/>
          <a:p>
            <a:r>
              <a:rPr lang="en-GB" dirty="0"/>
              <a:t>3</a:t>
            </a:r>
            <a:r>
              <a:rPr lang="en-GB" dirty="0" smtClean="0"/>
              <a:t>. PRODUCT </a:t>
            </a:r>
            <a:r>
              <a:rPr lang="en-GB" dirty="0"/>
              <a:t>AND SITE SELECTION</a:t>
            </a:r>
          </a:p>
        </p:txBody>
      </p:sp>
    </p:spTree>
    <p:extLst>
      <p:ext uri="{BB962C8B-B14F-4D97-AF65-F5344CB8AC3E}">
        <p14:creationId xmlns:p14="http://schemas.microsoft.com/office/powerpoint/2010/main" val="1855856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Establish integrated specimen </a:t>
            </a:r>
            <a:r>
              <a:rPr lang="en-GB" sz="2000" dirty="0">
                <a:solidFill>
                  <a:schemeClr val="tx1">
                    <a:lumMod val="65000"/>
                    <a:lumOff val="35000"/>
                  </a:schemeClr>
                </a:solidFill>
              </a:rPr>
              <a:t>referral systems for all specimens using multi-disease testing </a:t>
            </a:r>
            <a:r>
              <a:rPr lang="en-GB" sz="2000" dirty="0" smtClean="0">
                <a:solidFill>
                  <a:schemeClr val="tx1">
                    <a:lumMod val="65000"/>
                    <a:lumOff val="35000"/>
                  </a:schemeClr>
                </a:solidFill>
              </a:rPr>
              <a:t>devices. </a:t>
            </a:r>
          </a:p>
          <a:p>
            <a:pPr marL="742950" lvl="1" indent="-285750"/>
            <a:r>
              <a:rPr lang="en-GB" sz="2000" dirty="0">
                <a:solidFill>
                  <a:schemeClr val="tx1">
                    <a:lumMod val="65000"/>
                    <a:lumOff val="35000"/>
                  </a:schemeClr>
                </a:solidFill>
              </a:rPr>
              <a:t>e.g. developing integrated system from the start, or adding new specimens to an existing single-disease referral system</a:t>
            </a:r>
          </a:p>
          <a:p>
            <a:r>
              <a:rPr lang="en-GB" sz="2000" dirty="0" smtClean="0">
                <a:solidFill>
                  <a:schemeClr val="tx1">
                    <a:lumMod val="65000"/>
                    <a:lumOff val="35000"/>
                  </a:schemeClr>
                </a:solidFill>
              </a:rPr>
              <a:t>Specific </a:t>
            </a:r>
            <a:r>
              <a:rPr lang="en-GB" sz="2000" dirty="0">
                <a:solidFill>
                  <a:schemeClr val="tx1">
                    <a:lumMod val="65000"/>
                    <a:lumOff val="35000"/>
                  </a:schemeClr>
                </a:solidFill>
              </a:rPr>
              <a:t>requirements may be </a:t>
            </a:r>
            <a:r>
              <a:rPr lang="en-GB" sz="2000" dirty="0" smtClean="0">
                <a:solidFill>
                  <a:schemeClr val="tx1">
                    <a:lumMod val="65000"/>
                    <a:lumOff val="35000"/>
                  </a:schemeClr>
                </a:solidFill>
              </a:rPr>
              <a:t>needed </a:t>
            </a:r>
            <a:r>
              <a:rPr lang="en-GB" sz="2000" dirty="0">
                <a:solidFill>
                  <a:schemeClr val="tx1">
                    <a:lumMod val="65000"/>
                    <a:lumOff val="35000"/>
                  </a:schemeClr>
                </a:solidFill>
              </a:rPr>
              <a:t>for certain specimens, e.g. biosafety considerations for specimens for TB or Ebola </a:t>
            </a:r>
            <a:r>
              <a:rPr lang="en-GB" sz="2000" dirty="0" smtClean="0">
                <a:solidFill>
                  <a:schemeClr val="tx1">
                    <a:lumMod val="65000"/>
                    <a:lumOff val="35000"/>
                  </a:schemeClr>
                </a:solidFill>
              </a:rPr>
              <a:t>testing</a:t>
            </a:r>
          </a:p>
          <a:p>
            <a:r>
              <a:rPr lang="en-GB" sz="2000" dirty="0" smtClean="0">
                <a:solidFill>
                  <a:schemeClr val="tx1">
                    <a:lumMod val="65000"/>
                    <a:lumOff val="35000"/>
                  </a:schemeClr>
                </a:solidFill>
              </a:rPr>
              <a:t>Understand the timing and demand for testing of various disease programmes (</a:t>
            </a:r>
            <a:r>
              <a:rPr lang="en-GB" sz="2000" i="1" dirty="0" smtClean="0">
                <a:solidFill>
                  <a:schemeClr val="tx1">
                    <a:lumMod val="65000"/>
                    <a:lumOff val="35000"/>
                  </a:schemeClr>
                </a:solidFill>
              </a:rPr>
              <a:t>e.g</a:t>
            </a:r>
            <a:r>
              <a:rPr lang="en-GB" sz="2000" dirty="0" smtClean="0">
                <a:solidFill>
                  <a:schemeClr val="tx1">
                    <a:lumMod val="65000"/>
                    <a:lumOff val="35000"/>
                  </a:schemeClr>
                </a:solidFill>
              </a:rPr>
              <a:t>. TB and HIV clinic operating hours, specific clinic days, outreach events </a:t>
            </a:r>
            <a:r>
              <a:rPr lang="en-GB" sz="2000" i="1" dirty="0" smtClean="0">
                <a:solidFill>
                  <a:schemeClr val="tx1">
                    <a:lumMod val="65000"/>
                    <a:lumOff val="35000"/>
                  </a:schemeClr>
                </a:solidFill>
              </a:rPr>
              <a:t>etc.</a:t>
            </a:r>
            <a:r>
              <a:rPr lang="en-GB" sz="2000" dirty="0" smtClean="0">
                <a:solidFill>
                  <a:schemeClr val="tx1">
                    <a:lumMod val="65000"/>
                    <a:lumOff val="35000"/>
                  </a:schemeClr>
                </a:solidFill>
              </a:rPr>
              <a:t>)</a:t>
            </a:r>
          </a:p>
          <a:p>
            <a:r>
              <a:rPr lang="en-GB" sz="2000" dirty="0" smtClean="0">
                <a:solidFill>
                  <a:schemeClr val="tx1">
                    <a:lumMod val="65000"/>
                    <a:lumOff val="35000"/>
                  </a:schemeClr>
                </a:solidFill>
              </a:rPr>
              <a:t>Plan </a:t>
            </a:r>
            <a:r>
              <a:rPr lang="en-GB" sz="2000" dirty="0">
                <a:solidFill>
                  <a:schemeClr val="tx1">
                    <a:lumMod val="65000"/>
                    <a:lumOff val="35000"/>
                  </a:schemeClr>
                </a:solidFill>
              </a:rPr>
              <a:t>specimen collection </a:t>
            </a:r>
            <a:r>
              <a:rPr lang="en-GB" sz="2000" dirty="0" smtClean="0">
                <a:solidFill>
                  <a:schemeClr val="tx1">
                    <a:lumMod val="65000"/>
                    <a:lumOff val="35000"/>
                  </a:schemeClr>
                </a:solidFill>
              </a:rPr>
              <a:t>and </a:t>
            </a:r>
            <a:r>
              <a:rPr lang="en-GB" sz="2000" dirty="0">
                <a:solidFill>
                  <a:schemeClr val="tx1">
                    <a:lumMod val="65000"/>
                    <a:lumOff val="35000"/>
                  </a:schemeClr>
                </a:solidFill>
              </a:rPr>
              <a:t>transport </a:t>
            </a:r>
            <a:r>
              <a:rPr lang="en-GB" sz="2000" dirty="0" smtClean="0">
                <a:solidFill>
                  <a:schemeClr val="tx1">
                    <a:lumMod val="65000"/>
                    <a:lumOff val="35000"/>
                  </a:schemeClr>
                </a:solidFill>
              </a:rPr>
              <a:t>so </a:t>
            </a:r>
            <a:r>
              <a:rPr lang="en-GB" sz="2000" dirty="0">
                <a:solidFill>
                  <a:schemeClr val="tx1">
                    <a:lumMod val="65000"/>
                    <a:lumOff val="35000"/>
                  </a:schemeClr>
                </a:solidFill>
              </a:rPr>
              <a:t>as not to overwhelm testing sites or </a:t>
            </a:r>
            <a:r>
              <a:rPr lang="en-GB" sz="2000" dirty="0" smtClean="0">
                <a:solidFill>
                  <a:schemeClr val="tx1">
                    <a:lumMod val="65000"/>
                    <a:lumOff val="35000"/>
                  </a:schemeClr>
                </a:solidFill>
              </a:rPr>
              <a:t>transportation system</a:t>
            </a:r>
            <a:endParaRPr lang="en-GB" sz="2000" dirty="0">
              <a:solidFill>
                <a:schemeClr val="tx1">
                  <a:lumMod val="65000"/>
                  <a:lumOff val="35000"/>
                </a:schemeClr>
              </a:solidFill>
            </a:endParaRPr>
          </a:p>
        </p:txBody>
      </p:sp>
      <p:sp>
        <p:nvSpPr>
          <p:cNvPr id="4" name="Title 3"/>
          <p:cNvSpPr>
            <a:spLocks noGrp="1"/>
          </p:cNvSpPr>
          <p:nvPr>
            <p:ph type="title"/>
          </p:nvPr>
        </p:nvSpPr>
        <p:spPr>
          <a:xfrm>
            <a:off x="1204914" y="936046"/>
            <a:ext cx="8387081" cy="759006"/>
          </a:xfrm>
        </p:spPr>
        <p:txBody>
          <a:bodyPr>
            <a:normAutofit/>
          </a:bodyPr>
          <a:lstStyle/>
          <a:p>
            <a:r>
              <a:rPr lang="en-GB" dirty="0"/>
              <a:t>4</a:t>
            </a:r>
            <a:r>
              <a:rPr lang="en-GB" dirty="0" smtClean="0"/>
              <a:t>. INTEGRATED </a:t>
            </a:r>
            <a:r>
              <a:rPr lang="en-GB" dirty="0"/>
              <a:t>SPECIMEN REFERRAL SYSTEMS</a:t>
            </a:r>
          </a:p>
        </p:txBody>
      </p:sp>
    </p:spTree>
    <p:extLst>
      <p:ext uri="{BB962C8B-B14F-4D97-AF65-F5344CB8AC3E}">
        <p14:creationId xmlns:p14="http://schemas.microsoft.com/office/powerpoint/2010/main" val="5728067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Engage </a:t>
            </a:r>
            <a:r>
              <a:rPr lang="en-GB" sz="2000" dirty="0">
                <a:solidFill>
                  <a:schemeClr val="tx1">
                    <a:lumMod val="65000"/>
                    <a:lumOff val="35000"/>
                  </a:schemeClr>
                </a:solidFill>
              </a:rPr>
              <a:t>laboratory staff and clinicians from all relevant disease programmes in the consultative process for the development of the SOPs</a:t>
            </a:r>
          </a:p>
          <a:p>
            <a:r>
              <a:rPr lang="en-GB" sz="2000" dirty="0" smtClean="0">
                <a:solidFill>
                  <a:schemeClr val="tx1">
                    <a:lumMod val="65000"/>
                    <a:lumOff val="35000"/>
                  </a:schemeClr>
                </a:solidFill>
              </a:rPr>
              <a:t>Ensure that the SOPs address </a:t>
            </a:r>
            <a:r>
              <a:rPr lang="en-GB" sz="2000" dirty="0">
                <a:solidFill>
                  <a:schemeClr val="tx1">
                    <a:lumMod val="65000"/>
                    <a:lumOff val="35000"/>
                  </a:schemeClr>
                </a:solidFill>
              </a:rPr>
              <a:t>instances of potential capacity shortfall at the testing site </a:t>
            </a:r>
            <a:r>
              <a:rPr lang="en-GB" sz="2000" i="1" dirty="0">
                <a:solidFill>
                  <a:schemeClr val="tx1">
                    <a:lumMod val="65000"/>
                    <a:lumOff val="35000"/>
                  </a:schemeClr>
                </a:solidFill>
              </a:rPr>
              <a:t>e.g.</a:t>
            </a:r>
            <a:r>
              <a:rPr lang="en-GB" sz="2000" dirty="0">
                <a:solidFill>
                  <a:schemeClr val="tx1">
                    <a:lumMod val="65000"/>
                    <a:lumOff val="35000"/>
                  </a:schemeClr>
                </a:solidFill>
              </a:rPr>
              <a:t> </a:t>
            </a:r>
            <a:r>
              <a:rPr lang="en-GB" sz="2000" dirty="0" smtClean="0">
                <a:solidFill>
                  <a:schemeClr val="tx1">
                    <a:lumMod val="65000"/>
                    <a:lumOff val="35000"/>
                  </a:schemeClr>
                </a:solidFill>
              </a:rPr>
              <a:t>which priority </a:t>
            </a:r>
            <a:r>
              <a:rPr lang="en-GB" sz="2000" dirty="0">
                <a:solidFill>
                  <a:schemeClr val="tx1">
                    <a:lumMod val="65000"/>
                    <a:lumOff val="35000"/>
                  </a:schemeClr>
                </a:solidFill>
              </a:rPr>
              <a:t>specimens would be tested first, while remaining specimens would be referred to another site or temporarily stored until testing capacity is </a:t>
            </a:r>
            <a:r>
              <a:rPr lang="en-GB" sz="2000" dirty="0" smtClean="0">
                <a:solidFill>
                  <a:schemeClr val="tx1">
                    <a:lumMod val="65000"/>
                    <a:lumOff val="35000"/>
                  </a:schemeClr>
                </a:solidFill>
              </a:rPr>
              <a:t>available</a:t>
            </a:r>
          </a:p>
          <a:p>
            <a:r>
              <a:rPr lang="en-GB" sz="2000" dirty="0" smtClean="0">
                <a:solidFill>
                  <a:schemeClr val="tx1">
                    <a:lumMod val="65000"/>
                    <a:lumOff val="35000"/>
                  </a:schemeClr>
                </a:solidFill>
              </a:rPr>
              <a:t>Train all </a:t>
            </a:r>
            <a:r>
              <a:rPr lang="en-GB" sz="2000" dirty="0">
                <a:solidFill>
                  <a:schemeClr val="tx1">
                    <a:lumMod val="65000"/>
                    <a:lumOff val="35000"/>
                  </a:schemeClr>
                </a:solidFill>
              </a:rPr>
              <a:t>persons currently performing disease-specific tests </a:t>
            </a:r>
            <a:r>
              <a:rPr lang="en-GB" sz="2000" dirty="0" smtClean="0">
                <a:solidFill>
                  <a:schemeClr val="tx1">
                    <a:lumMod val="65000"/>
                    <a:lumOff val="35000"/>
                  </a:schemeClr>
                </a:solidFill>
              </a:rPr>
              <a:t>on </a:t>
            </a:r>
            <a:r>
              <a:rPr lang="en-GB" sz="2000" dirty="0">
                <a:solidFill>
                  <a:schemeClr val="tx1">
                    <a:lumMod val="65000"/>
                    <a:lumOff val="35000"/>
                  </a:schemeClr>
                </a:solidFill>
              </a:rPr>
              <a:t>multi-disease testing devices across all test types used in the </a:t>
            </a:r>
            <a:r>
              <a:rPr lang="en-GB" sz="2000" dirty="0" smtClean="0">
                <a:solidFill>
                  <a:schemeClr val="tx1">
                    <a:lumMod val="65000"/>
                    <a:lumOff val="35000"/>
                  </a:schemeClr>
                </a:solidFill>
              </a:rPr>
              <a:t>setting</a:t>
            </a:r>
          </a:p>
          <a:p>
            <a:pPr marL="0" indent="0">
              <a:buNone/>
            </a:pPr>
            <a:endParaRPr lang="en-GB" dirty="0"/>
          </a:p>
        </p:txBody>
      </p:sp>
      <p:sp>
        <p:nvSpPr>
          <p:cNvPr id="4" name="Title 3"/>
          <p:cNvSpPr>
            <a:spLocks noGrp="1"/>
          </p:cNvSpPr>
          <p:nvPr>
            <p:ph type="title"/>
          </p:nvPr>
        </p:nvSpPr>
        <p:spPr/>
        <p:txBody>
          <a:bodyPr>
            <a:noAutofit/>
          </a:bodyPr>
          <a:lstStyle/>
          <a:p>
            <a:r>
              <a:rPr lang="en-GB" dirty="0"/>
              <a:t>5</a:t>
            </a:r>
            <a:r>
              <a:rPr lang="en-GB" dirty="0" smtClean="0"/>
              <a:t>. STANDARD </a:t>
            </a:r>
            <a:r>
              <a:rPr lang="en-GB" dirty="0"/>
              <a:t>OPERATING PROCEDURES AND TRAININGS FOR END-USERS</a:t>
            </a:r>
          </a:p>
        </p:txBody>
      </p:sp>
    </p:spTree>
    <p:extLst>
      <p:ext uri="{BB962C8B-B14F-4D97-AF65-F5344CB8AC3E}">
        <p14:creationId xmlns:p14="http://schemas.microsoft.com/office/powerpoint/2010/main" val="21414926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All end users should be trained in:</a:t>
            </a:r>
          </a:p>
          <a:p>
            <a:pPr marL="742950" lvl="1" indent="-285750"/>
            <a:r>
              <a:rPr lang="en-GB" sz="2000" dirty="0" smtClean="0">
                <a:solidFill>
                  <a:schemeClr val="tx1">
                    <a:lumMod val="65000"/>
                    <a:lumOff val="35000"/>
                  </a:schemeClr>
                </a:solidFill>
              </a:rPr>
              <a:t>Specimen collection and handling (including </a:t>
            </a:r>
            <a:r>
              <a:rPr lang="en-GB" sz="2000" dirty="0">
                <a:solidFill>
                  <a:schemeClr val="tx1">
                    <a:lumMod val="65000"/>
                    <a:lumOff val="35000"/>
                  </a:schemeClr>
                </a:solidFill>
              </a:rPr>
              <a:t>biosafety precautions)</a:t>
            </a:r>
          </a:p>
          <a:p>
            <a:pPr marL="742950" lvl="1" indent="-285750"/>
            <a:r>
              <a:rPr lang="en-GB" sz="2000" dirty="0">
                <a:solidFill>
                  <a:schemeClr val="tx1">
                    <a:lumMod val="65000"/>
                    <a:lumOff val="35000"/>
                  </a:schemeClr>
                </a:solidFill>
              </a:rPr>
              <a:t>Patient management and test counselling (</a:t>
            </a:r>
            <a:r>
              <a:rPr lang="en-GB" sz="2000" i="1" dirty="0">
                <a:solidFill>
                  <a:schemeClr val="tx1">
                    <a:lumMod val="65000"/>
                    <a:lumOff val="35000"/>
                  </a:schemeClr>
                </a:solidFill>
              </a:rPr>
              <a:t>e.g.</a:t>
            </a:r>
            <a:r>
              <a:rPr lang="en-GB" sz="2000" dirty="0">
                <a:solidFill>
                  <a:schemeClr val="tx1">
                    <a:lumMod val="65000"/>
                    <a:lumOff val="35000"/>
                  </a:schemeClr>
                </a:solidFill>
              </a:rPr>
              <a:t> HIV viral load)</a:t>
            </a:r>
          </a:p>
          <a:p>
            <a:pPr marL="742950" lvl="1" indent="-285750"/>
            <a:r>
              <a:rPr lang="en-GB" sz="2000" dirty="0" smtClean="0">
                <a:solidFill>
                  <a:schemeClr val="tx1">
                    <a:lumMod val="65000"/>
                    <a:lumOff val="35000"/>
                  </a:schemeClr>
                </a:solidFill>
              </a:rPr>
              <a:t>Test procedures</a:t>
            </a:r>
            <a:endParaRPr lang="en-GB" sz="2000" dirty="0">
              <a:solidFill>
                <a:schemeClr val="tx1">
                  <a:lumMod val="65000"/>
                  <a:lumOff val="35000"/>
                </a:schemeClr>
              </a:solidFill>
            </a:endParaRPr>
          </a:p>
          <a:p>
            <a:pPr marL="742950" lvl="1" indent="-285750"/>
            <a:r>
              <a:rPr lang="en-GB" sz="2000" dirty="0">
                <a:solidFill>
                  <a:schemeClr val="tx1">
                    <a:lumMod val="65000"/>
                    <a:lumOff val="35000"/>
                  </a:schemeClr>
                </a:solidFill>
              </a:rPr>
              <a:t>Following </a:t>
            </a:r>
            <a:r>
              <a:rPr lang="en-GB" sz="2000" dirty="0" smtClean="0">
                <a:solidFill>
                  <a:schemeClr val="tx1">
                    <a:lumMod val="65000"/>
                    <a:lumOff val="35000"/>
                  </a:schemeClr>
                </a:solidFill>
              </a:rPr>
              <a:t>national </a:t>
            </a:r>
            <a:r>
              <a:rPr lang="en-GB" sz="2000" dirty="0">
                <a:solidFill>
                  <a:schemeClr val="tx1">
                    <a:lumMod val="65000"/>
                    <a:lumOff val="35000"/>
                  </a:schemeClr>
                </a:solidFill>
              </a:rPr>
              <a:t>testing </a:t>
            </a:r>
            <a:r>
              <a:rPr lang="en-GB" sz="2000" dirty="0" smtClean="0">
                <a:solidFill>
                  <a:schemeClr val="tx1">
                    <a:lumMod val="65000"/>
                    <a:lumOff val="35000"/>
                  </a:schemeClr>
                </a:solidFill>
              </a:rPr>
              <a:t>algorithms</a:t>
            </a:r>
            <a:endParaRPr lang="en-GB" sz="2000" dirty="0">
              <a:solidFill>
                <a:schemeClr val="tx1">
                  <a:lumMod val="65000"/>
                  <a:lumOff val="35000"/>
                </a:schemeClr>
              </a:solidFill>
            </a:endParaRPr>
          </a:p>
          <a:p>
            <a:pPr marL="742950" lvl="1" indent="-285750"/>
            <a:r>
              <a:rPr lang="en-GB" sz="2000" dirty="0">
                <a:solidFill>
                  <a:schemeClr val="tx1">
                    <a:lumMod val="65000"/>
                    <a:lumOff val="35000"/>
                  </a:schemeClr>
                </a:solidFill>
              </a:rPr>
              <a:t>Interpretation and reporting of </a:t>
            </a:r>
            <a:r>
              <a:rPr lang="en-GB" sz="2000" dirty="0" smtClean="0">
                <a:solidFill>
                  <a:schemeClr val="tx1">
                    <a:lumMod val="65000"/>
                    <a:lumOff val="35000"/>
                  </a:schemeClr>
                </a:solidFill>
              </a:rPr>
              <a:t>results</a:t>
            </a:r>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smtClean="0"/>
              <a:t>5. STANDARD </a:t>
            </a:r>
            <a:r>
              <a:rPr lang="en-GB" dirty="0"/>
              <a:t>OPERATING PROCEDURES AND TRAININGS FOR END-USERS</a:t>
            </a:r>
          </a:p>
        </p:txBody>
      </p:sp>
    </p:spTree>
    <p:extLst>
      <p:ext uri="{BB962C8B-B14F-4D97-AF65-F5344CB8AC3E}">
        <p14:creationId xmlns:p14="http://schemas.microsoft.com/office/powerpoint/2010/main" val="1581505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All end users should be trained in:</a:t>
            </a:r>
          </a:p>
          <a:p>
            <a:pPr marL="742950" lvl="1" indent="-285750"/>
            <a:r>
              <a:rPr lang="en-GB" sz="2000" dirty="0" smtClean="0">
                <a:solidFill>
                  <a:schemeClr val="tx1">
                    <a:lumMod val="65000"/>
                    <a:lumOff val="35000"/>
                  </a:schemeClr>
                </a:solidFill>
              </a:rPr>
              <a:t>Servicing and </a:t>
            </a:r>
            <a:r>
              <a:rPr lang="en-GB" sz="2000" dirty="0">
                <a:solidFill>
                  <a:schemeClr val="tx1">
                    <a:lumMod val="65000"/>
                    <a:lumOff val="35000"/>
                  </a:schemeClr>
                </a:solidFill>
              </a:rPr>
              <a:t>maintenance of the </a:t>
            </a:r>
            <a:r>
              <a:rPr lang="en-GB" sz="2000" dirty="0" smtClean="0">
                <a:solidFill>
                  <a:schemeClr val="tx1">
                    <a:lumMod val="65000"/>
                    <a:lumOff val="35000"/>
                  </a:schemeClr>
                </a:solidFill>
              </a:rPr>
              <a:t>instrument</a:t>
            </a:r>
          </a:p>
          <a:p>
            <a:pPr marL="742950" lvl="1" indent="-285750"/>
            <a:r>
              <a:rPr lang="en-GB" sz="2000" dirty="0" smtClean="0">
                <a:solidFill>
                  <a:schemeClr val="tx1">
                    <a:lumMod val="65000"/>
                    <a:lumOff val="35000"/>
                  </a:schemeClr>
                </a:solidFill>
              </a:rPr>
              <a:t>Quality assurance</a:t>
            </a:r>
            <a:endParaRPr lang="en-GB" sz="2000" dirty="0">
              <a:solidFill>
                <a:schemeClr val="tx1">
                  <a:lumMod val="65000"/>
                  <a:lumOff val="35000"/>
                </a:schemeClr>
              </a:solidFill>
            </a:endParaRPr>
          </a:p>
          <a:p>
            <a:pPr marL="742950" lvl="1" indent="-285750"/>
            <a:r>
              <a:rPr lang="en-GB" sz="2000" dirty="0">
                <a:solidFill>
                  <a:schemeClr val="tx1">
                    <a:lumMod val="65000"/>
                    <a:lumOff val="35000"/>
                  </a:schemeClr>
                </a:solidFill>
              </a:rPr>
              <a:t>Waste disposal specific to each assay’s reagents and </a:t>
            </a:r>
            <a:r>
              <a:rPr lang="en-GB" sz="2000" dirty="0" smtClean="0">
                <a:solidFill>
                  <a:schemeClr val="tx1">
                    <a:lumMod val="65000"/>
                    <a:lumOff val="35000"/>
                  </a:schemeClr>
                </a:solidFill>
              </a:rPr>
              <a:t>cartridges</a:t>
            </a:r>
          </a:p>
          <a:p>
            <a:r>
              <a:rPr lang="en-GB" sz="2000" smtClean="0">
                <a:solidFill>
                  <a:schemeClr val="tx1">
                    <a:lumMod val="65000"/>
                    <a:lumOff val="35000"/>
                  </a:schemeClr>
                </a:solidFill>
              </a:rPr>
              <a:t>Assess </a:t>
            </a:r>
            <a:r>
              <a:rPr lang="en-GB" sz="2000" dirty="0">
                <a:solidFill>
                  <a:schemeClr val="tx1">
                    <a:lumMod val="65000"/>
                    <a:lumOff val="35000"/>
                  </a:schemeClr>
                </a:solidFill>
              </a:rPr>
              <a:t>competency </a:t>
            </a:r>
            <a:r>
              <a:rPr lang="en-GB" sz="2000" dirty="0" smtClean="0">
                <a:solidFill>
                  <a:schemeClr val="tx1">
                    <a:lumMod val="65000"/>
                    <a:lumOff val="35000"/>
                  </a:schemeClr>
                </a:solidFill>
              </a:rPr>
              <a:t>(proficiency) of end-users at the end of training and regularly thereafter (</a:t>
            </a:r>
            <a:r>
              <a:rPr lang="en-GB" sz="2000" i="1" dirty="0" smtClean="0">
                <a:solidFill>
                  <a:schemeClr val="tx1">
                    <a:lumMod val="65000"/>
                    <a:lumOff val="35000"/>
                  </a:schemeClr>
                </a:solidFill>
              </a:rPr>
              <a:t>e.g. </a:t>
            </a:r>
            <a:r>
              <a:rPr lang="en-GB" sz="2000" dirty="0" smtClean="0">
                <a:solidFill>
                  <a:schemeClr val="tx1">
                    <a:lumMod val="65000"/>
                    <a:lumOff val="35000"/>
                  </a:schemeClr>
                </a:solidFill>
              </a:rPr>
              <a:t>annually)</a:t>
            </a:r>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smtClean="0"/>
              <a:t>5. STANDARD </a:t>
            </a:r>
            <a:r>
              <a:rPr lang="en-GB" dirty="0"/>
              <a:t>OPERATING PROCEDURES AND TRAININGS FOR END-USERS</a:t>
            </a:r>
          </a:p>
        </p:txBody>
      </p:sp>
    </p:spTree>
    <p:extLst>
      <p:ext uri="{BB962C8B-B14F-4D97-AF65-F5344CB8AC3E}">
        <p14:creationId xmlns:p14="http://schemas.microsoft.com/office/powerpoint/2010/main" val="1536271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a:solidFill>
                  <a:schemeClr val="tx1">
                    <a:lumMod val="65000"/>
                    <a:lumOff val="35000"/>
                  </a:schemeClr>
                </a:solidFill>
              </a:rPr>
              <a:t>Establish an integrated approach to quality assurance, including routine monitoring and supervision of facilities across the different test types to maximize efficiency and harmonise support, and alignment of shipment of proficiency test panels</a:t>
            </a:r>
          </a:p>
          <a:p>
            <a:r>
              <a:rPr lang="en-GB" sz="2000" dirty="0" smtClean="0">
                <a:solidFill>
                  <a:schemeClr val="tx1">
                    <a:lumMod val="65000"/>
                    <a:lumOff val="35000"/>
                  </a:schemeClr>
                </a:solidFill>
              </a:rPr>
              <a:t>Select individuals </a:t>
            </a:r>
            <a:r>
              <a:rPr lang="en-GB" sz="2000" dirty="0">
                <a:solidFill>
                  <a:schemeClr val="tx1">
                    <a:lumMod val="65000"/>
                    <a:lumOff val="35000"/>
                  </a:schemeClr>
                </a:solidFill>
              </a:rPr>
              <a:t>at national and regional levels </a:t>
            </a:r>
            <a:r>
              <a:rPr lang="en-GB" sz="2000" dirty="0" smtClean="0">
                <a:solidFill>
                  <a:schemeClr val="tx1">
                    <a:lumMod val="65000"/>
                    <a:lumOff val="35000"/>
                  </a:schemeClr>
                </a:solidFill>
              </a:rPr>
              <a:t>to perform supervision and monitoring of testing sites using multi-disease </a:t>
            </a:r>
            <a:r>
              <a:rPr lang="en-GB" sz="2000" dirty="0">
                <a:solidFill>
                  <a:schemeClr val="tx1">
                    <a:lumMod val="65000"/>
                    <a:lumOff val="35000"/>
                  </a:schemeClr>
                </a:solidFill>
              </a:rPr>
              <a:t>testing </a:t>
            </a:r>
            <a:r>
              <a:rPr lang="en-GB" sz="2000" dirty="0" smtClean="0">
                <a:solidFill>
                  <a:schemeClr val="tx1">
                    <a:lumMod val="65000"/>
                    <a:lumOff val="35000"/>
                  </a:schemeClr>
                </a:solidFill>
              </a:rPr>
              <a:t>devices</a:t>
            </a:r>
          </a:p>
          <a:p>
            <a:r>
              <a:rPr lang="en-GB" sz="2000" dirty="0" smtClean="0">
                <a:solidFill>
                  <a:schemeClr val="tx1">
                    <a:lumMod val="65000"/>
                    <a:lumOff val="35000"/>
                  </a:schemeClr>
                </a:solidFill>
              </a:rPr>
              <a:t>Advanced </a:t>
            </a:r>
            <a:r>
              <a:rPr lang="en-GB" sz="2000" dirty="0">
                <a:solidFill>
                  <a:schemeClr val="tx1">
                    <a:lumMod val="65000"/>
                    <a:lumOff val="35000"/>
                  </a:schemeClr>
                </a:solidFill>
              </a:rPr>
              <a:t>trainings on supervision, monitoring and conducting trainings may be </a:t>
            </a:r>
            <a:r>
              <a:rPr lang="en-GB" sz="2000" dirty="0" smtClean="0">
                <a:solidFill>
                  <a:schemeClr val="tx1">
                    <a:lumMod val="65000"/>
                    <a:lumOff val="35000"/>
                  </a:schemeClr>
                </a:solidFill>
              </a:rPr>
              <a:t>required</a:t>
            </a:r>
          </a:p>
          <a:p>
            <a:r>
              <a:rPr lang="en-GB" sz="2000" dirty="0" smtClean="0">
                <a:solidFill>
                  <a:schemeClr val="tx1">
                    <a:lumMod val="65000"/>
                    <a:lumOff val="35000"/>
                  </a:schemeClr>
                </a:solidFill>
              </a:rPr>
              <a:t>The </a:t>
            </a:r>
            <a:r>
              <a:rPr lang="en-GB" sz="2000" dirty="0">
                <a:solidFill>
                  <a:schemeClr val="tx1">
                    <a:lumMod val="65000"/>
                    <a:lumOff val="35000"/>
                  </a:schemeClr>
                </a:solidFill>
              </a:rPr>
              <a:t>roles and responsibilities of selected individuals should be clearly defined across </a:t>
            </a:r>
            <a:r>
              <a:rPr lang="en-GB" sz="2000" dirty="0" smtClean="0">
                <a:solidFill>
                  <a:schemeClr val="tx1">
                    <a:lumMod val="65000"/>
                    <a:lumOff val="35000"/>
                  </a:schemeClr>
                </a:solidFill>
              </a:rPr>
              <a:t>the programmes</a:t>
            </a:r>
            <a:endParaRPr lang="en-GB" sz="2000" dirty="0">
              <a:solidFill>
                <a:schemeClr val="tx1">
                  <a:lumMod val="65000"/>
                  <a:lumOff val="35000"/>
                </a:schemeClr>
              </a:solidFill>
            </a:endParaRPr>
          </a:p>
        </p:txBody>
      </p:sp>
      <p:sp>
        <p:nvSpPr>
          <p:cNvPr id="4" name="Title 3"/>
          <p:cNvSpPr>
            <a:spLocks noGrp="1"/>
          </p:cNvSpPr>
          <p:nvPr>
            <p:ph type="title"/>
          </p:nvPr>
        </p:nvSpPr>
        <p:spPr>
          <a:xfrm>
            <a:off x="1204914" y="936046"/>
            <a:ext cx="7889991" cy="759006"/>
          </a:xfrm>
        </p:spPr>
        <p:txBody>
          <a:bodyPr>
            <a:noAutofit/>
          </a:bodyPr>
          <a:lstStyle/>
          <a:p>
            <a:r>
              <a:rPr lang="en-GB" smtClean="0"/>
              <a:t>6. </a:t>
            </a:r>
            <a:r>
              <a:rPr lang="en-GB" dirty="0" smtClean="0"/>
              <a:t>ENSURING </a:t>
            </a:r>
            <a:r>
              <a:rPr lang="en-GB" dirty="0"/>
              <a:t>CAPACITY FOR SUPERVISION, MONITORING AND CONDUCTING TRAININGS</a:t>
            </a:r>
          </a:p>
        </p:txBody>
      </p:sp>
    </p:spTree>
    <p:extLst>
      <p:ext uri="{BB962C8B-B14F-4D97-AF65-F5344CB8AC3E}">
        <p14:creationId xmlns:p14="http://schemas.microsoft.com/office/powerpoint/2010/main" val="825041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Train clinicians </a:t>
            </a:r>
            <a:r>
              <a:rPr lang="en-GB" sz="2000" dirty="0">
                <a:solidFill>
                  <a:schemeClr val="tx1">
                    <a:lumMod val="65000"/>
                    <a:lumOff val="35000"/>
                  </a:schemeClr>
                </a:solidFill>
              </a:rPr>
              <a:t>and primary care providers </a:t>
            </a:r>
            <a:r>
              <a:rPr lang="en-GB" sz="2000" dirty="0" smtClean="0">
                <a:solidFill>
                  <a:schemeClr val="tx1">
                    <a:lumMod val="65000"/>
                    <a:lumOff val="35000"/>
                  </a:schemeClr>
                </a:solidFill>
              </a:rPr>
              <a:t>on: </a:t>
            </a:r>
          </a:p>
          <a:p>
            <a:pPr marL="742950" lvl="1" indent="-285750"/>
            <a:r>
              <a:rPr lang="en-GB" sz="2000" dirty="0">
                <a:solidFill>
                  <a:schemeClr val="tx1">
                    <a:lumMod val="65000"/>
                    <a:lumOff val="35000"/>
                  </a:schemeClr>
                </a:solidFill>
              </a:rPr>
              <a:t>All types of tests available</a:t>
            </a:r>
          </a:p>
          <a:p>
            <a:pPr marL="742950" lvl="1" indent="-285750"/>
            <a:r>
              <a:rPr lang="en-GB" sz="2000" dirty="0">
                <a:solidFill>
                  <a:schemeClr val="tx1">
                    <a:lumMod val="65000"/>
                    <a:lumOff val="35000"/>
                  </a:schemeClr>
                </a:solidFill>
              </a:rPr>
              <a:t>Utility of each test in clinical management of patients</a:t>
            </a:r>
          </a:p>
          <a:p>
            <a:pPr marL="742950" lvl="1" indent="-285750"/>
            <a:r>
              <a:rPr lang="en-GB" sz="2000" dirty="0">
                <a:solidFill>
                  <a:schemeClr val="tx1">
                    <a:lumMod val="65000"/>
                    <a:lumOff val="35000"/>
                  </a:schemeClr>
                </a:solidFill>
              </a:rPr>
              <a:t>National testing algorithms for each disease</a:t>
            </a:r>
          </a:p>
          <a:p>
            <a:pPr marL="742950" lvl="1" indent="-285750"/>
            <a:r>
              <a:rPr lang="en-GB" sz="2000" dirty="0">
                <a:solidFill>
                  <a:schemeClr val="tx1">
                    <a:lumMod val="65000"/>
                    <a:lumOff val="35000"/>
                  </a:schemeClr>
                </a:solidFill>
              </a:rPr>
              <a:t>Procedures for requesting the tests</a:t>
            </a:r>
          </a:p>
          <a:p>
            <a:pPr marL="742950" lvl="1" indent="-285750"/>
            <a:r>
              <a:rPr lang="en-GB" sz="2000" dirty="0">
                <a:solidFill>
                  <a:schemeClr val="tx1">
                    <a:lumMod val="65000"/>
                    <a:lumOff val="35000"/>
                  </a:schemeClr>
                </a:solidFill>
              </a:rPr>
              <a:t>Interpretation of results for all types of tests</a:t>
            </a:r>
          </a:p>
          <a:p>
            <a:r>
              <a:rPr lang="en-GB" sz="2000" dirty="0" smtClean="0">
                <a:solidFill>
                  <a:schemeClr val="tx1">
                    <a:lumMod val="65000"/>
                    <a:lumOff val="35000"/>
                  </a:schemeClr>
                </a:solidFill>
              </a:rPr>
              <a:t>Develop materials for </a:t>
            </a:r>
            <a:r>
              <a:rPr lang="en-GB" sz="2000" dirty="0">
                <a:solidFill>
                  <a:schemeClr val="tx1">
                    <a:lumMod val="65000"/>
                    <a:lumOff val="35000"/>
                  </a:schemeClr>
                </a:solidFill>
              </a:rPr>
              <a:t>sensitization of clinicians and primary care providers </a:t>
            </a:r>
            <a:r>
              <a:rPr lang="en-GB" sz="2000" dirty="0" smtClean="0">
                <a:solidFill>
                  <a:schemeClr val="tx1">
                    <a:lumMod val="65000"/>
                    <a:lumOff val="35000"/>
                  </a:schemeClr>
                </a:solidFill>
              </a:rPr>
              <a:t>collaboratively </a:t>
            </a:r>
            <a:r>
              <a:rPr lang="en-GB" sz="2000" dirty="0">
                <a:solidFill>
                  <a:schemeClr val="tx1">
                    <a:lumMod val="65000"/>
                    <a:lumOff val="35000"/>
                  </a:schemeClr>
                </a:solidFill>
              </a:rPr>
              <a:t>across disease programmes and with clinician and primary care provider </a:t>
            </a:r>
            <a:r>
              <a:rPr lang="en-GB" sz="2000" dirty="0" smtClean="0">
                <a:solidFill>
                  <a:schemeClr val="tx1">
                    <a:lumMod val="65000"/>
                    <a:lumOff val="35000"/>
                  </a:schemeClr>
                </a:solidFill>
              </a:rPr>
              <a:t>input</a:t>
            </a:r>
          </a:p>
        </p:txBody>
      </p:sp>
      <p:sp>
        <p:nvSpPr>
          <p:cNvPr id="4" name="Title 3"/>
          <p:cNvSpPr>
            <a:spLocks noGrp="1"/>
          </p:cNvSpPr>
          <p:nvPr>
            <p:ph type="title"/>
          </p:nvPr>
        </p:nvSpPr>
        <p:spPr/>
        <p:txBody>
          <a:bodyPr>
            <a:noAutofit/>
          </a:bodyPr>
          <a:lstStyle/>
          <a:p>
            <a:r>
              <a:rPr lang="en-GB" dirty="0" smtClean="0"/>
              <a:t>7. CLINICIAN </a:t>
            </a:r>
            <a:r>
              <a:rPr lang="en-GB" dirty="0"/>
              <a:t>TRAINING AND DEMAND </a:t>
            </a:r>
            <a:r>
              <a:rPr lang="en-GB" dirty="0" smtClean="0"/>
              <a:t/>
            </a:r>
            <a:br>
              <a:rPr lang="en-GB" dirty="0" smtClean="0"/>
            </a:br>
            <a:r>
              <a:rPr lang="en-GB" dirty="0" smtClean="0"/>
              <a:t>GENERATION</a:t>
            </a:r>
            <a:endParaRPr lang="en-GB" dirty="0"/>
          </a:p>
        </p:txBody>
      </p:sp>
    </p:spTree>
    <p:extLst>
      <p:ext uri="{BB962C8B-B14F-4D97-AF65-F5344CB8AC3E}">
        <p14:creationId xmlns:p14="http://schemas.microsoft.com/office/powerpoint/2010/main" val="164783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r>
              <a:rPr lang="en-GB" sz="2000" dirty="0" smtClean="0">
                <a:solidFill>
                  <a:schemeClr val="tx1">
                    <a:lumMod val="65000"/>
                    <a:lumOff val="35000"/>
                  </a:schemeClr>
                </a:solidFill>
                <a:ea typeface="Lucida Sans" charset="0"/>
                <a:cs typeface="Lucida Sans" charset="0"/>
              </a:rPr>
              <a:t>What is a </a:t>
            </a:r>
            <a:r>
              <a:rPr lang="en-GB" sz="2000" dirty="0">
                <a:solidFill>
                  <a:schemeClr val="tx1">
                    <a:lumMod val="65000"/>
                    <a:lumOff val="35000"/>
                  </a:schemeClr>
                </a:solidFill>
              </a:rPr>
              <a:t>multi-disease </a:t>
            </a:r>
            <a:r>
              <a:rPr lang="en-GB" sz="2000" dirty="0" smtClean="0">
                <a:solidFill>
                  <a:schemeClr val="tx1">
                    <a:lumMod val="65000"/>
                    <a:lumOff val="35000"/>
                  </a:schemeClr>
                </a:solidFill>
                <a:ea typeface="Lucida Sans" charset="0"/>
                <a:cs typeface="Lucida Sans" charset="0"/>
              </a:rPr>
              <a:t>integrated diagnostic approach?</a:t>
            </a:r>
          </a:p>
          <a:p>
            <a:pPr marL="285750" indent="-285750"/>
            <a:r>
              <a:rPr lang="en-GB" sz="2000" dirty="0" smtClean="0">
                <a:solidFill>
                  <a:schemeClr val="tx1">
                    <a:lumMod val="65000"/>
                    <a:lumOff val="35000"/>
                  </a:schemeClr>
                </a:solidFill>
                <a:ea typeface="Lucida Sans" charset="0"/>
                <a:cs typeface="Lucida Sans" charset="0"/>
              </a:rPr>
              <a:t>What are the benefits of a </a:t>
            </a:r>
            <a:r>
              <a:rPr lang="en-GB" sz="2000" dirty="0">
                <a:solidFill>
                  <a:schemeClr val="tx1">
                    <a:lumMod val="65000"/>
                    <a:lumOff val="35000"/>
                  </a:schemeClr>
                </a:solidFill>
              </a:rPr>
              <a:t>multi-disease </a:t>
            </a:r>
            <a:r>
              <a:rPr lang="en-GB" sz="2000" dirty="0" smtClean="0">
                <a:solidFill>
                  <a:schemeClr val="tx1">
                    <a:lumMod val="65000"/>
                    <a:lumOff val="35000"/>
                  </a:schemeClr>
                </a:solidFill>
                <a:ea typeface="Lucida Sans" charset="0"/>
                <a:cs typeface="Lucida Sans" charset="0"/>
              </a:rPr>
              <a:t>integrated </a:t>
            </a:r>
            <a:r>
              <a:rPr lang="en-GB" sz="2000" dirty="0">
                <a:solidFill>
                  <a:schemeClr val="tx1">
                    <a:lumMod val="65000"/>
                    <a:lumOff val="35000"/>
                  </a:schemeClr>
                </a:solidFill>
                <a:ea typeface="Lucida Sans" charset="0"/>
                <a:cs typeface="Lucida Sans" charset="0"/>
              </a:rPr>
              <a:t>diagnostic </a:t>
            </a:r>
            <a:r>
              <a:rPr lang="en-GB" sz="2000" dirty="0" smtClean="0">
                <a:solidFill>
                  <a:schemeClr val="tx1">
                    <a:lumMod val="65000"/>
                    <a:lumOff val="35000"/>
                  </a:schemeClr>
                </a:solidFill>
                <a:ea typeface="Lucida Sans" charset="0"/>
                <a:cs typeface="Lucida Sans" charset="0"/>
              </a:rPr>
              <a:t>approach?</a:t>
            </a:r>
          </a:p>
          <a:p>
            <a:pPr marL="285750" indent="-285750"/>
            <a:r>
              <a:rPr lang="en-GB" sz="2000" dirty="0">
                <a:solidFill>
                  <a:schemeClr val="tx1">
                    <a:lumMod val="65000"/>
                    <a:lumOff val="35000"/>
                  </a:schemeClr>
                </a:solidFill>
              </a:rPr>
              <a:t>Ten key considerations for planning and implementing an integrated approach </a:t>
            </a:r>
          </a:p>
          <a:p>
            <a:pPr marL="285750" indent="-285750">
              <a:spcAft>
                <a:spcPts val="600"/>
              </a:spcAft>
            </a:pPr>
            <a:endParaRPr lang="en-GB" sz="2000" dirty="0">
              <a:solidFill>
                <a:schemeClr val="tx1">
                  <a:lumMod val="65000"/>
                  <a:lumOff val="35000"/>
                </a:schemeClr>
              </a:solidFill>
            </a:endParaRPr>
          </a:p>
        </p:txBody>
      </p:sp>
      <p:sp>
        <p:nvSpPr>
          <p:cNvPr id="3" name="Title 2"/>
          <p:cNvSpPr>
            <a:spLocks noGrp="1"/>
          </p:cNvSpPr>
          <p:nvPr>
            <p:ph type="title"/>
          </p:nvPr>
        </p:nvSpPr>
        <p:spPr>
          <a:xfrm>
            <a:off x="1204914" y="936046"/>
            <a:ext cx="7631222" cy="759006"/>
          </a:xfrm>
        </p:spPr>
        <p:txBody>
          <a:bodyPr>
            <a:normAutofit/>
          </a:bodyPr>
          <a:lstStyle/>
          <a:p>
            <a:r>
              <a:rPr lang="en-US" dirty="0">
                <a:ea typeface="Lucida Sans Demibold" charset="0"/>
                <a:cs typeface="Lucida Sans Demibold" charset="0"/>
              </a:rPr>
              <a:t>MODULE </a:t>
            </a:r>
            <a:r>
              <a:rPr lang="en-US" dirty="0" smtClean="0">
                <a:ea typeface="Lucida Sans Demibold" charset="0"/>
                <a:cs typeface="Lucida Sans Demibold" charset="0"/>
              </a:rPr>
              <a:t>CONTENTS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0856" y="4803046"/>
            <a:ext cx="3205280" cy="2138400"/>
          </a:xfrm>
          <a:prstGeom prst="rect">
            <a:avLst/>
          </a:prstGeom>
        </p:spPr>
      </p:pic>
      <p:sp>
        <p:nvSpPr>
          <p:cNvPr id="6" name="TextBox 5"/>
          <p:cNvSpPr txBox="1"/>
          <p:nvPr/>
        </p:nvSpPr>
        <p:spPr>
          <a:xfrm>
            <a:off x="5476280" y="6941446"/>
            <a:ext cx="3359856" cy="246221"/>
          </a:xfrm>
          <a:prstGeom prst="rect">
            <a:avLst/>
          </a:prstGeom>
          <a:noFill/>
        </p:spPr>
        <p:txBody>
          <a:bodyPr wrap="square" rtlCol="0">
            <a:spAutoFit/>
          </a:bodyPr>
          <a:lstStyle/>
          <a:p>
            <a:pPr algn="r"/>
            <a:r>
              <a:rPr lang="en-US" sz="1000" dirty="0" smtClean="0">
                <a:solidFill>
                  <a:schemeClr val="tx1">
                    <a:lumMod val="65000"/>
                    <a:lumOff val="35000"/>
                  </a:schemeClr>
                </a:solidFill>
                <a:latin typeface="Calibri" charset="0"/>
                <a:ea typeface="Calibri" charset="0"/>
                <a:cs typeface="Calibri" charset="0"/>
              </a:rPr>
              <a:t>© John Rae </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7449462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Integrate forecasting </a:t>
            </a:r>
            <a:r>
              <a:rPr lang="en-GB" sz="2000" dirty="0">
                <a:solidFill>
                  <a:schemeClr val="tx1">
                    <a:lumMod val="65000"/>
                    <a:lumOff val="35000"/>
                  </a:schemeClr>
                </a:solidFill>
              </a:rPr>
              <a:t>of orders </a:t>
            </a:r>
            <a:r>
              <a:rPr lang="en-GB" sz="2000" dirty="0" smtClean="0">
                <a:solidFill>
                  <a:schemeClr val="tx1">
                    <a:lumMod val="65000"/>
                    <a:lumOff val="35000"/>
                  </a:schemeClr>
                </a:solidFill>
              </a:rPr>
              <a:t>to </a:t>
            </a:r>
            <a:r>
              <a:rPr lang="en-GB" sz="2000" dirty="0">
                <a:solidFill>
                  <a:schemeClr val="tx1">
                    <a:lumMod val="65000"/>
                    <a:lumOff val="35000"/>
                  </a:schemeClr>
                </a:solidFill>
              </a:rPr>
              <a:t>account for all test types across disease </a:t>
            </a:r>
            <a:r>
              <a:rPr lang="en-GB" sz="2000" dirty="0" smtClean="0">
                <a:solidFill>
                  <a:schemeClr val="tx1">
                    <a:lumMod val="65000"/>
                    <a:lumOff val="35000"/>
                  </a:schemeClr>
                </a:solidFill>
              </a:rPr>
              <a:t>programmes</a:t>
            </a:r>
          </a:p>
          <a:p>
            <a:r>
              <a:rPr lang="en-GB" sz="2000" dirty="0" smtClean="0">
                <a:solidFill>
                  <a:schemeClr val="tx1">
                    <a:lumMod val="65000"/>
                    <a:lumOff val="35000"/>
                  </a:schemeClr>
                </a:solidFill>
              </a:rPr>
              <a:t>Integrating </a:t>
            </a:r>
            <a:r>
              <a:rPr lang="en-GB" sz="2000" dirty="0">
                <a:solidFill>
                  <a:schemeClr val="tx1">
                    <a:lumMod val="65000"/>
                    <a:lumOff val="35000"/>
                  </a:schemeClr>
                </a:solidFill>
              </a:rPr>
              <a:t>forecasting and procurement </a:t>
            </a:r>
            <a:r>
              <a:rPr lang="en-GB" sz="2000" dirty="0" smtClean="0">
                <a:solidFill>
                  <a:schemeClr val="tx1">
                    <a:lumMod val="65000"/>
                    <a:lumOff val="35000"/>
                  </a:schemeClr>
                </a:solidFill>
              </a:rPr>
              <a:t>allows for: </a:t>
            </a:r>
          </a:p>
          <a:p>
            <a:pPr marL="742950" lvl="1" indent="-285750"/>
            <a:r>
              <a:rPr lang="en-GB" sz="2000" dirty="0">
                <a:solidFill>
                  <a:schemeClr val="tx1">
                    <a:lumMod val="65000"/>
                    <a:lumOff val="35000"/>
                  </a:schemeClr>
                </a:solidFill>
              </a:rPr>
              <a:t>Cost savings from increased volumes and price negotiation with manufacturers</a:t>
            </a:r>
          </a:p>
          <a:p>
            <a:pPr marL="742950" lvl="1" indent="-285750"/>
            <a:r>
              <a:rPr lang="en-GB" sz="2000" dirty="0">
                <a:solidFill>
                  <a:schemeClr val="tx1">
                    <a:lumMod val="65000"/>
                    <a:lumOff val="35000"/>
                  </a:schemeClr>
                </a:solidFill>
              </a:rPr>
              <a:t>Savings on shipping, storage and transport of reagents</a:t>
            </a:r>
          </a:p>
          <a:p>
            <a:pPr marL="742950" lvl="1" indent="-285750"/>
            <a:r>
              <a:rPr lang="en-GB" sz="2000" dirty="0">
                <a:solidFill>
                  <a:schemeClr val="tx1">
                    <a:lumMod val="65000"/>
                    <a:lumOff val="35000"/>
                  </a:schemeClr>
                </a:solidFill>
              </a:rPr>
              <a:t>Integrated systems to monitor stocks and expiry dates of reagents</a:t>
            </a:r>
          </a:p>
          <a:p>
            <a:pPr marL="742950" lvl="1" indent="-285750"/>
            <a:r>
              <a:rPr lang="en-GB" sz="2000" dirty="0">
                <a:solidFill>
                  <a:schemeClr val="tx1">
                    <a:lumMod val="65000"/>
                    <a:lumOff val="35000"/>
                  </a:schemeClr>
                </a:solidFill>
              </a:rPr>
              <a:t>Ability to track consumption and </a:t>
            </a:r>
            <a:r>
              <a:rPr lang="en-GB" sz="2000" dirty="0" smtClean="0">
                <a:solidFill>
                  <a:schemeClr val="tx1">
                    <a:lumMod val="65000"/>
                    <a:lumOff val="35000"/>
                  </a:schemeClr>
                </a:solidFill>
              </a:rPr>
              <a:t>wastage</a:t>
            </a:r>
          </a:p>
          <a:p>
            <a:r>
              <a:rPr lang="en-GB" sz="2000" dirty="0">
                <a:solidFill>
                  <a:schemeClr val="tx1">
                    <a:lumMod val="65000"/>
                    <a:lumOff val="35000"/>
                  </a:schemeClr>
                </a:solidFill>
              </a:rPr>
              <a:t>Ensure adequate storage space is available at facilities and plan frequency of ordering and delivery of test kits accordingly</a:t>
            </a:r>
          </a:p>
        </p:txBody>
      </p:sp>
      <p:sp>
        <p:nvSpPr>
          <p:cNvPr id="4" name="Title 3"/>
          <p:cNvSpPr>
            <a:spLocks noGrp="1"/>
          </p:cNvSpPr>
          <p:nvPr>
            <p:ph type="title"/>
          </p:nvPr>
        </p:nvSpPr>
        <p:spPr>
          <a:xfrm>
            <a:off x="1204914" y="936046"/>
            <a:ext cx="7920675" cy="759006"/>
          </a:xfrm>
        </p:spPr>
        <p:txBody>
          <a:bodyPr>
            <a:noAutofit/>
          </a:bodyPr>
          <a:lstStyle/>
          <a:p>
            <a:r>
              <a:rPr lang="en-GB" smtClean="0"/>
              <a:t>8. </a:t>
            </a:r>
            <a:r>
              <a:rPr lang="en-GB" dirty="0" smtClean="0"/>
              <a:t>INVENTORY MANAGEMENT &amp; </a:t>
            </a:r>
            <a:r>
              <a:rPr lang="en-GB" dirty="0"/>
              <a:t>PROCUREMENT</a:t>
            </a:r>
          </a:p>
        </p:txBody>
      </p:sp>
    </p:spTree>
    <p:extLst>
      <p:ext uri="{BB962C8B-B14F-4D97-AF65-F5344CB8AC3E}">
        <p14:creationId xmlns:p14="http://schemas.microsoft.com/office/powerpoint/2010/main" val="1408283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Integrate QMS </a:t>
            </a:r>
            <a:r>
              <a:rPr lang="en-GB" sz="2000" dirty="0">
                <a:solidFill>
                  <a:schemeClr val="tx1">
                    <a:lumMod val="65000"/>
                    <a:lumOff val="35000"/>
                  </a:schemeClr>
                </a:solidFill>
              </a:rPr>
              <a:t>for multi-disease testing devices </a:t>
            </a:r>
            <a:r>
              <a:rPr lang="en-GB" sz="2000" dirty="0" smtClean="0">
                <a:solidFill>
                  <a:schemeClr val="tx1">
                    <a:lumMod val="65000"/>
                    <a:lumOff val="35000"/>
                  </a:schemeClr>
                </a:solidFill>
              </a:rPr>
              <a:t>to </a:t>
            </a:r>
            <a:r>
              <a:rPr lang="en-GB" sz="2000" dirty="0">
                <a:solidFill>
                  <a:schemeClr val="tx1">
                    <a:lumMod val="65000"/>
                    <a:lumOff val="35000"/>
                  </a:schemeClr>
                </a:solidFill>
              </a:rPr>
              <a:t>ensure more </a:t>
            </a:r>
            <a:r>
              <a:rPr lang="en-GB" sz="2000" dirty="0" smtClean="0">
                <a:solidFill>
                  <a:schemeClr val="tx1">
                    <a:lumMod val="65000"/>
                    <a:lumOff val="35000"/>
                  </a:schemeClr>
                </a:solidFill>
              </a:rPr>
              <a:t>cost-efficient and effective implementation</a:t>
            </a:r>
          </a:p>
          <a:p>
            <a:r>
              <a:rPr lang="en-GB" sz="2000" dirty="0" smtClean="0">
                <a:solidFill>
                  <a:schemeClr val="tx1">
                    <a:lumMod val="65000"/>
                    <a:lumOff val="35000"/>
                  </a:schemeClr>
                </a:solidFill>
              </a:rPr>
              <a:t>The </a:t>
            </a:r>
            <a:r>
              <a:rPr lang="en-GB" sz="2000" dirty="0">
                <a:solidFill>
                  <a:schemeClr val="tx1">
                    <a:lumMod val="65000"/>
                    <a:lumOff val="35000"/>
                  </a:schemeClr>
                </a:solidFill>
              </a:rPr>
              <a:t>QMS should </a:t>
            </a:r>
            <a:r>
              <a:rPr lang="en-GB" sz="2000" dirty="0" smtClean="0">
                <a:solidFill>
                  <a:schemeClr val="tx1">
                    <a:lumMod val="65000"/>
                    <a:lumOff val="35000"/>
                  </a:schemeClr>
                </a:solidFill>
              </a:rPr>
              <a:t>include:</a:t>
            </a:r>
          </a:p>
          <a:p>
            <a:pPr marL="742950" lvl="1" indent="-285750"/>
            <a:r>
              <a:rPr lang="en-GB" sz="2000" dirty="0">
                <a:solidFill>
                  <a:schemeClr val="tx1">
                    <a:lumMod val="65000"/>
                    <a:lumOff val="35000"/>
                  </a:schemeClr>
                </a:solidFill>
              </a:rPr>
              <a:t>Regular on-site supervision</a:t>
            </a:r>
          </a:p>
          <a:p>
            <a:pPr marL="742950" lvl="1" indent="-285750"/>
            <a:r>
              <a:rPr lang="en-GB" sz="2000" dirty="0">
                <a:solidFill>
                  <a:schemeClr val="tx1">
                    <a:lumMod val="65000"/>
                    <a:lumOff val="35000"/>
                  </a:schemeClr>
                </a:solidFill>
              </a:rPr>
              <a:t>Quality indicator monitoring</a:t>
            </a:r>
          </a:p>
          <a:p>
            <a:pPr marL="742950" lvl="1" indent="-285750"/>
            <a:r>
              <a:rPr lang="en-GB" sz="2000" dirty="0">
                <a:solidFill>
                  <a:schemeClr val="tx1">
                    <a:lumMod val="65000"/>
                    <a:lumOff val="35000"/>
                  </a:schemeClr>
                </a:solidFill>
              </a:rPr>
              <a:t>Calibration, servicing and maintenance</a:t>
            </a:r>
          </a:p>
          <a:p>
            <a:pPr marL="742950" lvl="1" indent="-285750"/>
            <a:r>
              <a:rPr lang="en-GB" sz="2000" dirty="0">
                <a:solidFill>
                  <a:schemeClr val="tx1">
                    <a:lumMod val="65000"/>
                    <a:lumOff val="35000"/>
                  </a:schemeClr>
                </a:solidFill>
              </a:rPr>
              <a:t>Internal quality controls, external quality assessment (EQA) and post-market </a:t>
            </a:r>
            <a:r>
              <a:rPr lang="en-GB" sz="2000" dirty="0" smtClean="0">
                <a:solidFill>
                  <a:schemeClr val="tx1">
                    <a:lumMod val="65000"/>
                    <a:lumOff val="35000"/>
                  </a:schemeClr>
                </a:solidFill>
              </a:rPr>
              <a:t>surveillance (if appropriate)</a:t>
            </a:r>
          </a:p>
          <a:p>
            <a:pPr lvl="1"/>
            <a:r>
              <a:rPr lang="en-GB" sz="2000" dirty="0" smtClean="0">
                <a:solidFill>
                  <a:schemeClr val="tx1">
                    <a:lumMod val="65000"/>
                    <a:lumOff val="35000"/>
                  </a:schemeClr>
                </a:solidFill>
              </a:rPr>
              <a:t>While </a:t>
            </a:r>
            <a:r>
              <a:rPr lang="en-GB" sz="2000" dirty="0">
                <a:solidFill>
                  <a:schemeClr val="tx1">
                    <a:lumMod val="65000"/>
                    <a:lumOff val="35000"/>
                  </a:schemeClr>
                </a:solidFill>
              </a:rPr>
              <a:t>there are test-specific requirements for each of these elements (e.g. test-specific indicators and EQA), planning and implementation should be integrated wherever </a:t>
            </a:r>
            <a:r>
              <a:rPr lang="en-GB" sz="2000" dirty="0" smtClean="0">
                <a:solidFill>
                  <a:schemeClr val="tx1">
                    <a:lumMod val="65000"/>
                    <a:lumOff val="35000"/>
                  </a:schemeClr>
                </a:solidFill>
              </a:rPr>
              <a:t>possible</a:t>
            </a:r>
          </a:p>
        </p:txBody>
      </p:sp>
      <p:sp>
        <p:nvSpPr>
          <p:cNvPr id="4" name="Title 3"/>
          <p:cNvSpPr>
            <a:spLocks noGrp="1"/>
          </p:cNvSpPr>
          <p:nvPr>
            <p:ph type="title"/>
          </p:nvPr>
        </p:nvSpPr>
        <p:spPr/>
        <p:txBody>
          <a:bodyPr/>
          <a:lstStyle/>
          <a:p>
            <a:r>
              <a:rPr lang="en-GB" dirty="0" smtClean="0"/>
              <a:t>9. QUALITY MANAGEMENT SYSTEMS (QMS)</a:t>
            </a:r>
            <a:endParaRPr lang="en-GB" dirty="0"/>
          </a:p>
        </p:txBody>
      </p:sp>
    </p:spTree>
    <p:extLst>
      <p:ext uri="{BB962C8B-B14F-4D97-AF65-F5344CB8AC3E}">
        <p14:creationId xmlns:p14="http://schemas.microsoft.com/office/powerpoint/2010/main" val="16061832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2" y="1838242"/>
            <a:ext cx="7631223" cy="4611670"/>
          </a:xfrm>
        </p:spPr>
        <p:txBody>
          <a:bodyPr/>
          <a:lstStyle/>
          <a:p>
            <a:pPr marL="0" indent="0">
              <a:buNone/>
            </a:pPr>
            <a:r>
              <a:rPr lang="en-GB" sz="2000" dirty="0" smtClean="0">
                <a:solidFill>
                  <a:schemeClr val="tx1">
                    <a:lumMod val="65000"/>
                    <a:lumOff val="35000"/>
                  </a:schemeClr>
                </a:solidFill>
              </a:rPr>
              <a:t>Coordinate service and maintenance requirements for multi-disease devices across disease programmes, including:</a:t>
            </a:r>
          </a:p>
          <a:p>
            <a:r>
              <a:rPr lang="en-GB" sz="2000" dirty="0" smtClean="0">
                <a:solidFill>
                  <a:schemeClr val="tx1">
                    <a:lumMod val="65000"/>
                    <a:lumOff val="35000"/>
                  </a:schemeClr>
                </a:solidFill>
              </a:rPr>
              <a:t>Define </a:t>
            </a:r>
            <a:r>
              <a:rPr lang="en-GB" sz="2000" dirty="0">
                <a:solidFill>
                  <a:schemeClr val="tx1">
                    <a:lumMod val="65000"/>
                    <a:lumOff val="35000"/>
                  </a:schemeClr>
                </a:solidFill>
              </a:rPr>
              <a:t>r</a:t>
            </a:r>
            <a:r>
              <a:rPr lang="en-GB" sz="2000" dirty="0" smtClean="0">
                <a:solidFill>
                  <a:schemeClr val="tx1">
                    <a:lumMod val="65000"/>
                    <a:lumOff val="35000"/>
                  </a:schemeClr>
                </a:solidFill>
              </a:rPr>
              <a:t>oles</a:t>
            </a:r>
            <a:r>
              <a:rPr lang="en-GB" sz="2000" dirty="0">
                <a:solidFill>
                  <a:schemeClr val="tx1">
                    <a:lumMod val="65000"/>
                    <a:lumOff val="35000"/>
                  </a:schemeClr>
                </a:solidFill>
              </a:rPr>
              <a:t>, responsibilities and timelines for </a:t>
            </a:r>
            <a:r>
              <a:rPr lang="en-GB" sz="2000" dirty="0" smtClean="0">
                <a:solidFill>
                  <a:schemeClr val="tx1">
                    <a:lumMod val="65000"/>
                    <a:lumOff val="35000"/>
                  </a:schemeClr>
                </a:solidFill>
              </a:rPr>
              <a:t>service and maintenance across disease programmes </a:t>
            </a:r>
          </a:p>
          <a:p>
            <a:r>
              <a:rPr lang="en-GB" sz="2000" dirty="0">
                <a:solidFill>
                  <a:schemeClr val="tx1">
                    <a:lumMod val="65000"/>
                    <a:lumOff val="35000"/>
                  </a:schemeClr>
                </a:solidFill>
              </a:rPr>
              <a:t>Consider the volume of testing performed across all diseases when scheduling service and maintenance</a:t>
            </a:r>
          </a:p>
          <a:p>
            <a:r>
              <a:rPr lang="en-GB" sz="2000" dirty="0">
                <a:solidFill>
                  <a:schemeClr val="tx1">
                    <a:lumMod val="65000"/>
                    <a:lumOff val="35000"/>
                  </a:schemeClr>
                </a:solidFill>
              </a:rPr>
              <a:t>Negotiate costs with the manufacturer in a way that creates efficiencies across programmes (</a:t>
            </a:r>
            <a:r>
              <a:rPr lang="en-GB" sz="2000" i="1" dirty="0">
                <a:solidFill>
                  <a:schemeClr val="tx1">
                    <a:lumMod val="65000"/>
                    <a:lumOff val="35000"/>
                  </a:schemeClr>
                </a:solidFill>
              </a:rPr>
              <a:t>e.g.</a:t>
            </a:r>
            <a:r>
              <a:rPr lang="en-GB" sz="2000" dirty="0">
                <a:solidFill>
                  <a:schemeClr val="tx1">
                    <a:lumMod val="65000"/>
                    <a:lumOff val="35000"/>
                  </a:schemeClr>
                </a:solidFill>
              </a:rPr>
              <a:t> coordinate service provider site visits for maintenance to all testing sites in a particular region)</a:t>
            </a:r>
          </a:p>
          <a:p>
            <a:r>
              <a:rPr lang="en-GB" sz="2000" dirty="0" smtClean="0">
                <a:solidFill>
                  <a:schemeClr val="tx1">
                    <a:lumMod val="65000"/>
                    <a:lumOff val="35000"/>
                  </a:schemeClr>
                </a:solidFill>
              </a:rPr>
              <a:t>Ensure service </a:t>
            </a:r>
            <a:r>
              <a:rPr lang="en-GB" sz="2000" dirty="0">
                <a:solidFill>
                  <a:schemeClr val="tx1">
                    <a:lumMod val="65000"/>
                    <a:lumOff val="35000"/>
                  </a:schemeClr>
                </a:solidFill>
              </a:rPr>
              <a:t>and maintenance </a:t>
            </a:r>
            <a:r>
              <a:rPr lang="en-GB" sz="2000" dirty="0" smtClean="0">
                <a:solidFill>
                  <a:schemeClr val="tx1">
                    <a:lumMod val="65000"/>
                    <a:lumOff val="35000"/>
                  </a:schemeClr>
                </a:solidFill>
              </a:rPr>
              <a:t>is </a:t>
            </a:r>
            <a:r>
              <a:rPr lang="en-GB" sz="2000" dirty="0">
                <a:solidFill>
                  <a:schemeClr val="tx1">
                    <a:lumMod val="65000"/>
                    <a:lumOff val="35000"/>
                  </a:schemeClr>
                </a:solidFill>
              </a:rPr>
              <a:t>well documented and monitored for each </a:t>
            </a:r>
            <a:r>
              <a:rPr lang="en-GB" sz="2000" dirty="0" smtClean="0">
                <a:solidFill>
                  <a:schemeClr val="tx1">
                    <a:lumMod val="65000"/>
                    <a:lumOff val="35000"/>
                  </a:schemeClr>
                </a:solidFill>
              </a:rPr>
              <a:t>device </a:t>
            </a:r>
          </a:p>
        </p:txBody>
      </p:sp>
      <p:sp>
        <p:nvSpPr>
          <p:cNvPr id="4" name="Title 3"/>
          <p:cNvSpPr>
            <a:spLocks noGrp="1"/>
          </p:cNvSpPr>
          <p:nvPr>
            <p:ph type="title"/>
          </p:nvPr>
        </p:nvSpPr>
        <p:spPr/>
        <p:txBody>
          <a:bodyPr/>
          <a:lstStyle/>
          <a:p>
            <a:r>
              <a:rPr lang="en-GB" dirty="0" smtClean="0"/>
              <a:t>9. QMS</a:t>
            </a:r>
            <a:endParaRPr lang="en-GB" dirty="0"/>
          </a:p>
        </p:txBody>
      </p:sp>
    </p:spTree>
    <p:extLst>
      <p:ext uri="{BB962C8B-B14F-4D97-AF65-F5344CB8AC3E}">
        <p14:creationId xmlns:p14="http://schemas.microsoft.com/office/powerpoint/2010/main" val="7141843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Install diagnostic </a:t>
            </a:r>
            <a:r>
              <a:rPr lang="en-GB" sz="2000" dirty="0">
                <a:solidFill>
                  <a:schemeClr val="tx1">
                    <a:lumMod val="65000"/>
                    <a:lumOff val="35000"/>
                  </a:schemeClr>
                </a:solidFill>
              </a:rPr>
              <a:t>connectivity software </a:t>
            </a:r>
            <a:r>
              <a:rPr lang="en-GB" sz="2000" dirty="0" smtClean="0">
                <a:solidFill>
                  <a:schemeClr val="tx1">
                    <a:lumMod val="65000"/>
                    <a:lumOff val="35000"/>
                  </a:schemeClr>
                </a:solidFill>
              </a:rPr>
              <a:t>that is able to </a:t>
            </a:r>
            <a:r>
              <a:rPr lang="en-GB" sz="2000" dirty="0">
                <a:solidFill>
                  <a:schemeClr val="tx1">
                    <a:lumMod val="65000"/>
                    <a:lumOff val="35000"/>
                  </a:schemeClr>
                </a:solidFill>
              </a:rPr>
              <a:t>accept and use data from all test types from a multi-disease testing </a:t>
            </a:r>
            <a:r>
              <a:rPr lang="en-GB" sz="2000" dirty="0" smtClean="0">
                <a:solidFill>
                  <a:schemeClr val="tx1">
                    <a:lumMod val="65000"/>
                    <a:lumOff val="35000"/>
                  </a:schemeClr>
                </a:solidFill>
              </a:rPr>
              <a:t>device</a:t>
            </a:r>
          </a:p>
          <a:p>
            <a:r>
              <a:rPr lang="en-GB" sz="2000" dirty="0" smtClean="0">
                <a:solidFill>
                  <a:schemeClr val="tx1">
                    <a:lumMod val="65000"/>
                    <a:lumOff val="35000"/>
                  </a:schemeClr>
                </a:solidFill>
              </a:rPr>
              <a:t>Connect </a:t>
            </a:r>
            <a:r>
              <a:rPr lang="en-GB" sz="2000" dirty="0">
                <a:solidFill>
                  <a:schemeClr val="tx1">
                    <a:lumMod val="65000"/>
                    <a:lumOff val="35000"/>
                  </a:schemeClr>
                </a:solidFill>
              </a:rPr>
              <a:t>the </a:t>
            </a:r>
            <a:r>
              <a:rPr lang="en-GB" sz="2000" dirty="0" smtClean="0">
                <a:solidFill>
                  <a:schemeClr val="tx1">
                    <a:lumMod val="65000"/>
                    <a:lumOff val="35000"/>
                  </a:schemeClr>
                </a:solidFill>
              </a:rPr>
              <a:t>device with the laboratory </a:t>
            </a:r>
            <a:r>
              <a:rPr lang="en-GB" sz="2000" dirty="0">
                <a:solidFill>
                  <a:schemeClr val="tx1">
                    <a:lumMod val="65000"/>
                    <a:lumOff val="35000"/>
                  </a:schemeClr>
                </a:solidFill>
              </a:rPr>
              <a:t>information management systems  (LIMS) and electronic registers to allow for automatic integration of </a:t>
            </a:r>
            <a:r>
              <a:rPr lang="en-GB" sz="2000" dirty="0" smtClean="0">
                <a:solidFill>
                  <a:schemeClr val="tx1">
                    <a:lumMod val="65000"/>
                    <a:lumOff val="35000"/>
                  </a:schemeClr>
                </a:solidFill>
              </a:rPr>
              <a:t>data</a:t>
            </a:r>
          </a:p>
          <a:p>
            <a:r>
              <a:rPr lang="en-GB" sz="2000" dirty="0" smtClean="0">
                <a:solidFill>
                  <a:schemeClr val="tx1">
                    <a:lumMod val="65000"/>
                    <a:lumOff val="35000"/>
                  </a:schemeClr>
                </a:solidFill>
              </a:rPr>
              <a:t>Configuration </a:t>
            </a:r>
            <a:r>
              <a:rPr lang="en-GB" sz="2000" dirty="0">
                <a:solidFill>
                  <a:schemeClr val="tx1">
                    <a:lumMod val="65000"/>
                    <a:lumOff val="35000"/>
                  </a:schemeClr>
                </a:solidFill>
              </a:rPr>
              <a:t>should allow selected users across disease programmes to have access to relevant </a:t>
            </a:r>
            <a:r>
              <a:rPr lang="en-GB" sz="2000" dirty="0" smtClean="0">
                <a:solidFill>
                  <a:schemeClr val="tx1">
                    <a:lumMod val="65000"/>
                    <a:lumOff val="35000"/>
                  </a:schemeClr>
                </a:solidFill>
              </a:rPr>
              <a:t>data</a:t>
            </a:r>
          </a:p>
          <a:p>
            <a:r>
              <a:rPr lang="en-GB" sz="2000" dirty="0" smtClean="0">
                <a:solidFill>
                  <a:schemeClr val="tx1">
                    <a:lumMod val="65000"/>
                    <a:lumOff val="35000"/>
                  </a:schemeClr>
                </a:solidFill>
              </a:rPr>
              <a:t>Define patient </a:t>
            </a:r>
            <a:r>
              <a:rPr lang="en-GB" sz="2000" dirty="0">
                <a:solidFill>
                  <a:schemeClr val="tx1">
                    <a:lumMod val="65000"/>
                    <a:lumOff val="35000"/>
                  </a:schemeClr>
                </a:solidFill>
              </a:rPr>
              <a:t>confidentiality rights and data use standards </a:t>
            </a:r>
            <a:r>
              <a:rPr lang="en-GB" sz="2000" dirty="0" smtClean="0">
                <a:solidFill>
                  <a:schemeClr val="tx1">
                    <a:lumMod val="65000"/>
                    <a:lumOff val="35000"/>
                  </a:schemeClr>
                </a:solidFill>
              </a:rPr>
              <a:t>across the programmes</a:t>
            </a:r>
          </a:p>
          <a:p>
            <a:r>
              <a:rPr lang="en-GB" sz="2000" dirty="0" smtClean="0">
                <a:solidFill>
                  <a:schemeClr val="tx1">
                    <a:lumMod val="65000"/>
                    <a:lumOff val="35000"/>
                  </a:schemeClr>
                </a:solidFill>
              </a:rPr>
              <a:t>Negotiate data </a:t>
            </a:r>
            <a:r>
              <a:rPr lang="en-GB" sz="2000" dirty="0">
                <a:solidFill>
                  <a:schemeClr val="tx1">
                    <a:lumMod val="65000"/>
                    <a:lumOff val="35000"/>
                  </a:schemeClr>
                </a:solidFill>
              </a:rPr>
              <a:t>use agreements </a:t>
            </a:r>
            <a:r>
              <a:rPr lang="en-GB" sz="2000" dirty="0" smtClean="0">
                <a:solidFill>
                  <a:schemeClr val="tx1">
                    <a:lumMod val="65000"/>
                    <a:lumOff val="35000"/>
                  </a:schemeClr>
                </a:solidFill>
              </a:rPr>
              <a:t>across programmes </a:t>
            </a:r>
            <a:r>
              <a:rPr lang="en-GB" sz="2000" dirty="0">
                <a:solidFill>
                  <a:schemeClr val="tx1">
                    <a:lumMod val="65000"/>
                    <a:lumOff val="35000"/>
                  </a:schemeClr>
                </a:solidFill>
              </a:rPr>
              <a:t>for multi-disease testing </a:t>
            </a:r>
            <a:r>
              <a:rPr lang="en-GB" sz="2000" dirty="0" smtClean="0">
                <a:solidFill>
                  <a:schemeClr val="tx1">
                    <a:lumMod val="65000"/>
                    <a:lumOff val="35000"/>
                  </a:schemeClr>
                </a:solidFill>
              </a:rPr>
              <a:t>devices</a:t>
            </a:r>
          </a:p>
        </p:txBody>
      </p:sp>
      <p:sp>
        <p:nvSpPr>
          <p:cNvPr id="4" name="Title 3"/>
          <p:cNvSpPr>
            <a:spLocks noGrp="1"/>
          </p:cNvSpPr>
          <p:nvPr>
            <p:ph type="title"/>
          </p:nvPr>
        </p:nvSpPr>
        <p:spPr/>
        <p:txBody>
          <a:bodyPr/>
          <a:lstStyle/>
          <a:p>
            <a:r>
              <a:rPr lang="en-GB" dirty="0" smtClean="0"/>
              <a:t>10. DATA </a:t>
            </a:r>
            <a:r>
              <a:rPr lang="en-GB" dirty="0"/>
              <a:t>MANAGEMENT AND INTEGRATION</a:t>
            </a:r>
          </a:p>
        </p:txBody>
      </p:sp>
    </p:spTree>
    <p:extLst>
      <p:ext uri="{BB962C8B-B14F-4D97-AF65-F5344CB8AC3E}">
        <p14:creationId xmlns:p14="http://schemas.microsoft.com/office/powerpoint/2010/main" val="1252036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04912" y="1064921"/>
            <a:ext cx="7631221" cy="759006"/>
          </a:xfrm>
        </p:spPr>
        <p:txBody>
          <a:bodyPr>
            <a:normAutofit fontScale="90000"/>
          </a:bodyPr>
          <a:lstStyle/>
          <a:p>
            <a:r>
              <a:rPr lang="en-US" dirty="0"/>
              <a:t>EXERCISE: </a:t>
            </a:r>
            <a:r>
              <a:rPr lang="en-US" dirty="0" smtClean="0"/>
              <a:t>PLAN </a:t>
            </a:r>
            <a:r>
              <a:rPr lang="en-GB" dirty="0" smtClean="0"/>
              <a:t>AN INTEGRATED</a:t>
            </a:r>
            <a:br>
              <a:rPr lang="en-GB" dirty="0" smtClean="0"/>
            </a:br>
            <a:r>
              <a:rPr lang="en-GB" dirty="0" smtClean="0"/>
              <a:t>DIAGNOSTIC </a:t>
            </a:r>
            <a:r>
              <a:rPr lang="en-GB" dirty="0"/>
              <a:t>APPROACH</a:t>
            </a:r>
            <a:r>
              <a:rPr lang="en-US" dirty="0"/>
              <a:t/>
            </a:r>
            <a:br>
              <a:rPr lang="en-US" dirty="0"/>
            </a:br>
            <a:r>
              <a:rPr lang="en-US" dirty="0" smtClean="0"/>
              <a:t> </a:t>
            </a:r>
            <a:endParaRPr lang="en-US" dirty="0"/>
          </a:p>
        </p:txBody>
      </p:sp>
      <p:sp>
        <p:nvSpPr>
          <p:cNvPr id="4" name="Rectangle 3"/>
          <p:cNvSpPr/>
          <p:nvPr/>
        </p:nvSpPr>
        <p:spPr>
          <a:xfrm>
            <a:off x="1204912" y="2016125"/>
            <a:ext cx="3626731" cy="3794372"/>
          </a:xfrm>
          <a:prstGeom prst="rect">
            <a:avLst/>
          </a:prstGeom>
        </p:spPr>
        <p:txBody>
          <a:bodyPr wrap="square" lIns="0" tIns="0" rIns="0" bIns="0">
            <a:spAutoFit/>
          </a:bodyPr>
          <a:lstStyle/>
          <a:p>
            <a:pPr>
              <a:lnSpc>
                <a:spcPct val="85000"/>
              </a:lnSpc>
              <a:spcBef>
                <a:spcPts val="1098"/>
              </a:spcBef>
              <a:spcAft>
                <a:spcPts val="600"/>
              </a:spcAft>
              <a:buNone/>
            </a:pPr>
            <a:r>
              <a:rPr lang="en-GB" b="1" dirty="0">
                <a:solidFill>
                  <a:schemeClr val="tx1">
                    <a:lumMod val="65000"/>
                    <a:lumOff val="35000"/>
                  </a:schemeClr>
                </a:solidFill>
                <a:latin typeface="Trebuchet MS" charset="0"/>
                <a:ea typeface="Trebuchet MS" charset="0"/>
                <a:cs typeface="Trebuchet MS" charset="0"/>
              </a:rPr>
              <a:t>Purpose</a:t>
            </a:r>
          </a:p>
          <a:p>
            <a:pPr marL="390017" indent="-390017" defTabSz="1041632">
              <a:spcBef>
                <a:spcPts val="1098"/>
              </a:spcBef>
              <a:spcAft>
                <a:spcPts val="600"/>
              </a:spcAft>
              <a:buClr>
                <a:srgbClr val="DC1F26"/>
              </a:buClr>
              <a:buFont typeface="Wingdings" charset="2"/>
              <a:buChar char="§"/>
              <a:defRPr/>
            </a:pPr>
            <a:r>
              <a:rPr lang="en-GB" kern="0" dirty="0">
                <a:solidFill>
                  <a:schemeClr val="tx1">
                    <a:lumMod val="65000"/>
                    <a:lumOff val="35000"/>
                  </a:schemeClr>
                </a:solidFill>
                <a:latin typeface="Trebuchet MS" charset="0"/>
                <a:ea typeface="Trebuchet MS" charset="0"/>
                <a:cs typeface="Trebuchet MS" charset="0"/>
              </a:rPr>
              <a:t>To plan an integrated multi-disease testing device laboratory network</a:t>
            </a:r>
          </a:p>
          <a:p>
            <a:pPr>
              <a:lnSpc>
                <a:spcPct val="85000"/>
              </a:lnSpc>
              <a:spcBef>
                <a:spcPts val="1098"/>
              </a:spcBef>
              <a:spcAft>
                <a:spcPts val="600"/>
              </a:spcAft>
            </a:pPr>
            <a:endParaRPr lang="en-GB" dirty="0">
              <a:solidFill>
                <a:schemeClr val="tx1">
                  <a:lumMod val="65000"/>
                  <a:lumOff val="35000"/>
                </a:schemeClr>
              </a:solidFill>
              <a:latin typeface="Trebuchet MS" charset="0"/>
              <a:ea typeface="Trebuchet MS" charset="0"/>
              <a:cs typeface="Trebuchet MS" charset="0"/>
            </a:endParaRPr>
          </a:p>
          <a:p>
            <a:pPr>
              <a:lnSpc>
                <a:spcPct val="85000"/>
              </a:lnSpc>
              <a:spcBef>
                <a:spcPts val="1098"/>
              </a:spcBef>
              <a:spcAft>
                <a:spcPts val="600"/>
              </a:spcAft>
              <a:buNone/>
            </a:pPr>
            <a:r>
              <a:rPr lang="en-GB" b="1" dirty="0">
                <a:solidFill>
                  <a:schemeClr val="tx1">
                    <a:lumMod val="65000"/>
                    <a:lumOff val="35000"/>
                  </a:schemeClr>
                </a:solidFill>
                <a:latin typeface="Trebuchet MS" charset="0"/>
                <a:ea typeface="Trebuchet MS" charset="0"/>
                <a:cs typeface="Trebuchet MS" charset="0"/>
              </a:rPr>
              <a:t>Total time</a:t>
            </a:r>
          </a:p>
          <a:p>
            <a:pPr marL="285750" indent="-285750">
              <a:spcBef>
                <a:spcPts val="1098"/>
              </a:spcBef>
              <a:spcAft>
                <a:spcPts val="600"/>
              </a:spcAft>
              <a:buClr>
                <a:srgbClr val="DC1F26"/>
              </a:buClr>
              <a:buFont typeface="Wingdings" charset="2"/>
              <a:buChar char="§"/>
            </a:pPr>
            <a:r>
              <a:rPr lang="en-GB" dirty="0">
                <a:solidFill>
                  <a:schemeClr val="tx1">
                    <a:lumMod val="65000"/>
                    <a:lumOff val="35000"/>
                  </a:schemeClr>
                </a:solidFill>
                <a:latin typeface="Trebuchet MS" charset="0"/>
                <a:ea typeface="Trebuchet MS" charset="0"/>
                <a:cs typeface="Trebuchet MS" charset="0"/>
              </a:rPr>
              <a:t>6</a:t>
            </a:r>
            <a:r>
              <a:rPr lang="en-GB" dirty="0" smtClean="0">
                <a:solidFill>
                  <a:schemeClr val="tx1">
                    <a:lumMod val="65000"/>
                    <a:lumOff val="35000"/>
                  </a:schemeClr>
                </a:solidFill>
                <a:latin typeface="Trebuchet MS" charset="0"/>
                <a:ea typeface="Trebuchet MS" charset="0"/>
                <a:cs typeface="Trebuchet MS" charset="0"/>
              </a:rPr>
              <a:t>0 </a:t>
            </a:r>
            <a:r>
              <a:rPr lang="en-GB" dirty="0">
                <a:solidFill>
                  <a:schemeClr val="tx1">
                    <a:lumMod val="65000"/>
                    <a:lumOff val="35000"/>
                  </a:schemeClr>
                </a:solidFill>
                <a:latin typeface="Trebuchet MS" charset="0"/>
                <a:ea typeface="Trebuchet MS" charset="0"/>
                <a:cs typeface="Trebuchet MS" charset="0"/>
              </a:rPr>
              <a:t>minutes – about 30 minutes discussion in small groups, </a:t>
            </a:r>
            <a:r>
              <a:rPr lang="en-GB" dirty="0" smtClean="0">
                <a:solidFill>
                  <a:schemeClr val="tx1">
                    <a:lumMod val="65000"/>
                    <a:lumOff val="35000"/>
                  </a:schemeClr>
                </a:solidFill>
                <a:latin typeface="Trebuchet MS" charset="0"/>
                <a:ea typeface="Trebuchet MS" charset="0"/>
                <a:cs typeface="Trebuchet MS" charset="0"/>
              </a:rPr>
              <a:t>10 </a:t>
            </a:r>
            <a:r>
              <a:rPr lang="en-GB" dirty="0">
                <a:solidFill>
                  <a:schemeClr val="tx1">
                    <a:lumMod val="65000"/>
                    <a:lumOff val="35000"/>
                  </a:schemeClr>
                </a:solidFill>
                <a:latin typeface="Trebuchet MS" charset="0"/>
                <a:ea typeface="Trebuchet MS" charset="0"/>
                <a:cs typeface="Trebuchet MS" charset="0"/>
              </a:rPr>
              <a:t>minutes to report back to the large group, 20 minutes group </a:t>
            </a:r>
            <a:r>
              <a:rPr lang="en-GB" dirty="0" smtClean="0">
                <a:solidFill>
                  <a:schemeClr val="tx1">
                    <a:lumMod val="65000"/>
                    <a:lumOff val="35000"/>
                  </a:schemeClr>
                </a:solidFill>
                <a:latin typeface="Trebuchet MS" charset="0"/>
                <a:ea typeface="Trebuchet MS" charset="0"/>
                <a:cs typeface="Trebuchet MS" charset="0"/>
              </a:rPr>
              <a:t>discussion</a:t>
            </a:r>
            <a:endParaRPr lang="en-GB" dirty="0">
              <a:solidFill>
                <a:schemeClr val="tx1">
                  <a:lumMod val="65000"/>
                  <a:lumOff val="35000"/>
                </a:schemeClr>
              </a:solidFill>
              <a:latin typeface="Trebuchet MS" charset="0"/>
              <a:ea typeface="Trebuchet MS" charset="0"/>
              <a:cs typeface="Trebuchet MS" charset="0"/>
            </a:endParaRPr>
          </a:p>
        </p:txBody>
      </p:sp>
      <p:sp>
        <p:nvSpPr>
          <p:cNvPr id="5" name="Rectangle 4"/>
          <p:cNvSpPr/>
          <p:nvPr/>
        </p:nvSpPr>
        <p:spPr>
          <a:xfrm>
            <a:off x="5249272" y="2011861"/>
            <a:ext cx="3813285" cy="4813625"/>
          </a:xfrm>
          <a:prstGeom prst="rect">
            <a:avLst/>
          </a:prstGeom>
        </p:spPr>
        <p:txBody>
          <a:bodyPr wrap="square" lIns="0" tIns="0" rIns="0" bIns="0">
            <a:spAutoFit/>
          </a:bodyPr>
          <a:lstStyle/>
          <a:p>
            <a:pPr defTabSz="1041632">
              <a:lnSpc>
                <a:spcPct val="85000"/>
              </a:lnSpc>
              <a:spcBef>
                <a:spcPts val="1098"/>
              </a:spcBef>
              <a:spcAft>
                <a:spcPts val="600"/>
              </a:spcAft>
              <a:buNone/>
              <a:defRPr/>
            </a:pPr>
            <a:r>
              <a:rPr lang="en-US" b="1" dirty="0">
                <a:solidFill>
                  <a:schemeClr val="tx1">
                    <a:lumMod val="65000"/>
                    <a:lumOff val="35000"/>
                  </a:schemeClr>
                </a:solidFill>
                <a:latin typeface="Trebuchet MS" charset="0"/>
                <a:ea typeface="Trebuchet MS" charset="0"/>
                <a:cs typeface="Trebuchet MS" charset="0"/>
              </a:rPr>
              <a:t>Process</a:t>
            </a:r>
          </a:p>
          <a:p>
            <a:pPr marL="390017" indent="-390017" defTabSz="1041632">
              <a:lnSpc>
                <a:spcPct val="85000"/>
              </a:lnSpc>
              <a:buClr>
                <a:srgbClr val="DC1F26"/>
              </a:buClr>
              <a:buFont typeface="Wingdings" charset="2"/>
              <a:buChar char="§"/>
              <a:defRPr/>
            </a:pPr>
            <a:r>
              <a:rPr lang="en-US" kern="0" dirty="0" smtClean="0">
                <a:solidFill>
                  <a:schemeClr val="tx1">
                    <a:lumMod val="65000"/>
                    <a:lumOff val="35000"/>
                  </a:schemeClr>
                </a:solidFill>
                <a:latin typeface="Trebuchet MS" charset="0"/>
                <a:ea typeface="Trebuchet MS" charset="0"/>
                <a:cs typeface="Trebuchet MS" charset="0"/>
              </a:rPr>
              <a:t>Divide into 4 groups. Discuss and document the following: </a:t>
            </a:r>
            <a:endParaRPr lang="en-US" kern="0" dirty="0">
              <a:solidFill>
                <a:schemeClr val="tx1">
                  <a:lumMod val="65000"/>
                  <a:lumOff val="35000"/>
                </a:schemeClr>
              </a:solidFill>
              <a:latin typeface="Trebuchet MS" charset="0"/>
              <a:ea typeface="Trebuchet MS" charset="0"/>
              <a:cs typeface="Trebuchet MS" charset="0"/>
            </a:endParaRPr>
          </a:p>
          <a:p>
            <a:pPr marL="390017" indent="-390017" defTabSz="1041632">
              <a:buClr>
                <a:srgbClr val="DC1F26"/>
              </a:buClr>
              <a:buFont typeface="Wingdings" charset="2"/>
              <a:buChar char="§"/>
              <a:defRPr/>
            </a:pPr>
            <a:endParaRPr lang="en-US" kern="0" dirty="0" smtClean="0">
              <a:solidFill>
                <a:schemeClr val="tx1">
                  <a:lumMod val="65000"/>
                  <a:lumOff val="35000"/>
                </a:schemeClr>
              </a:solidFill>
              <a:latin typeface="Trebuchet MS" charset="0"/>
              <a:ea typeface="Trebuchet MS" charset="0"/>
              <a:cs typeface="Trebuchet MS" charset="0"/>
            </a:endParaRPr>
          </a:p>
          <a:p>
            <a:pPr marL="847217" lvl="1" indent="-390017" defTabSz="1041632">
              <a:buClr>
                <a:srgbClr val="DC1F26"/>
              </a:buClr>
              <a:buFont typeface="Wingdings" charset="2"/>
              <a:buChar char="§"/>
              <a:defRPr/>
            </a:pPr>
            <a:r>
              <a:rPr lang="en-US" kern="0" dirty="0" smtClean="0">
                <a:solidFill>
                  <a:schemeClr val="tx1">
                    <a:lumMod val="65000"/>
                    <a:lumOff val="35000"/>
                  </a:schemeClr>
                </a:solidFill>
                <a:latin typeface="Trebuchet MS" charset="0"/>
                <a:ea typeface="Trebuchet MS" charset="0"/>
                <a:cs typeface="Trebuchet MS" charset="0"/>
              </a:rPr>
              <a:t>What opportunities exist </a:t>
            </a:r>
            <a:r>
              <a:rPr lang="en-US" kern="0" dirty="0">
                <a:solidFill>
                  <a:schemeClr val="tx1">
                    <a:lumMod val="65000"/>
                    <a:lumOff val="35000"/>
                  </a:schemeClr>
                </a:solidFill>
                <a:latin typeface="Trebuchet MS" charset="0"/>
                <a:ea typeface="Trebuchet MS" charset="0"/>
                <a:cs typeface="Trebuchet MS" charset="0"/>
              </a:rPr>
              <a:t>for establishing </a:t>
            </a:r>
            <a:r>
              <a:rPr lang="en-US" kern="0" dirty="0" smtClean="0">
                <a:solidFill>
                  <a:schemeClr val="tx1">
                    <a:lumMod val="65000"/>
                    <a:lumOff val="35000"/>
                  </a:schemeClr>
                </a:solidFill>
                <a:latin typeface="Trebuchet MS" charset="0"/>
                <a:ea typeface="Trebuchet MS" charset="0"/>
                <a:cs typeface="Trebuchet MS" charset="0"/>
              </a:rPr>
              <a:t>a multi-disease </a:t>
            </a:r>
            <a:r>
              <a:rPr lang="en-US" kern="0" dirty="0">
                <a:solidFill>
                  <a:schemeClr val="tx1">
                    <a:lumMod val="65000"/>
                    <a:lumOff val="35000"/>
                  </a:schemeClr>
                </a:solidFill>
                <a:latin typeface="Trebuchet MS" charset="0"/>
                <a:ea typeface="Trebuchet MS" charset="0"/>
                <a:cs typeface="Trebuchet MS" charset="0"/>
              </a:rPr>
              <a:t>testing device laboratory </a:t>
            </a:r>
            <a:r>
              <a:rPr lang="en-US" kern="0" dirty="0" smtClean="0">
                <a:solidFill>
                  <a:schemeClr val="tx1">
                    <a:lumMod val="65000"/>
                    <a:lumOff val="35000"/>
                  </a:schemeClr>
                </a:solidFill>
                <a:latin typeface="Trebuchet MS" charset="0"/>
                <a:ea typeface="Trebuchet MS" charset="0"/>
                <a:cs typeface="Trebuchet MS" charset="0"/>
              </a:rPr>
              <a:t>network in your country?  </a:t>
            </a:r>
          </a:p>
          <a:p>
            <a:pPr marL="847217" lvl="1" indent="-390017" defTabSz="1041632">
              <a:buClr>
                <a:srgbClr val="DC1F26"/>
              </a:buClr>
              <a:buFont typeface="Wingdings" charset="2"/>
              <a:buChar char="§"/>
              <a:defRPr/>
            </a:pPr>
            <a:r>
              <a:rPr lang="en-US" kern="0" dirty="0" smtClean="0">
                <a:solidFill>
                  <a:schemeClr val="tx1">
                    <a:lumMod val="65000"/>
                    <a:lumOff val="35000"/>
                  </a:schemeClr>
                </a:solidFill>
                <a:latin typeface="Trebuchet MS" charset="0"/>
                <a:ea typeface="Trebuchet MS" charset="0"/>
                <a:cs typeface="Trebuchet MS" charset="0"/>
              </a:rPr>
              <a:t>What are the key concerns for collaborations between different programmes? How may these be addressed?</a:t>
            </a:r>
          </a:p>
          <a:p>
            <a:pPr marL="847217" lvl="1" indent="-390017" defTabSz="1041632">
              <a:buClr>
                <a:srgbClr val="DC1F26"/>
              </a:buClr>
              <a:buFont typeface="Wingdings" charset="2"/>
              <a:buChar char="§"/>
              <a:defRPr/>
            </a:pPr>
            <a:r>
              <a:rPr lang="en-US" kern="0" dirty="0" smtClean="0">
                <a:solidFill>
                  <a:schemeClr val="tx1">
                    <a:lumMod val="65000"/>
                    <a:lumOff val="35000"/>
                  </a:schemeClr>
                </a:solidFill>
                <a:latin typeface="Trebuchet MS" charset="0"/>
                <a:ea typeface="Trebuchet MS" charset="0"/>
                <a:cs typeface="Trebuchet MS" charset="0"/>
              </a:rPr>
              <a:t>What challenges to collaboration exist, and how </a:t>
            </a:r>
            <a:r>
              <a:rPr lang="en-US" kern="0" dirty="0">
                <a:solidFill>
                  <a:schemeClr val="tx1">
                    <a:lumMod val="65000"/>
                    <a:lumOff val="35000"/>
                  </a:schemeClr>
                </a:solidFill>
                <a:latin typeface="Trebuchet MS" charset="0"/>
                <a:ea typeface="Trebuchet MS" charset="0"/>
                <a:cs typeface="Trebuchet MS" charset="0"/>
              </a:rPr>
              <a:t>may these be overcome?</a:t>
            </a:r>
            <a:r>
              <a:rPr lang="en-US" kern="0" dirty="0" smtClean="0">
                <a:solidFill>
                  <a:schemeClr val="tx1">
                    <a:lumMod val="65000"/>
                    <a:lumOff val="35000"/>
                  </a:schemeClr>
                </a:solidFill>
                <a:latin typeface="Trebuchet MS" charset="0"/>
                <a:ea typeface="Trebuchet MS" charset="0"/>
                <a:cs typeface="Trebuchet MS" charset="0"/>
              </a:rPr>
              <a:t> </a:t>
            </a:r>
            <a:endParaRPr lang="en-US" kern="0" dirty="0">
              <a:solidFill>
                <a:schemeClr val="tx1">
                  <a:lumMod val="65000"/>
                  <a:lumOff val="35000"/>
                </a:schemeClr>
              </a:solidFill>
              <a:latin typeface="Trebuchet MS" charset="0"/>
              <a:ea typeface="Trebuchet MS" charset="0"/>
              <a:cs typeface="Trebuchet MS" charset="0"/>
            </a:endParaRPr>
          </a:p>
          <a:p>
            <a:pPr marL="390017" indent="-390017" defTabSz="1041632">
              <a:lnSpc>
                <a:spcPct val="85000"/>
              </a:lnSpc>
              <a:buClr>
                <a:srgbClr val="DC1F26"/>
              </a:buClr>
              <a:buFont typeface="Wingdings" charset="2"/>
              <a:buChar char="§"/>
              <a:defRPr/>
            </a:pPr>
            <a:endParaRPr lang="en-US" kern="0" dirty="0" smtClean="0">
              <a:solidFill>
                <a:schemeClr val="tx1">
                  <a:lumMod val="65000"/>
                  <a:lumOff val="35000"/>
                </a:schemeClr>
              </a:solidFill>
              <a:latin typeface="Trebuchet MS" charset="0"/>
              <a:ea typeface="Trebuchet MS" charset="0"/>
              <a:cs typeface="Trebuchet MS" charset="0"/>
            </a:endParaRPr>
          </a:p>
          <a:p>
            <a:pPr marL="390017" indent="-390017" defTabSz="1041632">
              <a:lnSpc>
                <a:spcPct val="85000"/>
              </a:lnSpc>
              <a:buClr>
                <a:srgbClr val="DC1F26"/>
              </a:buClr>
              <a:buFont typeface="Wingdings" charset="2"/>
              <a:buChar char="§"/>
              <a:defRPr/>
            </a:pPr>
            <a:r>
              <a:rPr lang="en-US" kern="0" dirty="0" smtClean="0">
                <a:solidFill>
                  <a:schemeClr val="tx1">
                    <a:lumMod val="65000"/>
                    <a:lumOff val="35000"/>
                  </a:schemeClr>
                </a:solidFill>
                <a:latin typeface="Trebuchet MS" charset="0"/>
                <a:ea typeface="Trebuchet MS" charset="0"/>
                <a:cs typeface="Trebuchet MS" charset="0"/>
              </a:rPr>
              <a:t>Share </a:t>
            </a:r>
            <a:r>
              <a:rPr lang="en-US" kern="0" dirty="0">
                <a:solidFill>
                  <a:schemeClr val="tx1">
                    <a:lumMod val="65000"/>
                    <a:lumOff val="35000"/>
                  </a:schemeClr>
                </a:solidFill>
                <a:latin typeface="Trebuchet MS" charset="0"/>
                <a:ea typeface="Trebuchet MS" charset="0"/>
                <a:cs typeface="Trebuchet MS" charset="0"/>
              </a:rPr>
              <a:t>your findings with the group</a:t>
            </a:r>
          </a:p>
        </p:txBody>
      </p:sp>
    </p:spTree>
    <p:extLst>
      <p:ext uri="{BB962C8B-B14F-4D97-AF65-F5344CB8AC3E}">
        <p14:creationId xmlns:p14="http://schemas.microsoft.com/office/powerpoint/2010/main" val="128578792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spcAft>
                <a:spcPts val="1200"/>
              </a:spcAft>
            </a:pPr>
            <a:r>
              <a:rPr lang="en-GB" sz="2000" dirty="0" smtClean="0">
                <a:solidFill>
                  <a:schemeClr val="tx1">
                    <a:lumMod val="65000"/>
                    <a:lumOff val="35000"/>
                  </a:schemeClr>
                </a:solidFill>
              </a:rPr>
              <a:t>What is an integrated diagnostic approach?</a:t>
            </a:r>
          </a:p>
          <a:p>
            <a:pPr marL="285750" indent="-285750">
              <a:spcAft>
                <a:spcPts val="1200"/>
              </a:spcAft>
            </a:pPr>
            <a:r>
              <a:rPr lang="en-GB" sz="2000" dirty="0" smtClean="0">
                <a:solidFill>
                  <a:schemeClr val="tx1">
                    <a:lumMod val="65000"/>
                    <a:lumOff val="35000"/>
                  </a:schemeClr>
                </a:solidFill>
              </a:rPr>
              <a:t>Give one example of an </a:t>
            </a:r>
            <a:r>
              <a:rPr lang="en-GB" sz="2000" dirty="0">
                <a:solidFill>
                  <a:schemeClr val="tx1">
                    <a:lumMod val="65000"/>
                    <a:lumOff val="35000"/>
                  </a:schemeClr>
                </a:solidFill>
              </a:rPr>
              <a:t>integrated diagnostic </a:t>
            </a:r>
            <a:r>
              <a:rPr lang="en-GB" sz="2000" dirty="0" smtClean="0">
                <a:solidFill>
                  <a:schemeClr val="tx1">
                    <a:lumMod val="65000"/>
                    <a:lumOff val="35000"/>
                  </a:schemeClr>
                </a:solidFill>
              </a:rPr>
              <a:t>approach?</a:t>
            </a:r>
          </a:p>
          <a:p>
            <a:pPr marL="285750" indent="-285750">
              <a:spcAft>
                <a:spcPts val="1200"/>
              </a:spcAft>
            </a:pPr>
            <a:r>
              <a:rPr lang="en-GB" sz="2000" dirty="0" smtClean="0">
                <a:solidFill>
                  <a:schemeClr val="tx1">
                    <a:lumMod val="65000"/>
                    <a:lumOff val="35000"/>
                  </a:schemeClr>
                </a:solidFill>
              </a:rPr>
              <a:t>List three considerations for selecting and placing </a:t>
            </a:r>
            <a:r>
              <a:rPr lang="en-GB" sz="2000" dirty="0">
                <a:solidFill>
                  <a:schemeClr val="tx1">
                    <a:lumMod val="65000"/>
                    <a:lumOff val="35000"/>
                  </a:schemeClr>
                </a:solidFill>
              </a:rPr>
              <a:t>multi-disease testing </a:t>
            </a:r>
            <a:r>
              <a:rPr lang="en-GB" sz="2000" dirty="0" smtClean="0">
                <a:solidFill>
                  <a:schemeClr val="tx1">
                    <a:lumMod val="65000"/>
                    <a:lumOff val="35000"/>
                  </a:schemeClr>
                </a:solidFill>
              </a:rPr>
              <a:t>devices?</a:t>
            </a:r>
          </a:p>
          <a:p>
            <a:pPr marL="285750" indent="-285750">
              <a:spcAft>
                <a:spcPts val="1200"/>
              </a:spcAft>
            </a:pPr>
            <a:r>
              <a:rPr lang="en-GB" sz="2000" dirty="0" smtClean="0">
                <a:solidFill>
                  <a:schemeClr val="tx1">
                    <a:lumMod val="65000"/>
                    <a:lumOff val="35000"/>
                  </a:schemeClr>
                </a:solidFill>
              </a:rPr>
              <a:t>List five key competencies for users of </a:t>
            </a:r>
            <a:r>
              <a:rPr lang="en-GB" sz="2000" dirty="0">
                <a:solidFill>
                  <a:schemeClr val="tx1">
                    <a:lumMod val="65000"/>
                    <a:lumOff val="35000"/>
                  </a:schemeClr>
                </a:solidFill>
              </a:rPr>
              <a:t>multi-disease testing devices</a:t>
            </a:r>
            <a:r>
              <a:rPr lang="en-GB" sz="2000" dirty="0" smtClean="0">
                <a:solidFill>
                  <a:schemeClr val="tx1">
                    <a:lumMod val="65000"/>
                    <a:lumOff val="35000"/>
                  </a:schemeClr>
                </a:solidFill>
              </a:rPr>
              <a:t>?</a:t>
            </a:r>
          </a:p>
          <a:p>
            <a:pPr marL="285750" indent="-285750">
              <a:spcAft>
                <a:spcPts val="1200"/>
              </a:spcAft>
            </a:pPr>
            <a:r>
              <a:rPr lang="en-GB" sz="2000" dirty="0" smtClean="0">
                <a:solidFill>
                  <a:schemeClr val="tx1">
                    <a:lumMod val="65000"/>
                    <a:lumOff val="35000"/>
                  </a:schemeClr>
                </a:solidFill>
              </a:rPr>
              <a:t>Give two benefits of integrating </a:t>
            </a:r>
            <a:r>
              <a:rPr lang="en-GB" sz="2000" dirty="0">
                <a:solidFill>
                  <a:schemeClr val="tx1">
                    <a:lumMod val="65000"/>
                    <a:lumOff val="35000"/>
                  </a:schemeClr>
                </a:solidFill>
              </a:rPr>
              <a:t>forecasting and procurement </a:t>
            </a:r>
            <a:r>
              <a:rPr lang="en-GB" sz="2000" dirty="0" smtClean="0">
                <a:solidFill>
                  <a:schemeClr val="tx1">
                    <a:lumMod val="65000"/>
                    <a:lumOff val="35000"/>
                  </a:schemeClr>
                </a:solidFill>
              </a:rPr>
              <a:t>for multi-disease </a:t>
            </a:r>
            <a:r>
              <a:rPr lang="en-GB" sz="2000" dirty="0">
                <a:solidFill>
                  <a:schemeClr val="tx1">
                    <a:lumMod val="65000"/>
                    <a:lumOff val="35000"/>
                  </a:schemeClr>
                </a:solidFill>
              </a:rPr>
              <a:t>testing </a:t>
            </a:r>
            <a:r>
              <a:rPr lang="en-GB" sz="2000" dirty="0" smtClean="0">
                <a:solidFill>
                  <a:schemeClr val="tx1">
                    <a:lumMod val="65000"/>
                    <a:lumOff val="35000"/>
                  </a:schemeClr>
                </a:solidFill>
              </a:rPr>
              <a:t>devices?</a:t>
            </a:r>
          </a:p>
          <a:p>
            <a:pPr marL="285750" indent="-285750">
              <a:spcAft>
                <a:spcPts val="1200"/>
              </a:spcAft>
            </a:pPr>
            <a:endParaRPr lang="en-GB" dirty="0" smtClean="0"/>
          </a:p>
          <a:p>
            <a:pPr marL="285750" indent="-285750">
              <a:spcAft>
                <a:spcPts val="1200"/>
              </a:spcAft>
            </a:pPr>
            <a:endParaRPr lang="en-GB" dirty="0"/>
          </a:p>
        </p:txBody>
      </p:sp>
      <p:sp>
        <p:nvSpPr>
          <p:cNvPr id="3" name="Title 2"/>
          <p:cNvSpPr>
            <a:spLocks noGrp="1"/>
          </p:cNvSpPr>
          <p:nvPr>
            <p:ph type="title"/>
          </p:nvPr>
        </p:nvSpPr>
        <p:spPr/>
        <p:txBody>
          <a:bodyPr>
            <a:normAutofit/>
          </a:bodyPr>
          <a:lstStyle/>
          <a:p>
            <a:r>
              <a:rPr lang="en-US" dirty="0">
                <a:ea typeface="Lucida Sans Demibold" charset="0"/>
                <a:cs typeface="Lucida Sans Demibold" charset="0"/>
              </a:rPr>
              <a:t>DISCUSSION </a:t>
            </a:r>
            <a:r>
              <a:rPr lang="en-US" dirty="0" smtClean="0">
                <a:ea typeface="Lucida Sans Demibold" charset="0"/>
                <a:cs typeface="Lucida Sans Demibold" charset="0"/>
              </a:rPr>
              <a:t>QUESTIONS</a:t>
            </a:r>
            <a:endParaRPr lang="en-US" dirty="0"/>
          </a:p>
        </p:txBody>
      </p:sp>
    </p:spTree>
    <p:extLst>
      <p:ext uri="{BB962C8B-B14F-4D97-AF65-F5344CB8AC3E}">
        <p14:creationId xmlns:p14="http://schemas.microsoft.com/office/powerpoint/2010/main" val="9096013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2" y="1865128"/>
            <a:ext cx="7631223" cy="4611670"/>
          </a:xfrm>
        </p:spPr>
        <p:txBody>
          <a:bodyPr/>
          <a:lstStyle/>
          <a:p>
            <a:r>
              <a:rPr lang="en-US" sz="2000" dirty="0">
                <a:solidFill>
                  <a:schemeClr val="tx1">
                    <a:lumMod val="65000"/>
                    <a:lumOff val="35000"/>
                  </a:schemeClr>
                </a:solidFill>
              </a:rPr>
              <a:t>An integrated diagnostic approach is the testing for </a:t>
            </a:r>
            <a:r>
              <a:rPr lang="en-US" sz="2000" b="1" dirty="0">
                <a:solidFill>
                  <a:schemeClr val="tx1">
                    <a:lumMod val="65000"/>
                    <a:lumOff val="35000"/>
                  </a:schemeClr>
                </a:solidFill>
              </a:rPr>
              <a:t>different clinical conditions</a:t>
            </a:r>
            <a:r>
              <a:rPr lang="en-US" sz="2000" dirty="0">
                <a:solidFill>
                  <a:schemeClr val="tx1">
                    <a:lumMod val="65000"/>
                    <a:lumOff val="35000"/>
                  </a:schemeClr>
                </a:solidFill>
              </a:rPr>
              <a:t> using </a:t>
            </a:r>
            <a:r>
              <a:rPr lang="en-US" sz="2000" b="1" dirty="0">
                <a:solidFill>
                  <a:schemeClr val="tx1">
                    <a:lumMod val="65000"/>
                    <a:lumOff val="35000"/>
                  </a:schemeClr>
                </a:solidFill>
              </a:rPr>
              <a:t>disease-specific tests </a:t>
            </a:r>
            <a:r>
              <a:rPr lang="en-US" sz="2000" dirty="0">
                <a:solidFill>
                  <a:schemeClr val="tx1">
                    <a:lumMod val="65000"/>
                    <a:lumOff val="35000"/>
                  </a:schemeClr>
                </a:solidFill>
              </a:rPr>
              <a:t>on the </a:t>
            </a:r>
            <a:r>
              <a:rPr lang="en-US" sz="2000" b="1" dirty="0">
                <a:solidFill>
                  <a:schemeClr val="tx1">
                    <a:lumMod val="65000"/>
                    <a:lumOff val="35000"/>
                  </a:schemeClr>
                </a:solidFill>
              </a:rPr>
              <a:t>same </a:t>
            </a:r>
            <a:r>
              <a:rPr lang="en-US" sz="2000" b="1" dirty="0" smtClean="0">
                <a:solidFill>
                  <a:schemeClr val="tx1">
                    <a:lumMod val="65000"/>
                    <a:lumOff val="35000"/>
                  </a:schemeClr>
                </a:solidFill>
              </a:rPr>
              <a:t>platform</a:t>
            </a:r>
          </a:p>
          <a:p>
            <a:r>
              <a:rPr lang="en-GB" sz="2000" dirty="0">
                <a:solidFill>
                  <a:schemeClr val="tx1">
                    <a:lumMod val="65000"/>
                    <a:lumOff val="35000"/>
                  </a:schemeClr>
                </a:solidFill>
              </a:rPr>
              <a:t>Multi-disease testing devices </a:t>
            </a:r>
            <a:r>
              <a:rPr lang="en-GB" sz="2000" dirty="0" smtClean="0">
                <a:solidFill>
                  <a:schemeClr val="tx1">
                    <a:lumMod val="65000"/>
                    <a:lumOff val="35000"/>
                  </a:schemeClr>
                </a:solidFill>
              </a:rPr>
              <a:t>can provide </a:t>
            </a:r>
            <a:r>
              <a:rPr lang="en-GB" sz="2000" dirty="0">
                <a:solidFill>
                  <a:schemeClr val="tx1">
                    <a:lumMod val="65000"/>
                    <a:lumOff val="35000"/>
                  </a:schemeClr>
                </a:solidFill>
              </a:rPr>
              <a:t>significant system efficiencies and cost </a:t>
            </a:r>
            <a:r>
              <a:rPr lang="en-GB" sz="2000" dirty="0" smtClean="0">
                <a:solidFill>
                  <a:schemeClr val="tx1">
                    <a:lumMod val="65000"/>
                    <a:lumOff val="35000"/>
                  </a:schemeClr>
                </a:solidFill>
              </a:rPr>
              <a:t>savings, increase </a:t>
            </a:r>
            <a:r>
              <a:rPr lang="en-GB" sz="2000" dirty="0">
                <a:solidFill>
                  <a:schemeClr val="tx1">
                    <a:lumMod val="65000"/>
                    <a:lumOff val="35000"/>
                  </a:schemeClr>
                </a:solidFill>
              </a:rPr>
              <a:t>patient </a:t>
            </a:r>
            <a:r>
              <a:rPr lang="en-GB" sz="2000" dirty="0" smtClean="0">
                <a:solidFill>
                  <a:schemeClr val="tx1">
                    <a:lumMod val="65000"/>
                    <a:lumOff val="35000"/>
                  </a:schemeClr>
                </a:solidFill>
              </a:rPr>
              <a:t>access and improve </a:t>
            </a:r>
            <a:r>
              <a:rPr lang="en-GB" sz="2000" dirty="0">
                <a:solidFill>
                  <a:schemeClr val="tx1">
                    <a:lumMod val="65000"/>
                    <a:lumOff val="35000"/>
                  </a:schemeClr>
                </a:solidFill>
              </a:rPr>
              <a:t>quality of </a:t>
            </a:r>
            <a:r>
              <a:rPr lang="en-GB" sz="2000" dirty="0" smtClean="0">
                <a:solidFill>
                  <a:schemeClr val="tx1">
                    <a:lumMod val="65000"/>
                    <a:lumOff val="35000"/>
                  </a:schemeClr>
                </a:solidFill>
              </a:rPr>
              <a:t>care</a:t>
            </a:r>
          </a:p>
          <a:p>
            <a:endParaRPr lang="en-GB" dirty="0" smtClean="0"/>
          </a:p>
          <a:p>
            <a:pPr lvl="1"/>
            <a:endParaRPr lang="en-GB" dirty="0" smtClean="0"/>
          </a:p>
          <a:p>
            <a:endParaRPr lang="en-GB" dirty="0"/>
          </a:p>
          <a:p>
            <a:endParaRPr lang="en-US" b="1" dirty="0"/>
          </a:p>
          <a:p>
            <a:endParaRPr lang="en-GB" dirty="0"/>
          </a:p>
        </p:txBody>
      </p:sp>
      <p:sp>
        <p:nvSpPr>
          <p:cNvPr id="3" name="Title 2"/>
          <p:cNvSpPr>
            <a:spLocks noGrp="1"/>
          </p:cNvSpPr>
          <p:nvPr>
            <p:ph type="title"/>
          </p:nvPr>
        </p:nvSpPr>
        <p:spPr/>
        <p:txBody>
          <a:bodyPr/>
          <a:lstStyle/>
          <a:p>
            <a:r>
              <a:rPr lang="en-GB" dirty="0" smtClean="0"/>
              <a:t>KEY MESSAGES</a:t>
            </a:r>
            <a:endParaRPr lang="en-GB" dirty="0"/>
          </a:p>
        </p:txBody>
      </p:sp>
    </p:spTree>
    <p:extLst>
      <p:ext uri="{BB962C8B-B14F-4D97-AF65-F5344CB8AC3E}">
        <p14:creationId xmlns:p14="http://schemas.microsoft.com/office/powerpoint/2010/main" val="8860855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2" y="1865128"/>
            <a:ext cx="7631223" cy="4611670"/>
          </a:xfrm>
        </p:spPr>
        <p:txBody>
          <a:bodyPr/>
          <a:lstStyle/>
          <a:p>
            <a:r>
              <a:rPr lang="en-GB" sz="2000" dirty="0" smtClean="0">
                <a:solidFill>
                  <a:schemeClr val="tx1">
                    <a:lumMod val="65000"/>
                    <a:lumOff val="35000"/>
                  </a:schemeClr>
                </a:solidFill>
              </a:rPr>
              <a:t>Ten key considerations for a multi-disease integrated diagnostic approach include:</a:t>
            </a:r>
          </a:p>
          <a:p>
            <a:endParaRPr lang="en-GB" dirty="0"/>
          </a:p>
        </p:txBody>
      </p:sp>
      <p:sp>
        <p:nvSpPr>
          <p:cNvPr id="3" name="Title 2"/>
          <p:cNvSpPr>
            <a:spLocks noGrp="1"/>
          </p:cNvSpPr>
          <p:nvPr>
            <p:ph type="title"/>
          </p:nvPr>
        </p:nvSpPr>
        <p:spPr/>
        <p:txBody>
          <a:bodyPr/>
          <a:lstStyle/>
          <a:p>
            <a:r>
              <a:rPr lang="en-GB" dirty="0" smtClean="0"/>
              <a:t>KEY MESSAGES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678467689"/>
              </p:ext>
            </p:extLst>
          </p:nvPr>
        </p:nvGraphicFramePr>
        <p:xfrm>
          <a:off x="1532709" y="2746568"/>
          <a:ext cx="7248702" cy="4114800"/>
        </p:xfrm>
        <a:graphic>
          <a:graphicData uri="http://schemas.openxmlformats.org/drawingml/2006/table">
            <a:tbl>
              <a:tblPr firstRow="1" bandRow="1">
                <a:tableStyleId>{5C22544A-7EE6-4342-B048-85BDC9FD1C3A}</a:tableStyleId>
              </a:tblPr>
              <a:tblGrid>
                <a:gridCol w="3629263"/>
                <a:gridCol w="3619439"/>
              </a:tblGrid>
              <a:tr h="165440">
                <a:tc>
                  <a:txBody>
                    <a:bodyPr/>
                    <a:lstStyle/>
                    <a:p>
                      <a:pPr marL="342900" marR="0" lvl="0" indent="-342900" algn="l" defTabSz="914400" rtl="0" eaLnBrk="1" fontAlgn="auto" latinLnBrk="0" hangingPunct="1">
                        <a:lnSpc>
                          <a:spcPct val="100000"/>
                        </a:lnSpc>
                        <a:spcBef>
                          <a:spcPts val="0"/>
                        </a:spcBef>
                        <a:spcAft>
                          <a:spcPts val="0"/>
                        </a:spcAft>
                        <a:buClr>
                          <a:srgbClr val="DC1F26"/>
                        </a:buClr>
                        <a:buSzTx/>
                        <a:buFont typeface="+mj-lt"/>
                        <a:buAutoNum type="arabicPeriod"/>
                        <a:tabLst/>
                        <a:defRPr/>
                      </a:pPr>
                      <a:r>
                        <a:rPr lang="en-GB" sz="2000" b="0" dirty="0" smtClean="0">
                          <a:solidFill>
                            <a:schemeClr val="tx1">
                              <a:lumMod val="65000"/>
                              <a:lumOff val="35000"/>
                            </a:schemeClr>
                          </a:solidFill>
                          <a:latin typeface="Trebuchet MS" charset="0"/>
                          <a:ea typeface="Trebuchet MS" charset="0"/>
                          <a:cs typeface="Trebuchet MS" charset="0"/>
                        </a:rPr>
                        <a:t>Coordinated planning led by the Ministry of Health (MOH)</a:t>
                      </a:r>
                    </a:p>
                  </a:txBody>
                  <a:tcPr marL="90238" marR="90238">
                    <a:noFill/>
                  </a:tcPr>
                </a:tc>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6"/>
                        <a:tabLst/>
                        <a:defRPr/>
                      </a:pPr>
                      <a:r>
                        <a:rPr lang="en-GB" sz="2000" b="0" dirty="0" smtClean="0">
                          <a:solidFill>
                            <a:schemeClr val="tx1">
                              <a:lumMod val="65000"/>
                              <a:lumOff val="35000"/>
                            </a:schemeClr>
                          </a:solidFill>
                          <a:latin typeface="Trebuchet MS" charset="0"/>
                          <a:ea typeface="Trebuchet MS" charset="0"/>
                          <a:cs typeface="Trebuchet MS" charset="0"/>
                        </a:rPr>
                        <a:t>Ensuring capacity for supervision, monitoring and conducting trainings</a:t>
                      </a:r>
                    </a:p>
                  </a:txBody>
                  <a:tcPr marL="90238" marR="90238">
                    <a:noFill/>
                  </a:tcPr>
                </a:tc>
              </a:tr>
              <a:tr h="165440">
                <a:tc>
                  <a:txBody>
                    <a:bodyPr/>
                    <a:lstStyle/>
                    <a:p>
                      <a:pPr marL="342900" marR="0" lvl="0" indent="-342900" algn="l" defTabSz="914400" rtl="0" eaLnBrk="1" fontAlgn="auto" latinLnBrk="0" hangingPunct="1">
                        <a:lnSpc>
                          <a:spcPct val="100000"/>
                        </a:lnSpc>
                        <a:spcBef>
                          <a:spcPts val="0"/>
                        </a:spcBef>
                        <a:spcAft>
                          <a:spcPts val="0"/>
                        </a:spcAft>
                        <a:buClr>
                          <a:srgbClr val="DC1F26"/>
                        </a:buClr>
                        <a:buSzTx/>
                        <a:buFont typeface="+mj-lt"/>
                        <a:buAutoNum type="arabicPeriod" startAt="2"/>
                        <a:tabLst/>
                        <a:defRPr/>
                      </a:pPr>
                      <a:r>
                        <a:rPr lang="en-GB" sz="2000" b="0" dirty="0" smtClean="0">
                          <a:solidFill>
                            <a:schemeClr val="tx1">
                              <a:lumMod val="65000"/>
                              <a:lumOff val="35000"/>
                            </a:schemeClr>
                          </a:solidFill>
                          <a:latin typeface="Trebuchet MS" charset="0"/>
                          <a:ea typeface="Trebuchet MS" charset="0"/>
                          <a:cs typeface="Trebuchet MS" charset="0"/>
                        </a:rPr>
                        <a:t>Regulatory approval and validation</a:t>
                      </a:r>
                    </a:p>
                  </a:txBody>
                  <a:tcPr marL="90238" marR="90238">
                    <a:noFill/>
                  </a:tcPr>
                </a:tc>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7"/>
                        <a:tabLst/>
                        <a:defRPr/>
                      </a:pPr>
                      <a:r>
                        <a:rPr lang="en-GB" sz="2000" b="0" dirty="0" smtClean="0">
                          <a:solidFill>
                            <a:schemeClr val="tx1">
                              <a:lumMod val="65000"/>
                              <a:lumOff val="35000"/>
                            </a:schemeClr>
                          </a:solidFill>
                          <a:latin typeface="Trebuchet MS" charset="0"/>
                          <a:ea typeface="Trebuchet MS" charset="0"/>
                          <a:cs typeface="Trebuchet MS" charset="0"/>
                        </a:rPr>
                        <a:t>Clinician training and demand generation</a:t>
                      </a:r>
                    </a:p>
                  </a:txBody>
                  <a:tcPr marL="90238" marR="90238">
                    <a:noFill/>
                  </a:tcPr>
                </a:tc>
              </a:tr>
              <a:tr h="165440">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3"/>
                        <a:tabLst/>
                        <a:defRPr/>
                      </a:pPr>
                      <a:r>
                        <a:rPr lang="en-GB" sz="2000" b="0" dirty="0" smtClean="0">
                          <a:solidFill>
                            <a:schemeClr val="tx1">
                              <a:lumMod val="65000"/>
                              <a:lumOff val="35000"/>
                            </a:schemeClr>
                          </a:solidFill>
                          <a:latin typeface="Trebuchet MS" charset="0"/>
                          <a:ea typeface="Trebuchet MS" charset="0"/>
                          <a:cs typeface="Trebuchet MS" charset="0"/>
                        </a:rPr>
                        <a:t>Product and site selection</a:t>
                      </a:r>
                    </a:p>
                  </a:txBody>
                  <a:tcPr marL="90238" marR="90238">
                    <a:noFill/>
                  </a:tcPr>
                </a:tc>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8"/>
                        <a:tabLst/>
                        <a:defRPr/>
                      </a:pPr>
                      <a:r>
                        <a:rPr lang="en-GB" sz="2000" b="0" dirty="0" smtClean="0">
                          <a:solidFill>
                            <a:schemeClr val="tx1">
                              <a:lumMod val="65000"/>
                              <a:lumOff val="35000"/>
                            </a:schemeClr>
                          </a:solidFill>
                          <a:latin typeface="Trebuchet MS" charset="0"/>
                          <a:ea typeface="Trebuchet MS" charset="0"/>
                          <a:cs typeface="Trebuchet MS" charset="0"/>
                        </a:rPr>
                        <a:t>Inventory management &amp; procurement</a:t>
                      </a:r>
                    </a:p>
                  </a:txBody>
                  <a:tcPr marL="90238" marR="90238">
                    <a:noFill/>
                  </a:tcPr>
                </a:tc>
              </a:tr>
              <a:tr h="165440">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4"/>
                        <a:tabLst/>
                        <a:defRPr/>
                      </a:pPr>
                      <a:r>
                        <a:rPr lang="en-GB" sz="2000" b="0" dirty="0" smtClean="0">
                          <a:solidFill>
                            <a:schemeClr val="tx1">
                              <a:lumMod val="65000"/>
                              <a:lumOff val="35000"/>
                            </a:schemeClr>
                          </a:solidFill>
                          <a:latin typeface="Trebuchet MS" charset="0"/>
                          <a:ea typeface="Trebuchet MS" charset="0"/>
                          <a:cs typeface="Trebuchet MS" charset="0"/>
                        </a:rPr>
                        <a:t>Integrated specimen referral systems</a:t>
                      </a:r>
                    </a:p>
                  </a:txBody>
                  <a:tcPr marL="90238" marR="90238">
                    <a:noFill/>
                  </a:tcPr>
                </a:tc>
                <a:tc>
                  <a:txBody>
                    <a:bodyPr/>
                    <a:lstStyle/>
                    <a:p>
                      <a:pPr marL="342900" marR="0" indent="-342900" algn="l" defTabSz="914400" rtl="0" eaLnBrk="1" fontAlgn="auto" latinLnBrk="0" hangingPunct="1">
                        <a:lnSpc>
                          <a:spcPct val="100000"/>
                        </a:lnSpc>
                        <a:spcBef>
                          <a:spcPts val="0"/>
                        </a:spcBef>
                        <a:spcAft>
                          <a:spcPts val="0"/>
                        </a:spcAft>
                        <a:buClr>
                          <a:srgbClr val="DC1F26"/>
                        </a:buClr>
                        <a:buSzTx/>
                        <a:buFont typeface="+mj-lt"/>
                        <a:buAutoNum type="arabicPeriod" startAt="9"/>
                        <a:tabLst/>
                        <a:defRPr/>
                      </a:pPr>
                      <a:r>
                        <a:rPr lang="en-GB" sz="2000" b="0" dirty="0" smtClean="0">
                          <a:solidFill>
                            <a:schemeClr val="tx1">
                              <a:lumMod val="65000"/>
                              <a:lumOff val="35000"/>
                            </a:schemeClr>
                          </a:solidFill>
                          <a:latin typeface="Trebuchet MS" charset="0"/>
                          <a:ea typeface="Trebuchet MS" charset="0"/>
                          <a:cs typeface="Trebuchet MS" charset="0"/>
                        </a:rPr>
                        <a:t>Quality management systems (QMS)</a:t>
                      </a:r>
                    </a:p>
                  </a:txBody>
                  <a:tcPr marL="90238" marR="90238">
                    <a:noFill/>
                  </a:tcPr>
                </a:tc>
              </a:tr>
              <a:tr h="530898">
                <a:tc>
                  <a:txBody>
                    <a:bodyPr/>
                    <a:lstStyle/>
                    <a:p>
                      <a:pPr marL="342900" marR="0" indent="-342900" algn="l" defTabSz="1004377" rtl="0" eaLnBrk="1" fontAlgn="auto" latinLnBrk="0" hangingPunct="1">
                        <a:lnSpc>
                          <a:spcPct val="100000"/>
                        </a:lnSpc>
                        <a:spcBef>
                          <a:spcPts val="0"/>
                        </a:spcBef>
                        <a:spcAft>
                          <a:spcPts val="0"/>
                        </a:spcAft>
                        <a:buClr>
                          <a:srgbClr val="DC1F26"/>
                        </a:buClr>
                        <a:buSzTx/>
                        <a:buFont typeface="+mj-lt"/>
                        <a:buAutoNum type="arabicPeriod" startAt="5"/>
                        <a:tabLst/>
                        <a:defRPr/>
                      </a:pPr>
                      <a:r>
                        <a:rPr lang="en-GB" sz="2000" b="0" dirty="0" smtClean="0">
                          <a:solidFill>
                            <a:schemeClr val="tx1">
                              <a:lumMod val="65000"/>
                              <a:lumOff val="35000"/>
                            </a:schemeClr>
                          </a:solidFill>
                          <a:latin typeface="Trebuchet MS" charset="0"/>
                          <a:ea typeface="Trebuchet MS" charset="0"/>
                          <a:cs typeface="Trebuchet MS" charset="0"/>
                        </a:rPr>
                        <a:t>Standard operating procedures (SOP)</a:t>
                      </a:r>
                      <a:r>
                        <a:rPr lang="en-GB" sz="2000" b="0" baseline="0" dirty="0" smtClean="0">
                          <a:solidFill>
                            <a:schemeClr val="tx1">
                              <a:lumMod val="65000"/>
                              <a:lumOff val="35000"/>
                            </a:schemeClr>
                          </a:solidFill>
                          <a:latin typeface="Trebuchet MS" charset="0"/>
                          <a:ea typeface="Trebuchet MS" charset="0"/>
                          <a:cs typeface="Trebuchet MS" charset="0"/>
                        </a:rPr>
                        <a:t> </a:t>
                      </a:r>
                      <a:r>
                        <a:rPr lang="en-GB" sz="2000" b="0" dirty="0" smtClean="0">
                          <a:solidFill>
                            <a:schemeClr val="tx1">
                              <a:lumMod val="65000"/>
                              <a:lumOff val="35000"/>
                            </a:schemeClr>
                          </a:solidFill>
                          <a:latin typeface="Trebuchet MS" charset="0"/>
                          <a:ea typeface="Trebuchet MS" charset="0"/>
                          <a:cs typeface="Trebuchet MS" charset="0"/>
                        </a:rPr>
                        <a:t>and trainings for end-users</a:t>
                      </a:r>
                    </a:p>
                  </a:txBody>
                  <a:tcPr marL="90238" marR="90238">
                    <a:noFill/>
                  </a:tcPr>
                </a:tc>
                <a:tc>
                  <a:txBody>
                    <a:bodyPr/>
                    <a:lstStyle/>
                    <a:p>
                      <a:pPr marL="342900" marR="0" indent="-342900" algn="l" defTabSz="914400" rtl="0" eaLnBrk="1" fontAlgn="auto" latinLnBrk="0" hangingPunct="1">
                        <a:lnSpc>
                          <a:spcPct val="100000"/>
                        </a:lnSpc>
                        <a:spcBef>
                          <a:spcPts val="0"/>
                        </a:spcBef>
                        <a:spcAft>
                          <a:spcPts val="0"/>
                        </a:spcAft>
                        <a:buClr>
                          <a:srgbClr val="DC1F26"/>
                        </a:buClr>
                        <a:buSzTx/>
                        <a:buFont typeface="+mj-lt"/>
                        <a:buAutoNum type="arabicPeriod" startAt="10"/>
                        <a:tabLst/>
                        <a:defRPr/>
                      </a:pPr>
                      <a:r>
                        <a:rPr lang="en-GB" sz="2000" b="0" dirty="0" smtClean="0">
                          <a:solidFill>
                            <a:schemeClr val="tx1">
                              <a:lumMod val="65000"/>
                              <a:lumOff val="35000"/>
                            </a:schemeClr>
                          </a:solidFill>
                          <a:latin typeface="Trebuchet MS" charset="0"/>
                          <a:ea typeface="Trebuchet MS" charset="0"/>
                          <a:cs typeface="Trebuchet MS" charset="0"/>
                        </a:rPr>
                        <a:t>Data management and integration</a:t>
                      </a:r>
                    </a:p>
                  </a:txBody>
                  <a:tcPr marL="90238" marR="90238">
                    <a:noFill/>
                  </a:tcPr>
                </a:tc>
              </a:tr>
            </a:tbl>
          </a:graphicData>
        </a:graphic>
      </p:graphicFrame>
    </p:spTree>
    <p:extLst>
      <p:ext uri="{BB962C8B-B14F-4D97-AF65-F5344CB8AC3E}">
        <p14:creationId xmlns:p14="http://schemas.microsoft.com/office/powerpoint/2010/main" val="5446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218715" y="2146203"/>
            <a:ext cx="7606681" cy="4124342"/>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12"/>
          </p:nvPr>
        </p:nvSpPr>
        <p:spPr/>
        <p:txBody>
          <a:bodyPr/>
          <a:lstStyle/>
          <a:p>
            <a:fld id="{E2C4D301-A70E-3E43-AE0A-9757AD428F12}" type="slidenum">
              <a:rPr lang="en-US" smtClean="0"/>
              <a:t>28</a:t>
            </a:fld>
            <a:endParaRPr lang="en-US"/>
          </a:p>
        </p:txBody>
      </p:sp>
      <p:sp>
        <p:nvSpPr>
          <p:cNvPr id="4" name="Rectangle 3"/>
          <p:cNvSpPr/>
          <p:nvPr/>
        </p:nvSpPr>
        <p:spPr>
          <a:xfrm>
            <a:off x="6981703" y="4726636"/>
            <a:ext cx="2735449" cy="369332"/>
          </a:xfrm>
          <a:prstGeom prst="rect">
            <a:avLst/>
          </a:prstGeom>
        </p:spPr>
        <p:txBody>
          <a:bodyPr wrap="square" lIns="0" tIns="0" rIns="0" bIns="0">
            <a:spAutoFit/>
          </a:bodyPr>
          <a:lstStyle/>
          <a:p>
            <a:pPr>
              <a:buClr>
                <a:srgbClr val="DC1F26"/>
              </a:buClr>
              <a:defRPr/>
            </a:pPr>
            <a:r>
              <a:rPr lang="en-US" altLang="en-US" sz="2400" b="1" i="1" dirty="0" smtClean="0">
                <a:latin typeface="Trebuchet MS" charset="0"/>
                <a:ea typeface="Trebuchet MS" charset="0"/>
                <a:cs typeface="Trebuchet MS" charset="0"/>
              </a:rPr>
              <a:t>THANK YOU</a:t>
            </a:r>
          </a:p>
        </p:txBody>
      </p:sp>
      <p:sp>
        <p:nvSpPr>
          <p:cNvPr id="6" name="Rectangle 5"/>
          <p:cNvSpPr/>
          <p:nvPr/>
        </p:nvSpPr>
        <p:spPr>
          <a:xfrm>
            <a:off x="6981703" y="4409064"/>
            <a:ext cx="1338208" cy="106491"/>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8715" y="599770"/>
            <a:ext cx="1843694" cy="1401393"/>
          </a:xfrm>
          <a:prstGeom prst="rect">
            <a:avLst/>
          </a:prstGeom>
        </p:spPr>
      </p:pic>
      <p:sp>
        <p:nvSpPr>
          <p:cNvPr id="7" name="TextBox 6"/>
          <p:cNvSpPr txBox="1"/>
          <p:nvPr/>
        </p:nvSpPr>
        <p:spPr>
          <a:xfrm>
            <a:off x="-267275" y="4199537"/>
            <a:ext cx="3359856" cy="246221"/>
          </a:xfrm>
          <a:prstGeom prst="rect">
            <a:avLst/>
          </a:prstGeom>
          <a:noFill/>
        </p:spPr>
        <p:txBody>
          <a:bodyPr wrap="square" rtlCol="0">
            <a:spAutoFit/>
          </a:bodyPr>
          <a:lstStyle/>
          <a:p>
            <a:pPr algn="r"/>
            <a:r>
              <a:rPr lang="en-US" sz="1000" dirty="0" smtClean="0">
                <a:solidFill>
                  <a:schemeClr val="tx1">
                    <a:lumMod val="65000"/>
                    <a:lumOff val="35000"/>
                  </a:schemeClr>
                </a:solidFill>
                <a:latin typeface="Calibri" charset="0"/>
                <a:ea typeface="Calibri" charset="0"/>
                <a:cs typeface="Calibri" charset="0"/>
              </a:rPr>
              <a:t>© John Rae </a:t>
            </a:r>
            <a:endParaRPr lang="en-US" sz="1002" dirty="0">
              <a:solidFill>
                <a:schemeClr val="tx1">
                  <a:lumMod val="65000"/>
                  <a:lumOff val="35000"/>
                </a:schemeClr>
              </a:solidFill>
              <a:latin typeface="Calibri" charset="0"/>
              <a:ea typeface="Calibri" charset="0"/>
              <a:cs typeface="Calibri" charset="0"/>
            </a:endParaRPr>
          </a:p>
        </p:txBody>
      </p:sp>
    </p:spTree>
    <p:extLst>
      <p:ext uri="{BB962C8B-B14F-4D97-AF65-F5344CB8AC3E}">
        <p14:creationId xmlns:p14="http://schemas.microsoft.com/office/powerpoint/2010/main" val="460597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fontAlgn="ctr"/>
            <a:r>
              <a:rPr lang="en-US" sz="2000" dirty="0" smtClean="0">
                <a:solidFill>
                  <a:schemeClr val="tx1">
                    <a:lumMod val="65000"/>
                    <a:lumOff val="35000"/>
                  </a:schemeClr>
                </a:solidFill>
                <a:ea typeface="Lucida Sans" charset="0"/>
                <a:cs typeface="Lucida Sans" charset="0"/>
              </a:rPr>
              <a:t>Define a </a:t>
            </a:r>
            <a:r>
              <a:rPr lang="en-GB" sz="2000" dirty="0">
                <a:solidFill>
                  <a:schemeClr val="tx1">
                    <a:lumMod val="65000"/>
                    <a:lumOff val="35000"/>
                  </a:schemeClr>
                </a:solidFill>
              </a:rPr>
              <a:t>multi-disease </a:t>
            </a:r>
            <a:r>
              <a:rPr lang="en-US" sz="2000" dirty="0" smtClean="0">
                <a:solidFill>
                  <a:schemeClr val="tx1">
                    <a:lumMod val="65000"/>
                    <a:lumOff val="35000"/>
                  </a:schemeClr>
                </a:solidFill>
                <a:ea typeface="Lucida Sans" charset="0"/>
                <a:cs typeface="Lucida Sans" charset="0"/>
              </a:rPr>
              <a:t>integrated diagnostic approach</a:t>
            </a:r>
          </a:p>
          <a:p>
            <a:pPr marL="285750" indent="-285750" fontAlgn="ctr"/>
            <a:r>
              <a:rPr lang="en-US" sz="2000" dirty="0" smtClean="0">
                <a:solidFill>
                  <a:schemeClr val="tx1">
                    <a:lumMod val="65000"/>
                    <a:lumOff val="35000"/>
                  </a:schemeClr>
                </a:solidFill>
                <a:ea typeface="Lucida Sans" charset="0"/>
                <a:cs typeface="Lucida Sans" charset="0"/>
              </a:rPr>
              <a:t>List the benefits of adopting a </a:t>
            </a:r>
            <a:r>
              <a:rPr lang="en-GB" sz="2000" dirty="0">
                <a:solidFill>
                  <a:schemeClr val="tx1">
                    <a:lumMod val="65000"/>
                    <a:lumOff val="35000"/>
                  </a:schemeClr>
                </a:solidFill>
              </a:rPr>
              <a:t>multi-disease </a:t>
            </a:r>
            <a:r>
              <a:rPr lang="en-US" sz="2000" dirty="0" smtClean="0">
                <a:solidFill>
                  <a:schemeClr val="tx1">
                    <a:lumMod val="65000"/>
                    <a:lumOff val="35000"/>
                  </a:schemeClr>
                </a:solidFill>
                <a:ea typeface="Lucida Sans" charset="0"/>
                <a:cs typeface="Lucida Sans" charset="0"/>
              </a:rPr>
              <a:t>integrated </a:t>
            </a:r>
            <a:r>
              <a:rPr lang="en-US" sz="2000" dirty="0">
                <a:solidFill>
                  <a:schemeClr val="tx1">
                    <a:lumMod val="65000"/>
                    <a:lumOff val="35000"/>
                  </a:schemeClr>
                </a:solidFill>
                <a:ea typeface="Lucida Sans" charset="0"/>
                <a:cs typeface="Lucida Sans" charset="0"/>
              </a:rPr>
              <a:t>diagnostic approach</a:t>
            </a:r>
          </a:p>
          <a:p>
            <a:pPr marL="285750" indent="-285750" fontAlgn="ctr"/>
            <a:r>
              <a:rPr lang="en-US" sz="2000" dirty="0" smtClean="0">
                <a:solidFill>
                  <a:schemeClr val="tx1">
                    <a:lumMod val="65000"/>
                    <a:lumOff val="35000"/>
                  </a:schemeClr>
                </a:solidFill>
                <a:ea typeface="Lucida Sans" charset="0"/>
                <a:cs typeface="Lucida Sans" charset="0"/>
              </a:rPr>
              <a:t>Provide examples of an integrated </a:t>
            </a:r>
            <a:r>
              <a:rPr lang="en-US" sz="2000" dirty="0">
                <a:solidFill>
                  <a:schemeClr val="tx1">
                    <a:lumMod val="65000"/>
                    <a:lumOff val="35000"/>
                  </a:schemeClr>
                </a:solidFill>
                <a:ea typeface="Lucida Sans" charset="0"/>
                <a:cs typeface="Lucida Sans" charset="0"/>
              </a:rPr>
              <a:t>diagnostic approach</a:t>
            </a:r>
          </a:p>
          <a:p>
            <a:pPr marL="285750" indent="-285750"/>
            <a:r>
              <a:rPr lang="en-GB" sz="2000" dirty="0" smtClean="0">
                <a:solidFill>
                  <a:schemeClr val="tx1">
                    <a:lumMod val="65000"/>
                    <a:lumOff val="35000"/>
                  </a:schemeClr>
                </a:solidFill>
              </a:rPr>
              <a:t>Understand and be able to apply ten </a:t>
            </a:r>
            <a:r>
              <a:rPr lang="en-GB" sz="2000" dirty="0">
                <a:solidFill>
                  <a:schemeClr val="tx1">
                    <a:lumMod val="65000"/>
                    <a:lumOff val="35000"/>
                  </a:schemeClr>
                </a:solidFill>
              </a:rPr>
              <a:t>key considerations for </a:t>
            </a:r>
            <a:r>
              <a:rPr lang="en-GB" sz="2000" dirty="0" smtClean="0">
                <a:solidFill>
                  <a:schemeClr val="tx1">
                    <a:lumMod val="65000"/>
                    <a:lumOff val="35000"/>
                  </a:schemeClr>
                </a:solidFill>
              </a:rPr>
              <a:t>planning and implementing an integrated approach</a:t>
            </a:r>
            <a:endParaRPr lang="en-GB" sz="2000" dirty="0">
              <a:solidFill>
                <a:schemeClr val="tx1">
                  <a:lumMod val="65000"/>
                  <a:lumOff val="35000"/>
                </a:schemeClr>
              </a:solidFill>
              <a:ea typeface="Lucida Sans" charset="0"/>
              <a:cs typeface="Lucida Sans" charset="0"/>
            </a:endParaRPr>
          </a:p>
          <a:p>
            <a:pPr marL="285750" indent="-285750" fontAlgn="ctr">
              <a:spcAft>
                <a:spcPts val="600"/>
              </a:spcAft>
            </a:pPr>
            <a:endParaRPr lang="en-US" sz="2000" dirty="0">
              <a:solidFill>
                <a:schemeClr val="tx1">
                  <a:lumMod val="65000"/>
                  <a:lumOff val="35000"/>
                </a:schemeClr>
              </a:solidFill>
              <a:ea typeface="Lucida Sans" charset="0"/>
              <a:cs typeface="Lucida Sans" charset="0"/>
            </a:endParaRPr>
          </a:p>
        </p:txBody>
      </p:sp>
      <p:sp>
        <p:nvSpPr>
          <p:cNvPr id="3" name="Title 2"/>
          <p:cNvSpPr>
            <a:spLocks noGrp="1"/>
          </p:cNvSpPr>
          <p:nvPr>
            <p:ph type="title"/>
          </p:nvPr>
        </p:nvSpPr>
        <p:spPr/>
        <p:txBody>
          <a:bodyPr>
            <a:normAutofit/>
          </a:bodyPr>
          <a:lstStyle/>
          <a:p>
            <a:r>
              <a:rPr lang="en-US" dirty="0">
                <a:ea typeface="Lucida Sans Demibold" charset="0"/>
                <a:cs typeface="Lucida Sans Demibold" charset="0"/>
              </a:rPr>
              <a:t>LEARNING </a:t>
            </a:r>
            <a:r>
              <a:rPr lang="en-US" dirty="0" smtClean="0">
                <a:ea typeface="Lucida Sans Demibold" charset="0"/>
                <a:cs typeface="Lucida Sans Demibold" charset="0"/>
              </a:rPr>
              <a:t>OBJECTIVES</a:t>
            </a:r>
            <a:endParaRPr lang="en-US" dirty="0"/>
          </a:p>
        </p:txBody>
      </p:sp>
    </p:spTree>
    <p:extLst>
      <p:ext uri="{BB962C8B-B14F-4D97-AF65-F5344CB8AC3E}">
        <p14:creationId xmlns:p14="http://schemas.microsoft.com/office/powerpoint/2010/main" val="14471946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r>
              <a:rPr lang="en-US" sz="2000" dirty="0" smtClean="0">
                <a:solidFill>
                  <a:schemeClr val="tx1">
                    <a:lumMod val="65000"/>
                    <a:lumOff val="35000"/>
                  </a:schemeClr>
                </a:solidFill>
              </a:rPr>
              <a:t>A </a:t>
            </a:r>
            <a:r>
              <a:rPr lang="en-GB" sz="2000" dirty="0">
                <a:solidFill>
                  <a:schemeClr val="tx1">
                    <a:lumMod val="65000"/>
                    <a:lumOff val="35000"/>
                  </a:schemeClr>
                </a:solidFill>
              </a:rPr>
              <a:t>multi-disease </a:t>
            </a:r>
            <a:r>
              <a:rPr lang="en-US" sz="2000" dirty="0" smtClean="0">
                <a:solidFill>
                  <a:schemeClr val="tx1">
                    <a:lumMod val="65000"/>
                    <a:lumOff val="35000"/>
                  </a:schemeClr>
                </a:solidFill>
              </a:rPr>
              <a:t>integrated diagnostic approach is the use of a </a:t>
            </a:r>
            <a:r>
              <a:rPr lang="en-US" sz="2000" b="1" dirty="0" smtClean="0">
                <a:solidFill>
                  <a:schemeClr val="tx1">
                    <a:lumMod val="65000"/>
                    <a:lumOff val="35000"/>
                  </a:schemeClr>
                </a:solidFill>
              </a:rPr>
              <a:t>single platform</a:t>
            </a:r>
            <a:r>
              <a:rPr lang="en-US" sz="2000" dirty="0" smtClean="0">
                <a:solidFill>
                  <a:schemeClr val="tx1">
                    <a:lumMod val="65000"/>
                    <a:lumOff val="35000"/>
                  </a:schemeClr>
                </a:solidFill>
              </a:rPr>
              <a:t> for testing for </a:t>
            </a:r>
            <a:r>
              <a:rPr lang="en-US" sz="2000" b="1" dirty="0">
                <a:solidFill>
                  <a:schemeClr val="tx1">
                    <a:lumMod val="65000"/>
                    <a:lumOff val="35000"/>
                  </a:schemeClr>
                </a:solidFill>
              </a:rPr>
              <a:t>different clinical conditions</a:t>
            </a:r>
            <a:r>
              <a:rPr lang="en-US" sz="2000" dirty="0">
                <a:solidFill>
                  <a:schemeClr val="tx1">
                    <a:lumMod val="65000"/>
                    <a:lumOff val="35000"/>
                  </a:schemeClr>
                </a:solidFill>
              </a:rPr>
              <a:t> using </a:t>
            </a:r>
            <a:r>
              <a:rPr lang="en-US" sz="2000" b="1" dirty="0">
                <a:solidFill>
                  <a:schemeClr val="tx1">
                    <a:lumMod val="65000"/>
                    <a:lumOff val="35000"/>
                  </a:schemeClr>
                </a:solidFill>
              </a:rPr>
              <a:t>disease-specific </a:t>
            </a:r>
            <a:r>
              <a:rPr lang="en-US" sz="2000" b="1" dirty="0" smtClean="0">
                <a:solidFill>
                  <a:schemeClr val="tx1">
                    <a:lumMod val="65000"/>
                    <a:lumOff val="35000"/>
                  </a:schemeClr>
                </a:solidFill>
              </a:rPr>
              <a:t>tests</a:t>
            </a:r>
          </a:p>
          <a:p>
            <a:pPr marL="285750" indent="-285750"/>
            <a:r>
              <a:rPr lang="en-US" sz="2000" dirty="0">
                <a:solidFill>
                  <a:schemeClr val="tx1">
                    <a:lumMod val="65000"/>
                    <a:lumOff val="35000"/>
                  </a:schemeClr>
                </a:solidFill>
              </a:rPr>
              <a:t>For </a:t>
            </a:r>
            <a:r>
              <a:rPr lang="en-US" sz="2000" dirty="0" smtClean="0">
                <a:solidFill>
                  <a:schemeClr val="tx1">
                    <a:lumMod val="65000"/>
                    <a:lumOff val="35000"/>
                  </a:schemeClr>
                </a:solidFill>
              </a:rPr>
              <a:t>example:</a:t>
            </a:r>
          </a:p>
          <a:p>
            <a:pPr marL="742950" lvl="1" indent="-285750"/>
            <a:r>
              <a:rPr lang="en-US" sz="2000" dirty="0" smtClean="0">
                <a:solidFill>
                  <a:schemeClr val="tx1">
                    <a:lumMod val="65000"/>
                    <a:lumOff val="35000"/>
                  </a:schemeClr>
                </a:solidFill>
              </a:rPr>
              <a:t>The GeneXpert instrument can be used to detect TB and determine rifampicin resistance (Xpert MTB/RIF assay), as well as for early infant diagnosis of HIV. Tests to quantitatively </a:t>
            </a:r>
            <a:r>
              <a:rPr lang="en-US" sz="2000" dirty="0">
                <a:solidFill>
                  <a:schemeClr val="tx1">
                    <a:lumMod val="65000"/>
                    <a:lumOff val="35000"/>
                  </a:schemeClr>
                </a:solidFill>
              </a:rPr>
              <a:t>measure HIV and hepatitis C viral </a:t>
            </a:r>
            <a:r>
              <a:rPr lang="en-US" sz="2000" dirty="0" smtClean="0">
                <a:solidFill>
                  <a:schemeClr val="tx1">
                    <a:lumMod val="65000"/>
                    <a:lumOff val="35000"/>
                  </a:schemeClr>
                </a:solidFill>
              </a:rPr>
              <a:t>load are also under WHO evaluation for potential endorsement</a:t>
            </a:r>
            <a:endParaRPr lang="en-US" sz="2000" dirty="0">
              <a:solidFill>
                <a:schemeClr val="tx1">
                  <a:lumMod val="65000"/>
                  <a:lumOff val="35000"/>
                </a:schemeClr>
              </a:solidFill>
            </a:endParaRPr>
          </a:p>
        </p:txBody>
      </p:sp>
      <p:sp>
        <p:nvSpPr>
          <p:cNvPr id="3" name="Title 2"/>
          <p:cNvSpPr>
            <a:spLocks noGrp="1"/>
          </p:cNvSpPr>
          <p:nvPr>
            <p:ph type="title"/>
          </p:nvPr>
        </p:nvSpPr>
        <p:spPr/>
        <p:txBody>
          <a:bodyPr>
            <a:noAutofit/>
          </a:bodyPr>
          <a:lstStyle/>
          <a:p>
            <a:r>
              <a:rPr lang="en-GB" dirty="0" smtClean="0"/>
              <a:t>WHAT IS AN INTEGRATED DIAGNOSTIC </a:t>
            </a:r>
            <a:br>
              <a:rPr lang="en-GB" dirty="0" smtClean="0"/>
            </a:br>
            <a:r>
              <a:rPr lang="en-GB" dirty="0" smtClean="0"/>
              <a:t>APPROACH? </a:t>
            </a:r>
            <a:endParaRPr lang="en-US" dirty="0"/>
          </a:p>
        </p:txBody>
      </p:sp>
    </p:spTree>
    <p:extLst>
      <p:ext uri="{BB962C8B-B14F-4D97-AF65-F5344CB8AC3E}">
        <p14:creationId xmlns:p14="http://schemas.microsoft.com/office/powerpoint/2010/main" val="17566116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749969" y="2012414"/>
            <a:ext cx="4518317" cy="4611670"/>
          </a:xfrm>
        </p:spPr>
        <p:txBody>
          <a:bodyPr/>
          <a:lstStyle/>
          <a:p>
            <a:r>
              <a:rPr lang="en-GB" sz="2000" dirty="0" smtClean="0">
                <a:solidFill>
                  <a:schemeClr val="tx1">
                    <a:lumMod val="65000"/>
                    <a:lumOff val="35000"/>
                  </a:schemeClr>
                </a:solidFill>
              </a:rPr>
              <a:t>This training module is based on guidance provided in the </a:t>
            </a:r>
            <a:r>
              <a:rPr lang="en-GB" sz="2000" i="1" dirty="0">
                <a:solidFill>
                  <a:schemeClr val="tx1">
                    <a:lumMod val="65000"/>
                    <a:lumOff val="35000"/>
                  </a:schemeClr>
                </a:solidFill>
              </a:rPr>
              <a:t>WHO Global TB Programme and HIV Department information </a:t>
            </a:r>
            <a:r>
              <a:rPr lang="en-GB" sz="2000" i="1" dirty="0" smtClean="0">
                <a:solidFill>
                  <a:schemeClr val="tx1">
                    <a:lumMod val="65000"/>
                    <a:lumOff val="35000"/>
                  </a:schemeClr>
                </a:solidFill>
              </a:rPr>
              <a:t>note: Considerations </a:t>
            </a:r>
            <a:r>
              <a:rPr lang="en-GB" sz="2000" i="1" dirty="0">
                <a:solidFill>
                  <a:schemeClr val="tx1">
                    <a:lumMod val="65000"/>
                    <a:lumOff val="35000"/>
                  </a:schemeClr>
                </a:solidFill>
              </a:rPr>
              <a:t>for adoption and use of </a:t>
            </a:r>
            <a:r>
              <a:rPr lang="en-GB" sz="2000" i="1" dirty="0" smtClean="0">
                <a:solidFill>
                  <a:schemeClr val="tx1">
                    <a:lumMod val="65000"/>
                    <a:lumOff val="35000"/>
                  </a:schemeClr>
                </a:solidFill>
              </a:rPr>
              <a:t>multi-disease </a:t>
            </a:r>
            <a:r>
              <a:rPr lang="en-GB" sz="2000" i="1" dirty="0">
                <a:solidFill>
                  <a:schemeClr val="tx1">
                    <a:lumMod val="65000"/>
                    <a:lumOff val="35000"/>
                  </a:schemeClr>
                </a:solidFill>
              </a:rPr>
              <a:t>testing devices in integrated laboratory networks</a:t>
            </a:r>
            <a:endParaRPr lang="en-US" sz="2000" i="1" dirty="0">
              <a:solidFill>
                <a:schemeClr val="tx1">
                  <a:lumMod val="65000"/>
                  <a:lumOff val="35000"/>
                </a:schemeClr>
              </a:solidFill>
            </a:endParaRPr>
          </a:p>
          <a:p>
            <a:r>
              <a:rPr lang="en-GB" sz="2000" u="sng" dirty="0" smtClean="0">
                <a:solidFill>
                  <a:srgbClr val="DC1F26"/>
                </a:solidFill>
              </a:rPr>
              <a:t>http</a:t>
            </a:r>
            <a:r>
              <a:rPr lang="en-GB" sz="2000" u="sng" dirty="0">
                <a:solidFill>
                  <a:srgbClr val="DC1F26"/>
                </a:solidFill>
              </a:rPr>
              <a:t>://www.who.int/publications/guidelines/tuberculosis/en/</a:t>
            </a:r>
          </a:p>
        </p:txBody>
      </p:sp>
      <p:sp>
        <p:nvSpPr>
          <p:cNvPr id="4" name="Title 3"/>
          <p:cNvSpPr>
            <a:spLocks noGrp="1"/>
          </p:cNvSpPr>
          <p:nvPr>
            <p:ph type="title"/>
          </p:nvPr>
        </p:nvSpPr>
        <p:spPr>
          <a:xfrm>
            <a:off x="1204915" y="1101742"/>
            <a:ext cx="7631221" cy="759006"/>
          </a:xfrm>
        </p:spPr>
        <p:txBody>
          <a:bodyPr>
            <a:normAutofit fontScale="90000"/>
          </a:bodyPr>
          <a:lstStyle/>
          <a:p>
            <a:r>
              <a:rPr lang="en-GB" dirty="0" smtClean="0"/>
              <a:t>MULTI-DISEASE TESTING DEVICES IN INTEGRATED LABORATORY NETWORKS</a:t>
            </a:r>
            <a:r>
              <a:rPr lang="en-US" dirty="0"/>
              <a:t/>
            </a:r>
            <a:br>
              <a:rPr lang="en-US" dirty="0"/>
            </a:br>
            <a:endParaRPr lang="en-GB"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4915" y="2012414"/>
            <a:ext cx="2976902" cy="42040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812779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Multi-disease </a:t>
            </a:r>
            <a:r>
              <a:rPr lang="en-GB" sz="2000" dirty="0">
                <a:solidFill>
                  <a:schemeClr val="tx1">
                    <a:lumMod val="65000"/>
                    <a:lumOff val="35000"/>
                  </a:schemeClr>
                </a:solidFill>
              </a:rPr>
              <a:t>testing devices (polyvalent testing platforms or </a:t>
            </a:r>
            <a:r>
              <a:rPr lang="en-GB" sz="2000" dirty="0" smtClean="0">
                <a:solidFill>
                  <a:schemeClr val="tx1">
                    <a:lumMod val="65000"/>
                    <a:lumOff val="35000"/>
                  </a:schemeClr>
                </a:solidFill>
              </a:rPr>
              <a:t>multi-</a:t>
            </a:r>
            <a:r>
              <a:rPr lang="en-GB" sz="2000" dirty="0" err="1" smtClean="0">
                <a:solidFill>
                  <a:schemeClr val="tx1">
                    <a:lumMod val="65000"/>
                    <a:lumOff val="35000"/>
                  </a:schemeClr>
                </a:solidFill>
              </a:rPr>
              <a:t>analyte</a:t>
            </a:r>
            <a:r>
              <a:rPr lang="en-GB" sz="2000" dirty="0" smtClean="0">
                <a:solidFill>
                  <a:schemeClr val="tx1">
                    <a:lumMod val="65000"/>
                    <a:lumOff val="35000"/>
                  </a:schemeClr>
                </a:solidFill>
              </a:rPr>
              <a:t> </a:t>
            </a:r>
            <a:r>
              <a:rPr lang="en-GB" sz="2000" dirty="0">
                <a:solidFill>
                  <a:schemeClr val="tx1">
                    <a:lumMod val="65000"/>
                    <a:lumOff val="35000"/>
                  </a:schemeClr>
                </a:solidFill>
              </a:rPr>
              <a:t>analysers) </a:t>
            </a:r>
            <a:r>
              <a:rPr lang="en-GB" sz="2000" dirty="0" smtClean="0">
                <a:solidFill>
                  <a:schemeClr val="tx1">
                    <a:lumMod val="65000"/>
                    <a:lumOff val="35000"/>
                  </a:schemeClr>
                </a:solidFill>
              </a:rPr>
              <a:t>enable:</a:t>
            </a:r>
          </a:p>
          <a:p>
            <a:pPr marL="742950" lvl="1" indent="-285750"/>
            <a:r>
              <a:rPr lang="en-GB" sz="2000" dirty="0">
                <a:solidFill>
                  <a:schemeClr val="tx1">
                    <a:lumMod val="65000"/>
                    <a:lumOff val="35000"/>
                  </a:schemeClr>
                </a:solidFill>
              </a:rPr>
              <a:t>Collaboration and </a:t>
            </a:r>
            <a:r>
              <a:rPr lang="en-GB" sz="2000" dirty="0" smtClean="0">
                <a:solidFill>
                  <a:schemeClr val="tx1">
                    <a:lumMod val="65000"/>
                    <a:lumOff val="35000"/>
                  </a:schemeClr>
                </a:solidFill>
              </a:rPr>
              <a:t>integration between programmes</a:t>
            </a:r>
            <a:r>
              <a:rPr lang="en-GB" sz="2000" dirty="0">
                <a:solidFill>
                  <a:schemeClr val="tx1">
                    <a:lumMod val="65000"/>
                    <a:lumOff val="35000"/>
                  </a:schemeClr>
                </a:solidFill>
              </a:rPr>
              <a:t>	</a:t>
            </a:r>
          </a:p>
          <a:p>
            <a:pPr marL="742950" lvl="1" indent="-285750"/>
            <a:r>
              <a:rPr lang="en-GB" sz="2000" dirty="0" smtClean="0">
                <a:solidFill>
                  <a:schemeClr val="tx1">
                    <a:lumMod val="65000"/>
                    <a:lumOff val="35000"/>
                  </a:schemeClr>
                </a:solidFill>
              </a:rPr>
              <a:t>Significant </a:t>
            </a:r>
            <a:r>
              <a:rPr lang="en-GB" sz="2000" dirty="0">
                <a:solidFill>
                  <a:schemeClr val="tx1">
                    <a:lumMod val="65000"/>
                    <a:lumOff val="35000"/>
                  </a:schemeClr>
                </a:solidFill>
              </a:rPr>
              <a:t>system efficiencies and cost savings</a:t>
            </a:r>
          </a:p>
          <a:p>
            <a:pPr marL="742950" lvl="1" indent="-285750"/>
            <a:r>
              <a:rPr lang="en-GB" sz="2000" dirty="0" smtClean="0">
                <a:solidFill>
                  <a:schemeClr val="tx1">
                    <a:lumMod val="65000"/>
                    <a:lumOff val="35000"/>
                  </a:schemeClr>
                </a:solidFill>
              </a:rPr>
              <a:t>Increased </a:t>
            </a:r>
            <a:r>
              <a:rPr lang="en-GB" sz="2000" dirty="0">
                <a:solidFill>
                  <a:schemeClr val="tx1">
                    <a:lumMod val="65000"/>
                    <a:lumOff val="35000"/>
                  </a:schemeClr>
                </a:solidFill>
              </a:rPr>
              <a:t>patient access</a:t>
            </a:r>
          </a:p>
          <a:p>
            <a:pPr marL="742950" lvl="1" indent="-285750"/>
            <a:r>
              <a:rPr lang="en-GB" sz="2000" dirty="0" smtClean="0">
                <a:solidFill>
                  <a:schemeClr val="tx1">
                    <a:lumMod val="65000"/>
                    <a:lumOff val="35000"/>
                  </a:schemeClr>
                </a:solidFill>
              </a:rPr>
              <a:t>Improved </a:t>
            </a:r>
            <a:r>
              <a:rPr lang="en-GB" sz="2000" dirty="0">
                <a:solidFill>
                  <a:schemeClr val="tx1">
                    <a:lumMod val="65000"/>
                    <a:lumOff val="35000"/>
                  </a:schemeClr>
                </a:solidFill>
              </a:rPr>
              <a:t>quality of care</a:t>
            </a:r>
          </a:p>
          <a:p>
            <a:pPr lvl="1"/>
            <a:r>
              <a:rPr lang="en-GB" sz="2000" dirty="0">
                <a:solidFill>
                  <a:schemeClr val="tx1">
                    <a:lumMod val="65000"/>
                    <a:lumOff val="35000"/>
                  </a:schemeClr>
                </a:solidFill>
              </a:rPr>
              <a:t>Collaboration and integration should be a priority for both those countries with currently operational </a:t>
            </a:r>
            <a:r>
              <a:rPr lang="en-GB" sz="2000" dirty="0" smtClean="0">
                <a:solidFill>
                  <a:schemeClr val="tx1">
                    <a:lumMod val="65000"/>
                    <a:lumOff val="35000"/>
                  </a:schemeClr>
                </a:solidFill>
              </a:rPr>
              <a:t>multi-disease </a:t>
            </a:r>
            <a:r>
              <a:rPr lang="en-GB" sz="2000" dirty="0">
                <a:solidFill>
                  <a:schemeClr val="tx1">
                    <a:lumMod val="65000"/>
                    <a:lumOff val="35000"/>
                  </a:schemeClr>
                </a:solidFill>
              </a:rPr>
              <a:t>testing devices and those countries considering and planning for their introduction </a:t>
            </a:r>
          </a:p>
        </p:txBody>
      </p:sp>
      <p:sp>
        <p:nvSpPr>
          <p:cNvPr id="4" name="Title 3"/>
          <p:cNvSpPr>
            <a:spLocks noGrp="1"/>
          </p:cNvSpPr>
          <p:nvPr>
            <p:ph type="title"/>
          </p:nvPr>
        </p:nvSpPr>
        <p:spPr/>
        <p:txBody>
          <a:bodyPr>
            <a:noAutofit/>
          </a:bodyPr>
          <a:lstStyle/>
          <a:p>
            <a:r>
              <a:rPr lang="en-GB" dirty="0" smtClean="0"/>
              <a:t>WHY AN INTEGRATED DIAGNOSTIC </a:t>
            </a:r>
            <a:br>
              <a:rPr lang="en-GB" dirty="0" smtClean="0"/>
            </a:br>
            <a:r>
              <a:rPr lang="en-GB" dirty="0" smtClean="0"/>
              <a:t>APPROACH?</a:t>
            </a:r>
            <a:endParaRPr lang="en-GB" dirty="0"/>
          </a:p>
        </p:txBody>
      </p:sp>
    </p:spTree>
    <p:extLst>
      <p:ext uri="{BB962C8B-B14F-4D97-AF65-F5344CB8AC3E}">
        <p14:creationId xmlns:p14="http://schemas.microsoft.com/office/powerpoint/2010/main" val="15579851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47163" y="966730"/>
            <a:ext cx="7963634" cy="759006"/>
          </a:xfrm>
        </p:spPr>
        <p:txBody>
          <a:bodyPr>
            <a:noAutofit/>
          </a:bodyPr>
          <a:lstStyle/>
          <a:p>
            <a:pPr marL="285750"/>
            <a:r>
              <a:rPr lang="en-GB" dirty="0" smtClean="0"/>
              <a:t>TEN KEY CONSIDERATIONS FOR A MULTI-     DISEASE INTEGRATED DIAGNOSTIC APPROACH</a:t>
            </a:r>
            <a:endParaRPr lang="en-GB" dirty="0">
              <a:ea typeface="Lucida Sans" charset="0"/>
              <a:cs typeface="Lucida Sans" charset="0"/>
            </a:endParaRPr>
          </a:p>
        </p:txBody>
      </p:sp>
      <p:graphicFrame>
        <p:nvGraphicFramePr>
          <p:cNvPr id="4" name="Table 3"/>
          <p:cNvGraphicFramePr>
            <a:graphicFrameLocks noGrp="1"/>
          </p:cNvGraphicFramePr>
          <p:nvPr>
            <p:extLst>
              <p:ext uri="{D42A27DB-BD31-4B8C-83A1-F6EECF244321}">
                <p14:modId xmlns:p14="http://schemas.microsoft.com/office/powerpoint/2010/main" val="434937325"/>
              </p:ext>
            </p:extLst>
          </p:nvPr>
        </p:nvGraphicFramePr>
        <p:xfrm>
          <a:off x="1259636" y="2378202"/>
          <a:ext cx="7521776" cy="3017520"/>
        </p:xfrm>
        <a:graphic>
          <a:graphicData uri="http://schemas.openxmlformats.org/drawingml/2006/table">
            <a:tbl>
              <a:tblPr firstRow="1" bandRow="1">
                <a:tableStyleId>{5C22544A-7EE6-4342-B048-85BDC9FD1C3A}</a:tableStyleId>
              </a:tblPr>
              <a:tblGrid>
                <a:gridCol w="3765985"/>
                <a:gridCol w="3755791"/>
              </a:tblGrid>
              <a:tr h="165440">
                <a:tc>
                  <a:txBody>
                    <a:bodyPr/>
                    <a:lstStyle/>
                    <a:p>
                      <a:pPr marL="342900" marR="0" lvl="0" indent="-342900" algn="l" defTabSz="914400" rtl="0" eaLnBrk="1" fontAlgn="auto" latinLnBrk="0" hangingPunct="1">
                        <a:lnSpc>
                          <a:spcPct val="150000"/>
                        </a:lnSpc>
                        <a:spcBef>
                          <a:spcPts val="0"/>
                        </a:spcBef>
                        <a:spcAft>
                          <a:spcPts val="0"/>
                        </a:spcAft>
                        <a:buClr>
                          <a:srgbClr val="5BBFB4"/>
                        </a:buClr>
                        <a:buSzTx/>
                        <a:buFont typeface="+mj-lt"/>
                        <a:buAutoNum type="arabicPeriod"/>
                        <a:tabLst/>
                        <a:defRPr/>
                      </a:pPr>
                      <a:r>
                        <a:rPr lang="en-GB" sz="1400" b="0" dirty="0" smtClean="0">
                          <a:solidFill>
                            <a:schemeClr val="tx1">
                              <a:lumMod val="65000"/>
                              <a:lumOff val="35000"/>
                            </a:schemeClr>
                          </a:solidFill>
                          <a:latin typeface="Trebuchet MS" charset="0"/>
                          <a:ea typeface="Trebuchet MS" charset="0"/>
                          <a:cs typeface="Trebuchet MS" charset="0"/>
                        </a:rPr>
                        <a:t>Coordinated planning led by the Ministry of Health (MOH)</a:t>
                      </a:r>
                    </a:p>
                  </a:txBody>
                  <a:tcPr marL="90238" marR="90238">
                    <a:solidFill>
                      <a:srgbClr val="AEDACB">
                        <a:alpha val="50000"/>
                      </a:srgbClr>
                    </a:solidFill>
                  </a:tcPr>
                </a:tc>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6"/>
                        <a:tabLst/>
                        <a:defRPr/>
                      </a:pPr>
                      <a:r>
                        <a:rPr lang="en-GB" sz="1400" b="0" dirty="0" smtClean="0">
                          <a:solidFill>
                            <a:schemeClr val="tx1">
                              <a:lumMod val="65000"/>
                              <a:lumOff val="35000"/>
                            </a:schemeClr>
                          </a:solidFill>
                          <a:latin typeface="Trebuchet MS" charset="0"/>
                          <a:ea typeface="Trebuchet MS" charset="0"/>
                          <a:cs typeface="Trebuchet MS" charset="0"/>
                        </a:rPr>
                        <a:t>Ensuring capacity for supervision, monitoring and conducting trainings</a:t>
                      </a:r>
                    </a:p>
                  </a:txBody>
                  <a:tcPr marL="90238" marR="90238">
                    <a:solidFill>
                      <a:srgbClr val="AEDACB">
                        <a:alpha val="50000"/>
                      </a:srgbClr>
                    </a:solidFill>
                  </a:tcPr>
                </a:tc>
              </a:tr>
              <a:tr h="165440">
                <a:tc>
                  <a:txBody>
                    <a:bodyPr/>
                    <a:lstStyle/>
                    <a:p>
                      <a:pPr marL="342900" marR="0" lvl="0" indent="-342900" algn="l" defTabSz="914400" rtl="0" eaLnBrk="1" fontAlgn="auto" latinLnBrk="0" hangingPunct="1">
                        <a:lnSpc>
                          <a:spcPct val="150000"/>
                        </a:lnSpc>
                        <a:spcBef>
                          <a:spcPts val="0"/>
                        </a:spcBef>
                        <a:spcAft>
                          <a:spcPts val="0"/>
                        </a:spcAft>
                        <a:buClr>
                          <a:srgbClr val="5BBFB4"/>
                        </a:buClr>
                        <a:buSzTx/>
                        <a:buFont typeface="+mj-lt"/>
                        <a:buAutoNum type="arabicPeriod" startAt="2"/>
                        <a:tabLst/>
                        <a:defRPr/>
                      </a:pPr>
                      <a:r>
                        <a:rPr lang="en-GB" sz="1400" b="0" dirty="0" smtClean="0">
                          <a:solidFill>
                            <a:schemeClr val="tx1">
                              <a:lumMod val="65000"/>
                              <a:lumOff val="35000"/>
                            </a:schemeClr>
                          </a:solidFill>
                          <a:latin typeface="Trebuchet MS" charset="0"/>
                          <a:ea typeface="Trebuchet MS" charset="0"/>
                          <a:cs typeface="Trebuchet MS" charset="0"/>
                        </a:rPr>
                        <a:t>Regulatory approval and validation</a:t>
                      </a:r>
                    </a:p>
                  </a:txBody>
                  <a:tcPr marL="90238" marR="90238">
                    <a:solidFill>
                      <a:schemeClr val="bg1">
                        <a:lumMod val="95000"/>
                        <a:alpha val="50000"/>
                      </a:schemeClr>
                    </a:solidFill>
                  </a:tcPr>
                </a:tc>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7"/>
                        <a:tabLst/>
                        <a:defRPr/>
                      </a:pPr>
                      <a:r>
                        <a:rPr lang="en-GB" sz="1400" b="0" dirty="0" smtClean="0">
                          <a:solidFill>
                            <a:schemeClr val="tx1">
                              <a:lumMod val="65000"/>
                              <a:lumOff val="35000"/>
                            </a:schemeClr>
                          </a:solidFill>
                          <a:latin typeface="Trebuchet MS" charset="0"/>
                          <a:ea typeface="Trebuchet MS" charset="0"/>
                          <a:cs typeface="Trebuchet MS" charset="0"/>
                        </a:rPr>
                        <a:t>Clinician training and demand generation</a:t>
                      </a:r>
                    </a:p>
                  </a:txBody>
                  <a:tcPr marL="90238" marR="90238">
                    <a:solidFill>
                      <a:schemeClr val="bg1">
                        <a:lumMod val="95000"/>
                        <a:alpha val="50000"/>
                      </a:schemeClr>
                    </a:solidFill>
                  </a:tcPr>
                </a:tc>
              </a:tr>
              <a:tr h="165440">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3"/>
                        <a:tabLst/>
                        <a:defRPr/>
                      </a:pPr>
                      <a:r>
                        <a:rPr lang="en-GB" sz="1400" b="0" dirty="0" smtClean="0">
                          <a:solidFill>
                            <a:schemeClr val="tx1">
                              <a:lumMod val="65000"/>
                              <a:lumOff val="35000"/>
                            </a:schemeClr>
                          </a:solidFill>
                          <a:latin typeface="Trebuchet MS" charset="0"/>
                          <a:ea typeface="Trebuchet MS" charset="0"/>
                          <a:cs typeface="Trebuchet MS" charset="0"/>
                        </a:rPr>
                        <a:t>Product and site selection</a:t>
                      </a:r>
                    </a:p>
                  </a:txBody>
                  <a:tcPr marL="90238" marR="90238">
                    <a:solidFill>
                      <a:srgbClr val="D7EDE5"/>
                    </a:solidFill>
                  </a:tcPr>
                </a:tc>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8"/>
                        <a:tabLst/>
                        <a:defRPr/>
                      </a:pPr>
                      <a:r>
                        <a:rPr lang="en-GB" sz="1400" b="0" dirty="0" smtClean="0">
                          <a:solidFill>
                            <a:schemeClr val="tx1">
                              <a:lumMod val="65000"/>
                              <a:lumOff val="35000"/>
                            </a:schemeClr>
                          </a:solidFill>
                          <a:latin typeface="Trebuchet MS" charset="0"/>
                          <a:ea typeface="Trebuchet MS" charset="0"/>
                          <a:cs typeface="Trebuchet MS" charset="0"/>
                        </a:rPr>
                        <a:t>Inventory management &amp; procurement</a:t>
                      </a:r>
                    </a:p>
                  </a:txBody>
                  <a:tcPr marL="90238" marR="90238">
                    <a:solidFill>
                      <a:srgbClr val="D7EDE5"/>
                    </a:solidFill>
                  </a:tcPr>
                </a:tc>
              </a:tr>
              <a:tr h="165440">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4"/>
                        <a:tabLst/>
                        <a:defRPr/>
                      </a:pPr>
                      <a:r>
                        <a:rPr lang="en-GB" sz="1400" b="0" dirty="0" smtClean="0">
                          <a:solidFill>
                            <a:schemeClr val="tx1">
                              <a:lumMod val="65000"/>
                              <a:lumOff val="35000"/>
                            </a:schemeClr>
                          </a:solidFill>
                          <a:latin typeface="Trebuchet MS" charset="0"/>
                          <a:ea typeface="Trebuchet MS" charset="0"/>
                          <a:cs typeface="Trebuchet MS" charset="0"/>
                        </a:rPr>
                        <a:t>Integrated specimen referral systems</a:t>
                      </a:r>
                    </a:p>
                  </a:txBody>
                  <a:tcPr marL="90238" marR="90238">
                    <a:solidFill>
                      <a:schemeClr val="bg1">
                        <a:lumMod val="95000"/>
                        <a:alpha val="50000"/>
                      </a:schemeClr>
                    </a:solidFill>
                  </a:tcPr>
                </a:tc>
                <a:tc>
                  <a:txBody>
                    <a:bodyPr/>
                    <a:lstStyle/>
                    <a:p>
                      <a:pPr marL="342900" marR="0" indent="-342900" algn="l" defTabSz="914400" rtl="0" eaLnBrk="1" fontAlgn="auto" latinLnBrk="0" hangingPunct="1">
                        <a:lnSpc>
                          <a:spcPct val="150000"/>
                        </a:lnSpc>
                        <a:spcBef>
                          <a:spcPts val="0"/>
                        </a:spcBef>
                        <a:spcAft>
                          <a:spcPts val="0"/>
                        </a:spcAft>
                        <a:buClr>
                          <a:srgbClr val="5BBFB4"/>
                        </a:buClr>
                        <a:buSzTx/>
                        <a:buFont typeface="+mj-lt"/>
                        <a:buAutoNum type="arabicPeriod" startAt="9"/>
                        <a:tabLst/>
                        <a:defRPr/>
                      </a:pPr>
                      <a:r>
                        <a:rPr lang="en-GB" sz="1400" b="0" dirty="0" smtClean="0">
                          <a:solidFill>
                            <a:schemeClr val="tx1">
                              <a:lumMod val="65000"/>
                              <a:lumOff val="35000"/>
                            </a:schemeClr>
                          </a:solidFill>
                          <a:latin typeface="Trebuchet MS" charset="0"/>
                          <a:ea typeface="Trebuchet MS" charset="0"/>
                          <a:cs typeface="Trebuchet MS" charset="0"/>
                        </a:rPr>
                        <a:t>Quality management systems (QMS)</a:t>
                      </a:r>
                    </a:p>
                  </a:txBody>
                  <a:tcPr marL="90238" marR="90238">
                    <a:solidFill>
                      <a:schemeClr val="bg1">
                        <a:lumMod val="95000"/>
                        <a:alpha val="50000"/>
                      </a:schemeClr>
                    </a:solidFill>
                  </a:tcPr>
                </a:tc>
              </a:tr>
              <a:tr h="530898">
                <a:tc>
                  <a:txBody>
                    <a:bodyPr/>
                    <a:lstStyle/>
                    <a:p>
                      <a:pPr marL="342900" marR="0" indent="-342900" algn="l" defTabSz="1004377" rtl="0" eaLnBrk="1" fontAlgn="auto" latinLnBrk="0" hangingPunct="1">
                        <a:lnSpc>
                          <a:spcPct val="150000"/>
                        </a:lnSpc>
                        <a:spcBef>
                          <a:spcPts val="0"/>
                        </a:spcBef>
                        <a:spcAft>
                          <a:spcPts val="0"/>
                        </a:spcAft>
                        <a:buClr>
                          <a:srgbClr val="5BBFB4"/>
                        </a:buClr>
                        <a:buSzTx/>
                        <a:buFont typeface="+mj-lt"/>
                        <a:buAutoNum type="arabicPeriod" startAt="5"/>
                        <a:tabLst/>
                        <a:defRPr/>
                      </a:pPr>
                      <a:r>
                        <a:rPr lang="en-GB" sz="1400" b="0" dirty="0" smtClean="0">
                          <a:solidFill>
                            <a:schemeClr val="tx1">
                              <a:lumMod val="65000"/>
                              <a:lumOff val="35000"/>
                            </a:schemeClr>
                          </a:solidFill>
                          <a:latin typeface="Trebuchet MS" charset="0"/>
                          <a:ea typeface="Trebuchet MS" charset="0"/>
                          <a:cs typeface="Trebuchet MS" charset="0"/>
                        </a:rPr>
                        <a:t>Standard operating procedures (SOP)</a:t>
                      </a:r>
                      <a:r>
                        <a:rPr lang="en-GB" sz="1400" b="0" baseline="0" dirty="0" smtClean="0">
                          <a:solidFill>
                            <a:schemeClr val="tx1">
                              <a:lumMod val="65000"/>
                              <a:lumOff val="35000"/>
                            </a:schemeClr>
                          </a:solidFill>
                          <a:latin typeface="Trebuchet MS" charset="0"/>
                          <a:ea typeface="Trebuchet MS" charset="0"/>
                          <a:cs typeface="Trebuchet MS" charset="0"/>
                        </a:rPr>
                        <a:t> </a:t>
                      </a:r>
                      <a:r>
                        <a:rPr lang="en-GB" sz="1400" b="0" dirty="0" smtClean="0">
                          <a:solidFill>
                            <a:schemeClr val="tx1">
                              <a:lumMod val="65000"/>
                              <a:lumOff val="35000"/>
                            </a:schemeClr>
                          </a:solidFill>
                          <a:latin typeface="Trebuchet MS" charset="0"/>
                          <a:ea typeface="Trebuchet MS" charset="0"/>
                          <a:cs typeface="Trebuchet MS" charset="0"/>
                        </a:rPr>
                        <a:t>and trainings for end-users</a:t>
                      </a:r>
                    </a:p>
                  </a:txBody>
                  <a:tcPr marL="90238" marR="90238">
                    <a:solidFill>
                      <a:srgbClr val="AEDACB">
                        <a:alpha val="50000"/>
                      </a:srgbClr>
                    </a:solidFill>
                  </a:tcPr>
                </a:tc>
                <a:tc>
                  <a:txBody>
                    <a:bodyPr/>
                    <a:lstStyle/>
                    <a:p>
                      <a:pPr marL="342900" marR="0" indent="-342900" algn="l" defTabSz="914400" rtl="0" eaLnBrk="1" fontAlgn="auto" latinLnBrk="0" hangingPunct="1">
                        <a:lnSpc>
                          <a:spcPct val="150000"/>
                        </a:lnSpc>
                        <a:spcBef>
                          <a:spcPts val="0"/>
                        </a:spcBef>
                        <a:spcAft>
                          <a:spcPts val="0"/>
                        </a:spcAft>
                        <a:buClr>
                          <a:srgbClr val="5BBFB4"/>
                        </a:buClr>
                        <a:buSzTx/>
                        <a:buFont typeface="+mj-lt"/>
                        <a:buAutoNum type="arabicPeriod" startAt="10"/>
                        <a:tabLst/>
                        <a:defRPr/>
                      </a:pPr>
                      <a:r>
                        <a:rPr lang="en-GB" sz="1400" b="0" dirty="0" smtClean="0">
                          <a:solidFill>
                            <a:schemeClr val="tx1">
                              <a:lumMod val="65000"/>
                              <a:lumOff val="35000"/>
                            </a:schemeClr>
                          </a:solidFill>
                          <a:latin typeface="Trebuchet MS" charset="0"/>
                          <a:ea typeface="Trebuchet MS" charset="0"/>
                          <a:cs typeface="Trebuchet MS" charset="0"/>
                        </a:rPr>
                        <a:t>Data management and integration</a:t>
                      </a:r>
                    </a:p>
                  </a:txBody>
                  <a:tcPr marL="90238" marR="90238">
                    <a:solidFill>
                      <a:srgbClr val="AEDACB">
                        <a:alpha val="50000"/>
                      </a:srgbClr>
                    </a:solidFill>
                  </a:tcPr>
                </a:tc>
              </a:tr>
            </a:tbl>
          </a:graphicData>
        </a:graphic>
      </p:graphicFrame>
    </p:spTree>
    <p:extLst>
      <p:ext uri="{BB962C8B-B14F-4D97-AF65-F5344CB8AC3E}">
        <p14:creationId xmlns:p14="http://schemas.microsoft.com/office/powerpoint/2010/main" val="8162988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Essential </a:t>
            </a:r>
            <a:r>
              <a:rPr lang="en-GB" sz="2000" dirty="0">
                <a:solidFill>
                  <a:schemeClr val="tx1">
                    <a:lumMod val="65000"/>
                    <a:lumOff val="35000"/>
                  </a:schemeClr>
                </a:solidFill>
              </a:rPr>
              <a:t>to the adoption and use of multi-disease testing devices is a country-led </a:t>
            </a:r>
            <a:r>
              <a:rPr lang="en-GB" sz="2000" dirty="0" smtClean="0">
                <a:solidFill>
                  <a:schemeClr val="tx1">
                    <a:lumMod val="65000"/>
                    <a:lumOff val="35000"/>
                  </a:schemeClr>
                </a:solidFill>
              </a:rPr>
              <a:t>coordinated </a:t>
            </a:r>
            <a:r>
              <a:rPr lang="en-GB" sz="2000" dirty="0">
                <a:solidFill>
                  <a:schemeClr val="tx1">
                    <a:lumMod val="65000"/>
                    <a:lumOff val="35000"/>
                  </a:schemeClr>
                </a:solidFill>
              </a:rPr>
              <a:t>process </a:t>
            </a:r>
            <a:r>
              <a:rPr lang="en-GB" sz="2000" dirty="0" smtClean="0">
                <a:solidFill>
                  <a:schemeClr val="tx1">
                    <a:lumMod val="65000"/>
                    <a:lumOff val="35000"/>
                  </a:schemeClr>
                </a:solidFill>
              </a:rPr>
              <a:t>to:</a:t>
            </a:r>
          </a:p>
          <a:p>
            <a:pPr marL="742950" lvl="1" indent="-285750"/>
            <a:r>
              <a:rPr lang="en-GB" sz="2000" dirty="0">
                <a:solidFill>
                  <a:schemeClr val="tx1">
                    <a:lumMod val="65000"/>
                    <a:lumOff val="35000"/>
                  </a:schemeClr>
                </a:solidFill>
              </a:rPr>
              <a:t>Develop a strategic </a:t>
            </a:r>
            <a:r>
              <a:rPr lang="en-GB" sz="2000" dirty="0" smtClean="0">
                <a:solidFill>
                  <a:schemeClr val="tx1">
                    <a:lumMod val="65000"/>
                    <a:lumOff val="35000"/>
                  </a:schemeClr>
                </a:solidFill>
              </a:rPr>
              <a:t>plan </a:t>
            </a:r>
            <a:r>
              <a:rPr lang="en-GB" sz="2000" dirty="0">
                <a:solidFill>
                  <a:schemeClr val="tx1">
                    <a:lumMod val="65000"/>
                    <a:lumOff val="35000"/>
                  </a:schemeClr>
                </a:solidFill>
              </a:rPr>
              <a:t>for multi-disease testing</a:t>
            </a:r>
          </a:p>
          <a:p>
            <a:pPr marL="742950" lvl="1" indent="-285750"/>
            <a:r>
              <a:rPr lang="en-GB" sz="2000" dirty="0">
                <a:solidFill>
                  <a:schemeClr val="tx1">
                    <a:lumMod val="65000"/>
                    <a:lumOff val="35000"/>
                  </a:schemeClr>
                </a:solidFill>
              </a:rPr>
              <a:t>Map testing </a:t>
            </a:r>
            <a:r>
              <a:rPr lang="en-GB" sz="2000" dirty="0" smtClean="0">
                <a:solidFill>
                  <a:schemeClr val="tx1">
                    <a:lumMod val="65000"/>
                    <a:lumOff val="35000"/>
                  </a:schemeClr>
                </a:solidFill>
              </a:rPr>
              <a:t>sites to understand location, instrument capacity and current workload of instruments</a:t>
            </a:r>
            <a:endParaRPr lang="en-GB" sz="2000" dirty="0">
              <a:solidFill>
                <a:schemeClr val="tx1">
                  <a:lumMod val="65000"/>
                  <a:lumOff val="35000"/>
                </a:schemeClr>
              </a:solidFill>
            </a:endParaRPr>
          </a:p>
          <a:p>
            <a:pPr marL="742950" lvl="1" indent="-285750"/>
            <a:r>
              <a:rPr lang="en-GB" sz="2000" dirty="0" smtClean="0">
                <a:solidFill>
                  <a:schemeClr val="tx1">
                    <a:lumMod val="65000"/>
                    <a:lumOff val="35000"/>
                  </a:schemeClr>
                </a:solidFill>
              </a:rPr>
              <a:t>Build integrated specimen </a:t>
            </a:r>
            <a:r>
              <a:rPr lang="en-GB" sz="2000" dirty="0">
                <a:solidFill>
                  <a:schemeClr val="tx1">
                    <a:lumMod val="65000"/>
                    <a:lumOff val="35000"/>
                  </a:schemeClr>
                </a:solidFill>
              </a:rPr>
              <a:t>referral </a:t>
            </a:r>
            <a:r>
              <a:rPr lang="en-GB" sz="2000" dirty="0" smtClean="0">
                <a:solidFill>
                  <a:schemeClr val="tx1">
                    <a:lumMod val="65000"/>
                    <a:lumOff val="35000"/>
                  </a:schemeClr>
                </a:solidFill>
              </a:rPr>
              <a:t>networks</a:t>
            </a:r>
            <a:endParaRPr lang="en-GB" sz="2000" dirty="0">
              <a:solidFill>
                <a:schemeClr val="tx1">
                  <a:lumMod val="65000"/>
                  <a:lumOff val="35000"/>
                </a:schemeClr>
              </a:solidFill>
            </a:endParaRPr>
          </a:p>
        </p:txBody>
      </p:sp>
      <p:sp>
        <p:nvSpPr>
          <p:cNvPr id="4" name="Title 3"/>
          <p:cNvSpPr>
            <a:spLocks noGrp="1"/>
          </p:cNvSpPr>
          <p:nvPr>
            <p:ph type="title"/>
          </p:nvPr>
        </p:nvSpPr>
        <p:spPr/>
        <p:txBody>
          <a:bodyPr>
            <a:noAutofit/>
          </a:bodyPr>
          <a:lstStyle/>
          <a:p>
            <a:r>
              <a:rPr lang="en-GB" dirty="0" smtClean="0"/>
              <a:t>1. COORDINATED </a:t>
            </a:r>
            <a:r>
              <a:rPr lang="en-GB" dirty="0"/>
              <a:t>PLANNING LED BY THE </a:t>
            </a:r>
            <a:r>
              <a:rPr lang="en-GB" dirty="0" smtClean="0"/>
              <a:t>MOH</a:t>
            </a:r>
            <a:endParaRPr lang="en-GB" dirty="0"/>
          </a:p>
        </p:txBody>
      </p:sp>
    </p:spTree>
    <p:extLst>
      <p:ext uri="{BB962C8B-B14F-4D97-AF65-F5344CB8AC3E}">
        <p14:creationId xmlns:p14="http://schemas.microsoft.com/office/powerpoint/2010/main" val="1350998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r>
              <a:rPr lang="en-GB" sz="2000" dirty="0" smtClean="0">
                <a:solidFill>
                  <a:schemeClr val="tx1">
                    <a:lumMod val="65000"/>
                    <a:lumOff val="35000"/>
                  </a:schemeClr>
                </a:solidFill>
              </a:rPr>
              <a:t>To do this, countries should: </a:t>
            </a:r>
          </a:p>
          <a:p>
            <a:pPr marL="742950" lvl="1" indent="-285750"/>
            <a:r>
              <a:rPr lang="en-GB" sz="2000" dirty="0">
                <a:solidFill>
                  <a:schemeClr val="tx1">
                    <a:lumMod val="65000"/>
                    <a:lumOff val="35000"/>
                  </a:schemeClr>
                </a:solidFill>
              </a:rPr>
              <a:t>Establish an internal coordinating mechanism (such as technical working group (TWG)) with representation from all relevant disease programmes to support integrated planning and implementation</a:t>
            </a:r>
          </a:p>
          <a:p>
            <a:pPr marL="742950" lvl="1" indent="-285750"/>
            <a:r>
              <a:rPr lang="en-GB" sz="2000" dirty="0" smtClean="0">
                <a:solidFill>
                  <a:schemeClr val="tx1">
                    <a:lumMod val="65000"/>
                    <a:lumOff val="35000"/>
                  </a:schemeClr>
                </a:solidFill>
              </a:rPr>
              <a:t>Identify </a:t>
            </a:r>
            <a:r>
              <a:rPr lang="en-GB" sz="2000" dirty="0">
                <a:solidFill>
                  <a:schemeClr val="tx1">
                    <a:lumMod val="65000"/>
                    <a:lumOff val="35000"/>
                  </a:schemeClr>
                </a:solidFill>
              </a:rPr>
              <a:t>funding </a:t>
            </a:r>
            <a:r>
              <a:rPr lang="en-GB" sz="2000" dirty="0" smtClean="0">
                <a:solidFill>
                  <a:schemeClr val="tx1">
                    <a:lumMod val="65000"/>
                    <a:lumOff val="35000"/>
                  </a:schemeClr>
                </a:solidFill>
              </a:rPr>
              <a:t>streams and seek synergies across disease-specific funding </a:t>
            </a:r>
            <a:r>
              <a:rPr lang="en-GB" sz="2000" dirty="0">
                <a:solidFill>
                  <a:schemeClr val="tx1">
                    <a:lumMod val="65000"/>
                    <a:lumOff val="35000"/>
                  </a:schemeClr>
                </a:solidFill>
              </a:rPr>
              <a:t>to ensure complete implementation of plans and continuous service delivery</a:t>
            </a:r>
          </a:p>
        </p:txBody>
      </p:sp>
      <p:sp>
        <p:nvSpPr>
          <p:cNvPr id="4" name="Title 3"/>
          <p:cNvSpPr>
            <a:spLocks noGrp="1"/>
          </p:cNvSpPr>
          <p:nvPr>
            <p:ph type="title"/>
          </p:nvPr>
        </p:nvSpPr>
        <p:spPr/>
        <p:txBody>
          <a:bodyPr>
            <a:noAutofit/>
          </a:bodyPr>
          <a:lstStyle/>
          <a:p>
            <a:r>
              <a:rPr lang="en-GB" dirty="0" smtClean="0"/>
              <a:t>1. COORDINATED </a:t>
            </a:r>
            <a:r>
              <a:rPr lang="en-GB" dirty="0"/>
              <a:t>PLANNING LED BY THE </a:t>
            </a:r>
            <a:r>
              <a:rPr lang="en-GB" dirty="0" smtClean="0"/>
              <a:t>MOH</a:t>
            </a:r>
            <a:endParaRPr lang="en-GB" dirty="0"/>
          </a:p>
        </p:txBody>
      </p:sp>
    </p:spTree>
    <p:extLst>
      <p:ext uri="{BB962C8B-B14F-4D97-AF65-F5344CB8AC3E}">
        <p14:creationId xmlns:p14="http://schemas.microsoft.com/office/powerpoint/2010/main" val="210477053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 Template (Ida)" id="{707DE008-F15F-F04B-A970-D9E162286B94}" vid="{F4E2430F-2585-CB44-B079-6A8F489F8BC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GLI Template (Ida)</Template>
  <TotalTime>842</TotalTime>
  <Words>1756</Words>
  <Application>Microsoft Macintosh PowerPoint</Application>
  <PresentationFormat>Custom</PresentationFormat>
  <Paragraphs>175</Paragraphs>
  <Slides>28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Calibri</vt:lpstr>
      <vt:lpstr>Lucida Sans</vt:lpstr>
      <vt:lpstr>Lucida Sans Demibold</vt:lpstr>
      <vt:lpstr>Trebuchet MS</vt:lpstr>
      <vt:lpstr>Wingdings</vt:lpstr>
      <vt:lpstr>Arial</vt:lpstr>
      <vt:lpstr>Office Theme</vt:lpstr>
      <vt:lpstr>PowerPoint Presentation</vt:lpstr>
      <vt:lpstr>MODULE CONTENTS</vt:lpstr>
      <vt:lpstr>LEARNING OBJECTIVES</vt:lpstr>
      <vt:lpstr>WHAT IS AN INTEGRATED DIAGNOSTIC  APPROACH? </vt:lpstr>
      <vt:lpstr>MULTI-DISEASE TESTING DEVICES IN INTEGRATED LABORATORY NETWORKS </vt:lpstr>
      <vt:lpstr>WHY AN INTEGRATED DIAGNOSTIC  APPROACH?</vt:lpstr>
      <vt:lpstr>TEN KEY CONSIDERATIONS FOR A MULTI-     DISEASE INTEGRATED DIAGNOSTIC APPROACH</vt:lpstr>
      <vt:lpstr>1. COORDINATED PLANNING LED BY THE MOH</vt:lpstr>
      <vt:lpstr>1. COORDINATED PLANNING LED BY THE MOH</vt:lpstr>
      <vt:lpstr>2. REGULATORY APPROVAL AND VALIDATION</vt:lpstr>
      <vt:lpstr>3. PRODUCT AND SITE SELECTION</vt:lpstr>
      <vt:lpstr>3. PRODUCT AND SITE SELECTION</vt:lpstr>
      <vt:lpstr>3. PRODUCT AND SITE SELECTION</vt:lpstr>
      <vt:lpstr>4. INTEGRATED SPECIMEN REFERRAL SYSTEMS</vt:lpstr>
      <vt:lpstr>5. STANDARD OPERATING PROCEDURES AND TRAININGS FOR END-USERS</vt:lpstr>
      <vt:lpstr>5. STANDARD OPERATING PROCEDURES AND TRAININGS FOR END-USERS</vt:lpstr>
      <vt:lpstr>5. STANDARD OPERATING PROCEDURES AND TRAININGS FOR END-USERS</vt:lpstr>
      <vt:lpstr>6. ENSURING CAPACITY FOR SUPERVISION, MONITORING AND CONDUCTING TRAININGS</vt:lpstr>
      <vt:lpstr>7. CLINICIAN TRAINING AND DEMAND  GENERATION</vt:lpstr>
      <vt:lpstr>8. INVENTORY MANAGEMENT &amp; PROCUREMENT</vt:lpstr>
      <vt:lpstr>9. QUALITY MANAGEMENT SYSTEMS (QMS)</vt:lpstr>
      <vt:lpstr>9. QMS</vt:lpstr>
      <vt:lpstr>10. DATA MANAGEMENT AND INTEGRATION</vt:lpstr>
      <vt:lpstr>EXERCISE: PLAN AN INTEGRATED DIAGNOSTIC APPROACH  </vt:lpstr>
      <vt:lpstr>DISCUSSION QUESTIONS</vt:lpstr>
      <vt:lpstr>KEY MESSAGES</vt:lpstr>
      <vt:lpstr>KEY MESSAGES</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Andre Trollip</dc:creator>
  <cp:lastModifiedBy>Dr. Andre Trollip</cp:lastModifiedBy>
  <cp:revision>103</cp:revision>
  <dcterms:created xsi:type="dcterms:W3CDTF">2017-03-22T06:19:09Z</dcterms:created>
  <dcterms:modified xsi:type="dcterms:W3CDTF">2017-07-07T11:54:47Z</dcterms:modified>
</cp:coreProperties>
</file>