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9" r:id="rId1"/>
  </p:sldMasterIdLst>
  <p:notesMasterIdLst>
    <p:notesMasterId r:id="rId43"/>
  </p:notesMasterIdLst>
  <p:handoutMasterIdLst>
    <p:handoutMasterId r:id="rId44"/>
  </p:handoutMasterIdLst>
  <p:sldIdLst>
    <p:sldId id="256" r:id="rId2"/>
    <p:sldId id="272" r:id="rId3"/>
    <p:sldId id="258" r:id="rId4"/>
    <p:sldId id="342" r:id="rId5"/>
    <p:sldId id="343" r:id="rId6"/>
    <p:sldId id="304" r:id="rId7"/>
    <p:sldId id="335" r:id="rId8"/>
    <p:sldId id="299" r:id="rId9"/>
    <p:sldId id="365" r:id="rId10"/>
    <p:sldId id="346" r:id="rId11"/>
    <p:sldId id="329" r:id="rId12"/>
    <p:sldId id="312" r:id="rId13"/>
    <p:sldId id="384" r:id="rId14"/>
    <p:sldId id="399" r:id="rId15"/>
    <p:sldId id="400" r:id="rId16"/>
    <p:sldId id="401" r:id="rId17"/>
    <p:sldId id="391" r:id="rId18"/>
    <p:sldId id="402" r:id="rId19"/>
    <p:sldId id="392" r:id="rId20"/>
    <p:sldId id="393" r:id="rId21"/>
    <p:sldId id="390" r:id="rId22"/>
    <p:sldId id="397" r:id="rId23"/>
    <p:sldId id="356" r:id="rId24"/>
    <p:sldId id="382" r:id="rId25"/>
    <p:sldId id="290" r:id="rId26"/>
    <p:sldId id="374" r:id="rId27"/>
    <p:sldId id="381" r:id="rId28"/>
    <p:sldId id="336" r:id="rId29"/>
    <p:sldId id="394" r:id="rId30"/>
    <p:sldId id="380" r:id="rId31"/>
    <p:sldId id="326" r:id="rId32"/>
    <p:sldId id="371" r:id="rId33"/>
    <p:sldId id="360" r:id="rId34"/>
    <p:sldId id="398" r:id="rId35"/>
    <p:sldId id="383" r:id="rId36"/>
    <p:sldId id="295" r:id="rId37"/>
    <p:sldId id="354" r:id="rId38"/>
    <p:sldId id="366" r:id="rId39"/>
    <p:sldId id="362" r:id="rId40"/>
    <p:sldId id="263" r:id="rId41"/>
    <p:sldId id="396" r:id="rId42"/>
  </p:sldIdLst>
  <p:sldSz cx="10688638" cy="7543800"/>
  <p:notesSz cx="6858000" cy="9144000"/>
  <p:defaultTextStyle>
    <a:defPPr>
      <a:defRPr lang="zh-CN"/>
    </a:defPPr>
    <a:lvl1pPr algn="l" rtl="0" fontAlgn="base">
      <a:spcBef>
        <a:spcPct val="0"/>
      </a:spcBef>
      <a:spcAft>
        <a:spcPct val="0"/>
      </a:spcAft>
      <a:defRPr kern="1200">
        <a:solidFill>
          <a:schemeClr val="tx1"/>
        </a:solidFill>
        <a:latin typeface="Arial" charset="0"/>
        <a:ea typeface="黑体" charset="0"/>
        <a:cs typeface="黑体" charset="0"/>
      </a:defRPr>
    </a:lvl1pPr>
    <a:lvl2pPr marL="520888" algn="l" rtl="0" fontAlgn="base">
      <a:spcBef>
        <a:spcPct val="0"/>
      </a:spcBef>
      <a:spcAft>
        <a:spcPct val="0"/>
      </a:spcAft>
      <a:defRPr kern="1200">
        <a:solidFill>
          <a:schemeClr val="tx1"/>
        </a:solidFill>
        <a:latin typeface="Arial" charset="0"/>
        <a:ea typeface="黑体" charset="0"/>
        <a:cs typeface="黑体" charset="0"/>
      </a:defRPr>
    </a:lvl2pPr>
    <a:lvl3pPr marL="1041776" algn="l" rtl="0" fontAlgn="base">
      <a:spcBef>
        <a:spcPct val="0"/>
      </a:spcBef>
      <a:spcAft>
        <a:spcPct val="0"/>
      </a:spcAft>
      <a:defRPr kern="1200">
        <a:solidFill>
          <a:schemeClr val="tx1"/>
        </a:solidFill>
        <a:latin typeface="Arial" charset="0"/>
        <a:ea typeface="黑体" charset="0"/>
        <a:cs typeface="黑体" charset="0"/>
      </a:defRPr>
    </a:lvl3pPr>
    <a:lvl4pPr marL="1562664" algn="l" rtl="0" fontAlgn="base">
      <a:spcBef>
        <a:spcPct val="0"/>
      </a:spcBef>
      <a:spcAft>
        <a:spcPct val="0"/>
      </a:spcAft>
      <a:defRPr kern="1200">
        <a:solidFill>
          <a:schemeClr val="tx1"/>
        </a:solidFill>
        <a:latin typeface="Arial" charset="0"/>
        <a:ea typeface="黑体" charset="0"/>
        <a:cs typeface="黑体" charset="0"/>
      </a:defRPr>
    </a:lvl4pPr>
    <a:lvl5pPr marL="2083552" algn="l" rtl="0" fontAlgn="base">
      <a:spcBef>
        <a:spcPct val="0"/>
      </a:spcBef>
      <a:spcAft>
        <a:spcPct val="0"/>
      </a:spcAft>
      <a:defRPr kern="1200">
        <a:solidFill>
          <a:schemeClr val="tx1"/>
        </a:solidFill>
        <a:latin typeface="Arial" charset="0"/>
        <a:ea typeface="黑体" charset="0"/>
        <a:cs typeface="黑体" charset="0"/>
      </a:defRPr>
    </a:lvl5pPr>
    <a:lvl6pPr marL="2604440" algn="l" defTabSz="520888" rtl="0" eaLnBrk="1" latinLnBrk="0" hangingPunct="1">
      <a:defRPr kern="1200">
        <a:solidFill>
          <a:schemeClr val="tx1"/>
        </a:solidFill>
        <a:latin typeface="Arial" charset="0"/>
        <a:ea typeface="黑体" charset="0"/>
        <a:cs typeface="黑体" charset="0"/>
      </a:defRPr>
    </a:lvl6pPr>
    <a:lvl7pPr marL="3125328" algn="l" defTabSz="520888" rtl="0" eaLnBrk="1" latinLnBrk="0" hangingPunct="1">
      <a:defRPr kern="1200">
        <a:solidFill>
          <a:schemeClr val="tx1"/>
        </a:solidFill>
        <a:latin typeface="Arial" charset="0"/>
        <a:ea typeface="黑体" charset="0"/>
        <a:cs typeface="黑体" charset="0"/>
      </a:defRPr>
    </a:lvl7pPr>
    <a:lvl8pPr marL="3646216" algn="l" defTabSz="520888" rtl="0" eaLnBrk="1" latinLnBrk="0" hangingPunct="1">
      <a:defRPr kern="1200">
        <a:solidFill>
          <a:schemeClr val="tx1"/>
        </a:solidFill>
        <a:latin typeface="Arial" charset="0"/>
        <a:ea typeface="黑体" charset="0"/>
        <a:cs typeface="黑体" charset="0"/>
      </a:defRPr>
    </a:lvl8pPr>
    <a:lvl9pPr marL="4167104" algn="l" defTabSz="520888" rtl="0" eaLnBrk="1" latinLnBrk="0" hangingPunct="1">
      <a:defRPr kern="1200">
        <a:solidFill>
          <a:schemeClr val="tx1"/>
        </a:solidFill>
        <a:latin typeface="Arial" charset="0"/>
        <a:ea typeface="黑体" charset="0"/>
        <a:cs typeface="黑体" charset="0"/>
      </a:defRPr>
    </a:lvl9pPr>
  </p:defaultTextStyle>
  <p:extLst>
    <p:ext uri="{EFAFB233-063F-42B5-8137-9DF3F51BA10A}">
      <p15:sldGuideLst xmlns:p15="http://schemas.microsoft.com/office/powerpoint/2012/main">
        <p15:guide id="1" orient="horz" pos="2376">
          <p15:clr>
            <a:srgbClr val="A4A3A4"/>
          </p15:clr>
        </p15:guide>
        <p15:guide id="2" pos="3367">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Alexander" initials="HLA" lastIdx="1" clrIdx="0"/>
  <p:cmAuthor id="1" name="Heidi Albert" initials="HA" lastIdx="22" clrIdx="1"/>
  <p:cmAuthor id="2" name="VAN GEMERT, Wayne" initials="VGW" lastIdx="11" clrIdx="2"/>
  <p:cmAuthor id="3" name="Dr. Sabira Tahseen" initials="DST" lastIdx="6" clrIdx="3">
    <p:extLst/>
  </p:cmAuthor>
  <p:cmAuthor id="4" name="Khairunisa Suleiman" initials="" lastIdx="2" clrIdx="4"/>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345" autoAdjust="0"/>
    <p:restoredTop sz="90850" autoAdjust="0"/>
  </p:normalViewPr>
  <p:slideViewPr>
    <p:cSldViewPr>
      <p:cViewPr varScale="1">
        <p:scale>
          <a:sx n="119" d="100"/>
          <a:sy n="119" d="100"/>
        </p:scale>
        <p:origin x="1744" y="200"/>
      </p:cViewPr>
      <p:guideLst>
        <p:guide orient="horz" pos="2376"/>
        <p:guide pos="336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1" d="100"/>
        <a:sy n="151" d="100"/>
      </p:scale>
      <p:origin x="0" y="-14176"/>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notesMaster" Target="notesMasters/notesMaster1.xml"/><Relationship Id="rId44" Type="http://schemas.openxmlformats.org/officeDocument/2006/relationships/handoutMaster" Target="handoutMasters/handoutMaster1.xml"/><Relationship Id="rId45"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151DB81-7003-674E-BA43-5B7BED5FCC44}" type="doc">
      <dgm:prSet loTypeId="urn:microsoft.com/office/officeart/2005/8/layout/process3" loCatId="" qsTypeId="urn:microsoft.com/office/officeart/2005/8/quickstyle/simple4" qsCatId="simple" csTypeId="urn:microsoft.com/office/officeart/2005/8/colors/accent1_2" csCatId="accent1" phldr="1"/>
      <dgm:spPr/>
    </dgm:pt>
    <dgm:pt modelId="{D684D502-B464-DA4B-9880-58B5CE8CC2AF}">
      <dgm:prSet phldrT="[Text]"/>
      <dgm:spPr/>
      <dgm:t>
        <a:bodyPr/>
        <a:lstStyle/>
        <a:p>
          <a:r>
            <a:rPr lang="en-GB" dirty="0"/>
            <a:t>Input</a:t>
          </a:r>
        </a:p>
      </dgm:t>
    </dgm:pt>
    <dgm:pt modelId="{6CD8CE91-DBE4-4341-805D-CC977DD0DB7A}" type="parTrans" cxnId="{1F8B0825-9790-9A4C-9CC4-D5F76921D8D6}">
      <dgm:prSet/>
      <dgm:spPr/>
      <dgm:t>
        <a:bodyPr/>
        <a:lstStyle/>
        <a:p>
          <a:endParaRPr lang="en-GB"/>
        </a:p>
      </dgm:t>
    </dgm:pt>
    <dgm:pt modelId="{3DE521F8-C9A9-2449-B7D5-05332F009C54}" type="sibTrans" cxnId="{1F8B0825-9790-9A4C-9CC4-D5F76921D8D6}">
      <dgm:prSet/>
      <dgm:spPr/>
      <dgm:t>
        <a:bodyPr/>
        <a:lstStyle/>
        <a:p>
          <a:endParaRPr lang="en-GB"/>
        </a:p>
      </dgm:t>
    </dgm:pt>
    <dgm:pt modelId="{E64A5A2E-14AC-1246-BC4E-0FF14EE73692}">
      <dgm:prSet phldrT="[Text]"/>
      <dgm:spPr/>
      <dgm:t>
        <a:bodyPr/>
        <a:lstStyle/>
        <a:p>
          <a:r>
            <a:rPr lang="en-GB" dirty="0"/>
            <a:t>Process</a:t>
          </a:r>
        </a:p>
      </dgm:t>
    </dgm:pt>
    <dgm:pt modelId="{32266B13-94DA-F844-98DD-88F76F40B86D}" type="parTrans" cxnId="{4F9E50B3-635D-C543-8A19-40D4D987886C}">
      <dgm:prSet/>
      <dgm:spPr/>
      <dgm:t>
        <a:bodyPr/>
        <a:lstStyle/>
        <a:p>
          <a:endParaRPr lang="en-GB"/>
        </a:p>
      </dgm:t>
    </dgm:pt>
    <dgm:pt modelId="{49238AC6-C810-C547-90D4-FBC2513EFFD9}" type="sibTrans" cxnId="{4F9E50B3-635D-C543-8A19-40D4D987886C}">
      <dgm:prSet/>
      <dgm:spPr/>
      <dgm:t>
        <a:bodyPr/>
        <a:lstStyle/>
        <a:p>
          <a:endParaRPr lang="en-GB"/>
        </a:p>
      </dgm:t>
    </dgm:pt>
    <dgm:pt modelId="{1795D55C-B8C3-7D4E-990A-3F40E75E01E9}">
      <dgm:prSet phldrT="[Text]"/>
      <dgm:spPr/>
      <dgm:t>
        <a:bodyPr/>
        <a:lstStyle/>
        <a:p>
          <a:r>
            <a:rPr lang="en-GB" dirty="0"/>
            <a:t>Output</a:t>
          </a:r>
        </a:p>
      </dgm:t>
    </dgm:pt>
    <dgm:pt modelId="{72FA0D0C-F686-6A48-8F55-912165A3A019}" type="parTrans" cxnId="{E494F4D6-982C-704D-BB9F-419080097E4D}">
      <dgm:prSet/>
      <dgm:spPr/>
      <dgm:t>
        <a:bodyPr/>
        <a:lstStyle/>
        <a:p>
          <a:endParaRPr lang="en-GB"/>
        </a:p>
      </dgm:t>
    </dgm:pt>
    <dgm:pt modelId="{04BC86C4-4B5C-CE4F-90BC-969A0D9D5415}" type="sibTrans" cxnId="{E494F4D6-982C-704D-BB9F-419080097E4D}">
      <dgm:prSet/>
      <dgm:spPr/>
      <dgm:t>
        <a:bodyPr/>
        <a:lstStyle/>
        <a:p>
          <a:endParaRPr lang="en-GB"/>
        </a:p>
      </dgm:t>
    </dgm:pt>
    <dgm:pt modelId="{65956218-9381-9646-B128-1990B8F8C6FE}">
      <dgm:prSet phldrT="[Text]"/>
      <dgm:spPr/>
      <dgm:t>
        <a:bodyPr/>
        <a:lstStyle/>
        <a:p>
          <a:r>
            <a:rPr lang="en-GB" dirty="0"/>
            <a:t>Outcome</a:t>
          </a:r>
        </a:p>
      </dgm:t>
    </dgm:pt>
    <dgm:pt modelId="{CAEAFDAA-12E6-2F4D-86CD-2274BC559DDC}" type="parTrans" cxnId="{FDD5F69D-197B-CA48-8BA1-18D60CB99F8C}">
      <dgm:prSet/>
      <dgm:spPr/>
      <dgm:t>
        <a:bodyPr/>
        <a:lstStyle/>
        <a:p>
          <a:endParaRPr lang="en-GB"/>
        </a:p>
      </dgm:t>
    </dgm:pt>
    <dgm:pt modelId="{88889213-0A23-8749-B517-0E1330876A9D}" type="sibTrans" cxnId="{FDD5F69D-197B-CA48-8BA1-18D60CB99F8C}">
      <dgm:prSet/>
      <dgm:spPr/>
      <dgm:t>
        <a:bodyPr/>
        <a:lstStyle/>
        <a:p>
          <a:endParaRPr lang="en-GB"/>
        </a:p>
      </dgm:t>
    </dgm:pt>
    <dgm:pt modelId="{E4F0E213-A82E-7D45-9858-1D10954422C2}">
      <dgm:prSet phldrT="[Text]"/>
      <dgm:spPr/>
      <dgm:t>
        <a:bodyPr/>
        <a:lstStyle/>
        <a:p>
          <a:r>
            <a:rPr lang="en-GB" dirty="0"/>
            <a:t>Impact</a:t>
          </a:r>
        </a:p>
      </dgm:t>
    </dgm:pt>
    <dgm:pt modelId="{A830C136-77A4-0D4F-ACE5-D6375506AAF9}" type="parTrans" cxnId="{D469DBEB-A25A-F945-B3C1-2456E0E36C98}">
      <dgm:prSet/>
      <dgm:spPr/>
      <dgm:t>
        <a:bodyPr/>
        <a:lstStyle/>
        <a:p>
          <a:endParaRPr lang="en-GB"/>
        </a:p>
      </dgm:t>
    </dgm:pt>
    <dgm:pt modelId="{A32CCA12-FD77-9C48-8FEB-BE7D427A3BAB}" type="sibTrans" cxnId="{D469DBEB-A25A-F945-B3C1-2456E0E36C98}">
      <dgm:prSet/>
      <dgm:spPr/>
      <dgm:t>
        <a:bodyPr/>
        <a:lstStyle/>
        <a:p>
          <a:endParaRPr lang="en-GB"/>
        </a:p>
      </dgm:t>
    </dgm:pt>
    <dgm:pt modelId="{87CBFED1-3681-CC4D-90A5-6EB041552B2B}">
      <dgm:prSet phldrT="[Text]" custT="1"/>
      <dgm:spPr/>
      <dgm:t>
        <a:bodyPr/>
        <a:lstStyle/>
        <a:p>
          <a:r>
            <a:rPr lang="en-GB" sz="1200" dirty="0" smtClean="0"/>
            <a:t>Develop training materials</a:t>
          </a:r>
          <a:endParaRPr lang="en-GB" sz="1200" dirty="0"/>
        </a:p>
      </dgm:t>
    </dgm:pt>
    <dgm:pt modelId="{A88291CC-685D-0D40-9D58-901583B65E79}" type="parTrans" cxnId="{C130B20C-DFF2-9141-BFA9-5BEB8777B324}">
      <dgm:prSet/>
      <dgm:spPr/>
      <dgm:t>
        <a:bodyPr/>
        <a:lstStyle/>
        <a:p>
          <a:endParaRPr lang="en-GB"/>
        </a:p>
      </dgm:t>
    </dgm:pt>
    <dgm:pt modelId="{9C2137E3-E3C0-FF49-98CB-33FD76E3F309}" type="sibTrans" cxnId="{C130B20C-DFF2-9141-BFA9-5BEB8777B324}">
      <dgm:prSet/>
      <dgm:spPr/>
      <dgm:t>
        <a:bodyPr/>
        <a:lstStyle/>
        <a:p>
          <a:endParaRPr lang="en-GB"/>
        </a:p>
      </dgm:t>
    </dgm:pt>
    <dgm:pt modelId="{7DAC2AE7-ECAD-6846-9E6A-6882E221443D}">
      <dgm:prSet phldrT="[Text]" custT="1"/>
      <dgm:spPr/>
      <dgm:t>
        <a:bodyPr/>
        <a:lstStyle/>
        <a:p>
          <a:r>
            <a:rPr lang="en-GB" sz="1200" dirty="0" smtClean="0"/>
            <a:t>Conduct</a:t>
          </a:r>
          <a:r>
            <a:rPr lang="en-GB" sz="1200" baseline="0" dirty="0" smtClean="0"/>
            <a:t> </a:t>
          </a:r>
          <a:r>
            <a:rPr lang="en-GB" sz="1200" dirty="0" smtClean="0"/>
            <a:t>clinician training on WRD* in each district</a:t>
          </a:r>
          <a:endParaRPr lang="en-GB" sz="1200" dirty="0"/>
        </a:p>
      </dgm:t>
    </dgm:pt>
    <dgm:pt modelId="{995BEA46-2791-A64A-833E-79EB669F6B03}" type="parTrans" cxnId="{1A74825E-62A3-2C4E-B886-CBD0C73452B1}">
      <dgm:prSet/>
      <dgm:spPr/>
      <dgm:t>
        <a:bodyPr/>
        <a:lstStyle/>
        <a:p>
          <a:endParaRPr lang="en-GB"/>
        </a:p>
      </dgm:t>
    </dgm:pt>
    <dgm:pt modelId="{26A07D9A-DB33-E04E-80AB-F68894462694}" type="sibTrans" cxnId="{1A74825E-62A3-2C4E-B886-CBD0C73452B1}">
      <dgm:prSet/>
      <dgm:spPr/>
      <dgm:t>
        <a:bodyPr/>
        <a:lstStyle/>
        <a:p>
          <a:endParaRPr lang="en-GB"/>
        </a:p>
      </dgm:t>
    </dgm:pt>
    <dgm:pt modelId="{F961CEC5-44C7-F340-B902-1011ED04A67B}">
      <dgm:prSet phldrT="[Text]" custT="1"/>
      <dgm:spPr/>
      <dgm:t>
        <a:bodyPr/>
        <a:lstStyle/>
        <a:p>
          <a:r>
            <a:rPr lang="en-GB" sz="1200" dirty="0" smtClean="0"/>
            <a:t>Clinicians trained on WRD in each district</a:t>
          </a:r>
          <a:endParaRPr lang="en-GB" sz="1200" dirty="0"/>
        </a:p>
      </dgm:t>
    </dgm:pt>
    <dgm:pt modelId="{2CEA7A5B-A17A-064D-B398-8ABC1EBEC3B2}" type="parTrans" cxnId="{6FA8E963-43BD-E642-9FDA-C26AF8C9E140}">
      <dgm:prSet/>
      <dgm:spPr/>
      <dgm:t>
        <a:bodyPr/>
        <a:lstStyle/>
        <a:p>
          <a:endParaRPr lang="en-GB"/>
        </a:p>
      </dgm:t>
    </dgm:pt>
    <dgm:pt modelId="{EBFDBF4F-539E-B947-8726-0AA95B2FDE1D}" type="sibTrans" cxnId="{6FA8E963-43BD-E642-9FDA-C26AF8C9E140}">
      <dgm:prSet/>
      <dgm:spPr/>
      <dgm:t>
        <a:bodyPr/>
        <a:lstStyle/>
        <a:p>
          <a:endParaRPr lang="en-GB"/>
        </a:p>
      </dgm:t>
    </dgm:pt>
    <dgm:pt modelId="{2FB76E84-37FC-5D48-81CE-198D4B8D5972}">
      <dgm:prSet phldrT="[Text]" custT="1"/>
      <dgm:spPr/>
      <dgm:t>
        <a:bodyPr/>
        <a:lstStyle/>
        <a:p>
          <a:r>
            <a:rPr lang="en-GB" sz="1200" dirty="0" smtClean="0"/>
            <a:t>Increased use of WRD </a:t>
          </a:r>
          <a:endParaRPr lang="en-GB" sz="1200" dirty="0"/>
        </a:p>
      </dgm:t>
    </dgm:pt>
    <dgm:pt modelId="{EE40843A-A94A-1949-89AD-267FDEF17128}" type="parTrans" cxnId="{C0748B5A-C35F-D74E-B7CD-6E199EE714C2}">
      <dgm:prSet/>
      <dgm:spPr/>
      <dgm:t>
        <a:bodyPr/>
        <a:lstStyle/>
        <a:p>
          <a:endParaRPr lang="en-GB"/>
        </a:p>
      </dgm:t>
    </dgm:pt>
    <dgm:pt modelId="{87BD5E22-870A-234A-8955-490143D97684}" type="sibTrans" cxnId="{C0748B5A-C35F-D74E-B7CD-6E199EE714C2}">
      <dgm:prSet/>
      <dgm:spPr/>
      <dgm:t>
        <a:bodyPr/>
        <a:lstStyle/>
        <a:p>
          <a:endParaRPr lang="en-GB"/>
        </a:p>
      </dgm:t>
    </dgm:pt>
    <dgm:pt modelId="{A5F68501-3FF0-FD49-B6A1-3657C6DCF5A2}">
      <dgm:prSet phldrT="[Text]" custT="1"/>
      <dgm:spPr/>
      <dgm:t>
        <a:bodyPr/>
        <a:lstStyle/>
        <a:p>
          <a:r>
            <a:rPr lang="en-GB" sz="1200" dirty="0" smtClean="0"/>
            <a:t>Increase in bacteriologically confirmed TB cases</a:t>
          </a:r>
          <a:endParaRPr lang="en-GB" sz="1200" dirty="0"/>
        </a:p>
      </dgm:t>
    </dgm:pt>
    <dgm:pt modelId="{4B8EA115-8783-A74A-B774-03BF2C027678}" type="parTrans" cxnId="{98E27485-A394-AA41-8D34-59653511409D}">
      <dgm:prSet/>
      <dgm:spPr/>
      <dgm:t>
        <a:bodyPr/>
        <a:lstStyle/>
        <a:p>
          <a:endParaRPr lang="en-GB"/>
        </a:p>
      </dgm:t>
    </dgm:pt>
    <dgm:pt modelId="{C90D93A4-EB84-074C-ACC9-BD6B46142753}" type="sibTrans" cxnId="{98E27485-A394-AA41-8D34-59653511409D}">
      <dgm:prSet/>
      <dgm:spPr/>
      <dgm:t>
        <a:bodyPr/>
        <a:lstStyle/>
        <a:p>
          <a:endParaRPr lang="en-GB"/>
        </a:p>
      </dgm:t>
    </dgm:pt>
    <dgm:pt modelId="{44D03CFF-35C7-BD49-861A-1F30669C0267}" type="pres">
      <dgm:prSet presAssocID="{F151DB81-7003-674E-BA43-5B7BED5FCC44}" presName="linearFlow" presStyleCnt="0">
        <dgm:presLayoutVars>
          <dgm:dir/>
          <dgm:animLvl val="lvl"/>
          <dgm:resizeHandles val="exact"/>
        </dgm:presLayoutVars>
      </dgm:prSet>
      <dgm:spPr/>
    </dgm:pt>
    <dgm:pt modelId="{15E2A9A0-F269-8D49-A64C-C7F1DD0DA1AA}" type="pres">
      <dgm:prSet presAssocID="{D684D502-B464-DA4B-9880-58B5CE8CC2AF}" presName="composite" presStyleCnt="0"/>
      <dgm:spPr/>
    </dgm:pt>
    <dgm:pt modelId="{8C728F1D-48A3-384D-840C-97368A19F1EC}" type="pres">
      <dgm:prSet presAssocID="{D684D502-B464-DA4B-9880-58B5CE8CC2AF}" presName="parTx" presStyleLbl="node1" presStyleIdx="0" presStyleCnt="5">
        <dgm:presLayoutVars>
          <dgm:chMax val="0"/>
          <dgm:chPref val="0"/>
          <dgm:bulletEnabled val="1"/>
        </dgm:presLayoutVars>
      </dgm:prSet>
      <dgm:spPr/>
      <dgm:t>
        <a:bodyPr/>
        <a:lstStyle/>
        <a:p>
          <a:endParaRPr lang="en-GB"/>
        </a:p>
      </dgm:t>
    </dgm:pt>
    <dgm:pt modelId="{75245739-A671-9F43-B276-0E26BF9CE0E4}" type="pres">
      <dgm:prSet presAssocID="{D684D502-B464-DA4B-9880-58B5CE8CC2AF}" presName="parSh" presStyleLbl="node1" presStyleIdx="0" presStyleCnt="5"/>
      <dgm:spPr/>
      <dgm:t>
        <a:bodyPr/>
        <a:lstStyle/>
        <a:p>
          <a:endParaRPr lang="en-GB"/>
        </a:p>
      </dgm:t>
    </dgm:pt>
    <dgm:pt modelId="{2B558ABC-9E08-C940-B69E-E094B8D99F48}" type="pres">
      <dgm:prSet presAssocID="{D684D502-B464-DA4B-9880-58B5CE8CC2AF}" presName="desTx" presStyleLbl="fgAcc1" presStyleIdx="0" presStyleCnt="5" custScaleX="125895" custLinFactNeighborX="2466" custLinFactNeighborY="1250">
        <dgm:presLayoutVars>
          <dgm:bulletEnabled val="1"/>
        </dgm:presLayoutVars>
      </dgm:prSet>
      <dgm:spPr/>
      <dgm:t>
        <a:bodyPr/>
        <a:lstStyle/>
        <a:p>
          <a:endParaRPr lang="en-GB"/>
        </a:p>
      </dgm:t>
    </dgm:pt>
    <dgm:pt modelId="{6DF7C6BA-3EAA-A641-9EAF-66D6DF146994}" type="pres">
      <dgm:prSet presAssocID="{3DE521F8-C9A9-2449-B7D5-05332F009C54}" presName="sibTrans" presStyleLbl="sibTrans2D1" presStyleIdx="0" presStyleCnt="4"/>
      <dgm:spPr/>
      <dgm:t>
        <a:bodyPr/>
        <a:lstStyle/>
        <a:p>
          <a:endParaRPr lang="en-GB"/>
        </a:p>
      </dgm:t>
    </dgm:pt>
    <dgm:pt modelId="{208C72FE-4F78-E341-B883-DC051C256C13}" type="pres">
      <dgm:prSet presAssocID="{3DE521F8-C9A9-2449-B7D5-05332F009C54}" presName="connTx" presStyleLbl="sibTrans2D1" presStyleIdx="0" presStyleCnt="4"/>
      <dgm:spPr/>
      <dgm:t>
        <a:bodyPr/>
        <a:lstStyle/>
        <a:p>
          <a:endParaRPr lang="en-GB"/>
        </a:p>
      </dgm:t>
    </dgm:pt>
    <dgm:pt modelId="{246131A1-29F0-D54B-AA94-8314BD726602}" type="pres">
      <dgm:prSet presAssocID="{E64A5A2E-14AC-1246-BC4E-0FF14EE73692}" presName="composite" presStyleCnt="0"/>
      <dgm:spPr/>
    </dgm:pt>
    <dgm:pt modelId="{95D55F90-E0E6-D948-A52A-4515986A3D8D}" type="pres">
      <dgm:prSet presAssocID="{E64A5A2E-14AC-1246-BC4E-0FF14EE73692}" presName="parTx" presStyleLbl="node1" presStyleIdx="0" presStyleCnt="5">
        <dgm:presLayoutVars>
          <dgm:chMax val="0"/>
          <dgm:chPref val="0"/>
          <dgm:bulletEnabled val="1"/>
        </dgm:presLayoutVars>
      </dgm:prSet>
      <dgm:spPr/>
      <dgm:t>
        <a:bodyPr/>
        <a:lstStyle/>
        <a:p>
          <a:endParaRPr lang="en-GB"/>
        </a:p>
      </dgm:t>
    </dgm:pt>
    <dgm:pt modelId="{103BA7C2-1702-8B44-B9FC-55C9269A1BFC}" type="pres">
      <dgm:prSet presAssocID="{E64A5A2E-14AC-1246-BC4E-0FF14EE73692}" presName="parSh" presStyleLbl="node1" presStyleIdx="1" presStyleCnt="5"/>
      <dgm:spPr/>
      <dgm:t>
        <a:bodyPr/>
        <a:lstStyle/>
        <a:p>
          <a:endParaRPr lang="en-GB"/>
        </a:p>
      </dgm:t>
    </dgm:pt>
    <dgm:pt modelId="{DF2EA982-43E5-4D47-AB01-50525E8EE34B}" type="pres">
      <dgm:prSet presAssocID="{E64A5A2E-14AC-1246-BC4E-0FF14EE73692}" presName="desTx" presStyleLbl="fgAcc1" presStyleIdx="1" presStyleCnt="5" custScaleX="126593">
        <dgm:presLayoutVars>
          <dgm:bulletEnabled val="1"/>
        </dgm:presLayoutVars>
      </dgm:prSet>
      <dgm:spPr/>
      <dgm:t>
        <a:bodyPr/>
        <a:lstStyle/>
        <a:p>
          <a:endParaRPr lang="en-GB"/>
        </a:p>
      </dgm:t>
    </dgm:pt>
    <dgm:pt modelId="{020BAC08-9AE2-684E-994D-854FB9F07FC5}" type="pres">
      <dgm:prSet presAssocID="{49238AC6-C810-C547-90D4-FBC2513EFFD9}" presName="sibTrans" presStyleLbl="sibTrans2D1" presStyleIdx="1" presStyleCnt="4"/>
      <dgm:spPr/>
      <dgm:t>
        <a:bodyPr/>
        <a:lstStyle/>
        <a:p>
          <a:endParaRPr lang="en-GB"/>
        </a:p>
      </dgm:t>
    </dgm:pt>
    <dgm:pt modelId="{B18C5489-06CB-0046-ACCA-9F263C5A3CCE}" type="pres">
      <dgm:prSet presAssocID="{49238AC6-C810-C547-90D4-FBC2513EFFD9}" presName="connTx" presStyleLbl="sibTrans2D1" presStyleIdx="1" presStyleCnt="4"/>
      <dgm:spPr/>
      <dgm:t>
        <a:bodyPr/>
        <a:lstStyle/>
        <a:p>
          <a:endParaRPr lang="en-GB"/>
        </a:p>
      </dgm:t>
    </dgm:pt>
    <dgm:pt modelId="{4B391257-126E-ED4B-9B9A-F4713B91A4A4}" type="pres">
      <dgm:prSet presAssocID="{1795D55C-B8C3-7D4E-990A-3F40E75E01E9}" presName="composite" presStyleCnt="0"/>
      <dgm:spPr/>
    </dgm:pt>
    <dgm:pt modelId="{774AD278-5CFF-D94A-A975-5DA4FF27CAE7}" type="pres">
      <dgm:prSet presAssocID="{1795D55C-B8C3-7D4E-990A-3F40E75E01E9}" presName="parTx" presStyleLbl="node1" presStyleIdx="1" presStyleCnt="5">
        <dgm:presLayoutVars>
          <dgm:chMax val="0"/>
          <dgm:chPref val="0"/>
          <dgm:bulletEnabled val="1"/>
        </dgm:presLayoutVars>
      </dgm:prSet>
      <dgm:spPr/>
      <dgm:t>
        <a:bodyPr/>
        <a:lstStyle/>
        <a:p>
          <a:endParaRPr lang="en-GB"/>
        </a:p>
      </dgm:t>
    </dgm:pt>
    <dgm:pt modelId="{F15BC59A-8B0D-FF4F-BF2D-1D64E4FBACF5}" type="pres">
      <dgm:prSet presAssocID="{1795D55C-B8C3-7D4E-990A-3F40E75E01E9}" presName="parSh" presStyleLbl="node1" presStyleIdx="2" presStyleCnt="5"/>
      <dgm:spPr/>
      <dgm:t>
        <a:bodyPr/>
        <a:lstStyle/>
        <a:p>
          <a:endParaRPr lang="en-GB"/>
        </a:p>
      </dgm:t>
    </dgm:pt>
    <dgm:pt modelId="{4D57E7CD-D0FB-1342-9151-C162E9F26354}" type="pres">
      <dgm:prSet presAssocID="{1795D55C-B8C3-7D4E-990A-3F40E75E01E9}" presName="desTx" presStyleLbl="fgAcc1" presStyleIdx="2" presStyleCnt="5" custScaleX="133220">
        <dgm:presLayoutVars>
          <dgm:bulletEnabled val="1"/>
        </dgm:presLayoutVars>
      </dgm:prSet>
      <dgm:spPr/>
      <dgm:t>
        <a:bodyPr/>
        <a:lstStyle/>
        <a:p>
          <a:endParaRPr lang="en-GB"/>
        </a:p>
      </dgm:t>
    </dgm:pt>
    <dgm:pt modelId="{EA9852E8-C2EF-7847-8C23-01FE59434C00}" type="pres">
      <dgm:prSet presAssocID="{04BC86C4-4B5C-CE4F-90BC-969A0D9D5415}" presName="sibTrans" presStyleLbl="sibTrans2D1" presStyleIdx="2" presStyleCnt="4"/>
      <dgm:spPr/>
      <dgm:t>
        <a:bodyPr/>
        <a:lstStyle/>
        <a:p>
          <a:endParaRPr lang="en-GB"/>
        </a:p>
      </dgm:t>
    </dgm:pt>
    <dgm:pt modelId="{A3C88A8C-6E87-6F44-821B-C552E93BBCC4}" type="pres">
      <dgm:prSet presAssocID="{04BC86C4-4B5C-CE4F-90BC-969A0D9D5415}" presName="connTx" presStyleLbl="sibTrans2D1" presStyleIdx="2" presStyleCnt="4"/>
      <dgm:spPr/>
      <dgm:t>
        <a:bodyPr/>
        <a:lstStyle/>
        <a:p>
          <a:endParaRPr lang="en-GB"/>
        </a:p>
      </dgm:t>
    </dgm:pt>
    <dgm:pt modelId="{1A5A9661-3BAD-734A-A7EA-3130AE28B5DB}" type="pres">
      <dgm:prSet presAssocID="{65956218-9381-9646-B128-1990B8F8C6FE}" presName="composite" presStyleCnt="0"/>
      <dgm:spPr/>
    </dgm:pt>
    <dgm:pt modelId="{8135F83A-0533-244D-B85E-7F94DB61C55E}" type="pres">
      <dgm:prSet presAssocID="{65956218-9381-9646-B128-1990B8F8C6FE}" presName="parTx" presStyleLbl="node1" presStyleIdx="2" presStyleCnt="5">
        <dgm:presLayoutVars>
          <dgm:chMax val="0"/>
          <dgm:chPref val="0"/>
          <dgm:bulletEnabled val="1"/>
        </dgm:presLayoutVars>
      </dgm:prSet>
      <dgm:spPr/>
      <dgm:t>
        <a:bodyPr/>
        <a:lstStyle/>
        <a:p>
          <a:endParaRPr lang="en-GB"/>
        </a:p>
      </dgm:t>
    </dgm:pt>
    <dgm:pt modelId="{31E9D9D4-7B09-EC49-920B-9CCFBC106DE2}" type="pres">
      <dgm:prSet presAssocID="{65956218-9381-9646-B128-1990B8F8C6FE}" presName="parSh" presStyleLbl="node1" presStyleIdx="3" presStyleCnt="5"/>
      <dgm:spPr/>
      <dgm:t>
        <a:bodyPr/>
        <a:lstStyle/>
        <a:p>
          <a:endParaRPr lang="en-GB"/>
        </a:p>
      </dgm:t>
    </dgm:pt>
    <dgm:pt modelId="{4A37C880-6002-464C-829E-015987E36380}" type="pres">
      <dgm:prSet presAssocID="{65956218-9381-9646-B128-1990B8F8C6FE}" presName="desTx" presStyleLbl="fgAcc1" presStyleIdx="3" presStyleCnt="5" custScaleX="137044">
        <dgm:presLayoutVars>
          <dgm:bulletEnabled val="1"/>
        </dgm:presLayoutVars>
      </dgm:prSet>
      <dgm:spPr/>
      <dgm:t>
        <a:bodyPr/>
        <a:lstStyle/>
        <a:p>
          <a:endParaRPr lang="en-GB"/>
        </a:p>
      </dgm:t>
    </dgm:pt>
    <dgm:pt modelId="{1BEDE6FB-8CFA-1A4C-90A3-A978A33A5BAF}" type="pres">
      <dgm:prSet presAssocID="{88889213-0A23-8749-B517-0E1330876A9D}" presName="sibTrans" presStyleLbl="sibTrans2D1" presStyleIdx="3" presStyleCnt="4"/>
      <dgm:spPr/>
      <dgm:t>
        <a:bodyPr/>
        <a:lstStyle/>
        <a:p>
          <a:endParaRPr lang="en-GB"/>
        </a:p>
      </dgm:t>
    </dgm:pt>
    <dgm:pt modelId="{B20542D8-96F8-A842-B212-A4E953C47C94}" type="pres">
      <dgm:prSet presAssocID="{88889213-0A23-8749-B517-0E1330876A9D}" presName="connTx" presStyleLbl="sibTrans2D1" presStyleIdx="3" presStyleCnt="4"/>
      <dgm:spPr/>
      <dgm:t>
        <a:bodyPr/>
        <a:lstStyle/>
        <a:p>
          <a:endParaRPr lang="en-GB"/>
        </a:p>
      </dgm:t>
    </dgm:pt>
    <dgm:pt modelId="{4A73E09C-9B90-3A44-85DA-260CCD60FE47}" type="pres">
      <dgm:prSet presAssocID="{E4F0E213-A82E-7D45-9858-1D10954422C2}" presName="composite" presStyleCnt="0"/>
      <dgm:spPr/>
    </dgm:pt>
    <dgm:pt modelId="{0546C1C9-C663-904A-B983-D1F3AEEF296D}" type="pres">
      <dgm:prSet presAssocID="{E4F0E213-A82E-7D45-9858-1D10954422C2}" presName="parTx" presStyleLbl="node1" presStyleIdx="3" presStyleCnt="5">
        <dgm:presLayoutVars>
          <dgm:chMax val="0"/>
          <dgm:chPref val="0"/>
          <dgm:bulletEnabled val="1"/>
        </dgm:presLayoutVars>
      </dgm:prSet>
      <dgm:spPr/>
      <dgm:t>
        <a:bodyPr/>
        <a:lstStyle/>
        <a:p>
          <a:endParaRPr lang="en-GB"/>
        </a:p>
      </dgm:t>
    </dgm:pt>
    <dgm:pt modelId="{2DFDCF75-C67A-FF42-AB62-534AB6A59214}" type="pres">
      <dgm:prSet presAssocID="{E4F0E213-A82E-7D45-9858-1D10954422C2}" presName="parSh" presStyleLbl="node1" presStyleIdx="4" presStyleCnt="5"/>
      <dgm:spPr/>
      <dgm:t>
        <a:bodyPr/>
        <a:lstStyle/>
        <a:p>
          <a:endParaRPr lang="en-GB"/>
        </a:p>
      </dgm:t>
    </dgm:pt>
    <dgm:pt modelId="{43035A01-619B-7946-A124-9EBCEF247F83}" type="pres">
      <dgm:prSet presAssocID="{E4F0E213-A82E-7D45-9858-1D10954422C2}" presName="desTx" presStyleLbl="fgAcc1" presStyleIdx="4" presStyleCnt="5" custScaleX="160175">
        <dgm:presLayoutVars>
          <dgm:bulletEnabled val="1"/>
        </dgm:presLayoutVars>
      </dgm:prSet>
      <dgm:spPr/>
      <dgm:t>
        <a:bodyPr/>
        <a:lstStyle/>
        <a:p>
          <a:endParaRPr lang="en-GB"/>
        </a:p>
      </dgm:t>
    </dgm:pt>
  </dgm:ptLst>
  <dgm:cxnLst>
    <dgm:cxn modelId="{93767231-35F0-4B4E-82E3-4DF506014E04}" type="presOf" srcId="{7DAC2AE7-ECAD-6846-9E6A-6882E221443D}" destId="{DF2EA982-43E5-4D47-AB01-50525E8EE34B}" srcOrd="0" destOrd="0" presId="urn:microsoft.com/office/officeart/2005/8/layout/process3"/>
    <dgm:cxn modelId="{F204FF9C-01EB-6542-961B-36393AF96657}" type="presOf" srcId="{1795D55C-B8C3-7D4E-990A-3F40E75E01E9}" destId="{774AD278-5CFF-D94A-A975-5DA4FF27CAE7}" srcOrd="0" destOrd="0" presId="urn:microsoft.com/office/officeart/2005/8/layout/process3"/>
    <dgm:cxn modelId="{BABCA099-CC51-0C4F-A544-CF1180CA481E}" type="presOf" srcId="{E4F0E213-A82E-7D45-9858-1D10954422C2}" destId="{0546C1C9-C663-904A-B983-D1F3AEEF296D}" srcOrd="0" destOrd="0" presId="urn:microsoft.com/office/officeart/2005/8/layout/process3"/>
    <dgm:cxn modelId="{98E27485-A394-AA41-8D34-59653511409D}" srcId="{E4F0E213-A82E-7D45-9858-1D10954422C2}" destId="{A5F68501-3FF0-FD49-B6A1-3657C6DCF5A2}" srcOrd="0" destOrd="0" parTransId="{4B8EA115-8783-A74A-B774-03BF2C027678}" sibTransId="{C90D93A4-EB84-074C-ACC9-BD6B46142753}"/>
    <dgm:cxn modelId="{590122B8-787F-4C44-A205-D18B5845DA63}" type="presOf" srcId="{88889213-0A23-8749-B517-0E1330876A9D}" destId="{1BEDE6FB-8CFA-1A4C-90A3-A978A33A5BAF}" srcOrd="0" destOrd="0" presId="urn:microsoft.com/office/officeart/2005/8/layout/process3"/>
    <dgm:cxn modelId="{38AE2EA5-4BF4-2A40-A730-78AE3EDDA408}" type="presOf" srcId="{F151DB81-7003-674E-BA43-5B7BED5FCC44}" destId="{44D03CFF-35C7-BD49-861A-1F30669C0267}" srcOrd="0" destOrd="0" presId="urn:microsoft.com/office/officeart/2005/8/layout/process3"/>
    <dgm:cxn modelId="{E390A14F-90BE-6244-9EDD-B44FBFA5739D}" type="presOf" srcId="{D684D502-B464-DA4B-9880-58B5CE8CC2AF}" destId="{8C728F1D-48A3-384D-840C-97368A19F1EC}" srcOrd="0" destOrd="0" presId="urn:microsoft.com/office/officeart/2005/8/layout/process3"/>
    <dgm:cxn modelId="{5A4AF513-2B08-A240-A0A0-91D99ABFC5F1}" type="presOf" srcId="{49238AC6-C810-C547-90D4-FBC2513EFFD9}" destId="{020BAC08-9AE2-684E-994D-854FB9F07FC5}" srcOrd="0" destOrd="0" presId="urn:microsoft.com/office/officeart/2005/8/layout/process3"/>
    <dgm:cxn modelId="{08CF1A19-5034-BD4C-940E-A32ADB45DA71}" type="presOf" srcId="{D684D502-B464-DA4B-9880-58B5CE8CC2AF}" destId="{75245739-A671-9F43-B276-0E26BF9CE0E4}" srcOrd="1" destOrd="0" presId="urn:microsoft.com/office/officeart/2005/8/layout/process3"/>
    <dgm:cxn modelId="{4F9E50B3-635D-C543-8A19-40D4D987886C}" srcId="{F151DB81-7003-674E-BA43-5B7BED5FCC44}" destId="{E64A5A2E-14AC-1246-BC4E-0FF14EE73692}" srcOrd="1" destOrd="0" parTransId="{32266B13-94DA-F844-98DD-88F76F40B86D}" sibTransId="{49238AC6-C810-C547-90D4-FBC2513EFFD9}"/>
    <dgm:cxn modelId="{D469DBEB-A25A-F945-B3C1-2456E0E36C98}" srcId="{F151DB81-7003-674E-BA43-5B7BED5FCC44}" destId="{E4F0E213-A82E-7D45-9858-1D10954422C2}" srcOrd="4" destOrd="0" parTransId="{A830C136-77A4-0D4F-ACE5-D6375506AAF9}" sibTransId="{A32CCA12-FD77-9C48-8FEB-BE7D427A3BAB}"/>
    <dgm:cxn modelId="{B09E34C1-DB01-AD4E-A572-94FE32859D30}" type="presOf" srcId="{04BC86C4-4B5C-CE4F-90BC-969A0D9D5415}" destId="{EA9852E8-C2EF-7847-8C23-01FE59434C00}" srcOrd="0" destOrd="0" presId="urn:microsoft.com/office/officeart/2005/8/layout/process3"/>
    <dgm:cxn modelId="{613E10E4-D90E-5842-9C45-DE6A1AA3F609}" type="presOf" srcId="{A5F68501-3FF0-FD49-B6A1-3657C6DCF5A2}" destId="{43035A01-619B-7946-A124-9EBCEF247F83}" srcOrd="0" destOrd="0" presId="urn:microsoft.com/office/officeart/2005/8/layout/process3"/>
    <dgm:cxn modelId="{E494F4D6-982C-704D-BB9F-419080097E4D}" srcId="{F151DB81-7003-674E-BA43-5B7BED5FCC44}" destId="{1795D55C-B8C3-7D4E-990A-3F40E75E01E9}" srcOrd="2" destOrd="0" parTransId="{72FA0D0C-F686-6A48-8F55-912165A3A019}" sibTransId="{04BC86C4-4B5C-CE4F-90BC-969A0D9D5415}"/>
    <dgm:cxn modelId="{95036FE8-4273-BB4D-8038-C24D67F8118D}" type="presOf" srcId="{E64A5A2E-14AC-1246-BC4E-0FF14EE73692}" destId="{103BA7C2-1702-8B44-B9FC-55C9269A1BFC}" srcOrd="1" destOrd="0" presId="urn:microsoft.com/office/officeart/2005/8/layout/process3"/>
    <dgm:cxn modelId="{A1515ED9-C85D-BE4D-B945-674434CF3D4B}" type="presOf" srcId="{E64A5A2E-14AC-1246-BC4E-0FF14EE73692}" destId="{95D55F90-E0E6-D948-A52A-4515986A3D8D}" srcOrd="0" destOrd="0" presId="urn:microsoft.com/office/officeart/2005/8/layout/process3"/>
    <dgm:cxn modelId="{B36A8442-1918-8442-BE32-2B89F66530AD}" type="presOf" srcId="{65956218-9381-9646-B128-1990B8F8C6FE}" destId="{31E9D9D4-7B09-EC49-920B-9CCFBC106DE2}" srcOrd="1" destOrd="0" presId="urn:microsoft.com/office/officeart/2005/8/layout/process3"/>
    <dgm:cxn modelId="{6E0A25CF-A866-BA42-A1D1-E5877A0AE855}" type="presOf" srcId="{F961CEC5-44C7-F340-B902-1011ED04A67B}" destId="{4D57E7CD-D0FB-1342-9151-C162E9F26354}" srcOrd="0" destOrd="0" presId="urn:microsoft.com/office/officeart/2005/8/layout/process3"/>
    <dgm:cxn modelId="{F15028CA-0679-7446-9FC7-CDA8449B9EF7}" type="presOf" srcId="{65956218-9381-9646-B128-1990B8F8C6FE}" destId="{8135F83A-0533-244D-B85E-7F94DB61C55E}" srcOrd="0" destOrd="0" presId="urn:microsoft.com/office/officeart/2005/8/layout/process3"/>
    <dgm:cxn modelId="{FDD5F69D-197B-CA48-8BA1-18D60CB99F8C}" srcId="{F151DB81-7003-674E-BA43-5B7BED5FCC44}" destId="{65956218-9381-9646-B128-1990B8F8C6FE}" srcOrd="3" destOrd="0" parTransId="{CAEAFDAA-12E6-2F4D-86CD-2274BC559DDC}" sibTransId="{88889213-0A23-8749-B517-0E1330876A9D}"/>
    <dgm:cxn modelId="{3146585E-2E65-CA43-986A-75291ED897B9}" type="presOf" srcId="{49238AC6-C810-C547-90D4-FBC2513EFFD9}" destId="{B18C5489-06CB-0046-ACCA-9F263C5A3CCE}" srcOrd="1" destOrd="0" presId="urn:microsoft.com/office/officeart/2005/8/layout/process3"/>
    <dgm:cxn modelId="{E114E31B-F07F-5E4F-9CD4-556AB51FF7C6}" type="presOf" srcId="{3DE521F8-C9A9-2449-B7D5-05332F009C54}" destId="{208C72FE-4F78-E341-B883-DC051C256C13}" srcOrd="1" destOrd="0" presId="urn:microsoft.com/office/officeart/2005/8/layout/process3"/>
    <dgm:cxn modelId="{BAE8241A-7933-144F-8849-77230B20D3E6}" type="presOf" srcId="{3DE521F8-C9A9-2449-B7D5-05332F009C54}" destId="{6DF7C6BA-3EAA-A641-9EAF-66D6DF146994}" srcOrd="0" destOrd="0" presId="urn:microsoft.com/office/officeart/2005/8/layout/process3"/>
    <dgm:cxn modelId="{6FA8E963-43BD-E642-9FDA-C26AF8C9E140}" srcId="{1795D55C-B8C3-7D4E-990A-3F40E75E01E9}" destId="{F961CEC5-44C7-F340-B902-1011ED04A67B}" srcOrd="0" destOrd="0" parTransId="{2CEA7A5B-A17A-064D-B398-8ABC1EBEC3B2}" sibTransId="{EBFDBF4F-539E-B947-8726-0AA95B2FDE1D}"/>
    <dgm:cxn modelId="{C130B20C-DFF2-9141-BFA9-5BEB8777B324}" srcId="{D684D502-B464-DA4B-9880-58B5CE8CC2AF}" destId="{87CBFED1-3681-CC4D-90A5-6EB041552B2B}" srcOrd="0" destOrd="0" parTransId="{A88291CC-685D-0D40-9D58-901583B65E79}" sibTransId="{9C2137E3-E3C0-FF49-98CB-33FD76E3F309}"/>
    <dgm:cxn modelId="{3B169AF4-3630-3E4C-A2DA-A6E93D3EC1C8}" type="presOf" srcId="{1795D55C-B8C3-7D4E-990A-3F40E75E01E9}" destId="{F15BC59A-8B0D-FF4F-BF2D-1D64E4FBACF5}" srcOrd="1" destOrd="0" presId="urn:microsoft.com/office/officeart/2005/8/layout/process3"/>
    <dgm:cxn modelId="{DA46427A-BA7F-8445-8F94-6BCE6D233FC7}" type="presOf" srcId="{88889213-0A23-8749-B517-0E1330876A9D}" destId="{B20542D8-96F8-A842-B212-A4E953C47C94}" srcOrd="1" destOrd="0" presId="urn:microsoft.com/office/officeart/2005/8/layout/process3"/>
    <dgm:cxn modelId="{C0748B5A-C35F-D74E-B7CD-6E199EE714C2}" srcId="{65956218-9381-9646-B128-1990B8F8C6FE}" destId="{2FB76E84-37FC-5D48-81CE-198D4B8D5972}" srcOrd="0" destOrd="0" parTransId="{EE40843A-A94A-1949-89AD-267FDEF17128}" sibTransId="{87BD5E22-870A-234A-8955-490143D97684}"/>
    <dgm:cxn modelId="{15C790CB-2A1E-364C-96A8-6CAC59AF660E}" type="presOf" srcId="{87CBFED1-3681-CC4D-90A5-6EB041552B2B}" destId="{2B558ABC-9E08-C940-B69E-E094B8D99F48}" srcOrd="0" destOrd="0" presId="urn:microsoft.com/office/officeart/2005/8/layout/process3"/>
    <dgm:cxn modelId="{1F8B0825-9790-9A4C-9CC4-D5F76921D8D6}" srcId="{F151DB81-7003-674E-BA43-5B7BED5FCC44}" destId="{D684D502-B464-DA4B-9880-58B5CE8CC2AF}" srcOrd="0" destOrd="0" parTransId="{6CD8CE91-DBE4-4341-805D-CC977DD0DB7A}" sibTransId="{3DE521F8-C9A9-2449-B7D5-05332F009C54}"/>
    <dgm:cxn modelId="{FBF04198-D3DC-1C46-A0F3-0F0F6CAD763A}" type="presOf" srcId="{2FB76E84-37FC-5D48-81CE-198D4B8D5972}" destId="{4A37C880-6002-464C-829E-015987E36380}" srcOrd="0" destOrd="0" presId="urn:microsoft.com/office/officeart/2005/8/layout/process3"/>
    <dgm:cxn modelId="{AA651F47-BC0D-8F46-B2C1-8D186435C453}" type="presOf" srcId="{04BC86C4-4B5C-CE4F-90BC-969A0D9D5415}" destId="{A3C88A8C-6E87-6F44-821B-C552E93BBCC4}" srcOrd="1" destOrd="0" presId="urn:microsoft.com/office/officeart/2005/8/layout/process3"/>
    <dgm:cxn modelId="{FA45CAF1-1D0A-BF4F-826C-1562FC921FBA}" type="presOf" srcId="{E4F0E213-A82E-7D45-9858-1D10954422C2}" destId="{2DFDCF75-C67A-FF42-AB62-534AB6A59214}" srcOrd="1" destOrd="0" presId="urn:microsoft.com/office/officeart/2005/8/layout/process3"/>
    <dgm:cxn modelId="{1A74825E-62A3-2C4E-B886-CBD0C73452B1}" srcId="{E64A5A2E-14AC-1246-BC4E-0FF14EE73692}" destId="{7DAC2AE7-ECAD-6846-9E6A-6882E221443D}" srcOrd="0" destOrd="0" parTransId="{995BEA46-2791-A64A-833E-79EB669F6B03}" sibTransId="{26A07D9A-DB33-E04E-80AB-F68894462694}"/>
    <dgm:cxn modelId="{922F16B1-0954-DA40-80ED-1FC6CDDA72C2}" type="presParOf" srcId="{44D03CFF-35C7-BD49-861A-1F30669C0267}" destId="{15E2A9A0-F269-8D49-A64C-C7F1DD0DA1AA}" srcOrd="0" destOrd="0" presId="urn:microsoft.com/office/officeart/2005/8/layout/process3"/>
    <dgm:cxn modelId="{C492BC53-9309-7946-BE7A-7DFBC56CC825}" type="presParOf" srcId="{15E2A9A0-F269-8D49-A64C-C7F1DD0DA1AA}" destId="{8C728F1D-48A3-384D-840C-97368A19F1EC}" srcOrd="0" destOrd="0" presId="urn:microsoft.com/office/officeart/2005/8/layout/process3"/>
    <dgm:cxn modelId="{57EFDD9A-2664-5446-A504-02FA178AE493}" type="presParOf" srcId="{15E2A9A0-F269-8D49-A64C-C7F1DD0DA1AA}" destId="{75245739-A671-9F43-B276-0E26BF9CE0E4}" srcOrd="1" destOrd="0" presId="urn:microsoft.com/office/officeart/2005/8/layout/process3"/>
    <dgm:cxn modelId="{057E9E7E-12DA-B946-9BF4-85CD77ABAFF8}" type="presParOf" srcId="{15E2A9A0-F269-8D49-A64C-C7F1DD0DA1AA}" destId="{2B558ABC-9E08-C940-B69E-E094B8D99F48}" srcOrd="2" destOrd="0" presId="urn:microsoft.com/office/officeart/2005/8/layout/process3"/>
    <dgm:cxn modelId="{5F714A0A-609F-6D43-930B-E9574D2EE42F}" type="presParOf" srcId="{44D03CFF-35C7-BD49-861A-1F30669C0267}" destId="{6DF7C6BA-3EAA-A641-9EAF-66D6DF146994}" srcOrd="1" destOrd="0" presId="urn:microsoft.com/office/officeart/2005/8/layout/process3"/>
    <dgm:cxn modelId="{8CFAC9E6-D64C-8549-8E3D-C77383ADB9F0}" type="presParOf" srcId="{6DF7C6BA-3EAA-A641-9EAF-66D6DF146994}" destId="{208C72FE-4F78-E341-B883-DC051C256C13}" srcOrd="0" destOrd="0" presId="urn:microsoft.com/office/officeart/2005/8/layout/process3"/>
    <dgm:cxn modelId="{E8E3502D-547B-EE48-8BEA-D5DCD35582D6}" type="presParOf" srcId="{44D03CFF-35C7-BD49-861A-1F30669C0267}" destId="{246131A1-29F0-D54B-AA94-8314BD726602}" srcOrd="2" destOrd="0" presId="urn:microsoft.com/office/officeart/2005/8/layout/process3"/>
    <dgm:cxn modelId="{BA6AC9A9-1423-6D4D-A618-B28A033A5CB9}" type="presParOf" srcId="{246131A1-29F0-D54B-AA94-8314BD726602}" destId="{95D55F90-E0E6-D948-A52A-4515986A3D8D}" srcOrd="0" destOrd="0" presId="urn:microsoft.com/office/officeart/2005/8/layout/process3"/>
    <dgm:cxn modelId="{AE74B0D1-3D73-4B43-A819-CEDD048ED900}" type="presParOf" srcId="{246131A1-29F0-D54B-AA94-8314BD726602}" destId="{103BA7C2-1702-8B44-B9FC-55C9269A1BFC}" srcOrd="1" destOrd="0" presId="urn:microsoft.com/office/officeart/2005/8/layout/process3"/>
    <dgm:cxn modelId="{04C5A0D6-2487-9946-972B-D88BAB33A04C}" type="presParOf" srcId="{246131A1-29F0-D54B-AA94-8314BD726602}" destId="{DF2EA982-43E5-4D47-AB01-50525E8EE34B}" srcOrd="2" destOrd="0" presId="urn:microsoft.com/office/officeart/2005/8/layout/process3"/>
    <dgm:cxn modelId="{7E18390B-F668-3141-8FA8-E3C2A2B7E0D2}" type="presParOf" srcId="{44D03CFF-35C7-BD49-861A-1F30669C0267}" destId="{020BAC08-9AE2-684E-994D-854FB9F07FC5}" srcOrd="3" destOrd="0" presId="urn:microsoft.com/office/officeart/2005/8/layout/process3"/>
    <dgm:cxn modelId="{A0F8DDCA-7C54-2943-ACD8-2FC8413AC8E6}" type="presParOf" srcId="{020BAC08-9AE2-684E-994D-854FB9F07FC5}" destId="{B18C5489-06CB-0046-ACCA-9F263C5A3CCE}" srcOrd="0" destOrd="0" presId="urn:microsoft.com/office/officeart/2005/8/layout/process3"/>
    <dgm:cxn modelId="{5DFB83F8-239B-CB44-9A19-52587B5CE686}" type="presParOf" srcId="{44D03CFF-35C7-BD49-861A-1F30669C0267}" destId="{4B391257-126E-ED4B-9B9A-F4713B91A4A4}" srcOrd="4" destOrd="0" presId="urn:microsoft.com/office/officeart/2005/8/layout/process3"/>
    <dgm:cxn modelId="{C1D4021F-8BCE-9D4F-BB5B-6DAA6D0087D8}" type="presParOf" srcId="{4B391257-126E-ED4B-9B9A-F4713B91A4A4}" destId="{774AD278-5CFF-D94A-A975-5DA4FF27CAE7}" srcOrd="0" destOrd="0" presId="urn:microsoft.com/office/officeart/2005/8/layout/process3"/>
    <dgm:cxn modelId="{281FB796-C0B5-394D-9D00-319D1239EE43}" type="presParOf" srcId="{4B391257-126E-ED4B-9B9A-F4713B91A4A4}" destId="{F15BC59A-8B0D-FF4F-BF2D-1D64E4FBACF5}" srcOrd="1" destOrd="0" presId="urn:microsoft.com/office/officeart/2005/8/layout/process3"/>
    <dgm:cxn modelId="{73A146AD-4058-F640-A899-DDB7564A9B71}" type="presParOf" srcId="{4B391257-126E-ED4B-9B9A-F4713B91A4A4}" destId="{4D57E7CD-D0FB-1342-9151-C162E9F26354}" srcOrd="2" destOrd="0" presId="urn:microsoft.com/office/officeart/2005/8/layout/process3"/>
    <dgm:cxn modelId="{F350F8C1-0FAC-8046-A17D-92D9B500EB14}" type="presParOf" srcId="{44D03CFF-35C7-BD49-861A-1F30669C0267}" destId="{EA9852E8-C2EF-7847-8C23-01FE59434C00}" srcOrd="5" destOrd="0" presId="urn:microsoft.com/office/officeart/2005/8/layout/process3"/>
    <dgm:cxn modelId="{EBE694B1-40B1-EA40-A4A3-D28FE36E87AB}" type="presParOf" srcId="{EA9852E8-C2EF-7847-8C23-01FE59434C00}" destId="{A3C88A8C-6E87-6F44-821B-C552E93BBCC4}" srcOrd="0" destOrd="0" presId="urn:microsoft.com/office/officeart/2005/8/layout/process3"/>
    <dgm:cxn modelId="{CF28243C-4A79-2949-8228-1DC5AE7D0036}" type="presParOf" srcId="{44D03CFF-35C7-BD49-861A-1F30669C0267}" destId="{1A5A9661-3BAD-734A-A7EA-3130AE28B5DB}" srcOrd="6" destOrd="0" presId="urn:microsoft.com/office/officeart/2005/8/layout/process3"/>
    <dgm:cxn modelId="{B4E77E3B-41CA-2845-AEBD-625EA6F86FE7}" type="presParOf" srcId="{1A5A9661-3BAD-734A-A7EA-3130AE28B5DB}" destId="{8135F83A-0533-244D-B85E-7F94DB61C55E}" srcOrd="0" destOrd="0" presId="urn:microsoft.com/office/officeart/2005/8/layout/process3"/>
    <dgm:cxn modelId="{F03065D6-460A-B546-9555-27C7BBA1EA6E}" type="presParOf" srcId="{1A5A9661-3BAD-734A-A7EA-3130AE28B5DB}" destId="{31E9D9D4-7B09-EC49-920B-9CCFBC106DE2}" srcOrd="1" destOrd="0" presId="urn:microsoft.com/office/officeart/2005/8/layout/process3"/>
    <dgm:cxn modelId="{2A3AE602-2C86-3346-AFE5-A8263B50B8E8}" type="presParOf" srcId="{1A5A9661-3BAD-734A-A7EA-3130AE28B5DB}" destId="{4A37C880-6002-464C-829E-015987E36380}" srcOrd="2" destOrd="0" presId="urn:microsoft.com/office/officeart/2005/8/layout/process3"/>
    <dgm:cxn modelId="{FFFD2486-9AB5-7D45-A09E-DBC9919CE43F}" type="presParOf" srcId="{44D03CFF-35C7-BD49-861A-1F30669C0267}" destId="{1BEDE6FB-8CFA-1A4C-90A3-A978A33A5BAF}" srcOrd="7" destOrd="0" presId="urn:microsoft.com/office/officeart/2005/8/layout/process3"/>
    <dgm:cxn modelId="{54D4BA7C-1E58-554A-B82B-E28C6B67A0E0}" type="presParOf" srcId="{1BEDE6FB-8CFA-1A4C-90A3-A978A33A5BAF}" destId="{B20542D8-96F8-A842-B212-A4E953C47C94}" srcOrd="0" destOrd="0" presId="urn:microsoft.com/office/officeart/2005/8/layout/process3"/>
    <dgm:cxn modelId="{30F7D0CE-8E58-C04D-B28D-07835D61D394}" type="presParOf" srcId="{44D03CFF-35C7-BD49-861A-1F30669C0267}" destId="{4A73E09C-9B90-3A44-85DA-260CCD60FE47}" srcOrd="8" destOrd="0" presId="urn:microsoft.com/office/officeart/2005/8/layout/process3"/>
    <dgm:cxn modelId="{107F7C69-D61E-6045-B040-34F0B813B786}" type="presParOf" srcId="{4A73E09C-9B90-3A44-85DA-260CCD60FE47}" destId="{0546C1C9-C663-904A-B983-D1F3AEEF296D}" srcOrd="0" destOrd="0" presId="urn:microsoft.com/office/officeart/2005/8/layout/process3"/>
    <dgm:cxn modelId="{FBF4E655-18E8-4748-8D0B-33973F82BB97}" type="presParOf" srcId="{4A73E09C-9B90-3A44-85DA-260CCD60FE47}" destId="{2DFDCF75-C67A-FF42-AB62-534AB6A59214}" srcOrd="1" destOrd="0" presId="urn:microsoft.com/office/officeart/2005/8/layout/process3"/>
    <dgm:cxn modelId="{C8D42DF6-2236-0E4F-89A0-90EE2A8787C6}" type="presParOf" srcId="{4A73E09C-9B90-3A44-85DA-260CCD60FE47}" destId="{43035A01-619B-7946-A124-9EBCEF247F83}"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245739-A671-9F43-B276-0E26BF9CE0E4}">
      <dsp:nvSpPr>
        <dsp:cNvPr id="0" name=""/>
        <dsp:cNvSpPr/>
      </dsp:nvSpPr>
      <dsp:spPr>
        <a:xfrm>
          <a:off x="874" y="1429017"/>
          <a:ext cx="1110912" cy="734399"/>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0904" tIns="120904" rIns="120904" bIns="64770" numCol="1" spcCol="1270" anchor="t" anchorCtr="0">
          <a:noAutofit/>
        </a:bodyPr>
        <a:lstStyle/>
        <a:p>
          <a:pPr lvl="0" algn="l" defTabSz="755650">
            <a:lnSpc>
              <a:spcPct val="90000"/>
            </a:lnSpc>
            <a:spcBef>
              <a:spcPct val="0"/>
            </a:spcBef>
            <a:spcAft>
              <a:spcPct val="35000"/>
            </a:spcAft>
          </a:pPr>
          <a:r>
            <a:rPr lang="en-GB" sz="1700" kern="1200" dirty="0"/>
            <a:t>Input</a:t>
          </a:r>
        </a:p>
      </dsp:txBody>
      <dsp:txXfrm>
        <a:off x="874" y="1429017"/>
        <a:ext cx="1110912" cy="444364"/>
      </dsp:txXfrm>
    </dsp:sp>
    <dsp:sp modelId="{2B558ABC-9E08-C940-B69E-E094B8D99F48}">
      <dsp:nvSpPr>
        <dsp:cNvPr id="0" name=""/>
        <dsp:cNvSpPr/>
      </dsp:nvSpPr>
      <dsp:spPr>
        <a:xfrm>
          <a:off x="111970" y="1888299"/>
          <a:ext cx="1398583" cy="1193400"/>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GB" sz="1200" kern="1200" dirty="0" smtClean="0"/>
            <a:t>Develop training materials</a:t>
          </a:r>
          <a:endParaRPr lang="en-GB" sz="1200" kern="1200" dirty="0"/>
        </a:p>
      </dsp:txBody>
      <dsp:txXfrm>
        <a:off x="146923" y="1923252"/>
        <a:ext cx="1328677" cy="1123494"/>
      </dsp:txXfrm>
    </dsp:sp>
    <dsp:sp modelId="{6DF7C6BA-3EAA-A641-9EAF-66D6DF146994}">
      <dsp:nvSpPr>
        <dsp:cNvPr id="0" name=""/>
        <dsp:cNvSpPr/>
      </dsp:nvSpPr>
      <dsp:spPr>
        <a:xfrm>
          <a:off x="1316155" y="1512907"/>
          <a:ext cx="433262" cy="276585"/>
        </a:xfrm>
        <a:prstGeom prs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GB" sz="1200" kern="1200"/>
        </a:p>
      </dsp:txBody>
      <dsp:txXfrm>
        <a:off x="1316155" y="1568224"/>
        <a:ext cx="350287" cy="165951"/>
      </dsp:txXfrm>
    </dsp:sp>
    <dsp:sp modelId="{103BA7C2-1702-8B44-B9FC-55C9269A1BFC}">
      <dsp:nvSpPr>
        <dsp:cNvPr id="0" name=""/>
        <dsp:cNvSpPr/>
      </dsp:nvSpPr>
      <dsp:spPr>
        <a:xfrm>
          <a:off x="1929263" y="1429017"/>
          <a:ext cx="1110912" cy="734399"/>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0904" tIns="120904" rIns="120904" bIns="64770" numCol="1" spcCol="1270" anchor="t" anchorCtr="0">
          <a:noAutofit/>
        </a:bodyPr>
        <a:lstStyle/>
        <a:p>
          <a:pPr lvl="0" algn="l" defTabSz="755650">
            <a:lnSpc>
              <a:spcPct val="90000"/>
            </a:lnSpc>
            <a:spcBef>
              <a:spcPct val="0"/>
            </a:spcBef>
            <a:spcAft>
              <a:spcPct val="35000"/>
            </a:spcAft>
          </a:pPr>
          <a:r>
            <a:rPr lang="en-GB" sz="1700" kern="1200" dirty="0"/>
            <a:t>Process</a:t>
          </a:r>
        </a:p>
      </dsp:txBody>
      <dsp:txXfrm>
        <a:off x="1929263" y="1429017"/>
        <a:ext cx="1110912" cy="444364"/>
      </dsp:txXfrm>
    </dsp:sp>
    <dsp:sp modelId="{DF2EA982-43E5-4D47-AB01-50525E8EE34B}">
      <dsp:nvSpPr>
        <dsp:cNvPr id="0" name=""/>
        <dsp:cNvSpPr/>
      </dsp:nvSpPr>
      <dsp:spPr>
        <a:xfrm>
          <a:off x="2009087" y="1873382"/>
          <a:ext cx="1406337" cy="1193400"/>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GB" sz="1200" kern="1200" dirty="0" smtClean="0"/>
            <a:t>Conduct</a:t>
          </a:r>
          <a:r>
            <a:rPr lang="en-GB" sz="1200" kern="1200" baseline="0" dirty="0" smtClean="0"/>
            <a:t> </a:t>
          </a:r>
          <a:r>
            <a:rPr lang="en-GB" sz="1200" kern="1200" dirty="0" smtClean="0"/>
            <a:t>clinician training on WRD* in each district</a:t>
          </a:r>
          <a:endParaRPr lang="en-GB" sz="1200" kern="1200" dirty="0"/>
        </a:p>
      </dsp:txBody>
      <dsp:txXfrm>
        <a:off x="2044040" y="1908335"/>
        <a:ext cx="1336431" cy="1123494"/>
      </dsp:txXfrm>
    </dsp:sp>
    <dsp:sp modelId="{020BAC08-9AE2-684E-994D-854FB9F07FC5}">
      <dsp:nvSpPr>
        <dsp:cNvPr id="0" name=""/>
        <dsp:cNvSpPr/>
      </dsp:nvSpPr>
      <dsp:spPr>
        <a:xfrm>
          <a:off x="3245513" y="1512907"/>
          <a:ext cx="435317" cy="276585"/>
        </a:xfrm>
        <a:prstGeom prs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GB" sz="1200" kern="1200"/>
        </a:p>
      </dsp:txBody>
      <dsp:txXfrm>
        <a:off x="3245513" y="1568224"/>
        <a:ext cx="352342" cy="165951"/>
      </dsp:txXfrm>
    </dsp:sp>
    <dsp:sp modelId="{F15BC59A-8B0D-FF4F-BF2D-1D64E4FBACF5}">
      <dsp:nvSpPr>
        <dsp:cNvPr id="0" name=""/>
        <dsp:cNvSpPr/>
      </dsp:nvSpPr>
      <dsp:spPr>
        <a:xfrm>
          <a:off x="3861529" y="1429017"/>
          <a:ext cx="1110912" cy="734399"/>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0904" tIns="120904" rIns="120904" bIns="64770" numCol="1" spcCol="1270" anchor="t" anchorCtr="0">
          <a:noAutofit/>
        </a:bodyPr>
        <a:lstStyle/>
        <a:p>
          <a:pPr lvl="0" algn="l" defTabSz="755650">
            <a:lnSpc>
              <a:spcPct val="90000"/>
            </a:lnSpc>
            <a:spcBef>
              <a:spcPct val="0"/>
            </a:spcBef>
            <a:spcAft>
              <a:spcPct val="35000"/>
            </a:spcAft>
          </a:pPr>
          <a:r>
            <a:rPr lang="en-GB" sz="1700" kern="1200" dirty="0"/>
            <a:t>Output</a:t>
          </a:r>
        </a:p>
      </dsp:txBody>
      <dsp:txXfrm>
        <a:off x="3861529" y="1429017"/>
        <a:ext cx="1110912" cy="444364"/>
      </dsp:txXfrm>
    </dsp:sp>
    <dsp:sp modelId="{4D57E7CD-D0FB-1342-9151-C162E9F26354}">
      <dsp:nvSpPr>
        <dsp:cNvPr id="0" name=""/>
        <dsp:cNvSpPr/>
      </dsp:nvSpPr>
      <dsp:spPr>
        <a:xfrm>
          <a:off x="3904542" y="1873382"/>
          <a:ext cx="1479957" cy="1193400"/>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GB" sz="1200" kern="1200" dirty="0" smtClean="0"/>
            <a:t>Clinicians trained on WRD in each district</a:t>
          </a:r>
          <a:endParaRPr lang="en-GB" sz="1200" kern="1200" dirty="0"/>
        </a:p>
      </dsp:txBody>
      <dsp:txXfrm>
        <a:off x="3939495" y="1908335"/>
        <a:ext cx="1410051" cy="1123494"/>
      </dsp:txXfrm>
    </dsp:sp>
    <dsp:sp modelId="{EA9852E8-C2EF-7847-8C23-01FE59434C00}">
      <dsp:nvSpPr>
        <dsp:cNvPr id="0" name=""/>
        <dsp:cNvSpPr/>
      </dsp:nvSpPr>
      <dsp:spPr>
        <a:xfrm>
          <a:off x="5186982" y="1512907"/>
          <a:ext cx="454826" cy="276585"/>
        </a:xfrm>
        <a:prstGeom prs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GB" sz="1200" kern="1200"/>
        </a:p>
      </dsp:txBody>
      <dsp:txXfrm>
        <a:off x="5186982" y="1568224"/>
        <a:ext cx="371851" cy="165951"/>
      </dsp:txXfrm>
    </dsp:sp>
    <dsp:sp modelId="{31E9D9D4-7B09-EC49-920B-9CCFBC106DE2}">
      <dsp:nvSpPr>
        <dsp:cNvPr id="0" name=""/>
        <dsp:cNvSpPr/>
      </dsp:nvSpPr>
      <dsp:spPr>
        <a:xfrm>
          <a:off x="5830605" y="1429017"/>
          <a:ext cx="1110912" cy="734399"/>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0904" tIns="120904" rIns="120904" bIns="64770" numCol="1" spcCol="1270" anchor="t" anchorCtr="0">
          <a:noAutofit/>
        </a:bodyPr>
        <a:lstStyle/>
        <a:p>
          <a:pPr lvl="0" algn="l" defTabSz="755650">
            <a:lnSpc>
              <a:spcPct val="90000"/>
            </a:lnSpc>
            <a:spcBef>
              <a:spcPct val="0"/>
            </a:spcBef>
            <a:spcAft>
              <a:spcPct val="35000"/>
            </a:spcAft>
          </a:pPr>
          <a:r>
            <a:rPr lang="en-GB" sz="1700" kern="1200" dirty="0"/>
            <a:t>Outcome</a:t>
          </a:r>
        </a:p>
      </dsp:txBody>
      <dsp:txXfrm>
        <a:off x="5830605" y="1429017"/>
        <a:ext cx="1110912" cy="444364"/>
      </dsp:txXfrm>
    </dsp:sp>
    <dsp:sp modelId="{4A37C880-6002-464C-829E-015987E36380}">
      <dsp:nvSpPr>
        <dsp:cNvPr id="0" name=""/>
        <dsp:cNvSpPr/>
      </dsp:nvSpPr>
      <dsp:spPr>
        <a:xfrm>
          <a:off x="5852378" y="1873382"/>
          <a:ext cx="1522438" cy="1193400"/>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GB" sz="1200" kern="1200" dirty="0" smtClean="0"/>
            <a:t>Increased use of WRD </a:t>
          </a:r>
          <a:endParaRPr lang="en-GB" sz="1200" kern="1200" dirty="0"/>
        </a:p>
      </dsp:txBody>
      <dsp:txXfrm>
        <a:off x="5887331" y="1908335"/>
        <a:ext cx="1452532" cy="1123494"/>
      </dsp:txXfrm>
    </dsp:sp>
    <dsp:sp modelId="{1BEDE6FB-8CFA-1A4C-90A3-A978A33A5BAF}">
      <dsp:nvSpPr>
        <dsp:cNvPr id="0" name=""/>
        <dsp:cNvSpPr/>
      </dsp:nvSpPr>
      <dsp:spPr>
        <a:xfrm>
          <a:off x="7188045" y="1512907"/>
          <a:ext cx="522640" cy="276585"/>
        </a:xfrm>
        <a:prstGeom prs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GB" sz="1200" kern="1200"/>
        </a:p>
      </dsp:txBody>
      <dsp:txXfrm>
        <a:off x="7188045" y="1568224"/>
        <a:ext cx="439665" cy="165951"/>
      </dsp:txXfrm>
    </dsp:sp>
    <dsp:sp modelId="{2DFDCF75-C67A-FF42-AB62-534AB6A59214}">
      <dsp:nvSpPr>
        <dsp:cNvPr id="0" name=""/>
        <dsp:cNvSpPr/>
      </dsp:nvSpPr>
      <dsp:spPr>
        <a:xfrm>
          <a:off x="7927631" y="1429017"/>
          <a:ext cx="1110912" cy="734399"/>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0904" tIns="120904" rIns="120904" bIns="64770" numCol="1" spcCol="1270" anchor="t" anchorCtr="0">
          <a:noAutofit/>
        </a:bodyPr>
        <a:lstStyle/>
        <a:p>
          <a:pPr lvl="0" algn="l" defTabSz="755650">
            <a:lnSpc>
              <a:spcPct val="90000"/>
            </a:lnSpc>
            <a:spcBef>
              <a:spcPct val="0"/>
            </a:spcBef>
            <a:spcAft>
              <a:spcPct val="35000"/>
            </a:spcAft>
          </a:pPr>
          <a:r>
            <a:rPr lang="en-GB" sz="1700" kern="1200" dirty="0"/>
            <a:t>Impact</a:t>
          </a:r>
        </a:p>
      </dsp:txBody>
      <dsp:txXfrm>
        <a:off x="7927631" y="1429017"/>
        <a:ext cx="1110912" cy="444364"/>
      </dsp:txXfrm>
    </dsp:sp>
    <dsp:sp modelId="{43035A01-619B-7946-A124-9EBCEF247F83}">
      <dsp:nvSpPr>
        <dsp:cNvPr id="0" name=""/>
        <dsp:cNvSpPr/>
      </dsp:nvSpPr>
      <dsp:spPr>
        <a:xfrm>
          <a:off x="7820921" y="1873382"/>
          <a:ext cx="1779403" cy="1193400"/>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5344" tIns="85344" rIns="85344" bIns="85344" numCol="1" spcCol="1270" anchor="t" anchorCtr="0">
          <a:noAutofit/>
        </a:bodyPr>
        <a:lstStyle/>
        <a:p>
          <a:pPr marL="114300" lvl="1" indent="-114300" algn="l" defTabSz="533400">
            <a:lnSpc>
              <a:spcPct val="90000"/>
            </a:lnSpc>
            <a:spcBef>
              <a:spcPct val="0"/>
            </a:spcBef>
            <a:spcAft>
              <a:spcPct val="15000"/>
            </a:spcAft>
            <a:buChar char="••"/>
          </a:pPr>
          <a:r>
            <a:rPr lang="en-GB" sz="1200" kern="1200" dirty="0" smtClean="0"/>
            <a:t>Increase in bacteriologically confirmed TB cases</a:t>
          </a:r>
          <a:endParaRPr lang="en-GB" sz="1200" kern="1200" dirty="0"/>
        </a:p>
      </dsp:txBody>
      <dsp:txXfrm>
        <a:off x="7855874" y="1908335"/>
        <a:ext cx="1709497" cy="1123494"/>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1DA5EEB-3CBB-6A40-A4AB-69F0FC031BCF}" type="datetimeFigureOut">
              <a:rPr lang="fr-FR" smtClean="0"/>
              <a:t>07/07/2017</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772B661-5ED5-F344-A644-7D2A6C152D6C}" type="slidenum">
              <a:rPr lang="fr-FR" smtClean="0"/>
              <a:t>‹#›</a:t>
            </a:fld>
            <a:endParaRPr lang="fr-FR"/>
          </a:p>
        </p:txBody>
      </p:sp>
    </p:spTree>
    <p:extLst>
      <p:ext uri="{BB962C8B-B14F-4D97-AF65-F5344CB8AC3E}">
        <p14:creationId xmlns:p14="http://schemas.microsoft.com/office/powerpoint/2010/main" val="5103005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314" name="Rectangle 1"/>
          <p:cNvSpPr>
            <a:spLocks noGrp="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Calibri" charset="0"/>
              </a:defRPr>
            </a:lvl1pPr>
          </a:lstStyle>
          <a:p>
            <a:endParaRPr lang="fr-CA" altLang="zh-CN"/>
          </a:p>
        </p:txBody>
      </p:sp>
      <p:sp>
        <p:nvSpPr>
          <p:cNvPr id="3" name="Espace réservé de la date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43691550-46B2-3E4F-B291-C367AFEB28E7}" type="datetimeFigureOut">
              <a:rPr lang="fr-FR" altLang="zh-CN"/>
              <a:pPr/>
              <a:t>07/07/2017</a:t>
            </a:fld>
            <a:endParaRPr lang="fr-CA" altLang="zh-CN"/>
          </a:p>
        </p:txBody>
      </p:sp>
      <p:sp>
        <p:nvSpPr>
          <p:cNvPr id="11268" name="Rectangle 3"/>
          <p:cNvSpPr>
            <a:spLocks noGrp="1" noRot="1" noChangeAspect="1"/>
          </p:cNvSpPr>
          <p:nvPr>
            <p:ph type="sldImg" idx="2"/>
          </p:nvPr>
        </p:nvSpPr>
        <p:spPr bwMode="auto">
          <a:xfrm>
            <a:off x="1000125" y="685800"/>
            <a:ext cx="4857750" cy="3429000"/>
          </a:xfrm>
          <a:prstGeom prst="rect">
            <a:avLst/>
          </a:prstGeom>
          <a:noFill/>
          <a:ln w="12700">
            <a:solidFill>
              <a:srgbClr val="000000"/>
            </a:solidFill>
            <a:miter lim="800000"/>
            <a:headEnd/>
            <a:tailEnd/>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fr-FR" altLang="zh-CN"/>
              <a:t>Cliquez pour modifier les styles du texte du masque</a:t>
            </a:r>
          </a:p>
          <a:p>
            <a:pPr lvl="1"/>
            <a:r>
              <a:rPr lang="fr-FR" altLang="zh-CN"/>
              <a:t>Deuxième niveau</a:t>
            </a:r>
          </a:p>
          <a:p>
            <a:pPr lvl="2"/>
            <a:r>
              <a:rPr lang="fr-FR" altLang="zh-CN"/>
              <a:t>Troisième niveau</a:t>
            </a:r>
          </a:p>
          <a:p>
            <a:pPr lvl="3"/>
            <a:r>
              <a:rPr lang="fr-FR" altLang="zh-CN"/>
              <a:t>Quatrième niveau</a:t>
            </a:r>
          </a:p>
          <a:p>
            <a:pPr lvl="4"/>
            <a:r>
              <a:rPr lang="fr-FR" altLang="zh-CN"/>
              <a:t>Cinquième niveau</a:t>
            </a:r>
            <a:endParaRPr lang="fr-CA" altLang="zh-CN"/>
          </a:p>
        </p:txBody>
      </p:sp>
      <p:sp>
        <p:nvSpPr>
          <p:cNvPr id="13318" name="Rectangle 5"/>
          <p:cNvSpPr>
            <a:spLocks noGrp="1"/>
          </p:cNvSpPr>
          <p:nvPr>
            <p:ph type="ftr" sz="quarter" idx="4"/>
          </p:nvPr>
        </p:nvSpPr>
        <p:spPr bwMode="auto">
          <a:xfrm>
            <a:off x="0"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Calibri" charset="0"/>
              </a:defRPr>
            </a:lvl1pPr>
          </a:lstStyle>
          <a:p>
            <a:endParaRPr lang="fr-CA" altLang="zh-CN"/>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67B894A4-CD3E-8541-84CD-AE7D909749E7}" type="slidenum">
              <a:rPr lang="fr-CA" altLang="zh-CN"/>
              <a:pPr/>
              <a:t>‹#›</a:t>
            </a:fld>
            <a:endParaRPr lang="fr-CA" altLang="zh-CN"/>
          </a:p>
        </p:txBody>
      </p:sp>
    </p:spTree>
    <p:extLst>
      <p:ext uri="{BB962C8B-B14F-4D97-AF65-F5344CB8AC3E}">
        <p14:creationId xmlns:p14="http://schemas.microsoft.com/office/powerpoint/2010/main" val="168157662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400" kern="1200">
        <a:solidFill>
          <a:schemeClr val="tx1"/>
        </a:solidFill>
        <a:latin typeface="Century Gothic" pitchFamily="34" charset="0"/>
        <a:ea typeface="+mn-ea"/>
        <a:cs typeface="宋体" charset="0"/>
      </a:defRPr>
    </a:lvl1pPr>
    <a:lvl2pPr marL="520888" algn="l" rtl="0" eaLnBrk="0" fontAlgn="base" hangingPunct="0">
      <a:spcBef>
        <a:spcPct val="30000"/>
      </a:spcBef>
      <a:spcAft>
        <a:spcPct val="0"/>
      </a:spcAft>
      <a:defRPr sz="1400" kern="1200">
        <a:solidFill>
          <a:schemeClr val="tx1"/>
        </a:solidFill>
        <a:latin typeface="Century Gothic" pitchFamily="34" charset="0"/>
        <a:ea typeface="+mn-ea"/>
        <a:cs typeface="宋体" charset="0"/>
      </a:defRPr>
    </a:lvl2pPr>
    <a:lvl3pPr marL="1041776" algn="l" rtl="0" eaLnBrk="0" fontAlgn="base" hangingPunct="0">
      <a:spcBef>
        <a:spcPct val="30000"/>
      </a:spcBef>
      <a:spcAft>
        <a:spcPct val="0"/>
      </a:spcAft>
      <a:defRPr sz="1400" kern="1200">
        <a:solidFill>
          <a:schemeClr val="tx1"/>
        </a:solidFill>
        <a:latin typeface="Century Gothic" pitchFamily="34" charset="0"/>
        <a:ea typeface="+mn-ea"/>
        <a:cs typeface="宋体" charset="0"/>
      </a:defRPr>
    </a:lvl3pPr>
    <a:lvl4pPr marL="1562664" algn="l" rtl="0" eaLnBrk="0" fontAlgn="base" hangingPunct="0">
      <a:spcBef>
        <a:spcPct val="30000"/>
      </a:spcBef>
      <a:spcAft>
        <a:spcPct val="0"/>
      </a:spcAft>
      <a:defRPr sz="1400" kern="1200">
        <a:solidFill>
          <a:schemeClr val="tx1"/>
        </a:solidFill>
        <a:latin typeface="Century Gothic" pitchFamily="34" charset="0"/>
        <a:ea typeface="+mn-ea"/>
        <a:cs typeface="宋体" charset="0"/>
      </a:defRPr>
    </a:lvl4pPr>
    <a:lvl5pPr marL="2083552" algn="l" rtl="0" eaLnBrk="0" fontAlgn="base" hangingPunct="0">
      <a:spcBef>
        <a:spcPct val="30000"/>
      </a:spcBef>
      <a:spcAft>
        <a:spcPct val="0"/>
      </a:spcAft>
      <a:defRPr sz="1400" kern="1200">
        <a:solidFill>
          <a:schemeClr val="tx1"/>
        </a:solidFill>
        <a:latin typeface="Century Gothic" pitchFamily="34" charset="0"/>
        <a:ea typeface="+mn-ea"/>
        <a:cs typeface="宋体" charset="0"/>
      </a:defRPr>
    </a:lvl5pPr>
    <a:lvl6pPr marL="2604440" algn="l" defTabSz="1041776" rtl="0" eaLnBrk="1" latinLnBrk="0" hangingPunct="1">
      <a:defRPr sz="1400" kern="1200">
        <a:solidFill>
          <a:schemeClr val="tx1"/>
        </a:solidFill>
        <a:latin typeface="+mn-lt"/>
        <a:ea typeface="+mn-ea"/>
        <a:cs typeface="+mn-cs"/>
      </a:defRPr>
    </a:lvl6pPr>
    <a:lvl7pPr marL="3125328" algn="l" defTabSz="1041776" rtl="0" eaLnBrk="1" latinLnBrk="0" hangingPunct="1">
      <a:defRPr sz="1400" kern="1200">
        <a:solidFill>
          <a:schemeClr val="tx1"/>
        </a:solidFill>
        <a:latin typeface="+mn-lt"/>
        <a:ea typeface="+mn-ea"/>
        <a:cs typeface="+mn-cs"/>
      </a:defRPr>
    </a:lvl7pPr>
    <a:lvl8pPr marL="3646216" algn="l" defTabSz="1041776" rtl="0" eaLnBrk="1" latinLnBrk="0" hangingPunct="1">
      <a:defRPr sz="1400" kern="1200">
        <a:solidFill>
          <a:schemeClr val="tx1"/>
        </a:solidFill>
        <a:latin typeface="+mn-lt"/>
        <a:ea typeface="+mn-ea"/>
        <a:cs typeface="+mn-cs"/>
      </a:defRPr>
    </a:lvl8pPr>
    <a:lvl9pPr marL="4167104" algn="l" defTabSz="1041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a:xfrm>
            <a:off x="1000125" y="685800"/>
            <a:ext cx="4857750" cy="3429000"/>
          </a:xfrm>
          <a:ln/>
        </p:spPr>
      </p:sp>
      <p:sp>
        <p:nvSpPr>
          <p:cNvPr id="12291" name="Notes Placeholder 2"/>
          <p:cNvSpPr>
            <a:spLocks noGrp="1"/>
          </p:cNvSpPr>
          <p:nvPr>
            <p:ph type="body" idx="1"/>
          </p:nvPr>
        </p:nvSpPr>
        <p:spPr bwMode="auto">
          <a:noFill/>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zh-CN" altLang="en-US" dirty="0">
              <a:latin typeface="Century Gothic" charset="0"/>
              <a:ea typeface="宋体" charset="0"/>
            </a:endParaRPr>
          </a:p>
        </p:txBody>
      </p:sp>
      <p:sp>
        <p:nvSpPr>
          <p:cNvPr id="12292"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黑体" charset="0"/>
                <a:cs typeface="黑体" charset="0"/>
              </a:defRPr>
            </a:lvl1pPr>
            <a:lvl2pPr marL="742950" indent="-285750" eaLnBrk="0" hangingPunct="0">
              <a:defRPr>
                <a:solidFill>
                  <a:schemeClr val="tx1"/>
                </a:solidFill>
                <a:latin typeface="Arial" charset="0"/>
                <a:ea typeface="黑体" charset="0"/>
                <a:cs typeface="黑体" charset="0"/>
              </a:defRPr>
            </a:lvl2pPr>
            <a:lvl3pPr marL="1143000" indent="-228600" eaLnBrk="0" hangingPunct="0">
              <a:defRPr>
                <a:solidFill>
                  <a:schemeClr val="tx1"/>
                </a:solidFill>
                <a:latin typeface="Arial" charset="0"/>
                <a:ea typeface="黑体" charset="0"/>
                <a:cs typeface="黑体" charset="0"/>
              </a:defRPr>
            </a:lvl3pPr>
            <a:lvl4pPr marL="1600200" indent="-228600" eaLnBrk="0" hangingPunct="0">
              <a:defRPr>
                <a:solidFill>
                  <a:schemeClr val="tx1"/>
                </a:solidFill>
                <a:latin typeface="Arial" charset="0"/>
                <a:ea typeface="黑体" charset="0"/>
                <a:cs typeface="黑体" charset="0"/>
              </a:defRPr>
            </a:lvl4pPr>
            <a:lvl5pPr marL="2057400" indent="-228600" eaLnBrk="0" hangingPunct="0">
              <a:defRPr>
                <a:solidFill>
                  <a:schemeClr val="tx1"/>
                </a:solidFill>
                <a:latin typeface="Arial" charset="0"/>
                <a:ea typeface="黑体" charset="0"/>
                <a:cs typeface="黑体" charset="0"/>
              </a:defRPr>
            </a:lvl5pPr>
            <a:lvl6pPr marL="2514600" indent="-228600" eaLnBrk="0" fontAlgn="base" hangingPunct="0">
              <a:spcBef>
                <a:spcPct val="0"/>
              </a:spcBef>
              <a:spcAft>
                <a:spcPct val="0"/>
              </a:spcAft>
              <a:defRPr>
                <a:solidFill>
                  <a:schemeClr val="tx1"/>
                </a:solidFill>
                <a:latin typeface="Arial" charset="0"/>
                <a:ea typeface="黑体" charset="0"/>
                <a:cs typeface="黑体" charset="0"/>
              </a:defRPr>
            </a:lvl6pPr>
            <a:lvl7pPr marL="2971800" indent="-228600" eaLnBrk="0" fontAlgn="base" hangingPunct="0">
              <a:spcBef>
                <a:spcPct val="0"/>
              </a:spcBef>
              <a:spcAft>
                <a:spcPct val="0"/>
              </a:spcAft>
              <a:defRPr>
                <a:solidFill>
                  <a:schemeClr val="tx1"/>
                </a:solidFill>
                <a:latin typeface="Arial" charset="0"/>
                <a:ea typeface="黑体" charset="0"/>
                <a:cs typeface="黑体" charset="0"/>
              </a:defRPr>
            </a:lvl7pPr>
            <a:lvl8pPr marL="3429000" indent="-228600" eaLnBrk="0" fontAlgn="base" hangingPunct="0">
              <a:spcBef>
                <a:spcPct val="0"/>
              </a:spcBef>
              <a:spcAft>
                <a:spcPct val="0"/>
              </a:spcAft>
              <a:defRPr>
                <a:solidFill>
                  <a:schemeClr val="tx1"/>
                </a:solidFill>
                <a:latin typeface="Arial" charset="0"/>
                <a:ea typeface="黑体" charset="0"/>
                <a:cs typeface="黑体" charset="0"/>
              </a:defRPr>
            </a:lvl8pPr>
            <a:lvl9pPr marL="3886200" indent="-228600" eaLnBrk="0" fontAlgn="base" hangingPunct="0">
              <a:spcBef>
                <a:spcPct val="0"/>
              </a:spcBef>
              <a:spcAft>
                <a:spcPct val="0"/>
              </a:spcAft>
              <a:defRPr>
                <a:solidFill>
                  <a:schemeClr val="tx1"/>
                </a:solidFill>
                <a:latin typeface="Arial" charset="0"/>
                <a:ea typeface="黑体" charset="0"/>
                <a:cs typeface="黑体" charset="0"/>
              </a:defRPr>
            </a:lvl9pPr>
          </a:lstStyle>
          <a:p>
            <a:pPr eaLnBrk="1" hangingPunct="1"/>
            <a:fld id="{09244D64-FBD6-6642-8A33-255097F7FEC5}" type="slidenum">
              <a:rPr lang="fr-CA" altLang="zh-CN">
                <a:latin typeface="Calibri" charset="0"/>
              </a:rPr>
              <a:pPr eaLnBrk="1" hangingPunct="1"/>
              <a:t>1</a:t>
            </a:fld>
            <a:endParaRPr lang="fr-CA" altLang="zh-CN" dirty="0">
              <a:latin typeface="Calibri" charset="0"/>
            </a:endParaRPr>
          </a:p>
        </p:txBody>
      </p:sp>
    </p:spTree>
    <p:extLst>
      <p:ext uri="{BB962C8B-B14F-4D97-AF65-F5344CB8AC3E}">
        <p14:creationId xmlns:p14="http://schemas.microsoft.com/office/powerpoint/2010/main" val="15456988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fld id="{45FF9657-F117-0248-955D-DA8BFDE6FDF2}" type="slidenum">
              <a:rPr lang="en-US" altLang="en-US"/>
              <a:pPr eaLnBrk="1" hangingPunct="1"/>
              <a:t>7</a:t>
            </a:fld>
            <a:endParaRPr lang="en-US" altLang="en-US"/>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ormAutofit/>
          </a:bodyPr>
          <a:lstStyle/>
          <a:p>
            <a:pPr>
              <a:lnSpc>
                <a:spcPct val="90000"/>
              </a:lnSpc>
            </a:pPr>
            <a:endParaRPr lang="en-US" altLang="en-US" sz="1000" dirty="0">
              <a:ea typeface="ＭＳ Ｐゴシック" charset="-128"/>
            </a:endParaRPr>
          </a:p>
        </p:txBody>
      </p:sp>
    </p:spTree>
    <p:extLst>
      <p:ext uri="{BB962C8B-B14F-4D97-AF65-F5344CB8AC3E}">
        <p14:creationId xmlns:p14="http://schemas.microsoft.com/office/powerpoint/2010/main" val="514284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5604"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fld id="{432080E2-3EC4-CE4D-B967-D4CB6B8A1BF6}" type="slidenum">
              <a:rPr lang="en-US" altLang="en-US">
                <a:latin typeface="Calibri" charset="0"/>
                <a:ea typeface="Arial" charset="0"/>
                <a:cs typeface="Arial" charset="0"/>
              </a:rPr>
              <a:pPr/>
              <a:t>9</a:t>
            </a:fld>
            <a:endParaRPr lang="en-US" altLang="en-US">
              <a:latin typeface="Calibri" charset="0"/>
              <a:ea typeface="Arial" charset="0"/>
              <a:cs typeface="Arial" charset="0"/>
            </a:endParaRPr>
          </a:p>
        </p:txBody>
      </p:sp>
    </p:spTree>
    <p:extLst>
      <p:ext uri="{BB962C8B-B14F-4D97-AF65-F5344CB8AC3E}">
        <p14:creationId xmlns:p14="http://schemas.microsoft.com/office/powerpoint/2010/main" val="6107957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128"/>
              </a:defRPr>
            </a:lvl1pPr>
            <a:lvl2pPr marL="742950" indent="-285750" eaLnBrk="0" hangingPunct="0">
              <a:defRPr>
                <a:solidFill>
                  <a:schemeClr val="tx1"/>
                </a:solidFill>
                <a:latin typeface="Arial" charset="0"/>
                <a:ea typeface="ＭＳ Ｐゴシック" charset="-128"/>
              </a:defRPr>
            </a:lvl2pPr>
            <a:lvl3pPr marL="1143000" indent="-228600" eaLnBrk="0" hangingPunct="0">
              <a:defRPr>
                <a:solidFill>
                  <a:schemeClr val="tx1"/>
                </a:solidFill>
                <a:latin typeface="Arial" charset="0"/>
                <a:ea typeface="ＭＳ Ｐゴシック" charset="-128"/>
              </a:defRPr>
            </a:lvl3pPr>
            <a:lvl4pPr marL="1600200" indent="-228600" eaLnBrk="0" hangingPunct="0">
              <a:defRPr>
                <a:solidFill>
                  <a:schemeClr val="tx1"/>
                </a:solidFill>
                <a:latin typeface="Arial" charset="0"/>
                <a:ea typeface="ＭＳ Ｐゴシック" charset="-128"/>
              </a:defRPr>
            </a:lvl4pPr>
            <a:lvl5pPr marL="2057400" indent="-228600" eaLnBrk="0" hangingPunct="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fld id="{E5269F1E-1E10-3741-BF31-E6667F2A8A44}" type="slidenum">
              <a:rPr lang="en-US" altLang="en-US"/>
              <a:pPr eaLnBrk="1" hangingPunct="1"/>
              <a:t>28</a:t>
            </a:fld>
            <a:endParaRPr lang="en-US" alt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dirty="0">
              <a:ea typeface="ＭＳ Ｐゴシック" charset="-128"/>
            </a:endParaRPr>
          </a:p>
        </p:txBody>
      </p:sp>
    </p:spTree>
    <p:extLst>
      <p:ext uri="{BB962C8B-B14F-4D97-AF65-F5344CB8AC3E}">
        <p14:creationId xmlns:p14="http://schemas.microsoft.com/office/powerpoint/2010/main" val="1380040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gif"/></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age">
    <p:spTree>
      <p:nvGrpSpPr>
        <p:cNvPr id="1" name=""/>
        <p:cNvGrpSpPr/>
        <p:nvPr/>
      </p:nvGrpSpPr>
      <p:grpSpPr>
        <a:xfrm>
          <a:off x="0" y="0"/>
          <a:ext cx="0" cy="0"/>
          <a:chOff x="0" y="0"/>
          <a:chExt cx="0" cy="0"/>
        </a:xfrm>
      </p:grpSpPr>
      <p:sp>
        <p:nvSpPr>
          <p:cNvPr id="8" name="Rectangle 7"/>
          <p:cNvSpPr/>
          <p:nvPr/>
        </p:nvSpPr>
        <p:spPr>
          <a:xfrm>
            <a:off x="0" y="3171210"/>
            <a:ext cx="2798961" cy="1254229"/>
          </a:xfrm>
          <a:prstGeom prst="rect">
            <a:avLst/>
          </a:prstGeom>
          <a:solidFill>
            <a:srgbClr val="DC1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9006712" y="6312145"/>
            <a:ext cx="1220046" cy="869608"/>
          </a:xfrm>
          <a:prstGeom prst="rect">
            <a:avLst/>
          </a:prstGeom>
        </p:spPr>
      </p:pic>
      <p:sp>
        <p:nvSpPr>
          <p:cNvPr id="11" name="Content Placeholder 15"/>
          <p:cNvSpPr>
            <a:spLocks noGrp="1"/>
          </p:cNvSpPr>
          <p:nvPr>
            <p:ph sz="quarter" idx="13" hasCustomPrompt="1"/>
          </p:nvPr>
        </p:nvSpPr>
        <p:spPr>
          <a:xfrm>
            <a:off x="3128712" y="4541806"/>
            <a:ext cx="5877315" cy="497428"/>
          </a:xfrm>
        </p:spPr>
        <p:txBody>
          <a:bodyPr/>
          <a:lstStyle>
            <a:lvl1pPr marL="0" indent="0">
              <a:buNone/>
              <a:defRPr baseline="0"/>
            </a:lvl1pPr>
          </a:lstStyle>
          <a:p>
            <a:pPr lvl="0"/>
            <a:r>
              <a:rPr lang="en-US" dirty="0" smtClean="0"/>
              <a:t>Click to edit Sub header</a:t>
            </a:r>
          </a:p>
        </p:txBody>
      </p:sp>
      <p:sp>
        <p:nvSpPr>
          <p:cNvPr id="12" name="Title 16"/>
          <p:cNvSpPr>
            <a:spLocks noGrp="1"/>
          </p:cNvSpPr>
          <p:nvPr>
            <p:ph type="title" hasCustomPrompt="1"/>
          </p:nvPr>
        </p:nvSpPr>
        <p:spPr>
          <a:xfrm>
            <a:off x="3128712" y="3171210"/>
            <a:ext cx="5877315" cy="1254229"/>
          </a:xfrm>
        </p:spPr>
        <p:txBody>
          <a:bodyPr wrap="square">
            <a:normAutofit/>
          </a:bodyPr>
          <a:lstStyle/>
          <a:p>
            <a:r>
              <a:rPr lang="en-US" dirty="0" smtClean="0"/>
              <a:t>CLICK TO EDIT MASTER TITLE STYLE </a:t>
            </a:r>
            <a:endParaRPr lang="en-US" dirty="0"/>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lide presentati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4" name="Content Placeholder 3"/>
          <p:cNvSpPr>
            <a:spLocks noGrp="1"/>
          </p:cNvSpPr>
          <p:nvPr>
            <p:ph sz="quarter" idx="10"/>
          </p:nvPr>
        </p:nvSpPr>
        <p:spPr>
          <a:xfrm>
            <a:off x="544513" y="1638300"/>
            <a:ext cx="96012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56067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ctivity slide 3">
    <p:spTree>
      <p:nvGrpSpPr>
        <p:cNvPr id="1" name=""/>
        <p:cNvGrpSpPr/>
        <p:nvPr/>
      </p:nvGrpSpPr>
      <p:grpSpPr>
        <a:xfrm>
          <a:off x="0" y="0"/>
          <a:ext cx="0" cy="0"/>
          <a:chOff x="0" y="0"/>
          <a:chExt cx="0" cy="0"/>
        </a:xfrm>
      </p:grpSpPr>
      <p:sp>
        <p:nvSpPr>
          <p:cNvPr id="10" name="Down Arrow Callout 9"/>
          <p:cNvSpPr/>
          <p:nvPr userDrawn="1"/>
        </p:nvSpPr>
        <p:spPr>
          <a:xfrm>
            <a:off x="543719" y="419100"/>
            <a:ext cx="9601200" cy="1181100"/>
          </a:xfrm>
          <a:prstGeom prst="downArrowCallout">
            <a:avLst>
              <a:gd name="adj1" fmla="val 132640"/>
              <a:gd name="adj2" fmla="val 211149"/>
              <a:gd name="adj3" fmla="val 26754"/>
              <a:gd name="adj4" fmla="val 64977"/>
            </a:avLst>
          </a:prstGeom>
          <a:solidFill>
            <a:schemeClr val="accent1">
              <a:lumMod val="75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solidFill>
                <a:schemeClr val="bg1"/>
              </a:solidFill>
            </a:endParaRPr>
          </a:p>
        </p:txBody>
      </p:sp>
      <p:sp>
        <p:nvSpPr>
          <p:cNvPr id="3" name="Text Placeholder 5"/>
          <p:cNvSpPr>
            <a:spLocks noGrp="1"/>
          </p:cNvSpPr>
          <p:nvPr>
            <p:ph type="body" sz="quarter" idx="10" hasCustomPrompt="1"/>
          </p:nvPr>
        </p:nvSpPr>
        <p:spPr>
          <a:xfrm>
            <a:off x="544513" y="1714500"/>
            <a:ext cx="4876006" cy="2286000"/>
          </a:xfrm>
        </p:spPr>
        <p:txBody>
          <a:bodyPr/>
          <a:lstStyle>
            <a:lvl1pPr>
              <a:defRPr/>
            </a:lvl1pPr>
          </a:lstStyle>
          <a:p>
            <a:pPr lvl="0"/>
            <a:r>
              <a:rPr lang="en-US" dirty="0"/>
              <a:t>Aims</a:t>
            </a:r>
            <a:endParaRPr lang="en-GB" dirty="0"/>
          </a:p>
        </p:txBody>
      </p:sp>
      <p:sp>
        <p:nvSpPr>
          <p:cNvPr id="4" name="Text Placeholder 5"/>
          <p:cNvSpPr>
            <a:spLocks noGrp="1"/>
          </p:cNvSpPr>
          <p:nvPr>
            <p:ph type="body" sz="quarter" idx="11" hasCustomPrompt="1"/>
          </p:nvPr>
        </p:nvSpPr>
        <p:spPr>
          <a:xfrm>
            <a:off x="5725319" y="4229100"/>
            <a:ext cx="4876006" cy="2286000"/>
          </a:xfrm>
        </p:spPr>
        <p:txBody>
          <a:bodyPr/>
          <a:lstStyle>
            <a:lvl1pPr>
              <a:defRPr/>
            </a:lvl1pPr>
          </a:lstStyle>
          <a:p>
            <a:pPr lvl="0"/>
            <a:r>
              <a:rPr lang="en-US" dirty="0"/>
              <a:t>feedback</a:t>
            </a:r>
            <a:endParaRPr lang="en-GB" dirty="0"/>
          </a:p>
        </p:txBody>
      </p:sp>
      <p:sp>
        <p:nvSpPr>
          <p:cNvPr id="5" name="Text Placeholder 5"/>
          <p:cNvSpPr>
            <a:spLocks noGrp="1"/>
          </p:cNvSpPr>
          <p:nvPr>
            <p:ph type="body" sz="quarter" idx="12" hasCustomPrompt="1"/>
          </p:nvPr>
        </p:nvSpPr>
        <p:spPr>
          <a:xfrm>
            <a:off x="543719" y="4229100"/>
            <a:ext cx="4876006" cy="2286000"/>
          </a:xfrm>
        </p:spPr>
        <p:txBody>
          <a:bodyPr/>
          <a:lstStyle>
            <a:lvl1pPr>
              <a:defRPr/>
            </a:lvl1pPr>
          </a:lstStyle>
          <a:p>
            <a:pPr lvl="0"/>
            <a:r>
              <a:rPr lang="en-US" dirty="0"/>
              <a:t>description</a:t>
            </a:r>
            <a:endParaRPr lang="en-GB" dirty="0"/>
          </a:p>
        </p:txBody>
      </p:sp>
      <p:sp>
        <p:nvSpPr>
          <p:cNvPr id="6" name="Text Placeholder 5"/>
          <p:cNvSpPr>
            <a:spLocks noGrp="1"/>
          </p:cNvSpPr>
          <p:nvPr>
            <p:ph type="body" sz="quarter" idx="13" hasCustomPrompt="1"/>
          </p:nvPr>
        </p:nvSpPr>
        <p:spPr>
          <a:xfrm>
            <a:off x="5649119" y="1714500"/>
            <a:ext cx="4876006" cy="2286000"/>
          </a:xfrm>
        </p:spPr>
        <p:txBody>
          <a:bodyPr/>
          <a:lstStyle>
            <a:lvl1pPr>
              <a:defRPr/>
            </a:lvl1pPr>
          </a:lstStyle>
          <a:p>
            <a:pPr lvl="0"/>
            <a:r>
              <a:rPr lang="en-US" dirty="0"/>
              <a:t>outcomes</a:t>
            </a:r>
            <a:endParaRPr lang="en-GB" dirty="0"/>
          </a:p>
        </p:txBody>
      </p:sp>
      <p:sp>
        <p:nvSpPr>
          <p:cNvPr id="9" name="Title 1"/>
          <p:cNvSpPr>
            <a:spLocks noGrp="1"/>
          </p:cNvSpPr>
          <p:nvPr>
            <p:ph type="title" hasCustomPrompt="1"/>
          </p:nvPr>
        </p:nvSpPr>
        <p:spPr>
          <a:xfrm>
            <a:off x="534432" y="302102"/>
            <a:ext cx="9619774" cy="1014325"/>
          </a:xfrm>
        </p:spPr>
        <p:txBody>
          <a:bodyPr/>
          <a:lstStyle>
            <a:lvl1pPr algn="ctr">
              <a:defRPr baseline="0">
                <a:solidFill>
                  <a:schemeClr val="bg1"/>
                </a:solidFill>
              </a:defRPr>
            </a:lvl1pPr>
          </a:lstStyle>
          <a:p>
            <a:r>
              <a:rPr lang="en-US" dirty="0"/>
              <a:t>Exercise slide title</a:t>
            </a:r>
            <a:endParaRPr lang="en-GB" dirty="0"/>
          </a:p>
        </p:txBody>
      </p:sp>
    </p:spTree>
    <p:extLst>
      <p:ext uri="{BB962C8B-B14F-4D97-AF65-F5344CB8AC3E}">
        <p14:creationId xmlns:p14="http://schemas.microsoft.com/office/powerpoint/2010/main" val="4079654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ractical slide 1">
    <p:spTree>
      <p:nvGrpSpPr>
        <p:cNvPr id="1" name=""/>
        <p:cNvGrpSpPr/>
        <p:nvPr/>
      </p:nvGrpSpPr>
      <p:grpSpPr>
        <a:xfrm>
          <a:off x="0" y="0"/>
          <a:ext cx="0" cy="0"/>
          <a:chOff x="0" y="0"/>
          <a:chExt cx="0" cy="0"/>
        </a:xfrm>
      </p:grpSpPr>
      <p:sp>
        <p:nvSpPr>
          <p:cNvPr id="7" name="Down Arrow Callout 6"/>
          <p:cNvSpPr/>
          <p:nvPr userDrawn="1"/>
        </p:nvSpPr>
        <p:spPr>
          <a:xfrm>
            <a:off x="543719" y="419100"/>
            <a:ext cx="9601200" cy="1181100"/>
          </a:xfrm>
          <a:prstGeom prst="downArrowCallout">
            <a:avLst>
              <a:gd name="adj1" fmla="val 132640"/>
              <a:gd name="adj2" fmla="val 211149"/>
              <a:gd name="adj3" fmla="val 26754"/>
              <a:gd name="adj4" fmla="val 64977"/>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p:txBody>
          <a:bodyPr/>
          <a:lstStyle>
            <a:lvl1pPr algn="ctr">
              <a:defRPr baseline="0">
                <a:solidFill>
                  <a:schemeClr val="bg1"/>
                </a:solidFill>
              </a:defRPr>
            </a:lvl1pPr>
          </a:lstStyle>
          <a:p>
            <a:r>
              <a:rPr lang="en-US" dirty="0"/>
              <a:t>Practical Slide Title</a:t>
            </a:r>
            <a:endParaRPr lang="en-GB" dirty="0"/>
          </a:p>
        </p:txBody>
      </p:sp>
      <p:sp>
        <p:nvSpPr>
          <p:cNvPr id="10" name="Content Placeholder 9"/>
          <p:cNvSpPr>
            <a:spLocks noGrp="1"/>
          </p:cNvSpPr>
          <p:nvPr>
            <p:ph sz="quarter" idx="10" hasCustomPrompt="1"/>
          </p:nvPr>
        </p:nvSpPr>
        <p:spPr>
          <a:xfrm>
            <a:off x="544513" y="1714500"/>
            <a:ext cx="9601200" cy="4724400"/>
          </a:xfrm>
        </p:spPr>
        <p:txBody>
          <a:bodyPr/>
          <a:lstStyle/>
          <a:p>
            <a:r>
              <a:rPr lang="en-GB" dirty="0"/>
              <a:t>Name of exercise and work book page number</a:t>
            </a:r>
          </a:p>
          <a:p>
            <a:pPr lvl="1"/>
            <a:r>
              <a:rPr lang="en-GB" dirty="0"/>
              <a:t>Brief summary of exercise</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2803687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ractical slide 2">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44513" y="1714500"/>
            <a:ext cx="4876800" cy="4648200"/>
          </a:xfrm>
        </p:spPr>
        <p:txBody>
          <a:bodyPr/>
          <a:lstStyle>
            <a:lvl1pPr>
              <a:defRPr baseline="0"/>
            </a:lvl1pPr>
          </a:lstStyle>
          <a:p>
            <a:pPr lvl="0"/>
            <a:r>
              <a:rPr lang="en-US" dirty="0"/>
              <a:t>Aim of practical</a:t>
            </a:r>
          </a:p>
          <a:p>
            <a:pPr lvl="0"/>
            <a:r>
              <a:rPr lang="en-US" dirty="0"/>
              <a:t>Description</a:t>
            </a:r>
          </a:p>
          <a:p>
            <a:pPr lvl="0"/>
            <a:r>
              <a:rPr lang="en-US" dirty="0"/>
              <a:t>materials</a:t>
            </a:r>
            <a:endParaRPr lang="en-GB" dirty="0"/>
          </a:p>
        </p:txBody>
      </p:sp>
      <p:sp>
        <p:nvSpPr>
          <p:cNvPr id="7" name="Text Placeholder 5"/>
          <p:cNvSpPr>
            <a:spLocks noGrp="1"/>
          </p:cNvSpPr>
          <p:nvPr>
            <p:ph type="body" sz="quarter" idx="11" hasCustomPrompt="1"/>
          </p:nvPr>
        </p:nvSpPr>
        <p:spPr>
          <a:xfrm>
            <a:off x="5649119" y="1714500"/>
            <a:ext cx="4876800" cy="4648200"/>
          </a:xfrm>
        </p:spPr>
        <p:txBody>
          <a:bodyPr/>
          <a:lstStyle>
            <a:lvl1pPr>
              <a:defRPr baseline="0"/>
            </a:lvl1pPr>
          </a:lstStyle>
          <a:p>
            <a:pPr lvl="0"/>
            <a:r>
              <a:rPr lang="en-US" dirty="0"/>
              <a:t>Outcomes </a:t>
            </a:r>
          </a:p>
          <a:p>
            <a:pPr lvl="0"/>
            <a:r>
              <a:rPr lang="en-US" dirty="0"/>
              <a:t>feedback</a:t>
            </a:r>
            <a:endParaRPr lang="en-GB" dirty="0"/>
          </a:p>
        </p:txBody>
      </p:sp>
      <p:sp>
        <p:nvSpPr>
          <p:cNvPr id="10" name="Down Arrow Callout 9"/>
          <p:cNvSpPr/>
          <p:nvPr userDrawn="1"/>
        </p:nvSpPr>
        <p:spPr>
          <a:xfrm>
            <a:off x="543719" y="419100"/>
            <a:ext cx="9601200" cy="1181100"/>
          </a:xfrm>
          <a:prstGeom prst="downArrowCallout">
            <a:avLst>
              <a:gd name="adj1" fmla="val 132640"/>
              <a:gd name="adj2" fmla="val 211149"/>
              <a:gd name="adj3" fmla="val 26754"/>
              <a:gd name="adj4" fmla="val 64977"/>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GB"/>
          </a:p>
        </p:txBody>
      </p:sp>
      <p:sp>
        <p:nvSpPr>
          <p:cNvPr id="8" name="Title 1"/>
          <p:cNvSpPr>
            <a:spLocks noGrp="1"/>
          </p:cNvSpPr>
          <p:nvPr>
            <p:ph type="title" hasCustomPrompt="1"/>
          </p:nvPr>
        </p:nvSpPr>
        <p:spPr>
          <a:xfrm>
            <a:off x="534432" y="302102"/>
            <a:ext cx="9619774" cy="1014325"/>
          </a:xfrm>
        </p:spPr>
        <p:txBody>
          <a:bodyPr/>
          <a:lstStyle>
            <a:lvl1pPr algn="ctr">
              <a:defRPr baseline="0">
                <a:solidFill>
                  <a:schemeClr val="bg1"/>
                </a:solidFill>
              </a:defRPr>
            </a:lvl1pPr>
          </a:lstStyle>
          <a:p>
            <a:r>
              <a:rPr lang="en-US" dirty="0"/>
              <a:t>Practical Slide Title</a:t>
            </a:r>
            <a:endParaRPr lang="en-GB" dirty="0"/>
          </a:p>
        </p:txBody>
      </p:sp>
    </p:spTree>
    <p:extLst>
      <p:ext uri="{BB962C8B-B14F-4D97-AF65-F5344CB8AC3E}">
        <p14:creationId xmlns:p14="http://schemas.microsoft.com/office/powerpoint/2010/main" val="37149539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ractical slide 3">
    <p:spTree>
      <p:nvGrpSpPr>
        <p:cNvPr id="1" name=""/>
        <p:cNvGrpSpPr/>
        <p:nvPr/>
      </p:nvGrpSpPr>
      <p:grpSpPr>
        <a:xfrm>
          <a:off x="0" y="0"/>
          <a:ext cx="0" cy="0"/>
          <a:chOff x="0" y="0"/>
          <a:chExt cx="0" cy="0"/>
        </a:xfrm>
      </p:grpSpPr>
      <p:sp>
        <p:nvSpPr>
          <p:cNvPr id="3" name="Text Placeholder 5"/>
          <p:cNvSpPr>
            <a:spLocks noGrp="1"/>
          </p:cNvSpPr>
          <p:nvPr>
            <p:ph type="body" sz="quarter" idx="10" hasCustomPrompt="1"/>
          </p:nvPr>
        </p:nvSpPr>
        <p:spPr>
          <a:xfrm>
            <a:off x="544513" y="1714500"/>
            <a:ext cx="4876006" cy="2286000"/>
          </a:xfrm>
        </p:spPr>
        <p:txBody>
          <a:bodyPr/>
          <a:lstStyle>
            <a:lvl1pPr>
              <a:defRPr/>
            </a:lvl1pPr>
          </a:lstStyle>
          <a:p>
            <a:pPr lvl="0"/>
            <a:r>
              <a:rPr lang="en-US" dirty="0"/>
              <a:t>Aims</a:t>
            </a:r>
            <a:endParaRPr lang="en-GB" dirty="0"/>
          </a:p>
        </p:txBody>
      </p:sp>
      <p:sp>
        <p:nvSpPr>
          <p:cNvPr id="4" name="Text Placeholder 5"/>
          <p:cNvSpPr>
            <a:spLocks noGrp="1"/>
          </p:cNvSpPr>
          <p:nvPr>
            <p:ph type="body" sz="quarter" idx="11" hasCustomPrompt="1"/>
          </p:nvPr>
        </p:nvSpPr>
        <p:spPr>
          <a:xfrm>
            <a:off x="5725319" y="4229100"/>
            <a:ext cx="4876006" cy="2286000"/>
          </a:xfrm>
        </p:spPr>
        <p:txBody>
          <a:bodyPr/>
          <a:lstStyle>
            <a:lvl1pPr>
              <a:defRPr/>
            </a:lvl1pPr>
          </a:lstStyle>
          <a:p>
            <a:pPr lvl="0"/>
            <a:r>
              <a:rPr lang="en-US" dirty="0"/>
              <a:t>feedback</a:t>
            </a:r>
            <a:endParaRPr lang="en-GB" dirty="0"/>
          </a:p>
        </p:txBody>
      </p:sp>
      <p:sp>
        <p:nvSpPr>
          <p:cNvPr id="5" name="Text Placeholder 5"/>
          <p:cNvSpPr>
            <a:spLocks noGrp="1"/>
          </p:cNvSpPr>
          <p:nvPr>
            <p:ph type="body" sz="quarter" idx="12" hasCustomPrompt="1"/>
          </p:nvPr>
        </p:nvSpPr>
        <p:spPr>
          <a:xfrm>
            <a:off x="543719" y="4229100"/>
            <a:ext cx="4876006" cy="2286000"/>
          </a:xfrm>
        </p:spPr>
        <p:txBody>
          <a:bodyPr/>
          <a:lstStyle>
            <a:lvl1pPr>
              <a:defRPr/>
            </a:lvl1pPr>
          </a:lstStyle>
          <a:p>
            <a:pPr lvl="0"/>
            <a:r>
              <a:rPr lang="en-US" dirty="0"/>
              <a:t>description</a:t>
            </a:r>
            <a:endParaRPr lang="en-GB" dirty="0"/>
          </a:p>
        </p:txBody>
      </p:sp>
      <p:sp>
        <p:nvSpPr>
          <p:cNvPr id="6" name="Text Placeholder 5"/>
          <p:cNvSpPr>
            <a:spLocks noGrp="1"/>
          </p:cNvSpPr>
          <p:nvPr>
            <p:ph type="body" sz="quarter" idx="13" hasCustomPrompt="1"/>
          </p:nvPr>
        </p:nvSpPr>
        <p:spPr>
          <a:xfrm>
            <a:off x="5649119" y="1714500"/>
            <a:ext cx="4876006" cy="2286000"/>
          </a:xfrm>
        </p:spPr>
        <p:txBody>
          <a:bodyPr/>
          <a:lstStyle>
            <a:lvl1pPr>
              <a:defRPr/>
            </a:lvl1pPr>
          </a:lstStyle>
          <a:p>
            <a:pPr lvl="0"/>
            <a:r>
              <a:rPr lang="en-US" dirty="0"/>
              <a:t>material</a:t>
            </a:r>
            <a:endParaRPr lang="en-GB" dirty="0"/>
          </a:p>
        </p:txBody>
      </p:sp>
      <p:sp>
        <p:nvSpPr>
          <p:cNvPr id="8" name="Down Arrow Callout 7"/>
          <p:cNvSpPr/>
          <p:nvPr userDrawn="1"/>
        </p:nvSpPr>
        <p:spPr>
          <a:xfrm>
            <a:off x="543719" y="419100"/>
            <a:ext cx="9601200" cy="1181100"/>
          </a:xfrm>
          <a:prstGeom prst="downArrowCallout">
            <a:avLst>
              <a:gd name="adj1" fmla="val 132640"/>
              <a:gd name="adj2" fmla="val 211149"/>
              <a:gd name="adj3" fmla="val 26754"/>
              <a:gd name="adj4" fmla="val 64977"/>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GB"/>
          </a:p>
        </p:txBody>
      </p:sp>
      <p:sp>
        <p:nvSpPr>
          <p:cNvPr id="9" name="Title 1"/>
          <p:cNvSpPr>
            <a:spLocks noGrp="1"/>
          </p:cNvSpPr>
          <p:nvPr>
            <p:ph type="title" hasCustomPrompt="1"/>
          </p:nvPr>
        </p:nvSpPr>
        <p:spPr>
          <a:xfrm>
            <a:off x="534432" y="302102"/>
            <a:ext cx="9619774" cy="1014325"/>
          </a:xfrm>
        </p:spPr>
        <p:txBody>
          <a:bodyPr/>
          <a:lstStyle>
            <a:lvl1pPr algn="ctr">
              <a:defRPr baseline="0">
                <a:solidFill>
                  <a:schemeClr val="bg1"/>
                </a:solidFill>
              </a:defRPr>
            </a:lvl1pPr>
          </a:lstStyle>
          <a:p>
            <a:r>
              <a:rPr lang="en-US" dirty="0"/>
              <a:t>Practical Slide Title</a:t>
            </a:r>
            <a:endParaRPr lang="en-GB" dirty="0"/>
          </a:p>
        </p:txBody>
      </p:sp>
    </p:spTree>
    <p:extLst>
      <p:ext uri="{BB962C8B-B14F-4D97-AF65-F5344CB8AC3E}">
        <p14:creationId xmlns:p14="http://schemas.microsoft.com/office/powerpoint/2010/main" val="3065959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6" name="Down Arrow Callout 5"/>
          <p:cNvSpPr/>
          <p:nvPr userDrawn="1"/>
        </p:nvSpPr>
        <p:spPr>
          <a:xfrm>
            <a:off x="543719" y="419100"/>
            <a:ext cx="9601200" cy="1181100"/>
          </a:xfrm>
          <a:prstGeom prst="downArrowCallout">
            <a:avLst>
              <a:gd name="adj1" fmla="val 132640"/>
              <a:gd name="adj2" fmla="val 211149"/>
              <a:gd name="adj3" fmla="val 26754"/>
              <a:gd name="adj4" fmla="val 64977"/>
            </a:avLst>
          </a:prstGeom>
          <a:solidFill>
            <a:schemeClr val="tx2">
              <a:lumMod val="50000"/>
            </a:schemeClr>
          </a:solidFill>
        </p:spPr>
        <p:style>
          <a:lnRef idx="1">
            <a:schemeClr val="accent2"/>
          </a:lnRef>
          <a:fillRef idx="3">
            <a:schemeClr val="accent2"/>
          </a:fillRef>
          <a:effectRef idx="2">
            <a:schemeClr val="accent2"/>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p:txBody>
          <a:bodyPr/>
          <a:lstStyle>
            <a:lvl1pPr algn="ctr">
              <a:defRPr>
                <a:solidFill>
                  <a:schemeClr val="bg1"/>
                </a:solidFill>
              </a:defRPr>
            </a:lvl1pPr>
          </a:lstStyle>
          <a:p>
            <a:r>
              <a:rPr lang="en-US" dirty="0"/>
              <a:t>Video Title</a:t>
            </a:r>
            <a:endParaRPr lang="en-GB" dirty="0"/>
          </a:p>
        </p:txBody>
      </p:sp>
      <p:pic>
        <p:nvPicPr>
          <p:cNvPr id="2056" name="Picture 8" descr="C:\Users\victoriah\AppData\Local\Microsoft\Windows\Temporary Internet Files\Content.IE5\LLZYOCIS\movie-clapperboard[1].gif"/>
          <p:cNvPicPr>
            <a:picLocks noChangeAspect="1" noChangeArrowheads="1" noCrop="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468519" y="4152900"/>
            <a:ext cx="1584176" cy="1837644"/>
          </a:xfrm>
          <a:prstGeom prst="rect">
            <a:avLst/>
          </a:prstGeom>
          <a:noFill/>
          <a:extLst>
            <a:ext uri="{909E8E84-426E-40dd-AFC4-6F175D3DCCD1}">
              <a14:hiddenFill xmlns="" xmlns:a14="http://schemas.microsoft.com/office/drawing/2010/main">
                <a:solidFill>
                  <a:srgbClr val="FFFFFF"/>
                </a:solidFill>
              </a14:hiddenFill>
            </a:ext>
          </a:extLst>
        </p:spPr>
      </p:pic>
      <p:sp>
        <p:nvSpPr>
          <p:cNvPr id="4" name="Content Placeholder 3"/>
          <p:cNvSpPr>
            <a:spLocks noGrp="1"/>
          </p:cNvSpPr>
          <p:nvPr>
            <p:ph sz="quarter" idx="10" hasCustomPrompt="1"/>
          </p:nvPr>
        </p:nvSpPr>
        <p:spPr>
          <a:xfrm>
            <a:off x="544513" y="1714500"/>
            <a:ext cx="9601200" cy="4648200"/>
          </a:xfrm>
        </p:spPr>
        <p:txBody>
          <a:bodyPr/>
          <a:lstStyle/>
          <a:p>
            <a:pPr lvl="0"/>
            <a:r>
              <a:rPr lang="en-US" dirty="0"/>
              <a:t>Brief description of video *note facilitator voice over of description should be included in the facilitator guide</a:t>
            </a:r>
            <a:endParaRPr lang="en-GB" dirty="0"/>
          </a:p>
        </p:txBody>
      </p:sp>
    </p:spTree>
    <p:extLst>
      <p:ext uri="{BB962C8B-B14F-4D97-AF65-F5344CB8AC3E}">
        <p14:creationId xmlns:p14="http://schemas.microsoft.com/office/powerpoint/2010/main" val="2212839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estions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Questions slide</a:t>
            </a:r>
            <a:endParaRPr lang="en-GB" dirty="0"/>
          </a:p>
        </p:txBody>
      </p:sp>
      <p:sp>
        <p:nvSpPr>
          <p:cNvPr id="5" name="Content Placeholder 4"/>
          <p:cNvSpPr>
            <a:spLocks noGrp="1"/>
          </p:cNvSpPr>
          <p:nvPr>
            <p:ph sz="quarter" idx="10" hasCustomPrompt="1"/>
          </p:nvPr>
        </p:nvSpPr>
        <p:spPr>
          <a:xfrm>
            <a:off x="544513" y="1714500"/>
            <a:ext cx="9601200" cy="4648200"/>
          </a:xfrm>
        </p:spPr>
        <p:txBody>
          <a:bodyPr/>
          <a:lstStyle/>
          <a:p>
            <a:pPr lvl="0"/>
            <a:r>
              <a:rPr lang="en-US" dirty="0"/>
              <a:t>6-8 questions based on entire content of module – presentation, video, practical or activities</a:t>
            </a:r>
          </a:p>
        </p:txBody>
      </p:sp>
    </p:spTree>
    <p:extLst>
      <p:ext uri="{BB962C8B-B14F-4D97-AF65-F5344CB8AC3E}">
        <p14:creationId xmlns:p14="http://schemas.microsoft.com/office/powerpoint/2010/main" val="13212166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Key messages slide">
    <p:spTree>
      <p:nvGrpSpPr>
        <p:cNvPr id="1" name=""/>
        <p:cNvGrpSpPr/>
        <p:nvPr/>
      </p:nvGrpSpPr>
      <p:grpSpPr>
        <a:xfrm>
          <a:off x="0" y="0"/>
          <a:ext cx="0" cy="0"/>
          <a:chOff x="0" y="0"/>
          <a:chExt cx="0" cy="0"/>
        </a:xfrm>
      </p:grpSpPr>
      <p:sp>
        <p:nvSpPr>
          <p:cNvPr id="5" name="Down Arrow Callout 4"/>
          <p:cNvSpPr/>
          <p:nvPr userDrawn="1"/>
        </p:nvSpPr>
        <p:spPr>
          <a:xfrm>
            <a:off x="543719" y="419100"/>
            <a:ext cx="9601200" cy="1181100"/>
          </a:xfrm>
          <a:prstGeom prst="downArrowCallout">
            <a:avLst>
              <a:gd name="adj1" fmla="val 132640"/>
              <a:gd name="adj2" fmla="val 211149"/>
              <a:gd name="adj3" fmla="val 26754"/>
              <a:gd name="adj4" fmla="val 64977"/>
            </a:avLst>
          </a:prstGeom>
          <a:solidFill>
            <a:schemeClr val="accent1">
              <a:lumMod val="75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p:txBody>
          <a:bodyPr/>
          <a:lstStyle>
            <a:lvl1pPr algn="ctr">
              <a:defRPr>
                <a:solidFill>
                  <a:schemeClr val="bg1"/>
                </a:solidFill>
              </a:defRPr>
            </a:lvl1pPr>
          </a:lstStyle>
          <a:p>
            <a:r>
              <a:rPr lang="en-US" dirty="0"/>
              <a:t>Key messages </a:t>
            </a:r>
            <a:endParaRPr lang="en-GB" dirty="0"/>
          </a:p>
        </p:txBody>
      </p:sp>
      <p:sp>
        <p:nvSpPr>
          <p:cNvPr id="3" name="Text Placeholder 3"/>
          <p:cNvSpPr>
            <a:spLocks noGrp="1"/>
          </p:cNvSpPr>
          <p:nvPr>
            <p:ph type="body" sz="quarter" idx="10" hasCustomPrompt="1"/>
          </p:nvPr>
        </p:nvSpPr>
        <p:spPr>
          <a:xfrm>
            <a:off x="519113" y="1611313"/>
            <a:ext cx="9650412" cy="4321175"/>
          </a:xfrm>
        </p:spPr>
        <p:txBody>
          <a:bodyPr/>
          <a:lstStyle>
            <a:lvl1pPr marL="124796" marR="0" indent="0" algn="l" defTabSz="914400" rtl="0" eaLnBrk="1" fontAlgn="base" latinLnBrk="0" hangingPunct="1">
              <a:lnSpc>
                <a:spcPct val="100000"/>
              </a:lnSpc>
              <a:spcBef>
                <a:spcPts val="456"/>
              </a:spcBef>
              <a:spcAft>
                <a:spcPct val="0"/>
              </a:spcAft>
              <a:buClr>
                <a:schemeClr val="accent1"/>
              </a:buClr>
              <a:buSzPct val="68000"/>
              <a:buFont typeface="Arial" panose="020B0604020202020204" pitchFamily="34" charset="0"/>
              <a:buNone/>
              <a:tabLst/>
              <a:defRPr lang="en-US" sz="2800" b="0" i="0" kern="1200" baseline="0" dirty="0" smtClean="0">
                <a:solidFill>
                  <a:schemeClr val="tx2"/>
                </a:solidFill>
                <a:effectLst/>
                <a:latin typeface="Arial" panose="020B0604020202020204" pitchFamily="34" charset="0"/>
                <a:ea typeface="+mn-ea"/>
                <a:cs typeface="Arial" panose="020B0604020202020204" pitchFamily="34" charset="0"/>
              </a:defRPr>
            </a:lvl1pPr>
          </a:lstStyle>
          <a:p>
            <a:pPr marL="415987" marR="0" lvl="0" indent="-291191" algn="l" defTabSz="914400" rtl="0" eaLnBrk="1" fontAlgn="base" latinLnBrk="0" hangingPunct="1">
              <a:lnSpc>
                <a:spcPct val="100000"/>
              </a:lnSpc>
              <a:spcBef>
                <a:spcPts val="456"/>
              </a:spcBef>
              <a:spcAft>
                <a:spcPct val="0"/>
              </a:spcAft>
              <a:buClr>
                <a:schemeClr val="accent1"/>
              </a:buClr>
              <a:buSzPct val="68000"/>
              <a:buFont typeface="Arial" panose="020B0604020202020204" pitchFamily="34" charset="0"/>
              <a:buChar char="►"/>
              <a:tabLst/>
              <a:defRPr/>
            </a:pPr>
            <a:r>
              <a:rPr lang="en-US" dirty="0"/>
              <a:t>4-6 key points based on entire content of module – presentation, video, practical or activities</a:t>
            </a:r>
          </a:p>
          <a:p>
            <a:pPr marL="415987" lvl="0" indent="-291191" algn="l" rtl="0" eaLnBrk="1" fontAlgn="base" hangingPunct="1">
              <a:spcBef>
                <a:spcPts val="456"/>
              </a:spcBef>
              <a:spcAft>
                <a:spcPct val="0"/>
              </a:spcAft>
              <a:buClr>
                <a:schemeClr val="accent1"/>
              </a:buClr>
              <a:buSzPct val="68000"/>
              <a:buFont typeface="Arial" panose="020B0604020202020204" pitchFamily="34" charset="0"/>
              <a:buChar char="►"/>
            </a:pPr>
            <a:endParaRPr lang="en-US" dirty="0"/>
          </a:p>
        </p:txBody>
      </p:sp>
    </p:spTree>
    <p:extLst>
      <p:ext uri="{BB962C8B-B14F-4D97-AF65-F5344CB8AC3E}">
        <p14:creationId xmlns:p14="http://schemas.microsoft.com/office/powerpoint/2010/main" val="6567532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6E8C9B-B95B-D745-BDE5-935B2EFE4275}" type="datetime1">
              <a:rPr lang="en-ZA" smtClean="0"/>
              <a:t>2017/07/07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7548851" y="7023662"/>
            <a:ext cx="2404943" cy="401638"/>
          </a:xfrm>
          <a:prstGeom prst="rect">
            <a:avLst/>
          </a:prstGeom>
        </p:spPr>
        <p:txBody>
          <a:bodyPr/>
          <a:lstStyle/>
          <a:p>
            <a:fld id="{E2C4D301-A70E-3E43-AE0A-9757AD428F12}" type="slidenum">
              <a:rPr lang="en-US" smtClean="0"/>
              <a:t>‹#›</a:t>
            </a:fld>
            <a:endParaRPr lang="en-US"/>
          </a:p>
        </p:txBody>
      </p:sp>
    </p:spTree>
    <p:extLst>
      <p:ext uri="{BB962C8B-B14F-4D97-AF65-F5344CB8AC3E}">
        <p14:creationId xmlns:p14="http://schemas.microsoft.com/office/powerpoint/2010/main" val="15035709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1282232" y="2008188"/>
            <a:ext cx="8120914" cy="4601986"/>
          </a:xfrm>
        </p:spPr>
        <p:txBody>
          <a:bodyPr/>
          <a:lstStyle>
            <a:lvl1pPr marL="283803" indent="-283803">
              <a:spcBef>
                <a:spcPts val="1096"/>
              </a:spcBef>
              <a:spcAft>
                <a:spcPts val="599"/>
              </a:spcAft>
              <a:defRPr/>
            </a:lvl1pPr>
            <a:lvl2pPr marL="283803" indent="-283803">
              <a:spcBef>
                <a:spcPts val="1096"/>
              </a:spcBef>
              <a:spcAft>
                <a:spcPts val="599"/>
              </a:spcAft>
              <a:defRPr/>
            </a:lvl2pPr>
            <a:lvl3pPr marL="283803" indent="-283803">
              <a:spcBef>
                <a:spcPts val="1096"/>
              </a:spcBef>
              <a:spcAft>
                <a:spcPts val="599"/>
              </a:spcAft>
              <a:defRPr/>
            </a:lvl3pPr>
            <a:lvl4pPr marL="283803" indent="-283803">
              <a:spcBef>
                <a:spcPts val="1096"/>
              </a:spcBef>
              <a:spcAft>
                <a:spcPts val="599"/>
              </a:spcAft>
              <a:defRPr/>
            </a:lvl4pPr>
            <a:lvl5pPr marL="283803" indent="-283803">
              <a:spcBef>
                <a:spcPts val="1096"/>
              </a:spcBef>
              <a:spcAft>
                <a:spcPts val="599"/>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934080"/>
            <a:ext cx="841875" cy="757412"/>
          </a:xfrm>
          <a:prstGeom prst="rect">
            <a:avLst/>
          </a:prstGeom>
          <a:solidFill>
            <a:srgbClr val="DC1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403146" y="6981375"/>
            <a:ext cx="550648" cy="562425"/>
          </a:xfrm>
          <a:prstGeom prst="rect">
            <a:avLst/>
          </a:prstGeom>
          <a:solidFill>
            <a:srgbClr val="AEDA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841876" y="6981375"/>
            <a:ext cx="459205" cy="45623"/>
          </a:xfrm>
          <a:prstGeom prst="rect">
            <a:avLst/>
          </a:prstGeom>
          <a:solidFill>
            <a:srgbClr val="5BBF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3"/>
          <p:cNvSpPr txBox="1">
            <a:spLocks/>
          </p:cNvSpPr>
          <p:nvPr/>
        </p:nvSpPr>
        <p:spPr>
          <a:xfrm>
            <a:off x="841875" y="7096561"/>
            <a:ext cx="4646460" cy="180126"/>
          </a:xfrm>
          <a:prstGeom prst="rect">
            <a:avLst/>
          </a:prstGeom>
        </p:spPr>
        <p:txBody>
          <a:bodyPr lIns="0" tIns="0" rIns="0" bIns="0"/>
          <a:lstStyle>
            <a:defPPr>
              <a:defRPr lang="en-US"/>
            </a:defPPr>
            <a:lvl1pPr marL="0" algn="r" defTabSz="914400" rtl="0" eaLnBrk="1" latinLnBrk="0" hangingPunct="1">
              <a:defRPr sz="900" b="1" i="1" kern="1200">
                <a:solidFill>
                  <a:schemeClr val="tx1"/>
                </a:solidFill>
                <a:latin typeface="Verdana" charset="0"/>
                <a:ea typeface="Verdana" charset="0"/>
                <a:cs typeface="Verdana"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798" i="0" kern="1200" dirty="0" smtClean="0">
                <a:effectLst/>
                <a:latin typeface="Calibri" charset="0"/>
                <a:ea typeface="Calibri" charset="0"/>
                <a:cs typeface="Calibri" charset="0"/>
              </a:rPr>
              <a:t>GLI Training Package: </a:t>
            </a:r>
            <a:r>
              <a:rPr lang="en-US" sz="798" b="0" i="0" kern="1200" dirty="0" smtClean="0">
                <a:effectLst/>
                <a:latin typeface="Calibri" charset="0"/>
                <a:ea typeface="Calibri" charset="0"/>
                <a:cs typeface="Calibri" charset="0"/>
              </a:rPr>
              <a:t>Programmatic Module 6: </a:t>
            </a:r>
            <a:r>
              <a:rPr lang="en-GB" sz="798" b="0" i="0" kern="1200" dirty="0" smtClean="0">
                <a:effectLst/>
                <a:latin typeface="Calibri" charset="0"/>
                <a:ea typeface="Calibri" charset="0"/>
                <a:cs typeface="Calibri" charset="0"/>
              </a:rPr>
              <a:t>How to Monitor and Evaluate your Programme</a:t>
            </a:r>
            <a:endParaRPr lang="en-US" sz="898" b="0" i="0" dirty="0">
              <a:latin typeface="Calibri" charset="0"/>
              <a:ea typeface="Calibri" charset="0"/>
              <a:cs typeface="Calibri" charset="0"/>
            </a:endParaRPr>
          </a:p>
        </p:txBody>
      </p:sp>
      <p:sp>
        <p:nvSpPr>
          <p:cNvPr id="12" name="Slide Number Placeholder 24"/>
          <p:cNvSpPr txBox="1">
            <a:spLocks/>
          </p:cNvSpPr>
          <p:nvPr/>
        </p:nvSpPr>
        <p:spPr>
          <a:xfrm>
            <a:off x="9403145" y="6981376"/>
            <a:ext cx="538792" cy="295311"/>
          </a:xfrm>
          <a:prstGeom prst="rect">
            <a:avLst/>
          </a:prstGeom>
        </p:spPr>
        <p:txBody>
          <a:bodyPr lIns="0" tIns="0" rIns="0" bIns="0" anchor="ctr"/>
          <a:lstStyle>
            <a:defPPr>
              <a:defRPr lang="en-US"/>
            </a:defPPr>
            <a:lvl1pPr marL="0" algn="ctr" defTabSz="914400" rtl="0" eaLnBrk="1" latinLnBrk="0" hangingPunct="1">
              <a:defRPr sz="1200" b="1" kern="1200">
                <a:solidFill>
                  <a:schemeClr val="bg1"/>
                </a:solidFill>
                <a:latin typeface="Trebuchet MS" charset="0"/>
                <a:ea typeface="Trebuchet MS" charset="0"/>
                <a:cs typeface="Trebuchet MS"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ADED4DA-3F3D-0045-AD2A-206E89C06E4F}" type="slidenum">
              <a:rPr lang="en-US" sz="1197" smtClean="0"/>
              <a:pPr/>
              <a:t>‹#›</a:t>
            </a:fld>
            <a:endParaRPr lang="en-US" sz="1197" dirty="0"/>
          </a:p>
        </p:txBody>
      </p:sp>
      <p:sp>
        <p:nvSpPr>
          <p:cNvPr id="17" name="Title 16"/>
          <p:cNvSpPr>
            <a:spLocks noGrp="1"/>
          </p:cNvSpPr>
          <p:nvPr>
            <p:ph type="title" hasCustomPrompt="1"/>
          </p:nvPr>
        </p:nvSpPr>
        <p:spPr>
          <a:xfrm>
            <a:off x="1282233" y="934080"/>
            <a:ext cx="8120912" cy="757412"/>
          </a:xfrm>
        </p:spPr>
        <p:txBody>
          <a:bodyPr wrap="square">
            <a:normAutofit/>
          </a:bodyPr>
          <a:lstStyle/>
          <a:p>
            <a:r>
              <a:rPr lang="en-US" dirty="0" smtClean="0"/>
              <a:t>CLICK TO EDIT MASTER TITLE STYLE </a:t>
            </a:r>
            <a:endParaRPr lang="en-US" dirty="0"/>
          </a:p>
        </p:txBody>
      </p:sp>
    </p:spTree>
  </p:cSld>
  <p:clrMapOvr>
    <a:masterClrMapping/>
  </p:clrMapOvr>
  <p:extLst mod="1">
    <p:ext uri="{DCECCB84-F9BA-43D5-87BE-67443E8EF086}">
      <p15:sldGuideLst xmlns:p15="http://schemas.microsoft.com/office/powerpoint/2012/main">
        <p15:guide id="1" orient="horz" pos="2381">
          <p15:clr>
            <a:srgbClr val="FBAE40"/>
          </p15:clr>
        </p15:guide>
        <p15:guide id="2" pos="3163">
          <p15:clr>
            <a:srgbClr val="FBAE40"/>
          </p15:clr>
        </p15:guide>
        <p15:guide id="3" pos="5568">
          <p15:clr>
            <a:srgbClr val="FBAE40"/>
          </p15:clr>
        </p15:guide>
        <p15:guide id="4" pos="5885">
          <p15:clr>
            <a:srgbClr val="FBAE40"/>
          </p15:clr>
        </p15:guide>
        <p15:guide id="5" pos="487">
          <p15:clr>
            <a:srgbClr val="FBAE40"/>
          </p15:clr>
        </p15:guide>
        <p15:guide id="6" pos="759">
          <p15:clr>
            <a:srgbClr val="FBAE40"/>
          </p15:clr>
        </p15:guide>
        <p15:guide id="7" orient="horz" pos="1066">
          <p15:clr>
            <a:srgbClr val="FBAE40"/>
          </p15:clr>
        </p15:guide>
        <p15:guide id="8" orient="horz" pos="589">
          <p15:clr>
            <a:srgbClr val="FBAE40"/>
          </p15:clr>
        </p15:guide>
        <p15:guide id="9" orient="horz" pos="4173">
          <p15:clr>
            <a:srgbClr val="FBAE40"/>
          </p15:clr>
        </p15:guide>
        <p15:guide id="10" orient="horz" pos="127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Exercise slide">
    <p:spTree>
      <p:nvGrpSpPr>
        <p:cNvPr id="1" name=""/>
        <p:cNvGrpSpPr/>
        <p:nvPr/>
      </p:nvGrpSpPr>
      <p:grpSpPr>
        <a:xfrm>
          <a:off x="0" y="0"/>
          <a:ext cx="0" cy="0"/>
          <a:chOff x="0" y="0"/>
          <a:chExt cx="0" cy="0"/>
        </a:xfrm>
      </p:grpSpPr>
      <p:sp>
        <p:nvSpPr>
          <p:cNvPr id="10" name="Content Placeholder 2"/>
          <p:cNvSpPr>
            <a:spLocks noGrp="1"/>
          </p:cNvSpPr>
          <p:nvPr>
            <p:ph idx="1"/>
          </p:nvPr>
        </p:nvSpPr>
        <p:spPr>
          <a:xfrm>
            <a:off x="1282232" y="2008188"/>
            <a:ext cx="8120914" cy="4601986"/>
          </a:xfrm>
        </p:spPr>
        <p:txBody>
          <a:bodyPr/>
          <a:lstStyle>
            <a:lvl1pPr marL="283803" indent="-283803">
              <a:spcBef>
                <a:spcPts val="1096"/>
              </a:spcBef>
              <a:spcAft>
                <a:spcPts val="599"/>
              </a:spcAft>
              <a:defRPr/>
            </a:lvl1pPr>
            <a:lvl2pPr marL="283803" indent="-283803">
              <a:spcBef>
                <a:spcPts val="1096"/>
              </a:spcBef>
              <a:spcAft>
                <a:spcPts val="599"/>
              </a:spcAft>
              <a:defRPr/>
            </a:lvl2pPr>
            <a:lvl3pPr marL="283803" indent="-283803">
              <a:spcBef>
                <a:spcPts val="1096"/>
              </a:spcBef>
              <a:spcAft>
                <a:spcPts val="599"/>
              </a:spcAft>
              <a:defRPr/>
            </a:lvl3pPr>
            <a:lvl4pPr marL="283803" indent="-283803">
              <a:spcBef>
                <a:spcPts val="1096"/>
              </a:spcBef>
              <a:spcAft>
                <a:spcPts val="599"/>
              </a:spcAft>
              <a:defRPr/>
            </a:lvl4pPr>
            <a:lvl5pPr marL="283803" indent="-283803">
              <a:spcBef>
                <a:spcPts val="1096"/>
              </a:spcBef>
              <a:spcAft>
                <a:spcPts val="599"/>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Rectangle 10"/>
          <p:cNvSpPr/>
          <p:nvPr/>
        </p:nvSpPr>
        <p:spPr>
          <a:xfrm>
            <a:off x="0" y="934080"/>
            <a:ext cx="841875" cy="7574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403146" y="6981375"/>
            <a:ext cx="550648" cy="562425"/>
          </a:xfrm>
          <a:prstGeom prst="rect">
            <a:avLst/>
          </a:prstGeom>
          <a:solidFill>
            <a:srgbClr val="AEDA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841876" y="6981375"/>
            <a:ext cx="459205" cy="45623"/>
          </a:xfrm>
          <a:prstGeom prst="rect">
            <a:avLst/>
          </a:prstGeom>
          <a:solidFill>
            <a:srgbClr val="5BBF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lide Number Placeholder 3"/>
          <p:cNvSpPr txBox="1">
            <a:spLocks/>
          </p:cNvSpPr>
          <p:nvPr/>
        </p:nvSpPr>
        <p:spPr>
          <a:xfrm>
            <a:off x="841875" y="7096561"/>
            <a:ext cx="3826704" cy="180125"/>
          </a:xfrm>
          <a:prstGeom prst="rect">
            <a:avLst/>
          </a:prstGeom>
        </p:spPr>
        <p:txBody>
          <a:bodyPr lIns="0" tIns="0" rIns="0" bIns="0"/>
          <a:lstStyle>
            <a:defPPr>
              <a:defRPr lang="en-US"/>
            </a:defPPr>
            <a:lvl1pPr marL="0" algn="r" defTabSz="914400" rtl="0" eaLnBrk="1" latinLnBrk="0" hangingPunct="1">
              <a:defRPr sz="900" b="1" i="1" kern="1200">
                <a:solidFill>
                  <a:schemeClr val="tx1"/>
                </a:solidFill>
                <a:latin typeface="Verdana" charset="0"/>
                <a:ea typeface="Verdana" charset="0"/>
                <a:cs typeface="Verdana"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798" i="0" kern="1200" dirty="0" smtClean="0">
                <a:effectLst/>
                <a:latin typeface="+mn-lt"/>
                <a:ea typeface="Lucida Sans" charset="0"/>
                <a:cs typeface="Lucida Sans" charset="0"/>
              </a:rPr>
              <a:t>GLI Training Package: </a:t>
            </a:r>
            <a:r>
              <a:rPr lang="en-GB" sz="798" b="0" i="0" kern="1200" dirty="0" smtClean="0">
                <a:effectLst/>
                <a:latin typeface="+mn-lt"/>
                <a:ea typeface="Lucida Sans" charset="0"/>
                <a:cs typeface="Lucida Sans" charset="0"/>
              </a:rPr>
              <a:t>P</a:t>
            </a:r>
            <a:r>
              <a:rPr lang="en-GB" sz="798" b="0" i="0" dirty="0" smtClean="0">
                <a:latin typeface="+mn-lt"/>
                <a:ea typeface="Lucida Sans" charset="0"/>
                <a:cs typeface="Lucida Sans" charset="0"/>
              </a:rPr>
              <a:t>lan and implement a quality assurance programme </a:t>
            </a:r>
            <a:endParaRPr lang="en-US" sz="898" b="0" i="0" dirty="0">
              <a:latin typeface="+mn-lt"/>
              <a:ea typeface="Lucida Sans" charset="0"/>
              <a:cs typeface="Lucida Sans" charset="0"/>
            </a:endParaRPr>
          </a:p>
        </p:txBody>
      </p:sp>
      <p:sp>
        <p:nvSpPr>
          <p:cNvPr id="15" name="Slide Number Placeholder 24"/>
          <p:cNvSpPr txBox="1">
            <a:spLocks/>
          </p:cNvSpPr>
          <p:nvPr/>
        </p:nvSpPr>
        <p:spPr>
          <a:xfrm>
            <a:off x="9403145" y="6981376"/>
            <a:ext cx="538792" cy="295311"/>
          </a:xfrm>
          <a:prstGeom prst="rect">
            <a:avLst/>
          </a:prstGeom>
        </p:spPr>
        <p:txBody>
          <a:bodyPr lIns="0" tIns="0" rIns="0" bIns="0" anchor="ctr"/>
          <a:lstStyle>
            <a:defPPr>
              <a:defRPr lang="en-US"/>
            </a:defPPr>
            <a:lvl1pPr marL="0" algn="ctr" defTabSz="914400" rtl="0" eaLnBrk="1" latinLnBrk="0" hangingPunct="1">
              <a:defRPr sz="1200" b="1" kern="1200">
                <a:solidFill>
                  <a:schemeClr val="bg1"/>
                </a:solidFill>
                <a:latin typeface="Trebuchet MS" charset="0"/>
                <a:ea typeface="Trebuchet MS" charset="0"/>
                <a:cs typeface="Trebuchet MS"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ADED4DA-3F3D-0045-AD2A-206E89C06E4F}" type="slidenum">
              <a:rPr lang="en-US" sz="1197" smtClean="0"/>
              <a:pPr/>
              <a:t>‹#›</a:t>
            </a:fld>
            <a:endParaRPr lang="en-US" sz="1197" dirty="0"/>
          </a:p>
        </p:txBody>
      </p:sp>
      <p:sp>
        <p:nvSpPr>
          <p:cNvPr id="16" name="Title 16"/>
          <p:cNvSpPr>
            <a:spLocks noGrp="1"/>
          </p:cNvSpPr>
          <p:nvPr>
            <p:ph type="title" hasCustomPrompt="1"/>
          </p:nvPr>
        </p:nvSpPr>
        <p:spPr>
          <a:xfrm>
            <a:off x="1282233" y="934080"/>
            <a:ext cx="8120912" cy="757412"/>
          </a:xfrm>
        </p:spPr>
        <p:txBody>
          <a:bodyPr wrap="square">
            <a:normAutofit/>
          </a:bodyPr>
          <a:lstStyle>
            <a:lvl1pPr>
              <a:defRPr>
                <a:solidFill>
                  <a:srgbClr val="DC1F26"/>
                </a:solidFill>
              </a:defRPr>
            </a:lvl1pPr>
          </a:lstStyle>
          <a:p>
            <a:r>
              <a:rPr lang="en-US" dirty="0" smtClean="0"/>
              <a:t>CLICK TO EDIT MASTER TITLE STYLE </a:t>
            </a:r>
            <a:endParaRPr lang="en-US" dirty="0"/>
          </a:p>
        </p:txBody>
      </p:sp>
      <p:pic>
        <p:nvPicPr>
          <p:cNvPr id="17" name="Picture 1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8444" y="965188"/>
            <a:ext cx="707102" cy="675235"/>
          </a:xfrm>
          <a:prstGeom prst="rect">
            <a:avLst/>
          </a:prstGeom>
        </p:spPr>
      </p:pic>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grpSp>
        <p:nvGrpSpPr>
          <p:cNvPr id="5" name="Group 15"/>
          <p:cNvGrpSpPr>
            <a:grpSpLocks/>
          </p:cNvGrpSpPr>
          <p:nvPr userDrawn="1"/>
        </p:nvGrpSpPr>
        <p:grpSpPr bwMode="auto">
          <a:xfrm>
            <a:off x="-3711" y="4996037"/>
            <a:ext cx="10699772" cy="2554747"/>
            <a:chOff x="-3765" y="4347683"/>
            <a:chExt cx="9147765" cy="2517405"/>
          </a:xfrm>
        </p:grpSpPr>
        <p:sp>
          <p:nvSpPr>
            <p:cNvPr id="6" name="Freeform 16"/>
            <p:cNvSpPr>
              <a:spLocks/>
            </p:cNvSpPr>
            <p:nvPr/>
          </p:nvSpPr>
          <p:spPr bwMode="auto">
            <a:xfrm>
              <a:off x="1687033" y="4347683"/>
              <a:ext cx="7450622" cy="1450173"/>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endParaRPr lang="en-US" altLang="zh-CN"/>
            </a:p>
          </p:txBody>
        </p:sp>
        <p:sp>
          <p:nvSpPr>
            <p:cNvPr id="8" name="Freeform 19"/>
            <p:cNvSpPr>
              <a:spLocks/>
            </p:cNvSpPr>
            <p:nvPr userDrawn="1"/>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lvl1pPr eaLnBrk="0" hangingPunct="0">
                <a:defRPr>
                  <a:solidFill>
                    <a:schemeClr val="tx1"/>
                  </a:solidFill>
                  <a:latin typeface="Arial" charset="0"/>
                  <a:ea typeface="黑体" charset="0"/>
                  <a:cs typeface="黑体" charset="0"/>
                </a:defRPr>
              </a:lvl1pPr>
              <a:lvl2pPr marL="742950" indent="-285750" eaLnBrk="0" hangingPunct="0">
                <a:defRPr>
                  <a:solidFill>
                    <a:schemeClr val="tx1"/>
                  </a:solidFill>
                  <a:latin typeface="Arial" charset="0"/>
                  <a:ea typeface="黑体" charset="0"/>
                  <a:cs typeface="黑体" charset="0"/>
                </a:defRPr>
              </a:lvl2pPr>
              <a:lvl3pPr marL="1143000" indent="-228600" eaLnBrk="0" hangingPunct="0">
                <a:defRPr>
                  <a:solidFill>
                    <a:schemeClr val="tx1"/>
                  </a:solidFill>
                  <a:latin typeface="Arial" charset="0"/>
                  <a:ea typeface="黑体" charset="0"/>
                  <a:cs typeface="黑体" charset="0"/>
                </a:defRPr>
              </a:lvl3pPr>
              <a:lvl4pPr marL="1600200" indent="-228600" eaLnBrk="0" hangingPunct="0">
                <a:defRPr>
                  <a:solidFill>
                    <a:schemeClr val="tx1"/>
                  </a:solidFill>
                  <a:latin typeface="Arial" charset="0"/>
                  <a:ea typeface="黑体" charset="0"/>
                  <a:cs typeface="黑体" charset="0"/>
                </a:defRPr>
              </a:lvl4pPr>
              <a:lvl5pPr marL="2057400" indent="-228600" eaLnBrk="0" hangingPunct="0">
                <a:defRPr>
                  <a:solidFill>
                    <a:schemeClr val="tx1"/>
                  </a:solidFill>
                  <a:latin typeface="Arial" charset="0"/>
                  <a:ea typeface="黑体" charset="0"/>
                  <a:cs typeface="黑体" charset="0"/>
                </a:defRPr>
              </a:lvl5pPr>
              <a:lvl6pPr marL="2514600" indent="-228600" eaLnBrk="0" fontAlgn="base" hangingPunct="0">
                <a:spcBef>
                  <a:spcPct val="0"/>
                </a:spcBef>
                <a:spcAft>
                  <a:spcPct val="0"/>
                </a:spcAft>
                <a:defRPr>
                  <a:solidFill>
                    <a:schemeClr val="tx1"/>
                  </a:solidFill>
                  <a:latin typeface="Arial" charset="0"/>
                  <a:ea typeface="黑体" charset="0"/>
                  <a:cs typeface="黑体" charset="0"/>
                </a:defRPr>
              </a:lvl6pPr>
              <a:lvl7pPr marL="2971800" indent="-228600" eaLnBrk="0" fontAlgn="base" hangingPunct="0">
                <a:spcBef>
                  <a:spcPct val="0"/>
                </a:spcBef>
                <a:spcAft>
                  <a:spcPct val="0"/>
                </a:spcAft>
                <a:defRPr>
                  <a:solidFill>
                    <a:schemeClr val="tx1"/>
                  </a:solidFill>
                  <a:latin typeface="Arial" charset="0"/>
                  <a:ea typeface="黑体" charset="0"/>
                  <a:cs typeface="黑体" charset="0"/>
                </a:defRPr>
              </a:lvl7pPr>
              <a:lvl8pPr marL="3429000" indent="-228600" eaLnBrk="0" fontAlgn="base" hangingPunct="0">
                <a:spcBef>
                  <a:spcPct val="0"/>
                </a:spcBef>
                <a:spcAft>
                  <a:spcPct val="0"/>
                </a:spcAft>
                <a:defRPr>
                  <a:solidFill>
                    <a:schemeClr val="tx1"/>
                  </a:solidFill>
                  <a:latin typeface="Arial" charset="0"/>
                  <a:ea typeface="黑体" charset="0"/>
                  <a:cs typeface="黑体" charset="0"/>
                </a:defRPr>
              </a:lvl8pPr>
              <a:lvl9pPr marL="3886200" indent="-228600" eaLnBrk="0" fontAlgn="base" hangingPunct="0">
                <a:spcBef>
                  <a:spcPct val="0"/>
                </a:spcBef>
                <a:spcAft>
                  <a:spcPct val="0"/>
                </a:spcAft>
                <a:defRPr>
                  <a:solidFill>
                    <a:schemeClr val="tx1"/>
                  </a:solidFill>
                  <a:latin typeface="Arial" charset="0"/>
                  <a:ea typeface="黑体" charset="0"/>
                  <a:cs typeface="黑体" charset="0"/>
                </a:defRPr>
              </a:lvl9pPr>
            </a:lstStyle>
            <a:p>
              <a:pPr algn="ctr" eaLnBrk="1" hangingPunct="1"/>
              <a:endParaRPr lang="en-US" altLang="zh-CN">
                <a:solidFill>
                  <a:srgbClr val="FFFFFF"/>
                </a:solidFill>
                <a:latin typeface="Lucida Sans Unicode" charset="0"/>
              </a:endParaRPr>
            </a:p>
          </p:txBody>
        </p:sp>
        <p:cxnSp>
          <p:nvCxnSpPr>
            <p:cNvPr id="10" name="Straight Connector 20"/>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hasCustomPrompt="1"/>
          </p:nvPr>
        </p:nvSpPr>
        <p:spPr>
          <a:xfrm>
            <a:off x="801648" y="1927862"/>
            <a:ext cx="9085342" cy="2012737"/>
          </a:xfrm>
        </p:spPr>
        <p:txBody>
          <a:bodyPr anchor="b"/>
          <a:lstStyle>
            <a:lvl1pPr algn="r">
              <a:defRPr sz="5500" b="1" baseline="0">
                <a:solidFill>
                  <a:schemeClr val="tx2"/>
                </a:solidFill>
                <a:effectLst>
                  <a:outerShdw blurRad="31750" dist="25400" dir="5400000" algn="tl" rotWithShape="0">
                    <a:srgbClr val="000000">
                      <a:alpha val="25000"/>
                    </a:srgbClr>
                  </a:outerShdw>
                </a:effectLst>
              </a:defRPr>
            </a:lvl1pPr>
            <a:extLst/>
          </a:lstStyle>
          <a:p>
            <a:r>
              <a:rPr lang="en-GB" dirty="0"/>
              <a:t>Module full </a:t>
            </a:r>
            <a:r>
              <a:rPr lang="en-GB" noProof="0" dirty="0"/>
              <a:t>name</a:t>
            </a:r>
            <a:r>
              <a:rPr lang="en-GB" dirty="0"/>
              <a:t> here</a:t>
            </a:r>
          </a:p>
        </p:txBody>
      </p:sp>
      <p:sp>
        <p:nvSpPr>
          <p:cNvPr id="17" name="Subtitle 16"/>
          <p:cNvSpPr>
            <a:spLocks noGrp="1"/>
          </p:cNvSpPr>
          <p:nvPr>
            <p:ph type="subTitle" idx="1" hasCustomPrompt="1"/>
          </p:nvPr>
        </p:nvSpPr>
        <p:spPr>
          <a:xfrm>
            <a:off x="801648" y="3972768"/>
            <a:ext cx="9085342" cy="1319674"/>
          </a:xfrm>
        </p:spPr>
        <p:txBody>
          <a:bodyPr lIns="52089" rIns="52089"/>
          <a:lstStyle>
            <a:lvl1pPr marL="0" marR="72924" indent="0" algn="r">
              <a:buNone/>
              <a:defRPr baseline="0">
                <a:solidFill>
                  <a:schemeClr val="tx2"/>
                </a:solidFill>
              </a:defRPr>
            </a:lvl1pPr>
            <a:lvl2pPr marL="520888" indent="0" algn="ctr">
              <a:buNone/>
            </a:lvl2pPr>
            <a:lvl3pPr marL="1041776" indent="0" algn="ctr">
              <a:buNone/>
            </a:lvl3pPr>
            <a:lvl4pPr marL="1562664" indent="0" algn="ctr">
              <a:buNone/>
            </a:lvl4pPr>
            <a:lvl5pPr marL="2083552" indent="0" algn="ctr">
              <a:buNone/>
            </a:lvl5pPr>
            <a:lvl6pPr marL="2604440" indent="0" algn="ctr">
              <a:buNone/>
            </a:lvl6pPr>
            <a:lvl7pPr marL="3125328" indent="0" algn="ctr">
              <a:buNone/>
            </a:lvl7pPr>
            <a:lvl8pPr marL="3646216" indent="0" algn="ctr">
              <a:buNone/>
            </a:lvl8pPr>
            <a:lvl9pPr marL="4167104" indent="0" algn="ctr">
              <a:buNone/>
            </a:lvl9pPr>
            <a:extLst/>
          </a:lstStyle>
          <a:p>
            <a:r>
              <a:rPr lang="en-GB" altLang="zh-CN" noProof="0" dirty="0"/>
              <a:t>Module section and number here. </a:t>
            </a:r>
          </a:p>
          <a:p>
            <a:r>
              <a:rPr lang="en-GB" noProof="0" dirty="0"/>
              <a:t>i.e. Programme level training module 1A</a:t>
            </a:r>
          </a:p>
        </p:txBody>
      </p:sp>
      <p:sp>
        <p:nvSpPr>
          <p:cNvPr id="11" name="TextBox 1"/>
          <p:cNvSpPr txBox="1"/>
          <p:nvPr userDrawn="1"/>
        </p:nvSpPr>
        <p:spPr>
          <a:xfrm>
            <a:off x="7820783" y="6862995"/>
            <a:ext cx="2624438" cy="397547"/>
          </a:xfrm>
          <a:prstGeom prst="rect">
            <a:avLst/>
          </a:prstGeom>
          <a:noFill/>
        </p:spPr>
        <p:txBody>
          <a:bodyPr wrap="none" lIns="104141" tIns="52071" rIns="104141" bIns="52071" rtlCol="0">
            <a:spAutoFit/>
          </a:bodyPr>
          <a:lstStyle/>
          <a:p>
            <a:pPr algn="r"/>
            <a:r>
              <a:rPr lang="en-US" sz="1900" b="1" dirty="0">
                <a:solidFill>
                  <a:schemeClr val="bg1"/>
                </a:solidFill>
              </a:rPr>
              <a:t>GLI</a:t>
            </a:r>
            <a:r>
              <a:rPr lang="en-US" sz="1900" b="1" baseline="0" dirty="0">
                <a:solidFill>
                  <a:schemeClr val="bg1"/>
                </a:solidFill>
              </a:rPr>
              <a:t> training package</a:t>
            </a:r>
            <a:endParaRPr lang="en-US" sz="1900" b="1" dirty="0">
              <a:solidFill>
                <a:schemeClr val="bg1"/>
              </a:solidFill>
            </a:endParaRPr>
          </a:p>
        </p:txBody>
      </p:sp>
    </p:spTree>
    <p:extLst>
      <p:ext uri="{BB962C8B-B14F-4D97-AF65-F5344CB8AC3E}">
        <p14:creationId xmlns:p14="http://schemas.microsoft.com/office/powerpoint/2010/main" val="11930487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Learning objectives">
    <p:spTree>
      <p:nvGrpSpPr>
        <p:cNvPr id="1" name=""/>
        <p:cNvGrpSpPr/>
        <p:nvPr/>
      </p:nvGrpSpPr>
      <p:grpSpPr>
        <a:xfrm>
          <a:off x="0" y="0"/>
          <a:ext cx="0" cy="0"/>
          <a:chOff x="0" y="0"/>
          <a:chExt cx="0" cy="0"/>
        </a:xfrm>
      </p:grpSpPr>
      <p:sp>
        <p:nvSpPr>
          <p:cNvPr id="5" name="Down Arrow Callout 4"/>
          <p:cNvSpPr/>
          <p:nvPr userDrawn="1"/>
        </p:nvSpPr>
        <p:spPr>
          <a:xfrm>
            <a:off x="543719" y="419100"/>
            <a:ext cx="9601200" cy="1181100"/>
          </a:xfrm>
          <a:prstGeom prst="downArrowCallout">
            <a:avLst>
              <a:gd name="adj1" fmla="val 132640"/>
              <a:gd name="adj2" fmla="val 211149"/>
              <a:gd name="adj3" fmla="val 26754"/>
              <a:gd name="adj4" fmla="val 64977"/>
            </a:avLst>
          </a:prstGeom>
          <a:solidFill>
            <a:schemeClr val="accent1">
              <a:lumMod val="75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p:txBody>
          <a:bodyPr/>
          <a:lstStyle>
            <a:lvl1pPr algn="ctr">
              <a:defRPr baseline="0">
                <a:solidFill>
                  <a:schemeClr val="bg1"/>
                </a:solidFill>
              </a:defRPr>
            </a:lvl1pPr>
          </a:lstStyle>
          <a:p>
            <a:r>
              <a:rPr lang="en-US" dirty="0"/>
              <a:t>Learning Objectives</a:t>
            </a:r>
            <a:endParaRPr lang="en-GB" dirty="0"/>
          </a:p>
        </p:txBody>
      </p:sp>
      <p:sp>
        <p:nvSpPr>
          <p:cNvPr id="8" name="Content Placeholder 7"/>
          <p:cNvSpPr>
            <a:spLocks noGrp="1"/>
          </p:cNvSpPr>
          <p:nvPr>
            <p:ph sz="quarter" idx="10" hasCustomPrompt="1"/>
          </p:nvPr>
        </p:nvSpPr>
        <p:spPr>
          <a:xfrm>
            <a:off x="544513" y="1714500"/>
            <a:ext cx="9601200" cy="4572000"/>
          </a:xfrm>
        </p:spPr>
        <p:txBody>
          <a:bodyPr/>
          <a:lstStyle/>
          <a:p>
            <a:pPr marL="124796" indent="0">
              <a:buNone/>
            </a:pPr>
            <a:r>
              <a:rPr lang="en-US" dirty="0"/>
              <a:t>At the end of this module, you will be able to:</a:t>
            </a:r>
          </a:p>
          <a:p>
            <a:r>
              <a:rPr lang="fr-FR" dirty="0"/>
              <a:t>1</a:t>
            </a:r>
          </a:p>
          <a:p>
            <a:r>
              <a:rPr lang="fr-FR" dirty="0"/>
              <a:t>2</a:t>
            </a:r>
          </a:p>
          <a:p>
            <a:r>
              <a:rPr lang="fr-FR" dirty="0"/>
              <a:t>3</a:t>
            </a:r>
          </a:p>
          <a:p>
            <a:r>
              <a:rPr lang="fr-FR" dirty="0"/>
              <a:t>4</a:t>
            </a:r>
          </a:p>
          <a:p>
            <a:r>
              <a:rPr lang="fr-FR" dirty="0"/>
              <a:t>5</a:t>
            </a:r>
          </a:p>
          <a:p>
            <a:r>
              <a:rPr lang="fr-FR" dirty="0"/>
              <a:t>6</a:t>
            </a:r>
          </a:p>
        </p:txBody>
      </p:sp>
    </p:spTree>
    <p:extLst>
      <p:ext uri="{BB962C8B-B14F-4D97-AF65-F5344CB8AC3E}">
        <p14:creationId xmlns:p14="http://schemas.microsoft.com/office/powerpoint/2010/main" val="5158821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Optional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solidFill>
                  <a:schemeClr val="tx2"/>
                </a:solidFill>
              </a:defRPr>
            </a:lvl1pPr>
            <a:extLst/>
          </a:lstStyle>
          <a:p>
            <a:pPr lvl="0"/>
            <a:r>
              <a:rPr lang="en-GB" altLang="zh-CN" noProof="0" dirty="0"/>
              <a:t>First level</a:t>
            </a:r>
          </a:p>
          <a:p>
            <a:pPr lvl="1"/>
            <a:r>
              <a:rPr lang="en-GB" altLang="zh-CN" noProof="0" dirty="0"/>
              <a:t>Second level</a:t>
            </a:r>
          </a:p>
          <a:p>
            <a:pPr lvl="2"/>
            <a:r>
              <a:rPr lang="en-GB" altLang="zh-CN" noProof="0" dirty="0"/>
              <a:t>Third level</a:t>
            </a:r>
          </a:p>
          <a:p>
            <a:pPr lvl="3"/>
            <a:r>
              <a:rPr lang="en-GB" altLang="zh-CN" noProof="0" dirty="0"/>
              <a:t>Fourth level </a:t>
            </a:r>
          </a:p>
          <a:p>
            <a:pPr lvl="4"/>
            <a:r>
              <a:rPr lang="en-GB" altLang="zh-CN" noProof="0" dirty="0"/>
              <a:t>Fifth level</a:t>
            </a:r>
          </a:p>
        </p:txBody>
      </p:sp>
      <p:sp>
        <p:nvSpPr>
          <p:cNvPr id="7" name="Title 6"/>
          <p:cNvSpPr>
            <a:spLocks noGrp="1"/>
          </p:cNvSpPr>
          <p:nvPr>
            <p:ph type="title" hasCustomPrompt="1"/>
          </p:nvPr>
        </p:nvSpPr>
        <p:spPr/>
        <p:txBody>
          <a:bodyPr rtlCol="0">
            <a:normAutofit/>
          </a:bodyPr>
          <a:lstStyle>
            <a:lvl1pPr>
              <a:defRPr sz="4400" baseline="0"/>
            </a:lvl1pPr>
            <a:extLst/>
          </a:lstStyle>
          <a:p>
            <a:r>
              <a:rPr lang="en-US" dirty="0"/>
              <a:t>Optional content</a:t>
            </a:r>
          </a:p>
        </p:txBody>
      </p:sp>
      <p:cxnSp>
        <p:nvCxnSpPr>
          <p:cNvPr id="8" name="Connecteur droit 7"/>
          <p:cNvCxnSpPr/>
          <p:nvPr userDrawn="1"/>
        </p:nvCxnSpPr>
        <p:spPr>
          <a:xfrm>
            <a:off x="546523" y="1316427"/>
            <a:ext cx="9595592"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39946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Activity slide 2">
    <p:spTree>
      <p:nvGrpSpPr>
        <p:cNvPr id="1" name=""/>
        <p:cNvGrpSpPr/>
        <p:nvPr/>
      </p:nvGrpSpPr>
      <p:grpSpPr>
        <a:xfrm>
          <a:off x="0" y="0"/>
          <a:ext cx="0" cy="0"/>
          <a:chOff x="0" y="0"/>
          <a:chExt cx="0" cy="0"/>
        </a:xfrm>
      </p:grpSpPr>
      <p:sp>
        <p:nvSpPr>
          <p:cNvPr id="8" name="Down Arrow Callout 7"/>
          <p:cNvSpPr/>
          <p:nvPr userDrawn="1"/>
        </p:nvSpPr>
        <p:spPr>
          <a:xfrm>
            <a:off x="543719" y="419100"/>
            <a:ext cx="9601200" cy="1181100"/>
          </a:xfrm>
          <a:prstGeom prst="downArrowCallout">
            <a:avLst>
              <a:gd name="adj1" fmla="val 132640"/>
              <a:gd name="adj2" fmla="val 211149"/>
              <a:gd name="adj3" fmla="val 26754"/>
              <a:gd name="adj4" fmla="val 64977"/>
            </a:avLst>
          </a:prstGeom>
          <a:solidFill>
            <a:schemeClr val="accent1">
              <a:lumMod val="75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3" name="Title 1"/>
          <p:cNvSpPr>
            <a:spLocks noGrp="1"/>
          </p:cNvSpPr>
          <p:nvPr>
            <p:ph type="title" hasCustomPrompt="1"/>
          </p:nvPr>
        </p:nvSpPr>
        <p:spPr>
          <a:xfrm>
            <a:off x="534432" y="302102"/>
            <a:ext cx="9619774" cy="1014325"/>
          </a:xfrm>
        </p:spPr>
        <p:txBody>
          <a:bodyPr/>
          <a:lstStyle>
            <a:lvl1pPr algn="ctr">
              <a:defRPr baseline="0">
                <a:solidFill>
                  <a:schemeClr val="bg1"/>
                </a:solidFill>
              </a:defRPr>
            </a:lvl1pPr>
          </a:lstStyle>
          <a:p>
            <a:r>
              <a:rPr lang="en-US" dirty="0"/>
              <a:t>Exercise slide title</a:t>
            </a:r>
            <a:endParaRPr lang="en-GB" dirty="0"/>
          </a:p>
        </p:txBody>
      </p:sp>
      <p:sp>
        <p:nvSpPr>
          <p:cNvPr id="7" name="Text Placeholder 5"/>
          <p:cNvSpPr>
            <a:spLocks noGrp="1"/>
          </p:cNvSpPr>
          <p:nvPr>
            <p:ph type="body" sz="quarter" idx="11" hasCustomPrompt="1"/>
          </p:nvPr>
        </p:nvSpPr>
        <p:spPr>
          <a:xfrm>
            <a:off x="5649119" y="1714500"/>
            <a:ext cx="4876800" cy="4648200"/>
          </a:xfrm>
        </p:spPr>
        <p:txBody>
          <a:bodyPr/>
          <a:lstStyle>
            <a:lvl1pPr>
              <a:defRPr baseline="0"/>
            </a:lvl1pPr>
          </a:lstStyle>
          <a:p>
            <a:pPr lvl="0"/>
            <a:r>
              <a:rPr lang="en-US" dirty="0"/>
              <a:t>Outcomes </a:t>
            </a:r>
          </a:p>
          <a:p>
            <a:pPr lvl="0"/>
            <a:r>
              <a:rPr lang="en-US" dirty="0"/>
              <a:t>feedback</a:t>
            </a:r>
            <a:endParaRPr lang="en-GB" dirty="0"/>
          </a:p>
        </p:txBody>
      </p:sp>
      <p:sp>
        <p:nvSpPr>
          <p:cNvPr id="4" name="Content Placeholder 3"/>
          <p:cNvSpPr>
            <a:spLocks noGrp="1"/>
          </p:cNvSpPr>
          <p:nvPr>
            <p:ph sz="quarter" idx="12"/>
          </p:nvPr>
        </p:nvSpPr>
        <p:spPr>
          <a:xfrm>
            <a:off x="543719" y="1714500"/>
            <a:ext cx="4800600" cy="468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25486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Activity slide">
    <p:spTree>
      <p:nvGrpSpPr>
        <p:cNvPr id="1" name=""/>
        <p:cNvGrpSpPr/>
        <p:nvPr/>
      </p:nvGrpSpPr>
      <p:grpSpPr>
        <a:xfrm>
          <a:off x="0" y="0"/>
          <a:ext cx="0" cy="0"/>
          <a:chOff x="0" y="0"/>
          <a:chExt cx="0" cy="0"/>
        </a:xfrm>
      </p:grpSpPr>
      <p:sp>
        <p:nvSpPr>
          <p:cNvPr id="8" name="Down Arrow Callout 7"/>
          <p:cNvSpPr/>
          <p:nvPr userDrawn="1"/>
        </p:nvSpPr>
        <p:spPr>
          <a:xfrm>
            <a:off x="543719" y="419100"/>
            <a:ext cx="9601200" cy="1181100"/>
          </a:xfrm>
          <a:prstGeom prst="downArrowCallout">
            <a:avLst>
              <a:gd name="adj1" fmla="val 132640"/>
              <a:gd name="adj2" fmla="val 211149"/>
              <a:gd name="adj3" fmla="val 26754"/>
              <a:gd name="adj4" fmla="val 64977"/>
            </a:avLst>
          </a:prstGeom>
          <a:solidFill>
            <a:schemeClr val="accent1">
              <a:lumMod val="75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p:txBody>
          <a:bodyPr/>
          <a:lstStyle>
            <a:lvl1pPr algn="ctr">
              <a:defRPr baseline="0">
                <a:solidFill>
                  <a:schemeClr val="bg1"/>
                </a:solidFill>
              </a:defRPr>
            </a:lvl1pPr>
          </a:lstStyle>
          <a:p>
            <a:r>
              <a:rPr lang="en-US" dirty="0"/>
              <a:t>Exercise slide title</a:t>
            </a:r>
            <a:endParaRPr lang="en-GB" dirty="0"/>
          </a:p>
        </p:txBody>
      </p:sp>
      <p:sp>
        <p:nvSpPr>
          <p:cNvPr id="4" name="Content Placeholder 3"/>
          <p:cNvSpPr>
            <a:spLocks noGrp="1"/>
          </p:cNvSpPr>
          <p:nvPr>
            <p:ph sz="quarter" idx="11"/>
          </p:nvPr>
        </p:nvSpPr>
        <p:spPr>
          <a:xfrm>
            <a:off x="528638" y="1790700"/>
            <a:ext cx="9601200" cy="4533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515278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ontent slide">
    <p:spTree>
      <p:nvGrpSpPr>
        <p:cNvPr id="1" name=""/>
        <p:cNvGrpSpPr/>
        <p:nvPr/>
      </p:nvGrpSpPr>
      <p:grpSpPr>
        <a:xfrm>
          <a:off x="0" y="0"/>
          <a:ext cx="0" cy="0"/>
          <a:chOff x="0" y="0"/>
          <a:chExt cx="0" cy="0"/>
        </a:xfrm>
      </p:grpSpPr>
      <p:sp>
        <p:nvSpPr>
          <p:cNvPr id="7" name="Title 6"/>
          <p:cNvSpPr>
            <a:spLocks noGrp="1"/>
          </p:cNvSpPr>
          <p:nvPr>
            <p:ph type="title" hasCustomPrompt="1"/>
          </p:nvPr>
        </p:nvSpPr>
        <p:spPr/>
        <p:txBody>
          <a:bodyPr rtlCol="0">
            <a:normAutofit/>
          </a:bodyPr>
          <a:lstStyle>
            <a:lvl1pPr>
              <a:defRPr sz="4400" baseline="0"/>
            </a:lvl1pPr>
            <a:extLst/>
          </a:lstStyle>
          <a:p>
            <a:r>
              <a:rPr lang="en-GB" noProof="0" dirty="0"/>
              <a:t>Contents of module</a:t>
            </a:r>
          </a:p>
        </p:txBody>
      </p:sp>
      <p:cxnSp>
        <p:nvCxnSpPr>
          <p:cNvPr id="8" name="Connecteur droit 7"/>
          <p:cNvCxnSpPr/>
          <p:nvPr userDrawn="1"/>
        </p:nvCxnSpPr>
        <p:spPr>
          <a:xfrm>
            <a:off x="546523" y="1316427"/>
            <a:ext cx="9595592"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Content Placeholder 3"/>
          <p:cNvSpPr>
            <a:spLocks noGrp="1"/>
          </p:cNvSpPr>
          <p:nvPr>
            <p:ph sz="quarter" idx="10"/>
          </p:nvPr>
        </p:nvSpPr>
        <p:spPr>
          <a:xfrm>
            <a:off x="544513" y="1638300"/>
            <a:ext cx="9601200" cy="4495800"/>
          </a:xfrm>
        </p:spPr>
        <p:txBody>
          <a:bodyPr/>
          <a:lstStyle>
            <a:lvl1pP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39300384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4845" y="401639"/>
            <a:ext cx="9218950" cy="1458120"/>
          </a:xfrm>
          <a:prstGeom prst="rect">
            <a:avLst/>
          </a:prstGeom>
        </p:spPr>
        <p:txBody>
          <a:bodyPr vert="horz" lIns="0" tIns="0" rIns="0" bIns="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34845" y="2008188"/>
            <a:ext cx="9218950" cy="4786471"/>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34845" y="6991987"/>
            <a:ext cx="2404943" cy="401638"/>
          </a:xfrm>
          <a:prstGeom prst="rect">
            <a:avLst/>
          </a:prstGeom>
        </p:spPr>
        <p:txBody>
          <a:bodyPr vert="horz" lIns="91440" tIns="45720" rIns="91440" bIns="45720" rtlCol="0" anchor="ctr"/>
          <a:lstStyle>
            <a:lvl1pPr algn="l">
              <a:defRPr sz="1315">
                <a:solidFill>
                  <a:schemeClr val="tx1">
                    <a:tint val="75000"/>
                  </a:schemeClr>
                </a:solidFill>
              </a:defRPr>
            </a:lvl1pPr>
          </a:lstStyle>
          <a:p>
            <a:fld id="{C9E73051-DB30-A64F-9FD3-2512FC6A75D9}" type="datetime1">
              <a:rPr lang="en-ZA" smtClean="0"/>
              <a:t>2017/07/07</a:t>
            </a:fld>
            <a:endParaRPr lang="en-US"/>
          </a:p>
        </p:txBody>
      </p:sp>
      <p:sp>
        <p:nvSpPr>
          <p:cNvPr id="5" name="Footer Placeholder 4"/>
          <p:cNvSpPr>
            <a:spLocks noGrp="1"/>
          </p:cNvSpPr>
          <p:nvPr>
            <p:ph type="ftr" sz="quarter" idx="3"/>
          </p:nvPr>
        </p:nvSpPr>
        <p:spPr>
          <a:xfrm>
            <a:off x="3540612" y="6991987"/>
            <a:ext cx="3607415" cy="401638"/>
          </a:xfrm>
          <a:prstGeom prst="rect">
            <a:avLst/>
          </a:prstGeom>
        </p:spPr>
        <p:txBody>
          <a:bodyPr vert="horz" lIns="91440" tIns="45720" rIns="91440" bIns="45720" rtlCol="0" anchor="ctr"/>
          <a:lstStyle>
            <a:lvl1pPr algn="ctr">
              <a:defRPr sz="1315">
                <a:solidFill>
                  <a:schemeClr val="tx1">
                    <a:tint val="75000"/>
                  </a:schemeClr>
                </a:solidFill>
              </a:defRPr>
            </a:lvl1pPr>
          </a:lstStyle>
          <a:p>
            <a:endParaRPr lang="en-US"/>
          </a:p>
        </p:txBody>
      </p:sp>
      <p:sp>
        <p:nvSpPr>
          <p:cNvPr id="21" name="Slide Number Placeholder 5"/>
          <p:cNvSpPr>
            <a:spLocks noGrp="1"/>
          </p:cNvSpPr>
          <p:nvPr>
            <p:ph type="sldNum" sz="quarter" idx="4"/>
          </p:nvPr>
        </p:nvSpPr>
        <p:spPr>
          <a:xfrm>
            <a:off x="9403145" y="6981376"/>
            <a:ext cx="538792" cy="295311"/>
          </a:xfrm>
          <a:prstGeom prst="rect">
            <a:avLst/>
          </a:prstGeom>
        </p:spPr>
        <p:txBody>
          <a:bodyPr lIns="0" tIns="0" rIns="0" bIns="0" anchor="ctr"/>
          <a:lstStyle>
            <a:lvl1pPr algn="ctr">
              <a:defRPr sz="1197" b="1">
                <a:solidFill>
                  <a:schemeClr val="bg1"/>
                </a:solidFill>
                <a:latin typeface="Trebuchet MS" charset="0"/>
                <a:ea typeface="Trebuchet MS" charset="0"/>
                <a:cs typeface="Trebuchet MS" charset="0"/>
              </a:defRPr>
            </a:lvl1pPr>
          </a:lstStyle>
          <a:p>
            <a:fld id="{F699B3C4-AA33-E74C-9AE8-E97D7C86624E}" type="slidenum">
              <a:rPr lang="en-US" smtClean="0"/>
              <a:pPr/>
              <a:t>‹#›</a:t>
            </a:fld>
            <a:endParaRPr lang="en-US" dirty="0"/>
          </a:p>
        </p:txBody>
      </p:sp>
    </p:spTree>
    <p:extLst>
      <p:ext uri="{BB962C8B-B14F-4D97-AF65-F5344CB8AC3E}">
        <p14:creationId xmlns:p14="http://schemas.microsoft.com/office/powerpoint/2010/main" val="1547659605"/>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13" r:id="rId9"/>
    <p:sldLayoutId id="2147483738" r:id="rId10"/>
    <p:sldLayoutId id="2147483733" r:id="rId11"/>
    <p:sldLayoutId id="2147483725" r:id="rId12"/>
    <p:sldLayoutId id="2147483735" r:id="rId13"/>
    <p:sldLayoutId id="2147483736" r:id="rId14"/>
    <p:sldLayoutId id="2147483729" r:id="rId15"/>
    <p:sldLayoutId id="2147483726" r:id="rId16"/>
    <p:sldLayoutId id="2147483727" r:id="rId17"/>
    <p:sldLayoutId id="2147483748" r:id="rId18"/>
  </p:sldLayoutIdLst>
  <p:hf hdr="0" ftr="0" dt="0"/>
  <p:txStyles>
    <p:titleStyle>
      <a:lvl1pPr algn="l" defTabSz="1002268" rtl="0" eaLnBrk="1" latinLnBrk="0" hangingPunct="1">
        <a:lnSpc>
          <a:spcPct val="90000"/>
        </a:lnSpc>
        <a:spcBef>
          <a:spcPct val="0"/>
        </a:spcBef>
        <a:buNone/>
        <a:defRPr sz="2794" b="1" i="1" kern="1200">
          <a:solidFill>
            <a:schemeClr val="tx1"/>
          </a:solidFill>
          <a:latin typeface="Trebuchet MS" charset="0"/>
          <a:ea typeface="Trebuchet MS" charset="0"/>
          <a:cs typeface="Trebuchet MS" charset="0"/>
        </a:defRPr>
      </a:lvl1pPr>
    </p:titleStyle>
    <p:bodyStyle>
      <a:lvl1pPr marL="250567" indent="-250567" algn="l" defTabSz="1002268" rtl="0" eaLnBrk="1" latinLnBrk="0" hangingPunct="1">
        <a:lnSpc>
          <a:spcPct val="100000"/>
        </a:lnSpc>
        <a:spcBef>
          <a:spcPts val="1096"/>
        </a:spcBef>
        <a:spcAft>
          <a:spcPts val="599"/>
        </a:spcAft>
        <a:buClr>
          <a:srgbClr val="DC1F26"/>
        </a:buClr>
        <a:buFont typeface="Wingdings" charset="2"/>
        <a:buChar char="§"/>
        <a:defRPr sz="1597" kern="1200">
          <a:solidFill>
            <a:schemeClr val="tx1">
              <a:lumMod val="50000"/>
              <a:lumOff val="50000"/>
            </a:schemeClr>
          </a:solidFill>
          <a:latin typeface="Trebuchet MS" charset="0"/>
          <a:ea typeface="Trebuchet MS" charset="0"/>
          <a:cs typeface="Trebuchet MS" charset="0"/>
        </a:defRPr>
      </a:lvl1pPr>
      <a:lvl2pPr marL="751701" indent="-250567" algn="l" defTabSz="1002268" rtl="0" eaLnBrk="1" latinLnBrk="0" hangingPunct="1">
        <a:lnSpc>
          <a:spcPct val="100000"/>
        </a:lnSpc>
        <a:spcBef>
          <a:spcPts val="548"/>
        </a:spcBef>
        <a:spcAft>
          <a:spcPts val="599"/>
        </a:spcAft>
        <a:buClr>
          <a:srgbClr val="DC1F26"/>
        </a:buClr>
        <a:buFont typeface="Wingdings" charset="2"/>
        <a:buChar char="§"/>
        <a:defRPr sz="1597" kern="1200">
          <a:solidFill>
            <a:schemeClr val="tx1">
              <a:lumMod val="50000"/>
              <a:lumOff val="50000"/>
            </a:schemeClr>
          </a:solidFill>
          <a:latin typeface="Trebuchet MS" charset="0"/>
          <a:ea typeface="Trebuchet MS" charset="0"/>
          <a:cs typeface="Trebuchet MS" charset="0"/>
        </a:defRPr>
      </a:lvl2pPr>
      <a:lvl3pPr marL="1252835" indent="-250567" algn="l" defTabSz="1002268" rtl="0" eaLnBrk="1" latinLnBrk="0" hangingPunct="1">
        <a:lnSpc>
          <a:spcPct val="100000"/>
        </a:lnSpc>
        <a:spcBef>
          <a:spcPts val="548"/>
        </a:spcBef>
        <a:spcAft>
          <a:spcPts val="599"/>
        </a:spcAft>
        <a:buClr>
          <a:srgbClr val="DC1F26"/>
        </a:buClr>
        <a:buFont typeface="Wingdings" charset="2"/>
        <a:buChar char="§"/>
        <a:defRPr sz="1597" kern="1200">
          <a:solidFill>
            <a:schemeClr val="tx1">
              <a:lumMod val="50000"/>
              <a:lumOff val="50000"/>
            </a:schemeClr>
          </a:solidFill>
          <a:latin typeface="Trebuchet MS" charset="0"/>
          <a:ea typeface="Trebuchet MS" charset="0"/>
          <a:cs typeface="Trebuchet MS" charset="0"/>
        </a:defRPr>
      </a:lvl3pPr>
      <a:lvl4pPr marL="1753969" indent="-250567" algn="l" defTabSz="1002268" rtl="0" eaLnBrk="1" latinLnBrk="0" hangingPunct="1">
        <a:lnSpc>
          <a:spcPct val="100000"/>
        </a:lnSpc>
        <a:spcBef>
          <a:spcPts val="548"/>
        </a:spcBef>
        <a:spcAft>
          <a:spcPts val="599"/>
        </a:spcAft>
        <a:buClr>
          <a:srgbClr val="DC1F26"/>
        </a:buClr>
        <a:buFont typeface="Wingdings" charset="2"/>
        <a:buChar char="§"/>
        <a:defRPr sz="1597" kern="1200">
          <a:solidFill>
            <a:schemeClr val="tx1">
              <a:lumMod val="50000"/>
              <a:lumOff val="50000"/>
            </a:schemeClr>
          </a:solidFill>
          <a:latin typeface="Trebuchet MS" charset="0"/>
          <a:ea typeface="Trebuchet MS" charset="0"/>
          <a:cs typeface="Trebuchet MS" charset="0"/>
        </a:defRPr>
      </a:lvl4pPr>
      <a:lvl5pPr marL="2255102" indent="-250567" algn="l" defTabSz="1002268" rtl="0" eaLnBrk="1" latinLnBrk="0" hangingPunct="1">
        <a:lnSpc>
          <a:spcPct val="100000"/>
        </a:lnSpc>
        <a:spcBef>
          <a:spcPts val="548"/>
        </a:spcBef>
        <a:spcAft>
          <a:spcPts val="599"/>
        </a:spcAft>
        <a:buClr>
          <a:srgbClr val="DC1F26"/>
        </a:buClr>
        <a:buFont typeface="Wingdings" charset="2"/>
        <a:buChar char="§"/>
        <a:defRPr sz="1597" kern="1200">
          <a:solidFill>
            <a:schemeClr val="tx1">
              <a:lumMod val="50000"/>
              <a:lumOff val="50000"/>
            </a:schemeClr>
          </a:solidFill>
          <a:latin typeface="Trebuchet MS" charset="0"/>
          <a:ea typeface="Trebuchet MS" charset="0"/>
          <a:cs typeface="Trebuchet MS" charset="0"/>
        </a:defRPr>
      </a:lvl5pPr>
      <a:lvl6pPr marL="2756237" indent="-250567" algn="l" defTabSz="1002268" rtl="0" eaLnBrk="1" latinLnBrk="0" hangingPunct="1">
        <a:lnSpc>
          <a:spcPct val="90000"/>
        </a:lnSpc>
        <a:spcBef>
          <a:spcPts val="548"/>
        </a:spcBef>
        <a:buFont typeface="Arial" panose="020B0604020202020204" pitchFamily="34" charset="0"/>
        <a:buChar char="•"/>
        <a:defRPr sz="1973" kern="1200">
          <a:solidFill>
            <a:schemeClr val="tx1"/>
          </a:solidFill>
          <a:latin typeface="+mn-lt"/>
          <a:ea typeface="+mn-ea"/>
          <a:cs typeface="+mn-cs"/>
        </a:defRPr>
      </a:lvl6pPr>
      <a:lvl7pPr marL="3257370" indent="-250567" algn="l" defTabSz="1002268" rtl="0" eaLnBrk="1" latinLnBrk="0" hangingPunct="1">
        <a:lnSpc>
          <a:spcPct val="90000"/>
        </a:lnSpc>
        <a:spcBef>
          <a:spcPts val="548"/>
        </a:spcBef>
        <a:buFont typeface="Arial" panose="020B0604020202020204" pitchFamily="34" charset="0"/>
        <a:buChar char="•"/>
        <a:defRPr sz="1973" kern="1200">
          <a:solidFill>
            <a:schemeClr val="tx1"/>
          </a:solidFill>
          <a:latin typeface="+mn-lt"/>
          <a:ea typeface="+mn-ea"/>
          <a:cs typeface="+mn-cs"/>
        </a:defRPr>
      </a:lvl7pPr>
      <a:lvl8pPr marL="3758505" indent="-250567" algn="l" defTabSz="1002268" rtl="0" eaLnBrk="1" latinLnBrk="0" hangingPunct="1">
        <a:lnSpc>
          <a:spcPct val="90000"/>
        </a:lnSpc>
        <a:spcBef>
          <a:spcPts val="548"/>
        </a:spcBef>
        <a:buFont typeface="Arial" panose="020B0604020202020204" pitchFamily="34" charset="0"/>
        <a:buChar char="•"/>
        <a:defRPr sz="1973" kern="1200">
          <a:solidFill>
            <a:schemeClr val="tx1"/>
          </a:solidFill>
          <a:latin typeface="+mn-lt"/>
          <a:ea typeface="+mn-ea"/>
          <a:cs typeface="+mn-cs"/>
        </a:defRPr>
      </a:lvl8pPr>
      <a:lvl9pPr marL="4259638" indent="-250567" algn="l" defTabSz="1002268" rtl="0" eaLnBrk="1" latinLnBrk="0" hangingPunct="1">
        <a:lnSpc>
          <a:spcPct val="90000"/>
        </a:lnSpc>
        <a:spcBef>
          <a:spcPts val="548"/>
        </a:spcBef>
        <a:buFont typeface="Arial" panose="020B0604020202020204" pitchFamily="34" charset="0"/>
        <a:buChar char="•"/>
        <a:defRPr sz="1973" kern="1200">
          <a:solidFill>
            <a:schemeClr val="tx1"/>
          </a:solidFill>
          <a:latin typeface="+mn-lt"/>
          <a:ea typeface="+mn-ea"/>
          <a:cs typeface="+mn-cs"/>
        </a:defRPr>
      </a:lvl9pPr>
    </p:bodyStyle>
    <p:otherStyle>
      <a:defPPr>
        <a:defRPr lang="en-US"/>
      </a:defPPr>
      <a:lvl1pPr marL="0" algn="l" defTabSz="1002268" rtl="0" eaLnBrk="1" latinLnBrk="0" hangingPunct="1">
        <a:defRPr sz="1973" kern="1200">
          <a:solidFill>
            <a:schemeClr val="tx1"/>
          </a:solidFill>
          <a:latin typeface="+mn-lt"/>
          <a:ea typeface="+mn-ea"/>
          <a:cs typeface="+mn-cs"/>
        </a:defRPr>
      </a:lvl1pPr>
      <a:lvl2pPr marL="501133" algn="l" defTabSz="1002268" rtl="0" eaLnBrk="1" latinLnBrk="0" hangingPunct="1">
        <a:defRPr sz="1973" kern="1200">
          <a:solidFill>
            <a:schemeClr val="tx1"/>
          </a:solidFill>
          <a:latin typeface="+mn-lt"/>
          <a:ea typeface="+mn-ea"/>
          <a:cs typeface="+mn-cs"/>
        </a:defRPr>
      </a:lvl2pPr>
      <a:lvl3pPr marL="1002268" algn="l" defTabSz="1002268" rtl="0" eaLnBrk="1" latinLnBrk="0" hangingPunct="1">
        <a:defRPr sz="1973" kern="1200">
          <a:solidFill>
            <a:schemeClr val="tx1"/>
          </a:solidFill>
          <a:latin typeface="+mn-lt"/>
          <a:ea typeface="+mn-ea"/>
          <a:cs typeface="+mn-cs"/>
        </a:defRPr>
      </a:lvl3pPr>
      <a:lvl4pPr marL="1503401" algn="l" defTabSz="1002268" rtl="0" eaLnBrk="1" latinLnBrk="0" hangingPunct="1">
        <a:defRPr sz="1973" kern="1200">
          <a:solidFill>
            <a:schemeClr val="tx1"/>
          </a:solidFill>
          <a:latin typeface="+mn-lt"/>
          <a:ea typeface="+mn-ea"/>
          <a:cs typeface="+mn-cs"/>
        </a:defRPr>
      </a:lvl4pPr>
      <a:lvl5pPr marL="2004536" algn="l" defTabSz="1002268" rtl="0" eaLnBrk="1" latinLnBrk="0" hangingPunct="1">
        <a:defRPr sz="1973" kern="1200">
          <a:solidFill>
            <a:schemeClr val="tx1"/>
          </a:solidFill>
          <a:latin typeface="+mn-lt"/>
          <a:ea typeface="+mn-ea"/>
          <a:cs typeface="+mn-cs"/>
        </a:defRPr>
      </a:lvl5pPr>
      <a:lvl6pPr marL="2505669" algn="l" defTabSz="1002268" rtl="0" eaLnBrk="1" latinLnBrk="0" hangingPunct="1">
        <a:defRPr sz="1973" kern="1200">
          <a:solidFill>
            <a:schemeClr val="tx1"/>
          </a:solidFill>
          <a:latin typeface="+mn-lt"/>
          <a:ea typeface="+mn-ea"/>
          <a:cs typeface="+mn-cs"/>
        </a:defRPr>
      </a:lvl6pPr>
      <a:lvl7pPr marL="3006803" algn="l" defTabSz="1002268" rtl="0" eaLnBrk="1" latinLnBrk="0" hangingPunct="1">
        <a:defRPr sz="1973" kern="1200">
          <a:solidFill>
            <a:schemeClr val="tx1"/>
          </a:solidFill>
          <a:latin typeface="+mn-lt"/>
          <a:ea typeface="+mn-ea"/>
          <a:cs typeface="+mn-cs"/>
        </a:defRPr>
      </a:lvl7pPr>
      <a:lvl8pPr marL="3507937" algn="l" defTabSz="1002268" rtl="0" eaLnBrk="1" latinLnBrk="0" hangingPunct="1">
        <a:defRPr sz="1973" kern="1200">
          <a:solidFill>
            <a:schemeClr val="tx1"/>
          </a:solidFill>
          <a:latin typeface="+mn-lt"/>
          <a:ea typeface="+mn-ea"/>
          <a:cs typeface="+mn-cs"/>
        </a:defRPr>
      </a:lvl8pPr>
      <a:lvl9pPr marL="4009071" algn="l" defTabSz="1002268" rtl="0" eaLnBrk="1" latinLnBrk="0" hangingPunct="1">
        <a:defRPr sz="197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0.jpg"/><Relationship Id="rId3"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sz="quarter" idx="13"/>
          </p:nvPr>
        </p:nvSpPr>
        <p:spPr>
          <a:xfrm>
            <a:off x="3128711" y="4491980"/>
            <a:ext cx="5877315" cy="497428"/>
          </a:xfrm>
        </p:spPr>
        <p:txBody>
          <a:bodyPr/>
          <a:lstStyle/>
          <a:p>
            <a:r>
              <a:rPr lang="en-GB" sz="1600" dirty="0" smtClean="0">
                <a:solidFill>
                  <a:schemeClr val="tx1">
                    <a:lumMod val="65000"/>
                    <a:lumOff val="35000"/>
                  </a:schemeClr>
                </a:solidFill>
              </a:rPr>
              <a:t>PROGRAMME MODULE 6 (PM6)</a:t>
            </a:r>
            <a:endParaRPr lang="en-GB" sz="1600" dirty="0">
              <a:solidFill>
                <a:schemeClr val="tx1">
                  <a:lumMod val="65000"/>
                  <a:lumOff val="35000"/>
                </a:schemeClr>
              </a:solidFill>
            </a:endParaRPr>
          </a:p>
        </p:txBody>
      </p:sp>
      <p:sp>
        <p:nvSpPr>
          <p:cNvPr id="4" name="Title 3"/>
          <p:cNvSpPr>
            <a:spLocks noGrp="1"/>
          </p:cNvSpPr>
          <p:nvPr>
            <p:ph type="title"/>
          </p:nvPr>
        </p:nvSpPr>
        <p:spPr>
          <a:xfrm>
            <a:off x="3128711" y="2907804"/>
            <a:ext cx="5877315" cy="1254229"/>
          </a:xfrm>
        </p:spPr>
        <p:txBody>
          <a:bodyPr>
            <a:normAutofit/>
          </a:bodyPr>
          <a:lstStyle/>
          <a:p>
            <a:r>
              <a:rPr lang="en-GB" sz="2800" dirty="0" smtClean="0"/>
              <a:t>HOW TO MONITOR AND EVALUATE YOUR PROGRAMME</a:t>
            </a:r>
            <a:endParaRPr lang="en-GB"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r>
              <a:rPr lang="en-US" sz="2000" dirty="0">
                <a:solidFill>
                  <a:schemeClr val="tx1">
                    <a:lumMod val="65000"/>
                    <a:lumOff val="35000"/>
                  </a:schemeClr>
                </a:solidFill>
              </a:rPr>
              <a:t>The End TB Strategy indicators have replaced </a:t>
            </a:r>
            <a:r>
              <a:rPr lang="en-GB" sz="2000" dirty="0">
                <a:solidFill>
                  <a:schemeClr val="tx1">
                    <a:lumMod val="65000"/>
                    <a:lumOff val="35000"/>
                  </a:schemeClr>
                </a:solidFill>
              </a:rPr>
              <a:t>the indicators under the Global Plan (2005-2015) </a:t>
            </a:r>
          </a:p>
          <a:p>
            <a:pPr lvl="1"/>
            <a:r>
              <a:rPr lang="en-GB" sz="2000" dirty="0" smtClean="0">
                <a:solidFill>
                  <a:schemeClr val="tx1">
                    <a:lumMod val="65000"/>
                    <a:lumOff val="35000"/>
                  </a:schemeClr>
                </a:solidFill>
              </a:rPr>
              <a:t>NTPs </a:t>
            </a:r>
            <a:r>
              <a:rPr lang="en-GB" sz="2000" dirty="0">
                <a:solidFill>
                  <a:schemeClr val="tx1">
                    <a:lumMod val="65000"/>
                    <a:lumOff val="35000"/>
                  </a:schemeClr>
                </a:solidFill>
              </a:rPr>
              <a:t>will report their progress toward meeting the targets of the </a:t>
            </a:r>
            <a:r>
              <a:rPr lang="en-US" sz="2000" dirty="0">
                <a:solidFill>
                  <a:schemeClr val="tx1">
                    <a:lumMod val="65000"/>
                    <a:lumOff val="35000"/>
                  </a:schemeClr>
                </a:solidFill>
              </a:rPr>
              <a:t>End TB Strategy using top-ten priority indicators</a:t>
            </a:r>
            <a:r>
              <a:rPr lang="en-GB" sz="2000" dirty="0">
                <a:solidFill>
                  <a:schemeClr val="tx1">
                    <a:lumMod val="65000"/>
                    <a:lumOff val="35000"/>
                  </a:schemeClr>
                </a:solidFill>
              </a:rPr>
              <a:t> </a:t>
            </a:r>
          </a:p>
          <a:p>
            <a:pPr lvl="2"/>
            <a:r>
              <a:rPr lang="en-GB" sz="2000" dirty="0" smtClean="0">
                <a:solidFill>
                  <a:schemeClr val="tx1">
                    <a:lumMod val="65000"/>
                    <a:lumOff val="35000"/>
                  </a:schemeClr>
                </a:solidFill>
              </a:rPr>
              <a:t>See Module PM 1: TB Diagnostics- </a:t>
            </a:r>
            <a:r>
              <a:rPr lang="en-GB" sz="2000" dirty="0">
                <a:solidFill>
                  <a:schemeClr val="tx1">
                    <a:lumMod val="65000"/>
                    <a:lumOff val="35000"/>
                  </a:schemeClr>
                </a:solidFill>
              </a:rPr>
              <a:t>Global </a:t>
            </a:r>
            <a:r>
              <a:rPr lang="en-GB" sz="2000" dirty="0" smtClean="0">
                <a:solidFill>
                  <a:schemeClr val="tx1">
                    <a:lumMod val="65000"/>
                    <a:lumOff val="35000"/>
                  </a:schemeClr>
                </a:solidFill>
              </a:rPr>
              <a:t>Policies </a:t>
            </a:r>
            <a:r>
              <a:rPr lang="en-GB" sz="2000" dirty="0">
                <a:solidFill>
                  <a:schemeClr val="tx1">
                    <a:lumMod val="65000"/>
                    <a:lumOff val="35000"/>
                  </a:schemeClr>
                </a:solidFill>
              </a:rPr>
              <a:t>and S</a:t>
            </a:r>
            <a:r>
              <a:rPr lang="en-GB" sz="2000" dirty="0" smtClean="0">
                <a:solidFill>
                  <a:schemeClr val="tx1">
                    <a:lumMod val="65000"/>
                    <a:lumOff val="35000"/>
                  </a:schemeClr>
                </a:solidFill>
              </a:rPr>
              <a:t>trategies</a:t>
            </a:r>
            <a:endParaRPr lang="en-GB" sz="2000" dirty="0">
              <a:solidFill>
                <a:schemeClr val="tx1">
                  <a:lumMod val="65000"/>
                  <a:lumOff val="35000"/>
                </a:schemeClr>
              </a:solidFill>
            </a:endParaRPr>
          </a:p>
        </p:txBody>
      </p:sp>
      <p:sp>
        <p:nvSpPr>
          <p:cNvPr id="2" name="Title 1"/>
          <p:cNvSpPr>
            <a:spLocks noGrp="1"/>
          </p:cNvSpPr>
          <p:nvPr>
            <p:ph type="title"/>
          </p:nvPr>
        </p:nvSpPr>
        <p:spPr/>
        <p:txBody>
          <a:bodyPr>
            <a:normAutofit/>
          </a:bodyPr>
          <a:lstStyle/>
          <a:p>
            <a:r>
              <a:rPr lang="en-GB" sz="2800" dirty="0" smtClean="0"/>
              <a:t>END TB STRATEGY</a:t>
            </a:r>
            <a:endParaRPr lang="en-GB" sz="2800" dirty="0"/>
          </a:p>
        </p:txBody>
      </p:sp>
    </p:spTree>
    <p:extLst>
      <p:ext uri="{BB962C8B-B14F-4D97-AF65-F5344CB8AC3E}">
        <p14:creationId xmlns:p14="http://schemas.microsoft.com/office/powerpoint/2010/main" val="15950662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542471350"/>
              </p:ext>
            </p:extLst>
          </p:nvPr>
        </p:nvGraphicFramePr>
        <p:xfrm>
          <a:off x="1282233" y="1844772"/>
          <a:ext cx="8120629" cy="4582160"/>
        </p:xfrm>
        <a:graphic>
          <a:graphicData uri="http://schemas.openxmlformats.org/drawingml/2006/table">
            <a:tbl>
              <a:tblPr firstRow="1" bandRow="1">
                <a:tableStyleId>{5C22544A-7EE6-4342-B048-85BDC9FD1C3A}</a:tableStyleId>
              </a:tblPr>
              <a:tblGrid>
                <a:gridCol w="6237770">
                  <a:extLst>
                    <a:ext uri="{9D8B030D-6E8A-4147-A177-3AD203B41FA5}">
                      <a16:colId xmlns="" xmlns:a16="http://schemas.microsoft.com/office/drawing/2014/main" val="20000"/>
                    </a:ext>
                  </a:extLst>
                </a:gridCol>
                <a:gridCol w="1882859">
                  <a:extLst>
                    <a:ext uri="{9D8B030D-6E8A-4147-A177-3AD203B41FA5}">
                      <a16:colId xmlns="" xmlns:a16="http://schemas.microsoft.com/office/drawing/2014/main" val="20001"/>
                    </a:ext>
                  </a:extLst>
                </a:gridCol>
              </a:tblGrid>
              <a:tr h="370840">
                <a:tc>
                  <a:txBody>
                    <a:bodyPr/>
                    <a:lstStyle/>
                    <a:p>
                      <a:r>
                        <a:rPr lang="en-GB" sz="1600" dirty="0">
                          <a:latin typeface="Trebuchet MS" charset="0"/>
                          <a:ea typeface="Trebuchet MS" charset="0"/>
                          <a:cs typeface="Trebuchet MS" charset="0"/>
                        </a:rPr>
                        <a:t>Priority indicators</a:t>
                      </a:r>
                    </a:p>
                  </a:txBody>
                  <a:tcPr marL="77270" marR="77270"/>
                </a:tc>
                <a:tc>
                  <a:txBody>
                    <a:bodyPr/>
                    <a:lstStyle/>
                    <a:p>
                      <a:pPr algn="ctr"/>
                      <a:r>
                        <a:rPr lang="en-GB" sz="1600" dirty="0">
                          <a:latin typeface="Trebuchet MS" charset="0"/>
                          <a:ea typeface="Trebuchet MS" charset="0"/>
                          <a:cs typeface="Trebuchet MS" charset="0"/>
                        </a:rPr>
                        <a:t>End</a:t>
                      </a:r>
                      <a:r>
                        <a:rPr lang="en-GB" sz="1600" baseline="0" dirty="0">
                          <a:latin typeface="Trebuchet MS" charset="0"/>
                          <a:ea typeface="Trebuchet MS" charset="0"/>
                          <a:cs typeface="Trebuchet MS" charset="0"/>
                        </a:rPr>
                        <a:t> </a:t>
                      </a:r>
                      <a:r>
                        <a:rPr lang="en-GB" sz="1600" dirty="0">
                          <a:latin typeface="Trebuchet MS" charset="0"/>
                          <a:ea typeface="Trebuchet MS" charset="0"/>
                          <a:cs typeface="Trebuchet MS" charset="0"/>
                        </a:rPr>
                        <a:t>TB Strategy target 2025</a:t>
                      </a:r>
                    </a:p>
                  </a:txBody>
                  <a:tcPr marL="77270" marR="77270"/>
                </a:tc>
                <a:extLst>
                  <a:ext uri="{0D108BD9-81ED-4DB2-BD59-A6C34878D82A}">
                    <a16:rowId xmlns="" xmlns:a16="http://schemas.microsoft.com/office/drawing/2014/main" val="10000"/>
                  </a:ext>
                </a:extLst>
              </a:tr>
              <a:tr h="370840">
                <a:tc>
                  <a:txBody>
                    <a:bodyPr/>
                    <a:lstStyle/>
                    <a:p>
                      <a:r>
                        <a:rPr lang="en-GB" sz="1400" dirty="0">
                          <a:solidFill>
                            <a:schemeClr val="tx1">
                              <a:lumMod val="65000"/>
                              <a:lumOff val="35000"/>
                            </a:schemeClr>
                          </a:solidFill>
                          <a:latin typeface="Trebuchet MS" charset="0"/>
                          <a:ea typeface="Trebuchet MS" charset="0"/>
                          <a:cs typeface="Trebuchet MS" charset="0"/>
                        </a:rPr>
                        <a:t>1. TB treatment coverage</a:t>
                      </a:r>
                    </a:p>
                  </a:txBody>
                  <a:tcPr marL="77270" marR="77270"/>
                </a:tc>
                <a:tc>
                  <a:txBody>
                    <a:bodyPr/>
                    <a:lstStyle/>
                    <a:p>
                      <a:pPr algn="ctr"/>
                      <a:r>
                        <a:rPr lang="en-GB" sz="1400" dirty="0">
                          <a:solidFill>
                            <a:schemeClr val="tx1">
                              <a:lumMod val="65000"/>
                              <a:lumOff val="35000"/>
                            </a:schemeClr>
                          </a:solidFill>
                          <a:latin typeface="Trebuchet MS" charset="0"/>
                          <a:ea typeface="Trebuchet MS" charset="0"/>
                          <a:cs typeface="Trebuchet MS" charset="0"/>
                        </a:rPr>
                        <a:t>≥ 90%</a:t>
                      </a:r>
                    </a:p>
                  </a:txBody>
                  <a:tcPr marL="77270" marR="77270"/>
                </a:tc>
                <a:extLst>
                  <a:ext uri="{0D108BD9-81ED-4DB2-BD59-A6C34878D82A}">
                    <a16:rowId xmlns="" xmlns:a16="http://schemas.microsoft.com/office/drawing/2014/main" val="10001"/>
                  </a:ext>
                </a:extLst>
              </a:tr>
              <a:tr h="370840">
                <a:tc>
                  <a:txBody>
                    <a:bodyPr/>
                    <a:lstStyle/>
                    <a:p>
                      <a:r>
                        <a:rPr lang="en-GB" sz="1400" dirty="0">
                          <a:solidFill>
                            <a:schemeClr val="tx1">
                              <a:lumMod val="65000"/>
                              <a:lumOff val="35000"/>
                            </a:schemeClr>
                          </a:solidFill>
                          <a:latin typeface="Trebuchet MS" charset="0"/>
                          <a:ea typeface="Trebuchet MS" charset="0"/>
                          <a:cs typeface="Trebuchet MS" charset="0"/>
                        </a:rPr>
                        <a:t>2. TB treatment success rate</a:t>
                      </a:r>
                    </a:p>
                  </a:txBody>
                  <a:tcPr marL="77270" marR="7727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a:solidFill>
                            <a:schemeClr val="tx1">
                              <a:lumMod val="65000"/>
                              <a:lumOff val="35000"/>
                            </a:schemeClr>
                          </a:solidFill>
                          <a:latin typeface="Trebuchet MS" charset="0"/>
                          <a:ea typeface="Trebuchet MS" charset="0"/>
                          <a:cs typeface="Trebuchet MS" charset="0"/>
                        </a:rPr>
                        <a:t>≥ 90%</a:t>
                      </a:r>
                    </a:p>
                  </a:txBody>
                  <a:tcPr marL="77270" marR="77270"/>
                </a:tc>
                <a:extLst>
                  <a:ext uri="{0D108BD9-81ED-4DB2-BD59-A6C34878D82A}">
                    <a16:rowId xmlns="" xmlns:a16="http://schemas.microsoft.com/office/drawing/2014/main" val="10002"/>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0" kern="1200" dirty="0">
                          <a:solidFill>
                            <a:schemeClr val="tx1">
                              <a:lumMod val="65000"/>
                              <a:lumOff val="35000"/>
                            </a:schemeClr>
                          </a:solidFill>
                          <a:effectLst/>
                          <a:latin typeface="Trebuchet MS" charset="0"/>
                          <a:ea typeface="Trebuchet MS" charset="0"/>
                          <a:cs typeface="Trebuchet MS" charset="0"/>
                        </a:rPr>
                        <a:t>3. Percentage of TB-affected households that experience catastrophic costs due to TB</a:t>
                      </a:r>
                      <a:endParaRPr lang="en-US" sz="1400" b="0" dirty="0">
                        <a:solidFill>
                          <a:schemeClr val="tx1">
                            <a:lumMod val="65000"/>
                            <a:lumOff val="35000"/>
                          </a:schemeClr>
                        </a:solidFill>
                        <a:effectLst/>
                        <a:latin typeface="Trebuchet MS" charset="0"/>
                        <a:ea typeface="Trebuchet MS" charset="0"/>
                        <a:cs typeface="Trebuchet MS" charset="0"/>
                      </a:endParaRPr>
                    </a:p>
                  </a:txBody>
                  <a:tcPr marL="77270" marR="77270"/>
                </a:tc>
                <a:tc>
                  <a:txBody>
                    <a:bodyPr/>
                    <a:lstStyle/>
                    <a:p>
                      <a:pPr algn="ctr"/>
                      <a:r>
                        <a:rPr lang="en-GB" sz="1400" b="0" dirty="0">
                          <a:solidFill>
                            <a:schemeClr val="tx1">
                              <a:lumMod val="65000"/>
                              <a:lumOff val="35000"/>
                            </a:schemeClr>
                          </a:solidFill>
                          <a:latin typeface="Trebuchet MS" charset="0"/>
                          <a:ea typeface="Trebuchet MS" charset="0"/>
                          <a:cs typeface="Trebuchet MS" charset="0"/>
                        </a:rPr>
                        <a:t>0%</a:t>
                      </a:r>
                    </a:p>
                  </a:txBody>
                  <a:tcPr marL="77270" marR="77270"/>
                </a:tc>
                <a:extLst>
                  <a:ext uri="{0D108BD9-81ED-4DB2-BD59-A6C34878D82A}">
                    <a16:rowId xmlns="" xmlns:a16="http://schemas.microsoft.com/office/drawing/2014/main" val="10003"/>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0" kern="1200" dirty="0">
                          <a:solidFill>
                            <a:schemeClr val="tx1">
                              <a:lumMod val="65000"/>
                              <a:lumOff val="35000"/>
                            </a:schemeClr>
                          </a:solidFill>
                          <a:effectLst/>
                          <a:latin typeface="Trebuchet MS" charset="0"/>
                          <a:ea typeface="Trebuchet MS" charset="0"/>
                          <a:cs typeface="Trebuchet MS" charset="0"/>
                        </a:rPr>
                        <a:t>4. Percentage of new and relapse TB patients tested using a WHO recommended rapid tests (WRD) </a:t>
                      </a:r>
                      <a:r>
                        <a:rPr kumimoji="0" lang="en-US" sz="1400" b="0" kern="1200" dirty="0" smtClean="0">
                          <a:solidFill>
                            <a:schemeClr val="tx1">
                              <a:lumMod val="65000"/>
                              <a:lumOff val="35000"/>
                            </a:schemeClr>
                          </a:solidFill>
                          <a:effectLst/>
                          <a:latin typeface="Trebuchet MS" charset="0"/>
                          <a:ea typeface="Trebuchet MS" charset="0"/>
                          <a:cs typeface="Trebuchet MS" charset="0"/>
                        </a:rPr>
                        <a:t>as the initial diagnostic test</a:t>
                      </a:r>
                      <a:endParaRPr lang="en-US" sz="1400" b="0" dirty="0">
                        <a:solidFill>
                          <a:schemeClr val="tx1">
                            <a:lumMod val="65000"/>
                            <a:lumOff val="35000"/>
                          </a:schemeClr>
                        </a:solidFill>
                        <a:effectLst/>
                        <a:latin typeface="Trebuchet MS" charset="0"/>
                        <a:ea typeface="Trebuchet MS" charset="0"/>
                        <a:cs typeface="Trebuchet MS" charset="0"/>
                      </a:endParaRPr>
                    </a:p>
                  </a:txBody>
                  <a:tcPr marL="77270" marR="7727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0" dirty="0">
                          <a:solidFill>
                            <a:schemeClr val="tx1">
                              <a:lumMod val="65000"/>
                              <a:lumOff val="35000"/>
                            </a:schemeClr>
                          </a:solidFill>
                          <a:latin typeface="Trebuchet MS" charset="0"/>
                          <a:ea typeface="Trebuchet MS" charset="0"/>
                          <a:cs typeface="Trebuchet MS" charset="0"/>
                        </a:rPr>
                        <a:t>≥ 90%</a:t>
                      </a:r>
                    </a:p>
                  </a:txBody>
                  <a:tcPr marL="77270" marR="77270"/>
                </a:tc>
                <a:extLst>
                  <a:ext uri="{0D108BD9-81ED-4DB2-BD59-A6C34878D82A}">
                    <a16:rowId xmlns="" xmlns:a16="http://schemas.microsoft.com/office/drawing/2014/main" val="10004"/>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0" kern="1200" dirty="0">
                          <a:solidFill>
                            <a:schemeClr val="tx1">
                              <a:lumMod val="65000"/>
                              <a:lumOff val="35000"/>
                            </a:schemeClr>
                          </a:solidFill>
                          <a:effectLst/>
                          <a:latin typeface="Trebuchet MS" charset="0"/>
                          <a:ea typeface="Trebuchet MS" charset="0"/>
                          <a:cs typeface="Trebuchet MS" charset="0"/>
                        </a:rPr>
                        <a:t>5. LTBI treatment coverage</a:t>
                      </a:r>
                      <a:endParaRPr lang="en-US" sz="1400" b="0" dirty="0">
                        <a:solidFill>
                          <a:schemeClr val="tx1">
                            <a:lumMod val="65000"/>
                            <a:lumOff val="35000"/>
                          </a:schemeClr>
                        </a:solidFill>
                        <a:latin typeface="Trebuchet MS" charset="0"/>
                        <a:ea typeface="Trebuchet MS" charset="0"/>
                        <a:cs typeface="Trebuchet MS" charset="0"/>
                      </a:endParaRPr>
                    </a:p>
                  </a:txBody>
                  <a:tcPr marL="77270" marR="77270"/>
                </a:tc>
                <a:tc>
                  <a:txBody>
                    <a:bodyPr/>
                    <a:lstStyle/>
                    <a:p>
                      <a:pPr algn="ctr"/>
                      <a:r>
                        <a:rPr lang="en-GB" sz="1400" dirty="0">
                          <a:solidFill>
                            <a:schemeClr val="tx1">
                              <a:lumMod val="65000"/>
                              <a:lumOff val="35000"/>
                            </a:schemeClr>
                          </a:solidFill>
                          <a:latin typeface="Trebuchet MS" charset="0"/>
                          <a:ea typeface="Trebuchet MS" charset="0"/>
                          <a:cs typeface="Trebuchet MS" charset="0"/>
                        </a:rPr>
                        <a:t>≥ 90%</a:t>
                      </a:r>
                    </a:p>
                  </a:txBody>
                  <a:tcPr marL="77270" marR="77270"/>
                </a:tc>
                <a:extLst>
                  <a:ext uri="{0D108BD9-81ED-4DB2-BD59-A6C34878D82A}">
                    <a16:rowId xmlns="" xmlns:a16="http://schemas.microsoft.com/office/drawing/2014/main" val="10005"/>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0" kern="1200" dirty="0">
                          <a:solidFill>
                            <a:schemeClr val="tx1">
                              <a:lumMod val="65000"/>
                              <a:lumOff val="35000"/>
                            </a:schemeClr>
                          </a:solidFill>
                          <a:effectLst/>
                          <a:latin typeface="Trebuchet MS" charset="0"/>
                          <a:ea typeface="Trebuchet MS" charset="0"/>
                          <a:cs typeface="Trebuchet MS" charset="0"/>
                        </a:rPr>
                        <a:t>6. Contact investigation coverage </a:t>
                      </a:r>
                      <a:endParaRPr lang="en-US" sz="1400" b="0" dirty="0">
                        <a:solidFill>
                          <a:schemeClr val="tx1">
                            <a:lumMod val="65000"/>
                            <a:lumOff val="35000"/>
                          </a:schemeClr>
                        </a:solidFill>
                        <a:latin typeface="Trebuchet MS" charset="0"/>
                        <a:ea typeface="Trebuchet MS" charset="0"/>
                        <a:cs typeface="Trebuchet MS" charset="0"/>
                      </a:endParaRPr>
                    </a:p>
                  </a:txBody>
                  <a:tcPr marL="77270" marR="7727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a:solidFill>
                            <a:schemeClr val="tx1">
                              <a:lumMod val="65000"/>
                              <a:lumOff val="35000"/>
                            </a:schemeClr>
                          </a:solidFill>
                          <a:latin typeface="Trebuchet MS" charset="0"/>
                          <a:ea typeface="Trebuchet MS" charset="0"/>
                          <a:cs typeface="Trebuchet MS" charset="0"/>
                        </a:rPr>
                        <a:t>≥ 90%</a:t>
                      </a:r>
                    </a:p>
                  </a:txBody>
                  <a:tcPr marL="77270" marR="77270"/>
                </a:tc>
                <a:extLst>
                  <a:ext uri="{0D108BD9-81ED-4DB2-BD59-A6C34878D82A}">
                    <a16:rowId xmlns="" xmlns:a16="http://schemas.microsoft.com/office/drawing/2014/main" val="10006"/>
                  </a:ext>
                </a:extLst>
              </a:tr>
              <a:tr h="370840">
                <a:tc>
                  <a:txBody>
                    <a:bodyPr/>
                    <a:lstStyle/>
                    <a:p>
                      <a:r>
                        <a:rPr kumimoji="0" lang="en-US" sz="1400" b="0" kern="1200" dirty="0">
                          <a:solidFill>
                            <a:schemeClr val="tx1">
                              <a:lumMod val="65000"/>
                              <a:lumOff val="35000"/>
                            </a:schemeClr>
                          </a:solidFill>
                          <a:effectLst/>
                          <a:latin typeface="Trebuchet MS" charset="0"/>
                          <a:ea typeface="Trebuchet MS" charset="0"/>
                          <a:cs typeface="Trebuchet MS" charset="0"/>
                        </a:rPr>
                        <a:t>7. Drug susceptibility testing (DST) coverage for TB patients </a:t>
                      </a:r>
                      <a:endParaRPr lang="en-US" sz="1400" b="0" dirty="0">
                        <a:solidFill>
                          <a:schemeClr val="tx1">
                            <a:lumMod val="65000"/>
                            <a:lumOff val="35000"/>
                          </a:schemeClr>
                        </a:solidFill>
                        <a:latin typeface="Trebuchet MS" charset="0"/>
                        <a:ea typeface="Trebuchet MS" charset="0"/>
                        <a:cs typeface="Trebuchet MS" charset="0"/>
                      </a:endParaRPr>
                    </a:p>
                  </a:txBody>
                  <a:tcPr marL="77270" marR="77270"/>
                </a:tc>
                <a:tc>
                  <a:txBody>
                    <a:bodyPr/>
                    <a:lstStyle/>
                    <a:p>
                      <a:pPr algn="ctr"/>
                      <a:r>
                        <a:rPr lang="en-GB" sz="1400" dirty="0">
                          <a:solidFill>
                            <a:schemeClr val="tx1">
                              <a:lumMod val="65000"/>
                              <a:lumOff val="35000"/>
                            </a:schemeClr>
                          </a:solidFill>
                          <a:latin typeface="Trebuchet MS" charset="0"/>
                          <a:ea typeface="Trebuchet MS" charset="0"/>
                          <a:cs typeface="Trebuchet MS" charset="0"/>
                        </a:rPr>
                        <a:t>100%</a:t>
                      </a:r>
                    </a:p>
                  </a:txBody>
                  <a:tcPr marL="77270" marR="77270"/>
                </a:tc>
                <a:extLst>
                  <a:ext uri="{0D108BD9-81ED-4DB2-BD59-A6C34878D82A}">
                    <a16:rowId xmlns="" xmlns:a16="http://schemas.microsoft.com/office/drawing/2014/main" val="10007"/>
                  </a:ext>
                </a:extLst>
              </a:tr>
              <a:tr h="370840">
                <a:tc>
                  <a:txBody>
                    <a:bodyPr/>
                    <a:lstStyle/>
                    <a:p>
                      <a:r>
                        <a:rPr kumimoji="0" lang="en-US" sz="1400" b="0" kern="1200" dirty="0">
                          <a:solidFill>
                            <a:schemeClr val="tx1">
                              <a:lumMod val="65000"/>
                              <a:lumOff val="35000"/>
                            </a:schemeClr>
                          </a:solidFill>
                          <a:effectLst/>
                          <a:latin typeface="Trebuchet MS" charset="0"/>
                          <a:ea typeface="Trebuchet MS" charset="0"/>
                          <a:cs typeface="Trebuchet MS" charset="0"/>
                        </a:rPr>
                        <a:t>8. Treatment coverage, new TB drugs</a:t>
                      </a:r>
                      <a:endParaRPr lang="en-US" sz="1400" b="0" dirty="0">
                        <a:solidFill>
                          <a:schemeClr val="tx1">
                            <a:lumMod val="65000"/>
                            <a:lumOff val="35000"/>
                          </a:schemeClr>
                        </a:solidFill>
                        <a:latin typeface="Trebuchet MS" charset="0"/>
                        <a:ea typeface="Trebuchet MS" charset="0"/>
                        <a:cs typeface="Trebuchet MS" charset="0"/>
                      </a:endParaRPr>
                    </a:p>
                  </a:txBody>
                  <a:tcPr marL="77270" marR="7727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a:solidFill>
                            <a:schemeClr val="tx1">
                              <a:lumMod val="65000"/>
                              <a:lumOff val="35000"/>
                            </a:schemeClr>
                          </a:solidFill>
                          <a:latin typeface="Trebuchet MS" charset="0"/>
                          <a:ea typeface="Trebuchet MS" charset="0"/>
                          <a:cs typeface="Trebuchet MS" charset="0"/>
                        </a:rPr>
                        <a:t>≥ 90%</a:t>
                      </a:r>
                    </a:p>
                  </a:txBody>
                  <a:tcPr marL="77270" marR="77270"/>
                </a:tc>
                <a:extLst>
                  <a:ext uri="{0D108BD9-81ED-4DB2-BD59-A6C34878D82A}">
                    <a16:rowId xmlns="" xmlns:a16="http://schemas.microsoft.com/office/drawing/2014/main" val="10008"/>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0" kern="1200" dirty="0">
                          <a:solidFill>
                            <a:schemeClr val="tx1">
                              <a:lumMod val="65000"/>
                              <a:lumOff val="35000"/>
                            </a:schemeClr>
                          </a:solidFill>
                          <a:effectLst/>
                          <a:latin typeface="Trebuchet MS" charset="0"/>
                          <a:ea typeface="Trebuchet MS" charset="0"/>
                          <a:cs typeface="Trebuchet MS" charset="0"/>
                        </a:rPr>
                        <a:t>9. Documentation of HIV status among TB patients </a:t>
                      </a:r>
                      <a:endParaRPr lang="en-US" sz="1400" b="0" dirty="0">
                        <a:solidFill>
                          <a:schemeClr val="tx1">
                            <a:lumMod val="65000"/>
                            <a:lumOff val="35000"/>
                          </a:schemeClr>
                        </a:solidFill>
                        <a:effectLst/>
                        <a:latin typeface="Trebuchet MS" charset="0"/>
                        <a:ea typeface="Trebuchet MS" charset="0"/>
                        <a:cs typeface="Trebuchet MS" charset="0"/>
                      </a:endParaRPr>
                    </a:p>
                  </a:txBody>
                  <a:tcPr marL="77270" marR="77270"/>
                </a:tc>
                <a:tc>
                  <a:txBody>
                    <a:bodyPr/>
                    <a:lstStyle/>
                    <a:p>
                      <a:pPr algn="ctr"/>
                      <a:r>
                        <a:rPr lang="en-GB" sz="1400" dirty="0">
                          <a:solidFill>
                            <a:schemeClr val="tx1">
                              <a:lumMod val="65000"/>
                              <a:lumOff val="35000"/>
                            </a:schemeClr>
                          </a:solidFill>
                          <a:latin typeface="Trebuchet MS" charset="0"/>
                          <a:ea typeface="Trebuchet MS" charset="0"/>
                          <a:cs typeface="Trebuchet MS" charset="0"/>
                        </a:rPr>
                        <a:t>100%</a:t>
                      </a:r>
                    </a:p>
                  </a:txBody>
                  <a:tcPr marL="77270" marR="77270"/>
                </a:tc>
                <a:extLst>
                  <a:ext uri="{0D108BD9-81ED-4DB2-BD59-A6C34878D82A}">
                    <a16:rowId xmlns="" xmlns:a16="http://schemas.microsoft.com/office/drawing/2014/main" val="10009"/>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0" kern="1200" dirty="0">
                          <a:solidFill>
                            <a:schemeClr val="tx1">
                              <a:lumMod val="65000"/>
                              <a:lumOff val="35000"/>
                            </a:schemeClr>
                          </a:solidFill>
                          <a:effectLst/>
                          <a:latin typeface="Trebuchet MS" charset="0"/>
                          <a:ea typeface="Trebuchet MS" charset="0"/>
                          <a:cs typeface="Trebuchet MS" charset="0"/>
                        </a:rPr>
                        <a:t>10. Case Fatality Ratio (CFR) </a:t>
                      </a:r>
                      <a:endParaRPr lang="en-US" sz="1400" b="0" dirty="0">
                        <a:solidFill>
                          <a:schemeClr val="tx1">
                            <a:lumMod val="65000"/>
                            <a:lumOff val="35000"/>
                          </a:schemeClr>
                        </a:solidFill>
                        <a:effectLst/>
                        <a:latin typeface="Trebuchet MS" charset="0"/>
                        <a:ea typeface="Trebuchet MS" charset="0"/>
                        <a:cs typeface="Trebuchet MS" charset="0"/>
                      </a:endParaRPr>
                    </a:p>
                  </a:txBody>
                  <a:tcPr marL="77270" marR="7727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a:solidFill>
                            <a:schemeClr val="tx1">
                              <a:lumMod val="65000"/>
                              <a:lumOff val="35000"/>
                            </a:schemeClr>
                          </a:solidFill>
                          <a:latin typeface="Trebuchet MS" charset="0"/>
                          <a:ea typeface="Trebuchet MS" charset="0"/>
                          <a:cs typeface="Trebuchet MS" charset="0"/>
                        </a:rPr>
                        <a:t>0%</a:t>
                      </a:r>
                    </a:p>
                  </a:txBody>
                  <a:tcPr marL="77270" marR="77270"/>
                </a:tc>
                <a:extLst>
                  <a:ext uri="{0D108BD9-81ED-4DB2-BD59-A6C34878D82A}">
                    <a16:rowId xmlns="" xmlns:a16="http://schemas.microsoft.com/office/drawing/2014/main" val="10010"/>
                  </a:ext>
                </a:extLst>
              </a:tr>
            </a:tbl>
          </a:graphicData>
        </a:graphic>
      </p:graphicFrame>
      <p:sp>
        <p:nvSpPr>
          <p:cNvPr id="2" name="Title 1"/>
          <p:cNvSpPr>
            <a:spLocks noGrp="1"/>
          </p:cNvSpPr>
          <p:nvPr>
            <p:ph type="title"/>
          </p:nvPr>
        </p:nvSpPr>
        <p:spPr/>
        <p:txBody>
          <a:bodyPr>
            <a:normAutofit/>
          </a:bodyPr>
          <a:lstStyle/>
          <a:p>
            <a:r>
              <a:rPr lang="en-GB" sz="2800" dirty="0" smtClean="0"/>
              <a:t>END TB HIGH LEVEL INDICATORS</a:t>
            </a:r>
            <a:endParaRPr lang="en-GB" sz="2800" dirty="0"/>
          </a:p>
        </p:txBody>
      </p:sp>
      <p:sp>
        <p:nvSpPr>
          <p:cNvPr id="5" name="Rectangle 9"/>
          <p:cNvSpPr>
            <a:spLocks noChangeArrowheads="1"/>
          </p:cNvSpPr>
          <p:nvPr/>
        </p:nvSpPr>
        <p:spPr bwMode="auto">
          <a:xfrm>
            <a:off x="6739954" y="6724228"/>
            <a:ext cx="2662908"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r" eaLnBrk="1" hangingPunct="1"/>
            <a:r>
              <a:rPr lang="en-US" altLang="en-US" sz="1000" u="sng" dirty="0">
                <a:solidFill>
                  <a:srgbClr val="C00000"/>
                </a:solidFill>
                <a:latin typeface="Calibri" charset="0"/>
                <a:ea typeface="Calibri" charset="0"/>
                <a:cs typeface="Calibri" charset="0"/>
              </a:rPr>
              <a:t>http://www.who.int/tb/post2015_strategy/en/</a:t>
            </a:r>
          </a:p>
          <a:p>
            <a:pPr eaLnBrk="1" hangingPunct="1"/>
            <a:endParaRPr lang="en-US" altLang="en-US" sz="1000" u="sng" dirty="0">
              <a:solidFill>
                <a:srgbClr val="C00000"/>
              </a:solidFill>
              <a:latin typeface="Calibri" charset="0"/>
              <a:ea typeface="Calibri" charset="0"/>
              <a:cs typeface="Calibri" charset="0"/>
            </a:endParaRPr>
          </a:p>
        </p:txBody>
      </p:sp>
    </p:spTree>
    <p:extLst>
      <p:ext uri="{BB962C8B-B14F-4D97-AF65-F5344CB8AC3E}">
        <p14:creationId xmlns:p14="http://schemas.microsoft.com/office/powerpoint/2010/main" val="7987135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lvl="1">
              <a:defRPr/>
            </a:pPr>
            <a:r>
              <a:rPr lang="en-GB" sz="2000" dirty="0" smtClean="0">
                <a:solidFill>
                  <a:schemeClr val="tx1">
                    <a:lumMod val="65000"/>
                    <a:lumOff val="35000"/>
                  </a:schemeClr>
                </a:solidFill>
              </a:rPr>
              <a:t>In </a:t>
            </a:r>
            <a:r>
              <a:rPr lang="en-GB" sz="2000" dirty="0">
                <a:solidFill>
                  <a:schemeClr val="tx1">
                    <a:lumMod val="65000"/>
                    <a:lumOff val="35000"/>
                  </a:schemeClr>
                </a:solidFill>
              </a:rPr>
              <a:t>addition to the top-ten priority indicators, WHO and GLI have developed an additional 12 laboratory indicators to monitor progress in strengthening diagnostic networks</a:t>
            </a:r>
          </a:p>
          <a:p>
            <a:pPr lvl="1">
              <a:defRPr/>
            </a:pPr>
            <a:r>
              <a:rPr lang="en-GB" sz="2000" dirty="0">
                <a:solidFill>
                  <a:schemeClr val="tx1">
                    <a:lumMod val="65000"/>
                    <a:lumOff val="35000"/>
                  </a:schemeClr>
                </a:solidFill>
              </a:rPr>
              <a:t>Laboratories play a significant role under the End TB Strategy -  including improved access to rapid detection of TB and reaching universal access to DST </a:t>
            </a:r>
          </a:p>
          <a:p>
            <a:pPr lvl="1"/>
            <a:r>
              <a:rPr lang="en-GB" sz="2000" dirty="0">
                <a:solidFill>
                  <a:schemeClr val="tx1">
                    <a:lumMod val="65000"/>
                    <a:lumOff val="35000"/>
                  </a:schemeClr>
                </a:solidFill>
              </a:rPr>
              <a:t>As well as improving access to and impact of currently available diagnostics, new diagnostic development will be needed to achieve End TB strategy targets</a:t>
            </a:r>
          </a:p>
          <a:p>
            <a:endParaRPr lang="en-GB" sz="2000" dirty="0">
              <a:solidFill>
                <a:schemeClr val="tx1">
                  <a:lumMod val="65000"/>
                  <a:lumOff val="35000"/>
                </a:schemeClr>
              </a:solidFill>
            </a:endParaRPr>
          </a:p>
          <a:p>
            <a:endParaRPr lang="en-GB" sz="2000" dirty="0">
              <a:solidFill>
                <a:schemeClr val="tx1">
                  <a:lumMod val="65000"/>
                  <a:lumOff val="35000"/>
                </a:schemeClr>
              </a:solidFill>
            </a:endParaRPr>
          </a:p>
        </p:txBody>
      </p:sp>
      <p:sp>
        <p:nvSpPr>
          <p:cNvPr id="4" name="Title 3"/>
          <p:cNvSpPr>
            <a:spLocks noGrp="1"/>
          </p:cNvSpPr>
          <p:nvPr>
            <p:ph type="title"/>
          </p:nvPr>
        </p:nvSpPr>
        <p:spPr>
          <a:xfrm>
            <a:off x="1282232" y="819572"/>
            <a:ext cx="9619774" cy="1014325"/>
          </a:xfrm>
        </p:spPr>
        <p:txBody>
          <a:bodyPr>
            <a:noAutofit/>
          </a:bodyPr>
          <a:lstStyle/>
          <a:p>
            <a:r>
              <a:rPr lang="en-GB" sz="2800" dirty="0" smtClean="0"/>
              <a:t>END TB STRATEGY LABORATORY INDICATORS</a:t>
            </a:r>
            <a:endParaRPr lang="en-GB" sz="2800" dirty="0"/>
          </a:p>
        </p:txBody>
      </p:sp>
    </p:spTree>
    <p:extLst>
      <p:ext uri="{BB962C8B-B14F-4D97-AF65-F5344CB8AC3E}">
        <p14:creationId xmlns:p14="http://schemas.microsoft.com/office/powerpoint/2010/main" val="19061562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Content Placeholder 2"/>
          <p:cNvSpPr>
            <a:spLocks noGrp="1"/>
          </p:cNvSpPr>
          <p:nvPr>
            <p:ph idx="1"/>
          </p:nvPr>
        </p:nvSpPr>
        <p:spPr>
          <a:xfrm>
            <a:off x="1282233" y="2335003"/>
            <a:ext cx="6582369" cy="4601986"/>
          </a:xfrm>
        </p:spPr>
        <p:txBody>
          <a:bodyPr/>
          <a:lstStyle/>
          <a:p>
            <a:r>
              <a:rPr lang="en-GB" altLang="en-US" sz="2000" dirty="0">
                <a:solidFill>
                  <a:schemeClr val="tx1">
                    <a:lumMod val="65000"/>
                    <a:lumOff val="35000"/>
                  </a:schemeClr>
                </a:solidFill>
                <a:latin typeface="+mn-lt"/>
              </a:rPr>
              <a:t>Developed as a collaboration between WHO and GLI</a:t>
            </a:r>
          </a:p>
          <a:p>
            <a:r>
              <a:rPr lang="en-GB" altLang="en-US" sz="2000" dirty="0">
                <a:solidFill>
                  <a:schemeClr val="tx1">
                    <a:lumMod val="65000"/>
                    <a:lumOff val="35000"/>
                  </a:schemeClr>
                </a:solidFill>
                <a:latin typeface="+mn-lt"/>
              </a:rPr>
              <a:t>Replace the indicators under the Global Plan (2005-2015)</a:t>
            </a:r>
          </a:p>
          <a:p>
            <a:r>
              <a:rPr lang="en-GB" altLang="en-US" sz="2000" dirty="0">
                <a:solidFill>
                  <a:schemeClr val="tx1">
                    <a:lumMod val="65000"/>
                    <a:lumOff val="35000"/>
                  </a:schemeClr>
                </a:solidFill>
                <a:latin typeface="+mn-lt"/>
              </a:rPr>
              <a:t>The indicators measure programmes’ capacity to:</a:t>
            </a:r>
          </a:p>
          <a:p>
            <a:pPr marL="868570" lvl="5" indent="-342900">
              <a:buClr>
                <a:schemeClr val="accent2"/>
              </a:buClr>
              <a:buFont typeface="Wingdings" charset="2"/>
              <a:buChar char="§"/>
            </a:pPr>
            <a:r>
              <a:rPr lang="en-GB" altLang="en-US" sz="2000" dirty="0">
                <a:solidFill>
                  <a:schemeClr val="tx1">
                    <a:lumMod val="65000"/>
                    <a:lumOff val="35000"/>
                  </a:schemeClr>
                </a:solidFill>
              </a:rPr>
              <a:t>Detect patients accurately and rapidly using </a:t>
            </a:r>
            <a:r>
              <a:rPr lang="en-GB" altLang="en-US" sz="2000" dirty="0" smtClean="0">
                <a:solidFill>
                  <a:schemeClr val="tx1">
                    <a:lumMod val="65000"/>
                    <a:lumOff val="35000"/>
                  </a:schemeClr>
                </a:solidFill>
              </a:rPr>
              <a:t>new diagnostics </a:t>
            </a:r>
            <a:r>
              <a:rPr lang="en-GB" altLang="en-US" sz="2000" dirty="0">
                <a:solidFill>
                  <a:schemeClr val="tx1">
                    <a:lumMod val="65000"/>
                    <a:lumOff val="35000"/>
                  </a:schemeClr>
                </a:solidFill>
              </a:rPr>
              <a:t>(WHO-recommended rapid diagnostics, WRDs)</a:t>
            </a:r>
          </a:p>
          <a:p>
            <a:pPr marL="868570" lvl="5" indent="-342900">
              <a:buClr>
                <a:schemeClr val="accent2"/>
              </a:buClr>
              <a:buFont typeface="Wingdings" charset="2"/>
              <a:buChar char="§"/>
            </a:pPr>
            <a:r>
              <a:rPr lang="en-GB" altLang="en-US" sz="2000" dirty="0">
                <a:solidFill>
                  <a:schemeClr val="tx1">
                    <a:lumMod val="65000"/>
                    <a:lumOff val="35000"/>
                  </a:schemeClr>
                </a:solidFill>
              </a:rPr>
              <a:t>WRDs use molecular techniques for the detection of TB</a:t>
            </a:r>
          </a:p>
          <a:p>
            <a:pPr marL="868570" lvl="5" indent="-342900">
              <a:buClr>
                <a:schemeClr val="accent2"/>
              </a:buClr>
              <a:buFont typeface="Wingdings" charset="2"/>
              <a:buChar char="§"/>
            </a:pPr>
            <a:r>
              <a:rPr lang="en-GB" altLang="en-US" sz="2000" dirty="0">
                <a:solidFill>
                  <a:schemeClr val="tx1">
                    <a:lumMod val="65000"/>
                    <a:lumOff val="35000"/>
                  </a:schemeClr>
                </a:solidFill>
              </a:rPr>
              <a:t>Provide universal DST</a:t>
            </a:r>
          </a:p>
          <a:p>
            <a:pPr marL="868570" lvl="5" indent="-342900">
              <a:buClr>
                <a:schemeClr val="accent2"/>
              </a:buClr>
              <a:buFont typeface="Wingdings" charset="2"/>
              <a:buChar char="§"/>
            </a:pPr>
            <a:r>
              <a:rPr lang="en-GB" altLang="en-US" sz="2000" dirty="0">
                <a:solidFill>
                  <a:schemeClr val="tx1">
                    <a:lumMod val="65000"/>
                    <a:lumOff val="35000"/>
                  </a:schemeClr>
                </a:solidFill>
              </a:rPr>
              <a:t>Ensure quality of testing</a:t>
            </a:r>
          </a:p>
          <a:p>
            <a:pPr marL="868570" lvl="5" indent="-342900">
              <a:buClr>
                <a:schemeClr val="accent2"/>
              </a:buClr>
              <a:buFont typeface="Wingdings" charset="2"/>
              <a:buChar char="§"/>
            </a:pPr>
            <a:r>
              <a:rPr lang="en-GB" altLang="en-US" sz="2000" dirty="0" smtClean="0">
                <a:solidFill>
                  <a:schemeClr val="tx1">
                    <a:lumMod val="65000"/>
                    <a:lumOff val="35000"/>
                  </a:schemeClr>
                </a:solidFill>
              </a:rPr>
              <a:t>Monitor </a:t>
            </a:r>
            <a:r>
              <a:rPr lang="en-GB" altLang="en-US" sz="2000" dirty="0">
                <a:solidFill>
                  <a:schemeClr val="tx1">
                    <a:lumMod val="65000"/>
                    <a:lumOff val="35000"/>
                  </a:schemeClr>
                </a:solidFill>
              </a:rPr>
              <a:t>country progress towards </a:t>
            </a:r>
            <a:r>
              <a:rPr lang="en-GB" altLang="en-US" sz="2000" dirty="0" smtClean="0">
                <a:solidFill>
                  <a:schemeClr val="tx1">
                    <a:lumMod val="65000"/>
                    <a:lumOff val="35000"/>
                  </a:schemeClr>
                </a:solidFill>
              </a:rPr>
              <a:t>targets by WHO</a:t>
            </a:r>
            <a:endParaRPr lang="en-GB" altLang="en-US" sz="2000" dirty="0">
              <a:solidFill>
                <a:schemeClr val="tx1">
                  <a:lumMod val="65000"/>
                  <a:lumOff val="35000"/>
                </a:schemeClr>
              </a:solidFill>
            </a:endParaRPr>
          </a:p>
          <a:p>
            <a:pPr lvl="1"/>
            <a:endParaRPr lang="en-GB" altLang="en-US" sz="1600" b="1" dirty="0"/>
          </a:p>
        </p:txBody>
      </p:sp>
      <p:sp>
        <p:nvSpPr>
          <p:cNvPr id="8194" name="Title 1"/>
          <p:cNvSpPr>
            <a:spLocks noGrp="1"/>
          </p:cNvSpPr>
          <p:nvPr>
            <p:ph type="title"/>
          </p:nvPr>
        </p:nvSpPr>
        <p:spPr/>
        <p:txBody>
          <a:bodyPr>
            <a:noAutofit/>
          </a:bodyPr>
          <a:lstStyle/>
          <a:p>
            <a:r>
              <a:rPr lang="en-GB" altLang="en-US" sz="2800" dirty="0" smtClean="0"/>
              <a:t>FRAMEWORK OF INDICATORS AND TARGETS FOR GUIDING LABORATORY STRENGTHENING UNDER END TB STRATEGY </a:t>
            </a:r>
            <a:endParaRPr lang="en-GB" altLang="en-US" sz="2800" dirty="0"/>
          </a:p>
        </p:txBody>
      </p:sp>
      <p:pic>
        <p:nvPicPr>
          <p:cNvPr id="2" name="Picture 1"/>
          <p:cNvPicPr>
            <a:picLocks noChangeAspect="1"/>
          </p:cNvPicPr>
          <p:nvPr/>
        </p:nvPicPr>
        <p:blipFill rotWithShape="1">
          <a:blip r:embed="rId2" cstate="email">
            <a:extLst>
              <a:ext uri="{28A0092B-C50C-407E-A947-70E740481C1C}">
                <a14:useLocalDpi xmlns:a14="http://schemas.microsoft.com/office/drawing/2010/main" val="0"/>
              </a:ext>
            </a:extLst>
          </a:blip>
          <a:srcRect l="11541" t="15636" r="8317" b="29955"/>
          <a:stretch/>
        </p:blipFill>
        <p:spPr>
          <a:xfrm>
            <a:off x="7936607" y="4635996"/>
            <a:ext cx="2016224" cy="2052228"/>
          </a:xfrm>
          <a:prstGeom prst="rect">
            <a:avLst/>
          </a:prstGeom>
        </p:spPr>
      </p:pic>
    </p:spTree>
    <p:extLst>
      <p:ext uri="{BB962C8B-B14F-4D97-AF65-F5344CB8AC3E}">
        <p14:creationId xmlns:p14="http://schemas.microsoft.com/office/powerpoint/2010/main" val="42345303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1628815292"/>
              </p:ext>
            </p:extLst>
          </p:nvPr>
        </p:nvGraphicFramePr>
        <p:xfrm>
          <a:off x="1085702" y="2055805"/>
          <a:ext cx="8298518" cy="3889437"/>
        </p:xfrm>
        <a:graphic>
          <a:graphicData uri="http://schemas.openxmlformats.org/drawingml/2006/table">
            <a:tbl>
              <a:tblPr/>
              <a:tblGrid>
                <a:gridCol w="1306289"/>
                <a:gridCol w="6992229"/>
              </a:tblGrid>
              <a:tr h="323277">
                <a:tc gridSpan="2">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15000"/>
                        </a:lnSpc>
                        <a:spcBef>
                          <a:spcPts val="200"/>
                        </a:spcBef>
                        <a:spcAft>
                          <a:spcPct val="0"/>
                        </a:spcAft>
                        <a:buClrTx/>
                        <a:buSzTx/>
                        <a:buFontTx/>
                        <a:buNone/>
                        <a:tabLst/>
                      </a:pPr>
                      <a:r>
                        <a:rPr kumimoji="0" lang="en-GB" altLang="en-US" sz="1800" b="1" i="0" u="none" strike="noStrike" cap="none" normalizeH="0" baseline="0" dirty="0" smtClean="0">
                          <a:ln>
                            <a:noFill/>
                          </a:ln>
                          <a:solidFill>
                            <a:srgbClr val="C00000"/>
                          </a:solidFill>
                          <a:effectLst/>
                          <a:latin typeface="Calibri" charset="0"/>
                          <a:ea typeface="Calibri" charset="0"/>
                          <a:cs typeface="Calibri" charset="0"/>
                        </a:rPr>
                        <a:t>Objective 1: Increase access to rapid and accurate detection of TB</a:t>
                      </a:r>
                      <a:endParaRPr kumimoji="0" lang="en-GB" altLang="en-US" sz="1800" b="0" i="0" u="none" strike="noStrike" cap="none" normalizeH="0" baseline="0" dirty="0" smtClean="0">
                        <a:ln>
                          <a:noFill/>
                        </a:ln>
                        <a:solidFill>
                          <a:srgbClr val="000000"/>
                        </a:solidFill>
                        <a:effectLst/>
                        <a:latin typeface="Calibri" charset="0"/>
                        <a:ea typeface="Calibri" charset="0"/>
                        <a:cs typeface="Calibri" charset="0"/>
                      </a:endParaRPr>
                    </a:p>
                  </a:txBody>
                  <a:tcPr marL="71633" marR="7163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r>
              <a:tr h="280463">
                <a:tc>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15000"/>
                        </a:lnSpc>
                        <a:spcBef>
                          <a:spcPts val="200"/>
                        </a:spcBef>
                        <a:spcAft>
                          <a:spcPct val="0"/>
                        </a:spcAft>
                        <a:buClrTx/>
                        <a:buSzTx/>
                        <a:buFontTx/>
                        <a:buNone/>
                        <a:tabLst/>
                      </a:pPr>
                      <a:r>
                        <a:rPr kumimoji="0" lang="en-GB" altLang="en-US" sz="1800" b="1"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Indicator 1</a:t>
                      </a:r>
                    </a:p>
                  </a:txBody>
                  <a:tcPr marL="80165" marR="801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US"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Does the national diagnostic algorithm indicate a WRD as the initial diagnostic test for all people with signs and symptoms of TB?</a:t>
                      </a: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5" marR="801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1437">
                <a:tc>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15000"/>
                        </a:lnSpc>
                        <a:spcBef>
                          <a:spcPts val="200"/>
                        </a:spcBef>
                        <a:spcAft>
                          <a:spcPts val="200"/>
                        </a:spcAft>
                        <a:buClrTx/>
                        <a:buSzTx/>
                        <a:buFontTx/>
                        <a:buNone/>
                        <a:tabLst/>
                      </a:pPr>
                      <a:r>
                        <a:rPr kumimoji="0" lang="en-GB" altLang="en-US" sz="1800" b="1"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Indicator 2</a:t>
                      </a:r>
                    </a:p>
                  </a:txBody>
                  <a:tcPr marL="80165" marR="801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ts val="200"/>
                        </a:spcBef>
                        <a:spcAft>
                          <a:spcPts val="200"/>
                        </a:spcAft>
                        <a:buClrTx/>
                        <a:buSzTx/>
                        <a:buFontTx/>
                        <a:buNone/>
                        <a:tabLst/>
                      </a:pPr>
                      <a:r>
                        <a:rPr kumimoji="0" lang="en-US"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Percentage of notified new and relapse TB cases tested with a WRD as the initial diagnostic test</a:t>
                      </a: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5" marR="801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1643">
                <a:tc>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15000"/>
                        </a:lnSpc>
                        <a:spcBef>
                          <a:spcPts val="200"/>
                        </a:spcBef>
                        <a:spcAft>
                          <a:spcPts val="200"/>
                        </a:spcAft>
                        <a:buClrTx/>
                        <a:buSzTx/>
                        <a:buFontTx/>
                        <a:buNone/>
                        <a:tabLst/>
                      </a:pPr>
                      <a:r>
                        <a:rPr kumimoji="0" lang="en-GB" altLang="en-US" sz="1800" b="1" i="0" u="none" strike="noStrike" cap="none" normalizeH="0" baseline="0" smtClean="0">
                          <a:ln>
                            <a:noFill/>
                          </a:ln>
                          <a:solidFill>
                            <a:schemeClr val="tx1">
                              <a:lumMod val="65000"/>
                              <a:lumOff val="35000"/>
                            </a:schemeClr>
                          </a:solidFill>
                          <a:effectLst/>
                          <a:latin typeface="Calibri" charset="0"/>
                          <a:ea typeface="Calibri" charset="0"/>
                          <a:cs typeface="Calibri" charset="0"/>
                        </a:rPr>
                        <a:t>Indicator 3</a:t>
                      </a:r>
                    </a:p>
                  </a:txBody>
                  <a:tcPr marL="80165" marR="801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ts val="200"/>
                        </a:spcBef>
                        <a:spcAft>
                          <a:spcPts val="200"/>
                        </a:spcAft>
                        <a:buClrTx/>
                        <a:buSzTx/>
                        <a:buFontTx/>
                        <a:buNone/>
                        <a:tabLst/>
                      </a:pPr>
                      <a:r>
                        <a:rPr kumimoji="0" lang="en-US"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Percentage of notified new and relapse TB cases with bacteriological confirmation</a:t>
                      </a: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5" marR="801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4552">
                <a:tc>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15000"/>
                        </a:lnSpc>
                        <a:spcBef>
                          <a:spcPts val="200"/>
                        </a:spcBef>
                        <a:spcAft>
                          <a:spcPts val="200"/>
                        </a:spcAft>
                        <a:buClrTx/>
                        <a:buSzTx/>
                        <a:buFontTx/>
                        <a:buNone/>
                        <a:tabLst/>
                      </a:pPr>
                      <a:r>
                        <a:rPr kumimoji="0" lang="en-GB" altLang="en-US" sz="1800" b="1" i="0" u="none" strike="noStrike" cap="none" normalizeH="0" baseline="0" smtClean="0">
                          <a:ln>
                            <a:noFill/>
                          </a:ln>
                          <a:solidFill>
                            <a:schemeClr val="tx1">
                              <a:lumMod val="65000"/>
                              <a:lumOff val="35000"/>
                            </a:schemeClr>
                          </a:solidFill>
                          <a:effectLst/>
                          <a:latin typeface="Calibri" charset="0"/>
                          <a:ea typeface="Calibri" charset="0"/>
                          <a:cs typeface="Calibri" charset="0"/>
                        </a:rPr>
                        <a:t>Indicator 4</a:t>
                      </a:r>
                    </a:p>
                  </a:txBody>
                  <a:tcPr marL="80165" marR="801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ts val="200"/>
                        </a:spcBef>
                        <a:spcAft>
                          <a:spcPts val="200"/>
                        </a:spcAft>
                        <a:buClrTx/>
                        <a:buSzTx/>
                        <a:buFontTx/>
                        <a:buNone/>
                        <a:tabLst/>
                      </a:pPr>
                      <a:r>
                        <a:rPr kumimoji="0" lang="en-US"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Percentage of testing sites using a WRD at which a data connectivity system has been established that transmits results electronically to clinicians and to an information management system</a:t>
                      </a: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5" marR="801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5320">
                <a:tc>
                  <a:txBody>
                    <a:bodyPr/>
                    <a:lstStyle/>
                    <a:p>
                      <a:pPr marL="0" marR="0" lvl="0" indent="0" algn="l" defTabSz="914400" rtl="0" eaLnBrk="1" fontAlgn="base" latinLnBrk="0" hangingPunct="1">
                        <a:lnSpc>
                          <a:spcPct val="115000"/>
                        </a:lnSpc>
                        <a:spcBef>
                          <a:spcPts val="200"/>
                        </a:spcBef>
                        <a:spcAft>
                          <a:spcPts val="200"/>
                        </a:spcAft>
                        <a:buClrTx/>
                        <a:buSzTx/>
                        <a:buFontTx/>
                        <a:buNone/>
                        <a:tabLst/>
                        <a:defRPr/>
                      </a:pPr>
                      <a:r>
                        <a:rPr kumimoji="0" lang="en-GB" altLang="en-US" sz="1800" b="1"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Indicator 5</a:t>
                      </a: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p>
                      <a:pPr marL="0" marR="0" lvl="0" indent="0" algn="l" defTabSz="914400" rtl="0" eaLnBrk="1" fontAlgn="base" latinLnBrk="0" hangingPunct="1">
                        <a:lnSpc>
                          <a:spcPct val="115000"/>
                        </a:lnSpc>
                        <a:spcBef>
                          <a:spcPts val="200"/>
                        </a:spcBef>
                        <a:spcAft>
                          <a:spcPts val="200"/>
                        </a:spcAft>
                        <a:buClrTx/>
                        <a:buSzTx/>
                        <a:buFontTx/>
                        <a:buNone/>
                        <a:tabLst/>
                      </a:pPr>
                      <a:endParaRPr kumimoji="0" lang="en-GB" altLang="en-US" sz="1800" b="1"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5" marR="801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200"/>
                        </a:spcBef>
                        <a:spcAft>
                          <a:spcPts val="200"/>
                        </a:spcAft>
                        <a:buClrTx/>
                        <a:buSzTx/>
                        <a:buFontTx/>
                        <a:buNone/>
                        <a:tabLst/>
                      </a:pPr>
                      <a:r>
                        <a:rPr kumimoji="0" lang="en-US" altLang="en-US" sz="1800" b="0" i="0" u="none" strike="noStrike" kern="1200" cap="none" normalizeH="0" baseline="0" dirty="0" smtClean="0">
                          <a:ln>
                            <a:noFill/>
                          </a:ln>
                          <a:solidFill>
                            <a:schemeClr val="tx1">
                              <a:lumMod val="65000"/>
                              <a:lumOff val="35000"/>
                            </a:schemeClr>
                          </a:solidFill>
                          <a:effectLst/>
                          <a:latin typeface="Calibri" charset="0"/>
                          <a:ea typeface="Calibri" charset="0"/>
                          <a:cs typeface="Calibri" charset="0"/>
                        </a:rPr>
                        <a:t>Does national policy indicate that TB diagnostic and follow-up tests provided through the national TB </a:t>
                      </a:r>
                      <a:r>
                        <a:rPr kumimoji="0" lang="en-US" altLang="en-US" sz="1800" b="0" i="0" u="none" strike="noStrike" kern="1200" cap="none" normalizeH="0" baseline="0" dirty="0" err="1" smtClean="0">
                          <a:ln>
                            <a:noFill/>
                          </a:ln>
                          <a:solidFill>
                            <a:schemeClr val="tx1">
                              <a:lumMod val="65000"/>
                              <a:lumOff val="35000"/>
                            </a:schemeClr>
                          </a:solidFill>
                          <a:effectLst/>
                          <a:latin typeface="Calibri" charset="0"/>
                          <a:ea typeface="Calibri" charset="0"/>
                          <a:cs typeface="Calibri" charset="0"/>
                        </a:rPr>
                        <a:t>programme</a:t>
                      </a:r>
                      <a:r>
                        <a:rPr kumimoji="0" lang="en-US" altLang="en-US" sz="1800" b="0" i="0" u="none" strike="noStrike" kern="1200" cap="none" normalizeH="0" baseline="0" dirty="0" smtClean="0">
                          <a:ln>
                            <a:noFill/>
                          </a:ln>
                          <a:solidFill>
                            <a:schemeClr val="tx1">
                              <a:lumMod val="65000"/>
                              <a:lumOff val="35000"/>
                            </a:schemeClr>
                          </a:solidFill>
                          <a:effectLst/>
                          <a:latin typeface="Calibri" charset="0"/>
                          <a:ea typeface="Calibri" charset="0"/>
                          <a:cs typeface="Calibri" charset="0"/>
                        </a:rPr>
                        <a:t> are free of charge or that fees can be fully reimbursed through health insurance, or both, for all people with signs and symptoms of TB?</a:t>
                      </a:r>
                      <a:endParaRPr kumimoji="0" lang="en-GB" altLang="en-US" sz="1800" b="0" i="0" u="none" strike="noStrike" kern="1200"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5" marR="801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9268" name="Rectangle 4"/>
          <p:cNvSpPr>
            <a:spLocks noChangeArrowheads="1"/>
          </p:cNvSpPr>
          <p:nvPr/>
        </p:nvSpPr>
        <p:spPr bwMode="auto">
          <a:xfrm>
            <a:off x="2054223" y="1339055"/>
            <a:ext cx="210455" cy="75152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104178" tIns="52089" rIns="104178" bIns="52089"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en-GB" altLang="en-US" sz="2100"/>
              <a:t/>
            </a:r>
            <a:br>
              <a:rPr lang="en-GB" altLang="en-US" sz="2100"/>
            </a:br>
            <a:endParaRPr lang="en-GB" altLang="en-US" sz="2100"/>
          </a:p>
        </p:txBody>
      </p:sp>
      <p:sp>
        <p:nvSpPr>
          <p:cNvPr id="9269" name="TextBox 11"/>
          <p:cNvSpPr txBox="1">
            <a:spLocks noChangeArrowheads="1"/>
          </p:cNvSpPr>
          <p:nvPr/>
        </p:nvSpPr>
        <p:spPr bwMode="auto">
          <a:xfrm>
            <a:off x="951831" y="790375"/>
            <a:ext cx="8451315" cy="96697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04178" tIns="52089" rIns="104178" bIns="52089">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2800" b="1" i="1" dirty="0" smtClean="0">
                <a:latin typeface="Trebuchet MS" charset="0"/>
                <a:ea typeface="Trebuchet MS" charset="0"/>
                <a:cs typeface="Trebuchet MS" charset="0"/>
              </a:rPr>
              <a:t>INDICATORS FOR LABORATORY STRENGTHENING UNDER THE END TB STRATEGY</a:t>
            </a:r>
            <a:endParaRPr lang="en-GB" altLang="en-US" sz="2800" i="1" dirty="0">
              <a:latin typeface="Trebuchet MS" charset="0"/>
              <a:ea typeface="Trebuchet MS" charset="0"/>
              <a:cs typeface="Trebuchet MS" charset="0"/>
            </a:endParaRPr>
          </a:p>
        </p:txBody>
      </p:sp>
      <p:pic>
        <p:nvPicPr>
          <p:cNvPr id="7" name="Picture 6"/>
          <p:cNvPicPr>
            <a:picLocks noChangeAspect="1"/>
          </p:cNvPicPr>
          <p:nvPr/>
        </p:nvPicPr>
        <p:blipFill rotWithShape="1">
          <a:blip r:embed="rId2" cstate="email">
            <a:extLst>
              <a:ext uri="{28A0092B-C50C-407E-A947-70E740481C1C}">
                <a14:useLocalDpi xmlns:a14="http://schemas.microsoft.com/office/drawing/2010/main" val="0"/>
              </a:ext>
            </a:extLst>
          </a:blip>
          <a:srcRect l="11541" t="15636" r="8317" b="29955"/>
          <a:stretch/>
        </p:blipFill>
        <p:spPr>
          <a:xfrm>
            <a:off x="9381001" y="790375"/>
            <a:ext cx="984755" cy="1002340"/>
          </a:xfrm>
          <a:prstGeom prst="rect">
            <a:avLst/>
          </a:prstGeom>
        </p:spPr>
      </p:pic>
    </p:spTree>
    <p:extLst>
      <p:ext uri="{BB962C8B-B14F-4D97-AF65-F5344CB8AC3E}">
        <p14:creationId xmlns:p14="http://schemas.microsoft.com/office/powerpoint/2010/main" val="12905713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293915490"/>
              </p:ext>
            </p:extLst>
          </p:nvPr>
        </p:nvGraphicFramePr>
        <p:xfrm>
          <a:off x="1095768" y="2403748"/>
          <a:ext cx="8307229" cy="1927030"/>
        </p:xfrm>
        <a:graphic>
          <a:graphicData uri="http://schemas.openxmlformats.org/drawingml/2006/table">
            <a:tbl>
              <a:tblPr/>
              <a:tblGrid>
                <a:gridCol w="1478455"/>
                <a:gridCol w="6828774"/>
              </a:tblGrid>
              <a:tr h="281110">
                <a:tc gridSpan="2">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ts val="200"/>
                        </a:spcBef>
                        <a:spcAft>
                          <a:spcPts val="200"/>
                        </a:spcAft>
                        <a:buClrTx/>
                        <a:buSzTx/>
                        <a:buFontTx/>
                        <a:buNone/>
                        <a:tabLst/>
                      </a:pPr>
                      <a:r>
                        <a:rPr kumimoji="0" lang="en-GB" altLang="en-US" sz="1800" b="1" i="0" u="none" strike="noStrike" cap="none" normalizeH="0" baseline="0" dirty="0" smtClean="0">
                          <a:ln>
                            <a:noFill/>
                          </a:ln>
                          <a:solidFill>
                            <a:srgbClr val="C00000"/>
                          </a:solidFill>
                          <a:effectLst/>
                          <a:latin typeface="Calibri" charset="0"/>
                          <a:ea typeface="Calibri" charset="0"/>
                          <a:cs typeface="Calibri" charset="0"/>
                        </a:rPr>
                        <a:t>Objective 2: Reach universal access to DST</a:t>
                      </a:r>
                      <a:endParaRPr kumimoji="0" lang="en-GB" altLang="en-US" sz="1800" b="0" i="0" u="none" strike="noStrike" cap="none" normalizeH="0" baseline="0" dirty="0" smtClean="0">
                        <a:ln>
                          <a:noFill/>
                        </a:ln>
                        <a:solidFill>
                          <a:srgbClr val="000000"/>
                        </a:solidFill>
                        <a:effectLst/>
                        <a:latin typeface="Calibri" charset="0"/>
                        <a:ea typeface="Calibri" charset="0"/>
                        <a:cs typeface="Calibri" charset="0"/>
                      </a:endParaRPr>
                    </a:p>
                  </a:txBody>
                  <a:tcPr marL="71633" marR="7163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r>
              <a:tr h="311321">
                <a:tc>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15000"/>
                        </a:lnSpc>
                        <a:spcBef>
                          <a:spcPts val="200"/>
                        </a:spcBef>
                        <a:spcAft>
                          <a:spcPts val="200"/>
                        </a:spcAft>
                        <a:buClrTx/>
                        <a:buSzTx/>
                        <a:buFontTx/>
                        <a:buNone/>
                        <a:tabLst/>
                      </a:pPr>
                      <a:r>
                        <a:rPr kumimoji="0" lang="en-GB" altLang="en-US" sz="1800" b="1"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Indicator 6</a:t>
                      </a: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5" marR="801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ts val="200"/>
                        </a:spcBef>
                        <a:spcAft>
                          <a:spcPts val="200"/>
                        </a:spcAft>
                        <a:buClrTx/>
                        <a:buSzTx/>
                        <a:buFontTx/>
                        <a:buNone/>
                        <a:tabLst/>
                      </a:pPr>
                      <a:r>
                        <a:rPr kumimoji="0" lang="en-US"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Does national policy and the diagnostic algorithm indicate there is universal access to DST?</a:t>
                      </a: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5" marR="801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2767">
                <a:tc>
                  <a:txBody>
                    <a:bodyPr/>
                    <a:lstStyle>
                      <a:lvl1pPr eaLnBrk="0" hangingPunct="0">
                        <a:spcBef>
                          <a:spcPct val="20000"/>
                        </a:spcBef>
                        <a:buFont typeface="Arial" charset="0"/>
                        <a:tabLst>
                          <a:tab pos="174625" algn="l"/>
                        </a:tabLst>
                        <a:defRPr sz="2800">
                          <a:solidFill>
                            <a:schemeClr val="tx1"/>
                          </a:solidFill>
                          <a:latin typeface="Calibri" pitchFamily="34" charset="0"/>
                        </a:defRPr>
                      </a:lvl1pPr>
                      <a:lvl2pPr marL="742950" indent="-285750" eaLnBrk="0" hangingPunct="0">
                        <a:spcBef>
                          <a:spcPct val="20000"/>
                        </a:spcBef>
                        <a:buFont typeface="Arial" charset="0"/>
                        <a:tabLst>
                          <a:tab pos="174625" algn="l"/>
                        </a:tabLst>
                        <a:defRPr sz="2400">
                          <a:solidFill>
                            <a:schemeClr val="tx1"/>
                          </a:solidFill>
                          <a:latin typeface="Calibri" pitchFamily="34" charset="0"/>
                        </a:defRPr>
                      </a:lvl2pPr>
                      <a:lvl3pPr marL="1143000" indent="-228600" eaLnBrk="0" hangingPunct="0">
                        <a:spcBef>
                          <a:spcPct val="20000"/>
                        </a:spcBef>
                        <a:buFont typeface="Arial" charset="0"/>
                        <a:tabLst>
                          <a:tab pos="174625" algn="l"/>
                        </a:tabLst>
                        <a:defRPr sz="2000">
                          <a:solidFill>
                            <a:schemeClr val="tx1"/>
                          </a:solidFill>
                          <a:latin typeface="Calibri" pitchFamily="34" charset="0"/>
                        </a:defRPr>
                      </a:lvl3pPr>
                      <a:lvl4pPr marL="1600200" indent="-228600" eaLnBrk="0" hangingPunct="0">
                        <a:spcBef>
                          <a:spcPct val="20000"/>
                        </a:spcBef>
                        <a:buFont typeface="Arial" charset="0"/>
                        <a:tabLst>
                          <a:tab pos="174625" algn="l"/>
                        </a:tabLst>
                        <a:defRPr>
                          <a:solidFill>
                            <a:schemeClr val="tx1"/>
                          </a:solidFill>
                          <a:latin typeface="Calibri" pitchFamily="34" charset="0"/>
                        </a:defRPr>
                      </a:lvl4pPr>
                      <a:lvl5pPr marL="2057400" indent="-228600" eaLnBrk="0" hangingPunct="0">
                        <a:spcBef>
                          <a:spcPct val="20000"/>
                        </a:spcBef>
                        <a:buFont typeface="Arial" charset="0"/>
                        <a:tabLst>
                          <a:tab pos="174625" algn="l"/>
                        </a:tabLst>
                        <a:defRPr>
                          <a:solidFill>
                            <a:schemeClr val="tx1"/>
                          </a:solidFill>
                          <a:latin typeface="Calibri" pitchFamily="34" charset="0"/>
                        </a:defRPr>
                      </a:lvl5pPr>
                      <a:lvl6pPr marL="2514600" indent="-228600" eaLnBrk="0" fontAlgn="base" hangingPunct="0">
                        <a:spcBef>
                          <a:spcPct val="20000"/>
                        </a:spcBef>
                        <a:spcAft>
                          <a:spcPct val="0"/>
                        </a:spcAft>
                        <a:buFont typeface="Arial" charset="0"/>
                        <a:tabLst>
                          <a:tab pos="174625" algn="l"/>
                        </a:tabLst>
                        <a:defRPr>
                          <a:solidFill>
                            <a:schemeClr val="tx1"/>
                          </a:solidFill>
                          <a:latin typeface="Calibri" pitchFamily="34" charset="0"/>
                        </a:defRPr>
                      </a:lvl6pPr>
                      <a:lvl7pPr marL="2971800" indent="-228600" eaLnBrk="0" fontAlgn="base" hangingPunct="0">
                        <a:spcBef>
                          <a:spcPct val="20000"/>
                        </a:spcBef>
                        <a:spcAft>
                          <a:spcPct val="0"/>
                        </a:spcAft>
                        <a:buFont typeface="Arial" charset="0"/>
                        <a:tabLst>
                          <a:tab pos="174625" algn="l"/>
                        </a:tabLst>
                        <a:defRPr>
                          <a:solidFill>
                            <a:schemeClr val="tx1"/>
                          </a:solidFill>
                          <a:latin typeface="Calibri" pitchFamily="34" charset="0"/>
                        </a:defRPr>
                      </a:lvl7pPr>
                      <a:lvl8pPr marL="3429000" indent="-228600" eaLnBrk="0" fontAlgn="base" hangingPunct="0">
                        <a:spcBef>
                          <a:spcPct val="20000"/>
                        </a:spcBef>
                        <a:spcAft>
                          <a:spcPct val="0"/>
                        </a:spcAft>
                        <a:buFont typeface="Arial" charset="0"/>
                        <a:tabLst>
                          <a:tab pos="174625" algn="l"/>
                        </a:tabLst>
                        <a:defRPr>
                          <a:solidFill>
                            <a:schemeClr val="tx1"/>
                          </a:solidFill>
                          <a:latin typeface="Calibri" pitchFamily="34" charset="0"/>
                        </a:defRPr>
                      </a:lvl8pPr>
                      <a:lvl9pPr marL="3886200" indent="-228600" eaLnBrk="0" fontAlgn="base" hangingPunct="0">
                        <a:spcBef>
                          <a:spcPct val="20000"/>
                        </a:spcBef>
                        <a:spcAft>
                          <a:spcPct val="0"/>
                        </a:spcAft>
                        <a:buFont typeface="Arial" charset="0"/>
                        <a:tabLst>
                          <a:tab pos="174625" algn="l"/>
                        </a:tabLst>
                        <a:defRPr>
                          <a:solidFill>
                            <a:schemeClr val="tx1"/>
                          </a:solidFill>
                          <a:latin typeface="Calibri" pitchFamily="34" charset="0"/>
                        </a:defRPr>
                      </a:lvl9pPr>
                    </a:lstStyle>
                    <a:p>
                      <a:pPr marL="0" marR="0" lvl="0" indent="0" algn="l" defTabSz="914400" rtl="0" eaLnBrk="1" fontAlgn="base" latinLnBrk="0" hangingPunct="1">
                        <a:lnSpc>
                          <a:spcPct val="115000"/>
                        </a:lnSpc>
                        <a:spcBef>
                          <a:spcPts val="200"/>
                        </a:spcBef>
                        <a:spcAft>
                          <a:spcPts val="200"/>
                        </a:spcAft>
                        <a:buClrTx/>
                        <a:buSzTx/>
                        <a:buFontTx/>
                        <a:buNone/>
                        <a:tabLst>
                          <a:tab pos="174625" algn="l"/>
                        </a:tabLst>
                      </a:pPr>
                      <a:r>
                        <a:rPr kumimoji="0" lang="en-GB" altLang="en-US" sz="1800" b="1"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Indicator 7</a:t>
                      </a: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5" marR="801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tabLst>
                          <a:tab pos="174625" algn="l"/>
                        </a:tabLst>
                        <a:defRPr sz="2800">
                          <a:solidFill>
                            <a:schemeClr val="tx1"/>
                          </a:solidFill>
                          <a:latin typeface="Calibri" pitchFamily="34" charset="0"/>
                        </a:defRPr>
                      </a:lvl1pPr>
                      <a:lvl2pPr marL="742950" indent="-285750" eaLnBrk="0" hangingPunct="0">
                        <a:spcBef>
                          <a:spcPct val="20000"/>
                        </a:spcBef>
                        <a:buFont typeface="Arial" charset="0"/>
                        <a:tabLst>
                          <a:tab pos="174625" algn="l"/>
                        </a:tabLst>
                        <a:defRPr sz="2400">
                          <a:solidFill>
                            <a:schemeClr val="tx1"/>
                          </a:solidFill>
                          <a:latin typeface="Calibri" pitchFamily="34" charset="0"/>
                        </a:defRPr>
                      </a:lvl2pPr>
                      <a:lvl3pPr marL="1143000" indent="-228600" eaLnBrk="0" hangingPunct="0">
                        <a:spcBef>
                          <a:spcPct val="20000"/>
                        </a:spcBef>
                        <a:buFont typeface="Arial" charset="0"/>
                        <a:tabLst>
                          <a:tab pos="174625" algn="l"/>
                        </a:tabLst>
                        <a:defRPr sz="2000">
                          <a:solidFill>
                            <a:schemeClr val="tx1"/>
                          </a:solidFill>
                          <a:latin typeface="Calibri" pitchFamily="34" charset="0"/>
                        </a:defRPr>
                      </a:lvl3pPr>
                      <a:lvl4pPr marL="1600200" indent="-228600" eaLnBrk="0" hangingPunct="0">
                        <a:spcBef>
                          <a:spcPct val="20000"/>
                        </a:spcBef>
                        <a:buFont typeface="Arial" charset="0"/>
                        <a:tabLst>
                          <a:tab pos="174625" algn="l"/>
                        </a:tabLst>
                        <a:defRPr>
                          <a:solidFill>
                            <a:schemeClr val="tx1"/>
                          </a:solidFill>
                          <a:latin typeface="Calibri" pitchFamily="34" charset="0"/>
                        </a:defRPr>
                      </a:lvl4pPr>
                      <a:lvl5pPr marL="2057400" indent="-228600" eaLnBrk="0" hangingPunct="0">
                        <a:spcBef>
                          <a:spcPct val="20000"/>
                        </a:spcBef>
                        <a:buFont typeface="Arial" charset="0"/>
                        <a:tabLst>
                          <a:tab pos="174625" algn="l"/>
                        </a:tabLst>
                        <a:defRPr>
                          <a:solidFill>
                            <a:schemeClr val="tx1"/>
                          </a:solidFill>
                          <a:latin typeface="Calibri" pitchFamily="34" charset="0"/>
                        </a:defRPr>
                      </a:lvl5pPr>
                      <a:lvl6pPr marL="2514600" indent="-228600" eaLnBrk="0" fontAlgn="base" hangingPunct="0">
                        <a:spcBef>
                          <a:spcPct val="20000"/>
                        </a:spcBef>
                        <a:spcAft>
                          <a:spcPct val="0"/>
                        </a:spcAft>
                        <a:buFont typeface="Arial" charset="0"/>
                        <a:tabLst>
                          <a:tab pos="174625" algn="l"/>
                        </a:tabLst>
                        <a:defRPr>
                          <a:solidFill>
                            <a:schemeClr val="tx1"/>
                          </a:solidFill>
                          <a:latin typeface="Calibri" pitchFamily="34" charset="0"/>
                        </a:defRPr>
                      </a:lvl6pPr>
                      <a:lvl7pPr marL="2971800" indent="-228600" eaLnBrk="0" fontAlgn="base" hangingPunct="0">
                        <a:spcBef>
                          <a:spcPct val="20000"/>
                        </a:spcBef>
                        <a:spcAft>
                          <a:spcPct val="0"/>
                        </a:spcAft>
                        <a:buFont typeface="Arial" charset="0"/>
                        <a:tabLst>
                          <a:tab pos="174625" algn="l"/>
                        </a:tabLst>
                        <a:defRPr>
                          <a:solidFill>
                            <a:schemeClr val="tx1"/>
                          </a:solidFill>
                          <a:latin typeface="Calibri" pitchFamily="34" charset="0"/>
                        </a:defRPr>
                      </a:lvl7pPr>
                      <a:lvl8pPr marL="3429000" indent="-228600" eaLnBrk="0" fontAlgn="base" hangingPunct="0">
                        <a:spcBef>
                          <a:spcPct val="20000"/>
                        </a:spcBef>
                        <a:spcAft>
                          <a:spcPct val="0"/>
                        </a:spcAft>
                        <a:buFont typeface="Arial" charset="0"/>
                        <a:tabLst>
                          <a:tab pos="174625" algn="l"/>
                        </a:tabLst>
                        <a:defRPr>
                          <a:solidFill>
                            <a:schemeClr val="tx1"/>
                          </a:solidFill>
                          <a:latin typeface="Calibri" pitchFamily="34" charset="0"/>
                        </a:defRPr>
                      </a:lvl8pPr>
                      <a:lvl9pPr marL="3886200" indent="-228600" eaLnBrk="0" fontAlgn="base" hangingPunct="0">
                        <a:spcBef>
                          <a:spcPct val="20000"/>
                        </a:spcBef>
                        <a:spcAft>
                          <a:spcPct val="0"/>
                        </a:spcAft>
                        <a:buFont typeface="Arial" charset="0"/>
                        <a:tabLst>
                          <a:tab pos="174625" algn="l"/>
                        </a:tabLst>
                        <a:defRPr>
                          <a:solidFill>
                            <a:schemeClr val="tx1"/>
                          </a:solidFill>
                          <a:latin typeface="Calibri" pitchFamily="34" charset="0"/>
                        </a:defRPr>
                      </a:lvl9pPr>
                    </a:lstStyle>
                    <a:p>
                      <a:pPr marL="0" marR="0" lvl="0" indent="0" algn="l" defTabSz="914400" rtl="0" eaLnBrk="1" fontAlgn="base" latinLnBrk="0" hangingPunct="1">
                        <a:lnSpc>
                          <a:spcPct val="100000"/>
                        </a:lnSpc>
                        <a:spcBef>
                          <a:spcPts val="200"/>
                        </a:spcBef>
                        <a:spcAft>
                          <a:spcPts val="200"/>
                        </a:spcAft>
                        <a:buClrTx/>
                        <a:buSzTx/>
                        <a:buFontTx/>
                        <a:buNone/>
                        <a:tabLst>
                          <a:tab pos="174625" algn="l"/>
                        </a:tabLst>
                      </a:pPr>
                      <a:r>
                        <a:rPr kumimoji="0" lang="en-US"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Percentage of notified, bacteriologically confirmed TB cases with DST results for rifampicin</a:t>
                      </a: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5" marR="801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5198">
                <a:tc>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15000"/>
                        </a:lnSpc>
                        <a:spcBef>
                          <a:spcPts val="200"/>
                        </a:spcBef>
                        <a:spcAft>
                          <a:spcPts val="200"/>
                        </a:spcAft>
                        <a:buClrTx/>
                        <a:buSzTx/>
                        <a:buFontTx/>
                        <a:buNone/>
                        <a:tabLst/>
                      </a:pPr>
                      <a:r>
                        <a:rPr kumimoji="0" lang="en-GB" altLang="en-US" sz="1800" b="1"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Indicator 8</a:t>
                      </a: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5" marR="801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ts val="200"/>
                        </a:spcBef>
                        <a:spcAft>
                          <a:spcPts val="200"/>
                        </a:spcAft>
                        <a:buClrTx/>
                        <a:buSzTx/>
                        <a:buFontTx/>
                        <a:buNone/>
                        <a:tabLst/>
                      </a:pPr>
                      <a:r>
                        <a:rPr kumimoji="0" lang="en-US"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Percentage of notified, rifampicin-resistant TB cases with DST results for fluoroquinolones and second-line injectable agents</a:t>
                      </a: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5" marR="801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9268" name="Rectangle 4"/>
          <p:cNvSpPr>
            <a:spLocks noChangeArrowheads="1"/>
          </p:cNvSpPr>
          <p:nvPr/>
        </p:nvSpPr>
        <p:spPr bwMode="auto">
          <a:xfrm>
            <a:off x="2054223" y="1339055"/>
            <a:ext cx="210455" cy="75152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104178" tIns="52089" rIns="104178" bIns="52089"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en-GB" altLang="en-US" sz="2100"/>
              <a:t/>
            </a:r>
            <a:br>
              <a:rPr lang="en-GB" altLang="en-US" sz="2100"/>
            </a:br>
            <a:endParaRPr lang="en-GB" altLang="en-US" sz="2100"/>
          </a:p>
        </p:txBody>
      </p:sp>
      <p:sp>
        <p:nvSpPr>
          <p:cNvPr id="9269" name="TextBox 11"/>
          <p:cNvSpPr txBox="1">
            <a:spLocks noChangeArrowheads="1"/>
          </p:cNvSpPr>
          <p:nvPr/>
        </p:nvSpPr>
        <p:spPr bwMode="auto">
          <a:xfrm>
            <a:off x="951831" y="790375"/>
            <a:ext cx="8451315" cy="96697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04178" tIns="52089" rIns="104178" bIns="52089">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2800" b="1" i="1" dirty="0" smtClean="0">
                <a:latin typeface="Trebuchet MS" charset="0"/>
                <a:ea typeface="Trebuchet MS" charset="0"/>
                <a:cs typeface="Trebuchet MS" charset="0"/>
              </a:rPr>
              <a:t>INDICATORS FOR LABORATORY STRENGTHENING UNDER THE END TB STRATEGY</a:t>
            </a:r>
            <a:endParaRPr lang="en-GB" altLang="en-US" sz="2800" i="1" dirty="0">
              <a:latin typeface="Trebuchet MS" charset="0"/>
              <a:ea typeface="Trebuchet MS" charset="0"/>
              <a:cs typeface="Trebuchet MS" charset="0"/>
            </a:endParaRPr>
          </a:p>
        </p:txBody>
      </p:sp>
      <p:pic>
        <p:nvPicPr>
          <p:cNvPr id="7" name="Picture 6"/>
          <p:cNvPicPr>
            <a:picLocks noChangeAspect="1"/>
          </p:cNvPicPr>
          <p:nvPr/>
        </p:nvPicPr>
        <p:blipFill rotWithShape="1">
          <a:blip r:embed="rId2" cstate="email">
            <a:extLst>
              <a:ext uri="{28A0092B-C50C-407E-A947-70E740481C1C}">
                <a14:useLocalDpi xmlns:a14="http://schemas.microsoft.com/office/drawing/2010/main" val="0"/>
              </a:ext>
            </a:extLst>
          </a:blip>
          <a:srcRect l="11541" t="15636" r="8317" b="29955"/>
          <a:stretch/>
        </p:blipFill>
        <p:spPr>
          <a:xfrm>
            <a:off x="9304759" y="921623"/>
            <a:ext cx="984755" cy="1002340"/>
          </a:xfrm>
          <a:prstGeom prst="rect">
            <a:avLst/>
          </a:prstGeom>
        </p:spPr>
      </p:pic>
    </p:spTree>
    <p:extLst>
      <p:ext uri="{BB962C8B-B14F-4D97-AF65-F5344CB8AC3E}">
        <p14:creationId xmlns:p14="http://schemas.microsoft.com/office/powerpoint/2010/main" val="10486178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1158829368"/>
              </p:ext>
            </p:extLst>
          </p:nvPr>
        </p:nvGraphicFramePr>
        <p:xfrm>
          <a:off x="951831" y="2263498"/>
          <a:ext cx="8451315" cy="3024310"/>
        </p:xfrm>
        <a:graphic>
          <a:graphicData uri="http://schemas.openxmlformats.org/drawingml/2006/table">
            <a:tbl>
              <a:tblPr/>
              <a:tblGrid>
                <a:gridCol w="1349370"/>
                <a:gridCol w="7101945"/>
              </a:tblGrid>
              <a:tr h="281110">
                <a:tc gridSpan="2">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ts val="200"/>
                        </a:spcBef>
                        <a:spcAft>
                          <a:spcPts val="200"/>
                        </a:spcAft>
                        <a:buClrTx/>
                        <a:buSzTx/>
                        <a:buFontTx/>
                        <a:buNone/>
                        <a:tabLst/>
                      </a:pPr>
                      <a:r>
                        <a:rPr kumimoji="0" lang="en-GB" altLang="en-US" sz="1800" b="1" i="0" u="none" strike="noStrike" cap="none" normalizeH="0" baseline="0" dirty="0" smtClean="0">
                          <a:ln>
                            <a:noFill/>
                          </a:ln>
                          <a:solidFill>
                            <a:srgbClr val="C00000"/>
                          </a:solidFill>
                          <a:effectLst/>
                          <a:latin typeface="Calibri" charset="0"/>
                          <a:ea typeface="Calibri" charset="0"/>
                          <a:cs typeface="Calibri" charset="0"/>
                        </a:rPr>
                        <a:t>Objective 3: Strengthen quality of laboratory services</a:t>
                      </a:r>
                      <a:endParaRPr kumimoji="0" lang="en-GB" altLang="en-US" sz="1800" b="0" i="0" u="none" strike="noStrike" cap="none" normalizeH="0" baseline="0" dirty="0" smtClean="0">
                        <a:ln>
                          <a:noFill/>
                        </a:ln>
                        <a:solidFill>
                          <a:srgbClr val="000000"/>
                        </a:solidFill>
                        <a:effectLst/>
                        <a:latin typeface="Calibri" charset="0"/>
                        <a:ea typeface="Calibri" charset="0"/>
                        <a:cs typeface="Calibri" charset="0"/>
                      </a:endParaRPr>
                    </a:p>
                  </a:txBody>
                  <a:tcPr marL="71633" marR="71633"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r>
              <a:tr h="389711">
                <a:tc>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15000"/>
                        </a:lnSpc>
                        <a:spcBef>
                          <a:spcPts val="200"/>
                        </a:spcBef>
                        <a:spcAft>
                          <a:spcPct val="0"/>
                        </a:spcAft>
                        <a:buClrTx/>
                        <a:buSzTx/>
                        <a:buFontTx/>
                        <a:buNone/>
                        <a:tabLst/>
                      </a:pPr>
                      <a:r>
                        <a:rPr kumimoji="0" lang="en-GB" altLang="en-US" sz="1800" b="1"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Indicator 9</a:t>
                      </a: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5" marR="801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US"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Percentage of diagnostic testing sites that monitor performance indicators and are enrolled in an EQA system for all diagnostic methods performed</a:t>
                      </a: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5" marR="801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8329">
                <a:tc>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15000"/>
                        </a:lnSpc>
                        <a:spcBef>
                          <a:spcPts val="200"/>
                        </a:spcBef>
                        <a:spcAft>
                          <a:spcPct val="0"/>
                        </a:spcAft>
                        <a:buClrTx/>
                        <a:buSzTx/>
                        <a:buFontTx/>
                        <a:buNone/>
                        <a:tabLst/>
                      </a:pPr>
                      <a:r>
                        <a:rPr kumimoji="0" lang="en-GB" altLang="en-US" sz="1800" b="1"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Indicator 10</a:t>
                      </a: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5" marR="801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US"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Percentage of DST sites that have demonstrated proficiency by EQA panel testing for all DST methods performed</a:t>
                      </a: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5" marR="801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84723">
                <a:tc>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15000"/>
                        </a:lnSpc>
                        <a:spcBef>
                          <a:spcPts val="200"/>
                        </a:spcBef>
                        <a:spcAft>
                          <a:spcPct val="0"/>
                        </a:spcAft>
                        <a:buClrTx/>
                        <a:buSzTx/>
                        <a:buFontTx/>
                        <a:buNone/>
                        <a:tabLst/>
                      </a:pPr>
                      <a:r>
                        <a:rPr kumimoji="0" lang="en-GB" altLang="en-US" sz="1800" b="1"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Indicator 11</a:t>
                      </a: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5" marR="801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sz="1800" b="0" i="0" u="none" strike="noStrike" kern="1200" cap="none" normalizeH="0" baseline="0" dirty="0" smtClean="0">
                          <a:ln>
                            <a:noFill/>
                          </a:ln>
                          <a:solidFill>
                            <a:schemeClr val="tx1">
                              <a:lumMod val="65000"/>
                              <a:lumOff val="35000"/>
                            </a:schemeClr>
                          </a:solidFill>
                          <a:effectLst/>
                          <a:latin typeface="Calibri" charset="0"/>
                          <a:ea typeface="Calibri" charset="0"/>
                          <a:cs typeface="Calibri" charset="0"/>
                        </a:rPr>
                        <a:t>Percentage of laboratories conducting culture, LPA or phenotypic DST, or a combination of these, in which a formal quality management system is being implemented that aims to achieve accreditation according to international standards</a:t>
                      </a:r>
                      <a:endParaRPr kumimoji="0" lang="en-GB" altLang="en-US" sz="1800" b="0" i="0" u="none" strike="noStrike" kern="1200"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5" marR="801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4552">
                <a:tc>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15000"/>
                        </a:lnSpc>
                        <a:spcBef>
                          <a:spcPts val="200"/>
                        </a:spcBef>
                        <a:spcAft>
                          <a:spcPct val="0"/>
                        </a:spcAft>
                        <a:buClrTx/>
                        <a:buSzTx/>
                        <a:buFontTx/>
                        <a:buNone/>
                        <a:tabLst/>
                      </a:pPr>
                      <a:r>
                        <a:rPr kumimoji="0" lang="en-GB" altLang="en-US" sz="1800" b="1"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Indicator 12</a:t>
                      </a: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5" marR="801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US"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Is the National Reference Laboratory accredited according to the ISO15189:2012 standard? </a:t>
                      </a: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5" marR="80165"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9268" name="Rectangle 4"/>
          <p:cNvSpPr>
            <a:spLocks noChangeArrowheads="1"/>
          </p:cNvSpPr>
          <p:nvPr/>
        </p:nvSpPr>
        <p:spPr bwMode="auto">
          <a:xfrm>
            <a:off x="2054223" y="1339055"/>
            <a:ext cx="210455" cy="75152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104178" tIns="52089" rIns="104178" bIns="52089"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en-GB" altLang="en-US" sz="2100"/>
              <a:t/>
            </a:r>
            <a:br>
              <a:rPr lang="en-GB" altLang="en-US" sz="2100"/>
            </a:br>
            <a:endParaRPr lang="en-GB" altLang="en-US" sz="2100"/>
          </a:p>
        </p:txBody>
      </p:sp>
      <p:sp>
        <p:nvSpPr>
          <p:cNvPr id="9269" name="TextBox 11"/>
          <p:cNvSpPr txBox="1">
            <a:spLocks noChangeArrowheads="1"/>
          </p:cNvSpPr>
          <p:nvPr/>
        </p:nvSpPr>
        <p:spPr bwMode="auto">
          <a:xfrm>
            <a:off x="951831" y="790375"/>
            <a:ext cx="8451315" cy="96697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04178" tIns="52089" rIns="104178" bIns="52089">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2800" b="1" i="1" dirty="0" smtClean="0">
                <a:latin typeface="Trebuchet MS" charset="0"/>
                <a:ea typeface="Trebuchet MS" charset="0"/>
                <a:cs typeface="Trebuchet MS" charset="0"/>
              </a:rPr>
              <a:t>INDICATORS FOR LABORATORY STRENGTHENING UNDER THE END TB STRATEGY</a:t>
            </a:r>
            <a:endParaRPr lang="en-GB" altLang="en-US" sz="2800" i="1" dirty="0">
              <a:latin typeface="Trebuchet MS" charset="0"/>
              <a:ea typeface="Trebuchet MS" charset="0"/>
              <a:cs typeface="Trebuchet MS" charset="0"/>
            </a:endParaRPr>
          </a:p>
        </p:txBody>
      </p:sp>
      <p:pic>
        <p:nvPicPr>
          <p:cNvPr id="7" name="Picture 6"/>
          <p:cNvPicPr>
            <a:picLocks noChangeAspect="1"/>
          </p:cNvPicPr>
          <p:nvPr/>
        </p:nvPicPr>
        <p:blipFill rotWithShape="1">
          <a:blip r:embed="rId2" cstate="email">
            <a:extLst>
              <a:ext uri="{28A0092B-C50C-407E-A947-70E740481C1C}">
                <a14:useLocalDpi xmlns:a14="http://schemas.microsoft.com/office/drawing/2010/main" val="0"/>
              </a:ext>
            </a:extLst>
          </a:blip>
          <a:srcRect l="11541" t="15636" r="8317" b="29955"/>
          <a:stretch/>
        </p:blipFill>
        <p:spPr>
          <a:xfrm>
            <a:off x="9232751" y="837885"/>
            <a:ext cx="984755" cy="1002340"/>
          </a:xfrm>
          <a:prstGeom prst="rect">
            <a:avLst/>
          </a:prstGeom>
        </p:spPr>
      </p:pic>
    </p:spTree>
    <p:extLst>
      <p:ext uri="{BB962C8B-B14F-4D97-AF65-F5344CB8AC3E}">
        <p14:creationId xmlns:p14="http://schemas.microsoft.com/office/powerpoint/2010/main" val="964312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68" name="Rectangle 4"/>
          <p:cNvSpPr>
            <a:spLocks noChangeArrowheads="1"/>
          </p:cNvSpPr>
          <p:nvPr/>
        </p:nvSpPr>
        <p:spPr bwMode="auto">
          <a:xfrm>
            <a:off x="2054223" y="1339055"/>
            <a:ext cx="210455" cy="75152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104178" tIns="52089" rIns="104178" bIns="52089"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en-GB" altLang="en-US" sz="2100"/>
              <a:t/>
            </a:r>
            <a:br>
              <a:rPr lang="en-GB" altLang="en-US" sz="2100"/>
            </a:br>
            <a:endParaRPr lang="en-GB" altLang="en-US" sz="2100"/>
          </a:p>
        </p:txBody>
      </p:sp>
      <p:sp>
        <p:nvSpPr>
          <p:cNvPr id="9269" name="TextBox 11"/>
          <p:cNvSpPr txBox="1">
            <a:spLocks noChangeArrowheads="1"/>
          </p:cNvSpPr>
          <p:nvPr/>
        </p:nvSpPr>
        <p:spPr bwMode="auto">
          <a:xfrm>
            <a:off x="951831" y="790375"/>
            <a:ext cx="8451315" cy="96697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04178" tIns="52089" rIns="104178" bIns="52089">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2800" b="1" i="1" dirty="0" smtClean="0">
                <a:latin typeface="Trebuchet MS" charset="0"/>
                <a:ea typeface="Trebuchet MS" charset="0"/>
                <a:cs typeface="Trebuchet MS" charset="0"/>
              </a:rPr>
              <a:t>TARGETS FOR LABORATORY STRENGTHENING UNDER THE END TB STRATEGY</a:t>
            </a:r>
            <a:endParaRPr lang="en-GB" altLang="en-US" sz="2800" i="1" dirty="0">
              <a:latin typeface="Trebuchet MS" charset="0"/>
              <a:ea typeface="Trebuchet MS" charset="0"/>
              <a:cs typeface="Trebuchet MS" charset="0"/>
            </a:endParaRPr>
          </a:p>
        </p:txBody>
      </p:sp>
      <p:graphicFrame>
        <p:nvGraphicFramePr>
          <p:cNvPr id="9" name="Table 8"/>
          <p:cNvGraphicFramePr>
            <a:graphicFrameLocks noGrp="1"/>
          </p:cNvGraphicFramePr>
          <p:nvPr>
            <p:extLst>
              <p:ext uri="{D42A27DB-BD31-4B8C-83A1-F6EECF244321}">
                <p14:modId xmlns:p14="http://schemas.microsoft.com/office/powerpoint/2010/main" val="1652282785"/>
              </p:ext>
            </p:extLst>
          </p:nvPr>
        </p:nvGraphicFramePr>
        <p:xfrm>
          <a:off x="1126571" y="2272636"/>
          <a:ext cx="8424935" cy="3973576"/>
        </p:xfrm>
        <a:graphic>
          <a:graphicData uri="http://schemas.openxmlformats.org/drawingml/2006/table">
            <a:tbl>
              <a:tblPr/>
              <a:tblGrid>
                <a:gridCol w="1213190"/>
                <a:gridCol w="4005643"/>
                <a:gridCol w="1700519"/>
                <a:gridCol w="1505583"/>
              </a:tblGrid>
              <a:tr h="288307">
                <a:tc gridSpan="2">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15000"/>
                        </a:lnSpc>
                        <a:spcBef>
                          <a:spcPts val="200"/>
                        </a:spcBef>
                        <a:spcAft>
                          <a:spcPct val="0"/>
                        </a:spcAft>
                        <a:buClrTx/>
                        <a:buSzTx/>
                        <a:buFontTx/>
                        <a:buNone/>
                        <a:tabLst/>
                      </a:pPr>
                      <a:r>
                        <a:rPr kumimoji="0" lang="en-GB" altLang="en-US" sz="1800" b="1" i="0" u="none" strike="noStrike" cap="none" normalizeH="0" baseline="0" dirty="0" smtClean="0">
                          <a:ln>
                            <a:noFill/>
                          </a:ln>
                          <a:solidFill>
                            <a:srgbClr val="C00000"/>
                          </a:solidFill>
                          <a:effectLst/>
                          <a:latin typeface="Calibri" charset="0"/>
                          <a:ea typeface="Calibri" charset="0"/>
                          <a:cs typeface="Calibri" charset="0"/>
                        </a:rPr>
                        <a:t>Objective 1: Increase access to rapid and accurate detection of TB</a:t>
                      </a:r>
                      <a:endParaRPr kumimoji="0" lang="en-GB" altLang="en-US" sz="1800" b="0" i="0" u="none" strike="noStrike" cap="none" normalizeH="0" baseline="0" dirty="0" smtClean="0">
                        <a:ln>
                          <a:noFill/>
                        </a:ln>
                        <a:solidFill>
                          <a:srgbClr val="000000"/>
                        </a:solidFill>
                        <a:effectLst/>
                        <a:latin typeface="Calibri" charset="0"/>
                        <a:ea typeface="Calibri" charset="0"/>
                        <a:cs typeface="Calibri" charset="0"/>
                      </a:endParaRPr>
                    </a:p>
                  </a:txBody>
                  <a:tcPr marL="71634" marR="7163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a:txBody>
                    <a:bodyPr/>
                    <a:lstStyle/>
                    <a:p>
                      <a:pPr marL="0" marR="0" lvl="0" indent="0" algn="ctr" defTabSz="914400" rtl="0" eaLnBrk="1" fontAlgn="base" latinLnBrk="0" hangingPunct="1">
                        <a:lnSpc>
                          <a:spcPct val="115000"/>
                        </a:lnSpc>
                        <a:spcBef>
                          <a:spcPts val="200"/>
                        </a:spcBef>
                        <a:spcAft>
                          <a:spcPct val="0"/>
                        </a:spcAft>
                        <a:buClrTx/>
                        <a:buSzTx/>
                        <a:buFontTx/>
                        <a:buNone/>
                        <a:tabLst/>
                      </a:pPr>
                      <a:r>
                        <a:rPr kumimoji="0" lang="en-GB" altLang="en-US" sz="1800" b="1" i="0" u="none" strike="noStrike" kern="1200" cap="none" normalizeH="0" baseline="0" dirty="0" smtClean="0">
                          <a:ln>
                            <a:noFill/>
                          </a:ln>
                          <a:solidFill>
                            <a:srgbClr val="C00000"/>
                          </a:solidFill>
                          <a:effectLst/>
                          <a:latin typeface="Calibri" charset="0"/>
                          <a:ea typeface="Calibri" charset="0"/>
                          <a:cs typeface="Calibri" charset="0"/>
                        </a:rPr>
                        <a:t>2020</a:t>
                      </a:r>
                    </a:p>
                  </a:txBody>
                  <a:tcPr marL="71634" marR="7163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ts val="200"/>
                        </a:spcBef>
                        <a:spcAft>
                          <a:spcPct val="0"/>
                        </a:spcAft>
                        <a:buClrTx/>
                        <a:buSzTx/>
                        <a:buFontTx/>
                        <a:buNone/>
                        <a:tabLst/>
                      </a:pPr>
                      <a:r>
                        <a:rPr kumimoji="0" lang="en-GB" altLang="en-US" sz="1800" b="1" i="0" u="none" strike="noStrike" kern="1200" cap="none" normalizeH="0" baseline="0" dirty="0" smtClean="0">
                          <a:ln>
                            <a:noFill/>
                          </a:ln>
                          <a:solidFill>
                            <a:srgbClr val="C00000"/>
                          </a:solidFill>
                          <a:effectLst/>
                          <a:latin typeface="Calibri" charset="0"/>
                          <a:ea typeface="Calibri" charset="0"/>
                          <a:cs typeface="Calibri" charset="0"/>
                        </a:rPr>
                        <a:t>2025</a:t>
                      </a:r>
                    </a:p>
                  </a:txBody>
                  <a:tcPr marL="71634" marR="7163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76616">
                <a:tc>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15000"/>
                        </a:lnSpc>
                        <a:spcBef>
                          <a:spcPts val="200"/>
                        </a:spcBef>
                        <a:spcAft>
                          <a:spcPct val="0"/>
                        </a:spcAft>
                        <a:buClrTx/>
                        <a:buSzTx/>
                        <a:buFontTx/>
                        <a:buNone/>
                        <a:tabLst/>
                      </a:pPr>
                      <a:r>
                        <a:rPr kumimoji="0" lang="en-GB" altLang="en-US" sz="1800" b="1"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Indicator 1</a:t>
                      </a: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US"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Does the national diagnostic algorithm indicate a WRD is the initial diagnostic test for all people with signs and symptoms of TB?</a:t>
                      </a: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200"/>
                        </a:spcBef>
                        <a:spcAft>
                          <a:spcPct val="0"/>
                        </a:spcAft>
                        <a:buClrTx/>
                        <a:buSzTx/>
                        <a:buFontTx/>
                        <a:buNone/>
                        <a:tabLst/>
                      </a:pPr>
                      <a:r>
                        <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Yes</a:t>
                      </a:r>
                      <a:br>
                        <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br>
                      <a:r>
                        <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(2018 for high burden)</a:t>
                      </a: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200"/>
                        </a:spcBef>
                        <a:spcAft>
                          <a:spcPct val="0"/>
                        </a:spcAft>
                        <a:buClrTx/>
                        <a:buSzTx/>
                        <a:buFontTx/>
                        <a:buNone/>
                        <a:tabLst/>
                      </a:pP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76616">
                <a:tc>
                  <a:txBody>
                    <a:bodyPr/>
                    <a:lstStyle/>
                    <a:p>
                      <a:pPr marL="0" marR="0" lvl="0" indent="0" algn="l" defTabSz="914400" rtl="0" eaLnBrk="1" fontAlgn="base" latinLnBrk="0" hangingPunct="1">
                        <a:lnSpc>
                          <a:spcPct val="115000"/>
                        </a:lnSpc>
                        <a:spcBef>
                          <a:spcPts val="200"/>
                        </a:spcBef>
                        <a:spcAft>
                          <a:spcPct val="0"/>
                        </a:spcAft>
                        <a:buClrTx/>
                        <a:buSzTx/>
                        <a:buFontTx/>
                        <a:buNone/>
                        <a:tabLst/>
                        <a:defRPr/>
                      </a:pPr>
                      <a:r>
                        <a:rPr kumimoji="0" lang="en-GB" altLang="en-US" sz="1800" b="1"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Indicator 2</a:t>
                      </a:r>
                    </a:p>
                    <a:p>
                      <a:pPr marL="0" marR="0" lvl="0" indent="0" algn="l" defTabSz="914400" rtl="0" eaLnBrk="1" fontAlgn="base" latinLnBrk="0" hangingPunct="1">
                        <a:lnSpc>
                          <a:spcPct val="115000"/>
                        </a:lnSpc>
                        <a:spcBef>
                          <a:spcPts val="200"/>
                        </a:spcBef>
                        <a:spcAft>
                          <a:spcPct val="0"/>
                        </a:spcAft>
                        <a:buClrTx/>
                        <a:buSzTx/>
                        <a:buFontTx/>
                        <a:buNone/>
                        <a:tabLst/>
                      </a:pPr>
                      <a:endParaRPr kumimoji="0" lang="en-GB" altLang="en-US" sz="1800" b="1"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200"/>
                        </a:spcBef>
                        <a:spcAft>
                          <a:spcPct val="0"/>
                        </a:spcAft>
                        <a:buClrTx/>
                        <a:buSzTx/>
                        <a:buFontTx/>
                        <a:buNone/>
                        <a:tabLst/>
                        <a:defRPr/>
                      </a:pPr>
                      <a:r>
                        <a:rPr kumimoji="0" lang="en-US"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Percentage of notified new and relapse TB cases tested with a WRD as the initial diagnostic test</a:t>
                      </a: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p>
                      <a:pPr marL="0" marR="0" lvl="0" indent="0" algn="l" defTabSz="914400" rtl="0" eaLnBrk="1" fontAlgn="base" latinLnBrk="0" hangingPunct="1">
                        <a:lnSpc>
                          <a:spcPct val="100000"/>
                        </a:lnSpc>
                        <a:spcBef>
                          <a:spcPts val="200"/>
                        </a:spcBef>
                        <a:spcAft>
                          <a:spcPct val="0"/>
                        </a:spcAft>
                        <a:buClrTx/>
                        <a:buSzTx/>
                        <a:buFontTx/>
                        <a:buNone/>
                        <a:tabLst/>
                      </a:pP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200"/>
                        </a:spcBef>
                        <a:spcAft>
                          <a:spcPct val="0"/>
                        </a:spcAft>
                        <a:buClrTx/>
                        <a:buSzTx/>
                        <a:buFontTx/>
                        <a:buNone/>
                        <a:tabLst/>
                        <a:defRPr/>
                      </a:pPr>
                      <a:r>
                        <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80%</a:t>
                      </a:r>
                      <a:br>
                        <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br>
                      <a:r>
                        <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(100% by 2018 for PLHIV, MDR)</a:t>
                      </a:r>
                    </a:p>
                    <a:p>
                      <a:pPr marL="0" marR="0" lvl="0" indent="0" algn="ctr" defTabSz="914400" rtl="0" eaLnBrk="1" fontAlgn="base" latinLnBrk="0" hangingPunct="1">
                        <a:lnSpc>
                          <a:spcPct val="100000"/>
                        </a:lnSpc>
                        <a:spcBef>
                          <a:spcPts val="200"/>
                        </a:spcBef>
                        <a:spcAft>
                          <a:spcPct val="0"/>
                        </a:spcAft>
                        <a:buClrTx/>
                        <a:buSzTx/>
                        <a:buFontTx/>
                        <a:buNone/>
                        <a:tabLst/>
                      </a:pP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200"/>
                        </a:spcBef>
                        <a:spcAft>
                          <a:spcPct val="0"/>
                        </a:spcAft>
                        <a:buClrTx/>
                        <a:buSzTx/>
                        <a:buFontTx/>
                        <a:buNone/>
                        <a:tabLst/>
                        <a:defRPr/>
                      </a:pPr>
                      <a:r>
                        <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100%</a:t>
                      </a:r>
                    </a:p>
                    <a:p>
                      <a:pPr marL="0" marR="0" lvl="0" indent="0" algn="ctr" defTabSz="914400" rtl="0" eaLnBrk="1" fontAlgn="base" latinLnBrk="0" hangingPunct="1">
                        <a:lnSpc>
                          <a:spcPct val="100000"/>
                        </a:lnSpc>
                        <a:spcBef>
                          <a:spcPts val="200"/>
                        </a:spcBef>
                        <a:spcAft>
                          <a:spcPct val="0"/>
                        </a:spcAft>
                        <a:buClrTx/>
                        <a:buSzTx/>
                        <a:buFontTx/>
                        <a:buNone/>
                        <a:tabLst/>
                      </a:pP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76616">
                <a:tc>
                  <a:txBody>
                    <a:bodyPr/>
                    <a:lstStyle/>
                    <a:p>
                      <a:pPr marL="0" marR="0" lvl="0" indent="0" algn="l" defTabSz="914400" rtl="0" eaLnBrk="1" fontAlgn="base" latinLnBrk="0" hangingPunct="1">
                        <a:lnSpc>
                          <a:spcPct val="115000"/>
                        </a:lnSpc>
                        <a:spcBef>
                          <a:spcPts val="200"/>
                        </a:spcBef>
                        <a:spcAft>
                          <a:spcPct val="0"/>
                        </a:spcAft>
                        <a:buClrTx/>
                        <a:buSzTx/>
                        <a:buFontTx/>
                        <a:buNone/>
                        <a:tabLst/>
                      </a:pPr>
                      <a:r>
                        <a:rPr kumimoji="0" lang="en-GB" altLang="en-US" sz="1800" b="1"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Indicator 3</a:t>
                      </a: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200"/>
                        </a:spcBef>
                        <a:spcAft>
                          <a:spcPct val="0"/>
                        </a:spcAft>
                        <a:buClrTx/>
                        <a:buSzTx/>
                        <a:buFontTx/>
                        <a:buNone/>
                        <a:tabLst/>
                        <a:defRPr/>
                      </a:pPr>
                      <a:r>
                        <a:rPr kumimoji="0" lang="en-US"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Percentage of notified new and relapse TB cases with bacteriological confirmation</a:t>
                      </a: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p>
                      <a:pPr marL="0" marR="0" lvl="0" indent="0" algn="l" defTabSz="914400" rtl="0" eaLnBrk="1" fontAlgn="base" latinLnBrk="0" hangingPunct="1">
                        <a:lnSpc>
                          <a:spcPct val="100000"/>
                        </a:lnSpc>
                        <a:spcBef>
                          <a:spcPts val="200"/>
                        </a:spcBef>
                        <a:spcAft>
                          <a:spcPct val="0"/>
                        </a:spcAft>
                        <a:buClrTx/>
                        <a:buSzTx/>
                        <a:buFontTx/>
                        <a:buNone/>
                        <a:tabLst/>
                      </a:pP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200"/>
                        </a:spcBef>
                        <a:spcAft>
                          <a:spcPct val="0"/>
                        </a:spcAft>
                        <a:buClrTx/>
                        <a:buSzTx/>
                        <a:buFontTx/>
                        <a:buNone/>
                        <a:tabLst/>
                      </a:pPr>
                      <a:r>
                        <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80%</a:t>
                      </a: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200"/>
                        </a:spcBef>
                        <a:spcAft>
                          <a:spcPct val="0"/>
                        </a:spcAft>
                        <a:buClrTx/>
                        <a:buSzTx/>
                        <a:buFontTx/>
                        <a:buNone/>
                        <a:tabLst/>
                      </a:pPr>
                      <a:r>
                        <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90%</a:t>
                      </a: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6" name="Picture 5"/>
          <p:cNvPicPr>
            <a:picLocks noChangeAspect="1"/>
          </p:cNvPicPr>
          <p:nvPr/>
        </p:nvPicPr>
        <p:blipFill rotWithShape="1">
          <a:blip r:embed="rId2" cstate="email">
            <a:extLst>
              <a:ext uri="{28A0092B-C50C-407E-A947-70E740481C1C}">
                <a14:useLocalDpi xmlns:a14="http://schemas.microsoft.com/office/drawing/2010/main" val="0"/>
              </a:ext>
            </a:extLst>
          </a:blip>
          <a:srcRect l="11541" t="15636" r="8317" b="29955"/>
          <a:stretch/>
        </p:blipFill>
        <p:spPr>
          <a:xfrm>
            <a:off x="9520782" y="603548"/>
            <a:ext cx="984755" cy="1002340"/>
          </a:xfrm>
          <a:prstGeom prst="rect">
            <a:avLst/>
          </a:prstGeom>
        </p:spPr>
      </p:pic>
    </p:spTree>
    <p:extLst>
      <p:ext uri="{BB962C8B-B14F-4D97-AF65-F5344CB8AC3E}">
        <p14:creationId xmlns:p14="http://schemas.microsoft.com/office/powerpoint/2010/main" val="19878303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68" name="Rectangle 4"/>
          <p:cNvSpPr>
            <a:spLocks noChangeArrowheads="1"/>
          </p:cNvSpPr>
          <p:nvPr/>
        </p:nvSpPr>
        <p:spPr bwMode="auto">
          <a:xfrm>
            <a:off x="2054223" y="1339055"/>
            <a:ext cx="210455" cy="75152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104178" tIns="52089" rIns="104178" bIns="52089"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en-GB" altLang="en-US" sz="2100"/>
              <a:t/>
            </a:r>
            <a:br>
              <a:rPr lang="en-GB" altLang="en-US" sz="2100"/>
            </a:br>
            <a:endParaRPr lang="en-GB" altLang="en-US" sz="2100"/>
          </a:p>
        </p:txBody>
      </p:sp>
      <p:sp>
        <p:nvSpPr>
          <p:cNvPr id="9269" name="TextBox 11"/>
          <p:cNvSpPr txBox="1">
            <a:spLocks noChangeArrowheads="1"/>
          </p:cNvSpPr>
          <p:nvPr/>
        </p:nvSpPr>
        <p:spPr bwMode="auto">
          <a:xfrm>
            <a:off x="951831" y="790375"/>
            <a:ext cx="8451315" cy="96697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04178" tIns="52089" rIns="104178" bIns="52089">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2800" b="1" i="1" dirty="0" smtClean="0">
                <a:latin typeface="Trebuchet MS" charset="0"/>
                <a:ea typeface="Trebuchet MS" charset="0"/>
                <a:cs typeface="Trebuchet MS" charset="0"/>
              </a:rPr>
              <a:t>TARGETS FOR LABORATORY STRENGTHENING UNDER THE END TB STRATEGY</a:t>
            </a:r>
            <a:endParaRPr lang="en-GB" altLang="en-US" sz="2800" i="1" dirty="0">
              <a:latin typeface="Trebuchet MS" charset="0"/>
              <a:ea typeface="Trebuchet MS" charset="0"/>
              <a:cs typeface="Trebuchet MS" charset="0"/>
            </a:endParaRPr>
          </a:p>
        </p:txBody>
      </p:sp>
      <p:graphicFrame>
        <p:nvGraphicFramePr>
          <p:cNvPr id="9" name="Table 8"/>
          <p:cNvGraphicFramePr>
            <a:graphicFrameLocks noGrp="1"/>
          </p:cNvGraphicFramePr>
          <p:nvPr>
            <p:extLst>
              <p:ext uri="{D42A27DB-BD31-4B8C-83A1-F6EECF244321}">
                <p14:modId xmlns:p14="http://schemas.microsoft.com/office/powerpoint/2010/main" val="1692507352"/>
              </p:ext>
            </p:extLst>
          </p:nvPr>
        </p:nvGraphicFramePr>
        <p:xfrm>
          <a:off x="1095847" y="2475756"/>
          <a:ext cx="8424935" cy="3922776"/>
        </p:xfrm>
        <a:graphic>
          <a:graphicData uri="http://schemas.openxmlformats.org/drawingml/2006/table">
            <a:tbl>
              <a:tblPr/>
              <a:tblGrid>
                <a:gridCol w="1213190"/>
                <a:gridCol w="4005643"/>
                <a:gridCol w="1700519"/>
                <a:gridCol w="1505583"/>
              </a:tblGrid>
              <a:tr h="288307">
                <a:tc gridSpan="2">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15000"/>
                        </a:lnSpc>
                        <a:spcBef>
                          <a:spcPts val="200"/>
                        </a:spcBef>
                        <a:spcAft>
                          <a:spcPct val="0"/>
                        </a:spcAft>
                        <a:buClrTx/>
                        <a:buSzTx/>
                        <a:buFontTx/>
                        <a:buNone/>
                        <a:tabLst/>
                      </a:pPr>
                      <a:r>
                        <a:rPr kumimoji="0" lang="en-GB" altLang="en-US" sz="1800" b="1" i="0" u="none" strike="noStrike" cap="none" normalizeH="0" baseline="0" dirty="0" smtClean="0">
                          <a:ln>
                            <a:noFill/>
                          </a:ln>
                          <a:solidFill>
                            <a:srgbClr val="C00000"/>
                          </a:solidFill>
                          <a:effectLst/>
                          <a:latin typeface="Calibri" charset="0"/>
                          <a:ea typeface="Calibri" charset="0"/>
                          <a:cs typeface="Calibri" charset="0"/>
                        </a:rPr>
                        <a:t>Objective 1: Increase access to rapid and accurate detection of TB</a:t>
                      </a:r>
                      <a:endParaRPr kumimoji="0" lang="en-GB" altLang="en-US" sz="1800" b="0" i="0" u="none" strike="noStrike" cap="none" normalizeH="0" baseline="0" dirty="0" smtClean="0">
                        <a:ln>
                          <a:noFill/>
                        </a:ln>
                        <a:solidFill>
                          <a:srgbClr val="000000"/>
                        </a:solidFill>
                        <a:effectLst/>
                        <a:latin typeface="Calibri" charset="0"/>
                        <a:ea typeface="Calibri" charset="0"/>
                        <a:cs typeface="Calibri" charset="0"/>
                      </a:endParaRPr>
                    </a:p>
                  </a:txBody>
                  <a:tcPr marL="71634" marR="7163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a:txBody>
                    <a:bodyPr/>
                    <a:lstStyle/>
                    <a:p>
                      <a:pPr marL="0" marR="0" lvl="0" indent="0" algn="ctr" defTabSz="914400" rtl="0" eaLnBrk="1" fontAlgn="base" latinLnBrk="0" hangingPunct="1">
                        <a:lnSpc>
                          <a:spcPct val="115000"/>
                        </a:lnSpc>
                        <a:spcBef>
                          <a:spcPts val="200"/>
                        </a:spcBef>
                        <a:spcAft>
                          <a:spcPct val="0"/>
                        </a:spcAft>
                        <a:buClrTx/>
                        <a:buSzTx/>
                        <a:buFontTx/>
                        <a:buNone/>
                        <a:tabLst/>
                      </a:pPr>
                      <a:r>
                        <a:rPr kumimoji="0" lang="en-GB" altLang="en-US" sz="1800" b="1" i="0" u="none" strike="noStrike" kern="1200" cap="none" normalizeH="0" baseline="0" dirty="0" smtClean="0">
                          <a:ln>
                            <a:noFill/>
                          </a:ln>
                          <a:solidFill>
                            <a:srgbClr val="C00000"/>
                          </a:solidFill>
                          <a:effectLst/>
                          <a:latin typeface="Calibri" charset="0"/>
                          <a:ea typeface="Calibri" charset="0"/>
                          <a:cs typeface="Calibri" charset="0"/>
                        </a:rPr>
                        <a:t>2020</a:t>
                      </a:r>
                    </a:p>
                  </a:txBody>
                  <a:tcPr marL="71634" marR="7163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ts val="200"/>
                        </a:spcBef>
                        <a:spcAft>
                          <a:spcPct val="0"/>
                        </a:spcAft>
                        <a:buClrTx/>
                        <a:buSzTx/>
                        <a:buFontTx/>
                        <a:buNone/>
                        <a:tabLst/>
                      </a:pPr>
                      <a:r>
                        <a:rPr kumimoji="0" lang="en-GB" altLang="en-US" sz="1800" b="1" i="0" u="none" strike="noStrike" kern="1200" cap="none" normalizeH="0" baseline="0" dirty="0" smtClean="0">
                          <a:ln>
                            <a:noFill/>
                          </a:ln>
                          <a:solidFill>
                            <a:srgbClr val="C00000"/>
                          </a:solidFill>
                          <a:effectLst/>
                          <a:latin typeface="Calibri" charset="0"/>
                          <a:ea typeface="Calibri" charset="0"/>
                          <a:cs typeface="Calibri" charset="0"/>
                        </a:rPr>
                        <a:t>2025</a:t>
                      </a:r>
                    </a:p>
                  </a:txBody>
                  <a:tcPr marL="71634" marR="7163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76616">
                <a:tc>
                  <a:txBody>
                    <a:bodyPr/>
                    <a:lstStyle/>
                    <a:p>
                      <a:pPr marL="0" marR="0" lvl="0" indent="0" algn="l" defTabSz="914400" rtl="0" eaLnBrk="1" fontAlgn="base" latinLnBrk="0" hangingPunct="1">
                        <a:lnSpc>
                          <a:spcPct val="115000"/>
                        </a:lnSpc>
                        <a:spcBef>
                          <a:spcPts val="200"/>
                        </a:spcBef>
                        <a:spcAft>
                          <a:spcPct val="0"/>
                        </a:spcAft>
                        <a:buClrTx/>
                        <a:buSzTx/>
                        <a:buFontTx/>
                        <a:buNone/>
                        <a:tabLst/>
                      </a:pPr>
                      <a:r>
                        <a:rPr kumimoji="0" lang="en-GB" altLang="en-US" sz="1800" b="1"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Indicator 4</a:t>
                      </a: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200"/>
                        </a:spcBef>
                        <a:spcAft>
                          <a:spcPct val="0"/>
                        </a:spcAft>
                        <a:buClrTx/>
                        <a:buSzTx/>
                        <a:buFontTx/>
                        <a:buNone/>
                        <a:tabLst/>
                        <a:defRPr/>
                      </a:pPr>
                      <a:r>
                        <a:rPr kumimoji="0" lang="en-US"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Percentage of testing sites using a WRD at which a data connectivity solution has been established that transmits results electronically to clinicians and to an information management system</a:t>
                      </a: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200"/>
                        </a:spcBef>
                        <a:spcAft>
                          <a:spcPct val="0"/>
                        </a:spcAft>
                        <a:buClrTx/>
                        <a:buSzTx/>
                        <a:buFontTx/>
                        <a:buNone/>
                        <a:tabLst/>
                      </a:pPr>
                      <a:r>
                        <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100%</a:t>
                      </a: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200"/>
                        </a:spcBef>
                        <a:spcAft>
                          <a:spcPct val="0"/>
                        </a:spcAft>
                        <a:buClrTx/>
                        <a:buSzTx/>
                        <a:buFontTx/>
                        <a:buNone/>
                        <a:tabLst/>
                      </a:pP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76616">
                <a:tc>
                  <a:txBody>
                    <a:bodyPr/>
                    <a:lstStyle/>
                    <a:p>
                      <a:pPr marL="0" marR="0" lvl="0" indent="0" algn="l" defTabSz="914400" rtl="0" eaLnBrk="1" fontAlgn="base" latinLnBrk="0" hangingPunct="1">
                        <a:lnSpc>
                          <a:spcPct val="115000"/>
                        </a:lnSpc>
                        <a:spcBef>
                          <a:spcPts val="200"/>
                        </a:spcBef>
                        <a:spcAft>
                          <a:spcPct val="0"/>
                        </a:spcAft>
                        <a:buClrTx/>
                        <a:buSzTx/>
                        <a:buFontTx/>
                        <a:buNone/>
                        <a:tabLst/>
                      </a:pPr>
                      <a:r>
                        <a:rPr kumimoji="0" lang="en-GB" altLang="en-US" sz="1800" b="1"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Indicator 5</a:t>
                      </a: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200"/>
                        </a:spcBef>
                        <a:spcAft>
                          <a:spcPct val="0"/>
                        </a:spcAft>
                        <a:buClrTx/>
                        <a:buSzTx/>
                        <a:buFontTx/>
                        <a:buNone/>
                        <a:tabLst/>
                        <a:defRPr/>
                      </a:pPr>
                      <a:r>
                        <a:rPr kumimoji="0" lang="en-US" altLang="en-US" sz="1800" b="0" i="0" u="none" strike="noStrike" kern="1200" cap="none" normalizeH="0" baseline="0" dirty="0" smtClean="0">
                          <a:ln>
                            <a:noFill/>
                          </a:ln>
                          <a:solidFill>
                            <a:schemeClr val="tx1">
                              <a:lumMod val="65000"/>
                              <a:lumOff val="35000"/>
                            </a:schemeClr>
                          </a:solidFill>
                          <a:effectLst/>
                          <a:latin typeface="Calibri" charset="0"/>
                          <a:ea typeface="Calibri" charset="0"/>
                          <a:cs typeface="Calibri" charset="0"/>
                        </a:rPr>
                        <a:t>Does national policy indicate that TB diagnostic and follow-up tests provided through the national TB programme are free of charge or that fees can be fully reimbursed through health insurance, or both, for all people with signs and symptoms of TB?</a:t>
                      </a:r>
                      <a:endParaRPr kumimoji="0" lang="en-GB" altLang="en-US" sz="1800" b="0" i="0" u="none" strike="noStrike" kern="1200"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200"/>
                        </a:spcBef>
                        <a:spcAft>
                          <a:spcPct val="0"/>
                        </a:spcAft>
                        <a:buClrTx/>
                        <a:buSzTx/>
                        <a:buFontTx/>
                        <a:buNone/>
                        <a:tabLst/>
                      </a:pPr>
                      <a:r>
                        <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Yes</a:t>
                      </a:r>
                    </a:p>
                    <a:p>
                      <a:pPr marL="0" marR="0" lvl="0" indent="0" algn="ctr" defTabSz="914400" rtl="0" eaLnBrk="1" fontAlgn="base" latinLnBrk="0" hangingPunct="1">
                        <a:lnSpc>
                          <a:spcPct val="100000"/>
                        </a:lnSpc>
                        <a:spcBef>
                          <a:spcPts val="200"/>
                        </a:spcBef>
                        <a:spcAft>
                          <a:spcPct val="0"/>
                        </a:spcAft>
                        <a:buClrTx/>
                        <a:buSzTx/>
                        <a:buFontTx/>
                        <a:buNone/>
                        <a:tabLst/>
                        <a:defRPr/>
                      </a:pPr>
                      <a:r>
                        <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(2018 for high burden)</a:t>
                      </a: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200"/>
                        </a:spcBef>
                        <a:spcAft>
                          <a:spcPct val="0"/>
                        </a:spcAft>
                        <a:buClrTx/>
                        <a:buSzTx/>
                        <a:buFontTx/>
                        <a:buNone/>
                        <a:tabLst/>
                      </a:pP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6" name="Picture 5"/>
          <p:cNvPicPr>
            <a:picLocks noChangeAspect="1"/>
          </p:cNvPicPr>
          <p:nvPr/>
        </p:nvPicPr>
        <p:blipFill rotWithShape="1">
          <a:blip r:embed="rId2" cstate="email">
            <a:extLst>
              <a:ext uri="{28A0092B-C50C-407E-A947-70E740481C1C}">
                <a14:useLocalDpi xmlns:a14="http://schemas.microsoft.com/office/drawing/2010/main" val="0"/>
              </a:ext>
            </a:extLst>
          </a:blip>
          <a:srcRect l="11541" t="15636" r="8317" b="29955"/>
          <a:stretch/>
        </p:blipFill>
        <p:spPr>
          <a:xfrm>
            <a:off x="9520782" y="603548"/>
            <a:ext cx="984755" cy="1002340"/>
          </a:xfrm>
          <a:prstGeom prst="rect">
            <a:avLst/>
          </a:prstGeom>
        </p:spPr>
      </p:pic>
    </p:spTree>
    <p:extLst>
      <p:ext uri="{BB962C8B-B14F-4D97-AF65-F5344CB8AC3E}">
        <p14:creationId xmlns:p14="http://schemas.microsoft.com/office/powerpoint/2010/main" val="10105799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68" name="Rectangle 4"/>
          <p:cNvSpPr>
            <a:spLocks noChangeArrowheads="1"/>
          </p:cNvSpPr>
          <p:nvPr/>
        </p:nvSpPr>
        <p:spPr bwMode="auto">
          <a:xfrm>
            <a:off x="2054223" y="1339055"/>
            <a:ext cx="210455" cy="75152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104178" tIns="52089" rIns="104178" bIns="52089"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en-GB" altLang="en-US" sz="2100"/>
              <a:t/>
            </a:r>
            <a:br>
              <a:rPr lang="en-GB" altLang="en-US" sz="2100"/>
            </a:br>
            <a:endParaRPr lang="en-GB" altLang="en-US" sz="2100"/>
          </a:p>
        </p:txBody>
      </p:sp>
      <p:sp>
        <p:nvSpPr>
          <p:cNvPr id="9269" name="TextBox 11"/>
          <p:cNvSpPr txBox="1">
            <a:spLocks noChangeArrowheads="1"/>
          </p:cNvSpPr>
          <p:nvPr/>
        </p:nvSpPr>
        <p:spPr bwMode="auto">
          <a:xfrm>
            <a:off x="951831" y="790375"/>
            <a:ext cx="8451315" cy="96697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04178" tIns="52089" rIns="104178" bIns="52089">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2800" b="1" i="1" dirty="0" smtClean="0">
                <a:latin typeface="Trebuchet MS" charset="0"/>
                <a:ea typeface="Trebuchet MS" charset="0"/>
                <a:cs typeface="Trebuchet MS" charset="0"/>
              </a:rPr>
              <a:t>TARGETS FOR LABORATORY STRENGTHENING UNDER THE END TB STRATEGY</a:t>
            </a:r>
            <a:endParaRPr lang="en-GB" altLang="en-US" sz="2800" i="1" dirty="0">
              <a:latin typeface="Trebuchet MS" charset="0"/>
              <a:ea typeface="Trebuchet MS" charset="0"/>
              <a:cs typeface="Trebuchet MS" charset="0"/>
            </a:endParaRPr>
          </a:p>
        </p:txBody>
      </p:sp>
      <p:graphicFrame>
        <p:nvGraphicFramePr>
          <p:cNvPr id="9" name="Table 8"/>
          <p:cNvGraphicFramePr>
            <a:graphicFrameLocks noGrp="1"/>
          </p:cNvGraphicFramePr>
          <p:nvPr>
            <p:extLst>
              <p:ext uri="{D42A27DB-BD31-4B8C-83A1-F6EECF244321}">
                <p14:modId xmlns:p14="http://schemas.microsoft.com/office/powerpoint/2010/main" val="402676902"/>
              </p:ext>
            </p:extLst>
          </p:nvPr>
        </p:nvGraphicFramePr>
        <p:xfrm>
          <a:off x="951831" y="2277262"/>
          <a:ext cx="8451316" cy="3332988"/>
        </p:xfrm>
        <a:graphic>
          <a:graphicData uri="http://schemas.openxmlformats.org/drawingml/2006/table">
            <a:tbl>
              <a:tblPr/>
              <a:tblGrid>
                <a:gridCol w="1216989"/>
                <a:gridCol w="5070789"/>
                <a:gridCol w="1081769"/>
                <a:gridCol w="1081769"/>
              </a:tblGrid>
              <a:tr h="288307">
                <a:tc gridSpan="2">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ts val="200"/>
                        </a:spcBef>
                        <a:spcAft>
                          <a:spcPts val="200"/>
                        </a:spcAft>
                        <a:buClrTx/>
                        <a:buSzTx/>
                        <a:buFontTx/>
                        <a:buNone/>
                        <a:tabLst/>
                      </a:pPr>
                      <a:r>
                        <a:rPr kumimoji="0" lang="en-GB" altLang="en-US" sz="1800" b="1" i="0" u="none" strike="noStrike" cap="none" normalizeH="0" baseline="0" dirty="0" smtClean="0">
                          <a:ln>
                            <a:noFill/>
                          </a:ln>
                          <a:solidFill>
                            <a:srgbClr val="C00000"/>
                          </a:solidFill>
                          <a:effectLst/>
                          <a:latin typeface="Calibri" charset="0"/>
                          <a:ea typeface="Calibri" charset="0"/>
                          <a:cs typeface="Calibri" charset="0"/>
                        </a:rPr>
                        <a:t>Objective 2: </a:t>
                      </a:r>
                      <a:r>
                        <a:rPr kumimoji="0" lang="en-GB" altLang="en-US" sz="1800" b="1" i="0" u="none" strike="noStrike" cap="none" normalizeH="0" baseline="0" dirty="0" smtClean="0">
                          <a:ln>
                            <a:noFill/>
                          </a:ln>
                          <a:solidFill>
                            <a:srgbClr val="C00000"/>
                          </a:solidFill>
                          <a:effectLst/>
                          <a:latin typeface="Calibri" pitchFamily="34" charset="0"/>
                          <a:cs typeface="Arial" charset="0"/>
                        </a:rPr>
                        <a:t>Reach universal access to DST</a:t>
                      </a:r>
                      <a:endParaRPr kumimoji="0" lang="en-GB" altLang="en-US" sz="1800" b="0" i="0" u="none" strike="noStrike" cap="none" normalizeH="0" baseline="0" dirty="0" smtClean="0">
                        <a:ln>
                          <a:noFill/>
                        </a:ln>
                        <a:solidFill>
                          <a:srgbClr val="000000"/>
                        </a:solidFill>
                        <a:effectLst/>
                        <a:latin typeface="Arial" charset="0"/>
                        <a:cs typeface="Arial" charset="0"/>
                      </a:endParaRPr>
                    </a:p>
                  </a:txBody>
                  <a:tcPr marL="71634" marR="7163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a:txBody>
                    <a:bodyPr/>
                    <a:lstStyle/>
                    <a:p>
                      <a:pPr marL="0" marR="0" lvl="0" indent="0" algn="ctr" defTabSz="914400" rtl="0" eaLnBrk="1" fontAlgn="base" latinLnBrk="0" hangingPunct="1">
                        <a:lnSpc>
                          <a:spcPct val="115000"/>
                        </a:lnSpc>
                        <a:spcBef>
                          <a:spcPts val="200"/>
                        </a:spcBef>
                        <a:spcAft>
                          <a:spcPct val="0"/>
                        </a:spcAft>
                        <a:buClrTx/>
                        <a:buSzTx/>
                        <a:buFontTx/>
                        <a:buNone/>
                        <a:tabLst/>
                      </a:pPr>
                      <a:r>
                        <a:rPr kumimoji="0" lang="en-GB" altLang="en-US" sz="1800" b="1" i="0" u="none" strike="noStrike" kern="1200" cap="none" normalizeH="0" baseline="0" dirty="0" smtClean="0">
                          <a:ln>
                            <a:noFill/>
                          </a:ln>
                          <a:solidFill>
                            <a:srgbClr val="C00000"/>
                          </a:solidFill>
                          <a:effectLst/>
                          <a:latin typeface="Calibri" charset="0"/>
                          <a:ea typeface="Calibri" charset="0"/>
                          <a:cs typeface="Calibri" charset="0"/>
                        </a:rPr>
                        <a:t>2020</a:t>
                      </a:r>
                    </a:p>
                  </a:txBody>
                  <a:tcPr marL="71634" marR="7163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ts val="200"/>
                        </a:spcBef>
                        <a:spcAft>
                          <a:spcPct val="0"/>
                        </a:spcAft>
                        <a:buClrTx/>
                        <a:buSzTx/>
                        <a:buFontTx/>
                        <a:buNone/>
                        <a:tabLst/>
                      </a:pPr>
                      <a:r>
                        <a:rPr kumimoji="0" lang="en-GB" altLang="en-US" sz="1800" b="1" i="0" u="none" strike="noStrike" kern="1200" cap="none" normalizeH="0" baseline="0" dirty="0" smtClean="0">
                          <a:ln>
                            <a:noFill/>
                          </a:ln>
                          <a:solidFill>
                            <a:srgbClr val="C00000"/>
                          </a:solidFill>
                          <a:effectLst/>
                          <a:latin typeface="Calibri" charset="0"/>
                          <a:ea typeface="Calibri" charset="0"/>
                          <a:cs typeface="Calibri" charset="0"/>
                        </a:rPr>
                        <a:t>2025</a:t>
                      </a:r>
                    </a:p>
                  </a:txBody>
                  <a:tcPr marL="71634" marR="7163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76616">
                <a:tc>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15000"/>
                        </a:lnSpc>
                        <a:spcBef>
                          <a:spcPts val="200"/>
                        </a:spcBef>
                        <a:spcAft>
                          <a:spcPct val="0"/>
                        </a:spcAft>
                        <a:buClrTx/>
                        <a:buSzTx/>
                        <a:buFontTx/>
                        <a:buNone/>
                        <a:tabLst/>
                      </a:pPr>
                      <a:r>
                        <a:rPr kumimoji="0" lang="en-GB" altLang="en-US" sz="1800" b="1"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Indicator 6</a:t>
                      </a: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ts val="200"/>
                        </a:spcBef>
                        <a:spcAft>
                          <a:spcPts val="200"/>
                        </a:spcAft>
                        <a:buClrTx/>
                        <a:buSzTx/>
                        <a:buFontTx/>
                        <a:buNone/>
                        <a:tabLst/>
                      </a:pPr>
                      <a:r>
                        <a:rPr kumimoji="0" lang="en-US" altLang="en-US" sz="1800" b="0" i="0" u="none" strike="noStrike" cap="none" normalizeH="0" baseline="0" dirty="0" smtClean="0">
                          <a:ln>
                            <a:noFill/>
                          </a:ln>
                          <a:solidFill>
                            <a:schemeClr val="tx1">
                              <a:lumMod val="65000"/>
                              <a:lumOff val="35000"/>
                            </a:schemeClr>
                          </a:solidFill>
                          <a:effectLst/>
                          <a:latin typeface="Calibri" pitchFamily="34" charset="0"/>
                          <a:cs typeface="Arial" charset="0"/>
                        </a:rPr>
                        <a:t>Does national policy and the diagnostic algorithm indicate there is universal access to DST?</a:t>
                      </a:r>
                      <a:endParaRPr kumimoji="0" lang="en-GB" altLang="en-US" sz="1800" b="0" i="0" u="none" strike="noStrike" cap="none" normalizeH="0" baseline="0" dirty="0" smtClean="0">
                        <a:ln>
                          <a:noFill/>
                        </a:ln>
                        <a:solidFill>
                          <a:schemeClr val="tx1">
                            <a:lumMod val="65000"/>
                            <a:lumOff val="35000"/>
                          </a:schemeClr>
                        </a:solidFill>
                        <a:effectLst/>
                        <a:latin typeface="Arial" charset="0"/>
                        <a:cs typeface="Arial" charset="0"/>
                      </a:endParaRP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200"/>
                        </a:spcBef>
                        <a:spcAft>
                          <a:spcPct val="0"/>
                        </a:spcAft>
                        <a:buClrTx/>
                        <a:buSzTx/>
                        <a:buFontTx/>
                        <a:buNone/>
                        <a:tabLst/>
                      </a:pPr>
                      <a:r>
                        <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Yes</a:t>
                      </a:r>
                      <a:br>
                        <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br>
                      <a:r>
                        <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(2018 for high burden)</a:t>
                      </a: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200"/>
                        </a:spcBef>
                        <a:spcAft>
                          <a:spcPct val="0"/>
                        </a:spcAft>
                        <a:buClrTx/>
                        <a:buSzTx/>
                        <a:buFontTx/>
                        <a:buNone/>
                        <a:tabLst/>
                      </a:pP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01723">
                <a:tc>
                  <a:txBody>
                    <a:bodyPr/>
                    <a:lstStyle/>
                    <a:p>
                      <a:pPr marL="0" marR="0" lvl="0" indent="0" algn="l" defTabSz="914400" rtl="0" eaLnBrk="1" fontAlgn="base" latinLnBrk="0" hangingPunct="1">
                        <a:lnSpc>
                          <a:spcPct val="115000"/>
                        </a:lnSpc>
                        <a:spcBef>
                          <a:spcPts val="200"/>
                        </a:spcBef>
                        <a:spcAft>
                          <a:spcPct val="0"/>
                        </a:spcAft>
                        <a:buClrTx/>
                        <a:buSzTx/>
                        <a:buFontTx/>
                        <a:buNone/>
                        <a:tabLst/>
                        <a:defRPr/>
                      </a:pPr>
                      <a:r>
                        <a:rPr kumimoji="0" lang="en-GB" altLang="en-US" sz="1800" b="1"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Indicator 7</a:t>
                      </a:r>
                    </a:p>
                    <a:p>
                      <a:pPr marL="0" marR="0" lvl="0" indent="0" algn="l" defTabSz="914400" rtl="0" eaLnBrk="1" fontAlgn="base" latinLnBrk="0" hangingPunct="1">
                        <a:lnSpc>
                          <a:spcPct val="115000"/>
                        </a:lnSpc>
                        <a:spcBef>
                          <a:spcPts val="200"/>
                        </a:spcBef>
                        <a:spcAft>
                          <a:spcPct val="0"/>
                        </a:spcAft>
                        <a:buClrTx/>
                        <a:buSzTx/>
                        <a:buFontTx/>
                        <a:buNone/>
                        <a:tabLst/>
                      </a:pPr>
                      <a:endParaRPr kumimoji="0" lang="en-GB" altLang="en-US" sz="1800" b="1"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200"/>
                        </a:spcBef>
                        <a:spcAft>
                          <a:spcPts val="200"/>
                        </a:spcAft>
                        <a:buClrTx/>
                        <a:buSzTx/>
                        <a:buFontTx/>
                        <a:buNone/>
                        <a:tabLst>
                          <a:tab pos="174625" algn="l"/>
                        </a:tabLst>
                      </a:pPr>
                      <a:r>
                        <a:rPr kumimoji="0" lang="en-US" altLang="en-US" sz="1800" b="0" i="0" u="none" strike="noStrike" cap="none" normalizeH="0" baseline="0" dirty="0" smtClean="0">
                          <a:ln>
                            <a:noFill/>
                          </a:ln>
                          <a:solidFill>
                            <a:schemeClr val="tx1">
                              <a:lumMod val="65000"/>
                              <a:lumOff val="35000"/>
                            </a:schemeClr>
                          </a:solidFill>
                          <a:effectLst/>
                          <a:latin typeface="Calibri" pitchFamily="34" charset="0"/>
                          <a:cs typeface="Arial" charset="0"/>
                        </a:rPr>
                        <a:t>Percentage of notified, bacteriologically confirmed TB cases with DST results for rifampicin</a:t>
                      </a:r>
                      <a:endParaRPr kumimoji="0" lang="en-GB" altLang="en-US" sz="1800" b="0" i="0" u="none" strike="noStrike" cap="none" normalizeH="0" baseline="0" dirty="0" smtClean="0">
                        <a:ln>
                          <a:noFill/>
                        </a:ln>
                        <a:solidFill>
                          <a:schemeClr val="tx1">
                            <a:lumMod val="65000"/>
                            <a:lumOff val="35000"/>
                          </a:schemeClr>
                        </a:solidFill>
                        <a:effectLst/>
                        <a:latin typeface="Arial" charset="0"/>
                        <a:cs typeface="Arial" charset="0"/>
                      </a:endParaRPr>
                    </a:p>
                    <a:p>
                      <a:pPr marL="0" marR="0" lvl="0" indent="0" algn="l" defTabSz="914400" rtl="0" eaLnBrk="1" fontAlgn="base" latinLnBrk="0" hangingPunct="1">
                        <a:lnSpc>
                          <a:spcPct val="100000"/>
                        </a:lnSpc>
                        <a:spcBef>
                          <a:spcPts val="200"/>
                        </a:spcBef>
                        <a:spcAft>
                          <a:spcPct val="0"/>
                        </a:spcAft>
                        <a:buClrTx/>
                        <a:buSzTx/>
                        <a:buFontTx/>
                        <a:buNone/>
                        <a:tabLst/>
                      </a:pP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200"/>
                        </a:spcBef>
                        <a:spcAft>
                          <a:spcPct val="0"/>
                        </a:spcAft>
                        <a:buClrTx/>
                        <a:buSzTx/>
                        <a:buFontTx/>
                        <a:buNone/>
                        <a:tabLst/>
                        <a:defRPr/>
                      </a:pPr>
                      <a:r>
                        <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100%</a:t>
                      </a:r>
                      <a:br>
                        <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br>
                      <a:r>
                        <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(2018 for high burden)</a:t>
                      </a: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200"/>
                        </a:spcBef>
                        <a:spcAft>
                          <a:spcPct val="0"/>
                        </a:spcAft>
                        <a:buClrTx/>
                        <a:buSzTx/>
                        <a:buFontTx/>
                        <a:buNone/>
                        <a:tabLst/>
                      </a:pP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0867">
                <a:tc>
                  <a:txBody>
                    <a:bodyPr/>
                    <a:lstStyle/>
                    <a:p>
                      <a:pPr marL="0" marR="0" lvl="0" indent="0" algn="l" defTabSz="914400" rtl="0" eaLnBrk="1" fontAlgn="base" latinLnBrk="0" hangingPunct="1">
                        <a:lnSpc>
                          <a:spcPct val="115000"/>
                        </a:lnSpc>
                        <a:spcBef>
                          <a:spcPts val="200"/>
                        </a:spcBef>
                        <a:spcAft>
                          <a:spcPct val="0"/>
                        </a:spcAft>
                        <a:buClrTx/>
                        <a:buSzTx/>
                        <a:buFontTx/>
                        <a:buNone/>
                        <a:tabLst/>
                      </a:pPr>
                      <a:r>
                        <a:rPr kumimoji="0" lang="en-GB" altLang="en-US" sz="1800" b="1"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Indicator 8</a:t>
                      </a: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200"/>
                        </a:spcBef>
                        <a:spcAft>
                          <a:spcPts val="200"/>
                        </a:spcAft>
                        <a:buClrTx/>
                        <a:buSzTx/>
                        <a:buFontTx/>
                        <a:buNone/>
                        <a:tabLst/>
                      </a:pPr>
                      <a:r>
                        <a:rPr kumimoji="0" lang="en-US" altLang="en-US" sz="1800" b="0" i="0" u="none" strike="noStrike" cap="none" normalizeH="0" baseline="0" dirty="0" smtClean="0">
                          <a:ln>
                            <a:noFill/>
                          </a:ln>
                          <a:solidFill>
                            <a:schemeClr val="tx1">
                              <a:lumMod val="65000"/>
                              <a:lumOff val="35000"/>
                            </a:schemeClr>
                          </a:solidFill>
                          <a:effectLst/>
                          <a:latin typeface="Calibri" pitchFamily="34" charset="0"/>
                          <a:cs typeface="Arial" charset="0"/>
                        </a:rPr>
                        <a:t>Percentage of notified, rifampicin-resistant TB cases with DST results for fluoroquinolones and second-line injectable agents</a:t>
                      </a:r>
                      <a:endParaRPr kumimoji="0" lang="en-GB" altLang="en-US" sz="1800" b="0" i="0" u="none" strike="noStrike" cap="none" normalizeH="0" baseline="0" dirty="0" smtClean="0">
                        <a:ln>
                          <a:noFill/>
                        </a:ln>
                        <a:solidFill>
                          <a:schemeClr val="tx1">
                            <a:lumMod val="65000"/>
                            <a:lumOff val="35000"/>
                          </a:schemeClr>
                        </a:solidFill>
                        <a:effectLst/>
                        <a:latin typeface="Arial" charset="0"/>
                        <a:cs typeface="Arial" charset="0"/>
                      </a:endParaRP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200"/>
                        </a:spcBef>
                        <a:spcAft>
                          <a:spcPct val="0"/>
                        </a:spcAft>
                        <a:buClrTx/>
                        <a:buSzTx/>
                        <a:buFontTx/>
                        <a:buNone/>
                        <a:tabLst/>
                      </a:pPr>
                      <a:r>
                        <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100%</a:t>
                      </a: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200"/>
                        </a:spcBef>
                        <a:spcAft>
                          <a:spcPct val="0"/>
                        </a:spcAft>
                        <a:buClrTx/>
                        <a:buSzTx/>
                        <a:buFontTx/>
                        <a:buNone/>
                        <a:tabLst/>
                      </a:pP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6" name="Picture 5"/>
          <p:cNvPicPr>
            <a:picLocks noChangeAspect="1"/>
          </p:cNvPicPr>
          <p:nvPr/>
        </p:nvPicPr>
        <p:blipFill rotWithShape="1">
          <a:blip r:embed="rId2" cstate="email">
            <a:extLst>
              <a:ext uri="{28A0092B-C50C-407E-A947-70E740481C1C}">
                <a14:useLocalDpi xmlns:a14="http://schemas.microsoft.com/office/drawing/2010/main" val="0"/>
              </a:ext>
            </a:extLst>
          </a:blip>
          <a:srcRect l="11541" t="15636" r="8317" b="29955"/>
          <a:stretch/>
        </p:blipFill>
        <p:spPr>
          <a:xfrm>
            <a:off x="9016727" y="908370"/>
            <a:ext cx="984755" cy="1002340"/>
          </a:xfrm>
          <a:prstGeom prst="rect">
            <a:avLst/>
          </a:prstGeom>
        </p:spPr>
      </p:pic>
    </p:spTree>
    <p:extLst>
      <p:ext uri="{BB962C8B-B14F-4D97-AF65-F5344CB8AC3E}">
        <p14:creationId xmlns:p14="http://schemas.microsoft.com/office/powerpoint/2010/main" val="10526938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1282231" y="2008188"/>
            <a:ext cx="8143187" cy="4601986"/>
          </a:xfrm>
        </p:spPr>
        <p:txBody>
          <a:bodyPr/>
          <a:lstStyle/>
          <a:p>
            <a:r>
              <a:rPr lang="en-GB" sz="2000" dirty="0">
                <a:solidFill>
                  <a:schemeClr val="tx1">
                    <a:lumMod val="65000"/>
                    <a:lumOff val="35000"/>
                  </a:schemeClr>
                </a:solidFill>
              </a:rPr>
              <a:t>What is monitoring and evaluation (M&amp;E)? </a:t>
            </a:r>
          </a:p>
          <a:p>
            <a:r>
              <a:rPr lang="en-GB" sz="2000" dirty="0">
                <a:solidFill>
                  <a:schemeClr val="tx1">
                    <a:lumMod val="65000"/>
                    <a:lumOff val="35000"/>
                  </a:schemeClr>
                </a:solidFill>
              </a:rPr>
              <a:t>What are performance indicators, and how they can be used to improve a programme?</a:t>
            </a:r>
          </a:p>
          <a:p>
            <a:r>
              <a:rPr lang="en-GB" sz="2000" dirty="0">
                <a:solidFill>
                  <a:schemeClr val="tx1">
                    <a:lumMod val="65000"/>
                    <a:lumOff val="35000"/>
                  </a:schemeClr>
                </a:solidFill>
              </a:rPr>
              <a:t>End TB Strategy indicators</a:t>
            </a:r>
          </a:p>
          <a:p>
            <a:r>
              <a:rPr lang="en-GB" sz="2000" dirty="0">
                <a:solidFill>
                  <a:schemeClr val="tx1">
                    <a:lumMod val="65000"/>
                    <a:lumOff val="35000"/>
                  </a:schemeClr>
                </a:solidFill>
              </a:rPr>
              <a:t>Examples of performance indicators found in the National TB M&amp;E framework </a:t>
            </a:r>
          </a:p>
          <a:p>
            <a:r>
              <a:rPr lang="en-GB" sz="2000" dirty="0">
                <a:solidFill>
                  <a:schemeClr val="tx1">
                    <a:lumMod val="65000"/>
                    <a:lumOff val="35000"/>
                  </a:schemeClr>
                </a:solidFill>
              </a:rPr>
              <a:t>Revising a framework for M&amp;E in your country </a:t>
            </a:r>
          </a:p>
        </p:txBody>
      </p:sp>
      <p:sp>
        <p:nvSpPr>
          <p:cNvPr id="4" name="Title 3"/>
          <p:cNvSpPr>
            <a:spLocks noGrp="1"/>
          </p:cNvSpPr>
          <p:nvPr>
            <p:ph type="title"/>
          </p:nvPr>
        </p:nvSpPr>
        <p:spPr/>
        <p:txBody>
          <a:bodyPr>
            <a:normAutofit/>
          </a:bodyPr>
          <a:lstStyle/>
          <a:p>
            <a:r>
              <a:rPr lang="en-US" sz="2800" dirty="0" smtClean="0"/>
              <a:t>MODULE CONTENTS</a:t>
            </a:r>
            <a:endParaRPr lang="en-GB" sz="2800" dirty="0"/>
          </a:p>
        </p:txBody>
      </p:sp>
      <p:pic>
        <p:nvPicPr>
          <p:cNvPr id="2" name="Picture 1"/>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114133" y="5089677"/>
            <a:ext cx="3289012" cy="1895360"/>
          </a:xfrm>
          <a:prstGeom prst="rect">
            <a:avLst/>
          </a:prstGeom>
        </p:spPr>
      </p:pic>
      <p:sp>
        <p:nvSpPr>
          <p:cNvPr id="5" name="TextBox 4"/>
          <p:cNvSpPr txBox="1"/>
          <p:nvPr/>
        </p:nvSpPr>
        <p:spPr>
          <a:xfrm>
            <a:off x="6045863" y="6984038"/>
            <a:ext cx="3359856" cy="246221"/>
          </a:xfrm>
          <a:prstGeom prst="rect">
            <a:avLst/>
          </a:prstGeom>
          <a:noFill/>
        </p:spPr>
        <p:txBody>
          <a:bodyPr wrap="square" rtlCol="0">
            <a:spAutoFit/>
          </a:bodyPr>
          <a:lstStyle/>
          <a:p>
            <a:pPr algn="r"/>
            <a:r>
              <a:rPr lang="en-US" sz="1000" dirty="0" smtClean="0">
                <a:solidFill>
                  <a:schemeClr val="tx1">
                    <a:lumMod val="65000"/>
                    <a:lumOff val="35000"/>
                  </a:schemeClr>
                </a:solidFill>
                <a:latin typeface="Calibri" charset="0"/>
                <a:ea typeface="Calibri" charset="0"/>
                <a:cs typeface="Calibri" charset="0"/>
              </a:rPr>
              <a:t>© </a:t>
            </a:r>
            <a:r>
              <a:rPr lang="en-US" sz="1000" dirty="0">
                <a:solidFill>
                  <a:schemeClr val="tx1">
                    <a:lumMod val="65000"/>
                    <a:lumOff val="35000"/>
                  </a:schemeClr>
                </a:solidFill>
                <a:latin typeface="Calibri" charset="0"/>
                <a:ea typeface="Calibri" charset="0"/>
                <a:cs typeface="Calibri" charset="0"/>
              </a:rPr>
              <a:t>FIND</a:t>
            </a:r>
            <a:r>
              <a:rPr lang="en-US" sz="1000" dirty="0">
                <a:solidFill>
                  <a:schemeClr val="tx1">
                    <a:lumMod val="65000"/>
                    <a:lumOff val="35000"/>
                  </a:schemeClr>
                </a:solidFill>
                <a:latin typeface="Calibri" charset="0"/>
                <a:ea typeface="Calibri" charset="0"/>
                <a:cs typeface="Calibri" charset="0"/>
              </a:rPr>
              <a:t> </a:t>
            </a:r>
            <a:endParaRPr lang="en-US" sz="1002" dirty="0">
              <a:solidFill>
                <a:schemeClr val="tx1">
                  <a:lumMod val="65000"/>
                  <a:lumOff val="35000"/>
                </a:schemeClr>
              </a:solidFill>
              <a:latin typeface="Calibri" charset="0"/>
              <a:ea typeface="Calibri" charset="0"/>
              <a:cs typeface="Calibri" charset="0"/>
            </a:endParaRPr>
          </a:p>
        </p:txBody>
      </p:sp>
    </p:spTree>
    <p:extLst>
      <p:ext uri="{BB962C8B-B14F-4D97-AF65-F5344CB8AC3E}">
        <p14:creationId xmlns:p14="http://schemas.microsoft.com/office/powerpoint/2010/main" val="37203914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68" name="Rectangle 4"/>
          <p:cNvSpPr>
            <a:spLocks noChangeArrowheads="1"/>
          </p:cNvSpPr>
          <p:nvPr/>
        </p:nvSpPr>
        <p:spPr bwMode="auto">
          <a:xfrm>
            <a:off x="2054223" y="1339055"/>
            <a:ext cx="210455" cy="75152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104178" tIns="52089" rIns="104178" bIns="52089" anchor="ct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en-GB" altLang="en-US" sz="2100"/>
              <a:t/>
            </a:r>
            <a:br>
              <a:rPr lang="en-GB" altLang="en-US" sz="2100"/>
            </a:br>
            <a:endParaRPr lang="en-GB" altLang="en-US" sz="2100"/>
          </a:p>
        </p:txBody>
      </p:sp>
      <p:sp>
        <p:nvSpPr>
          <p:cNvPr id="9269" name="TextBox 11"/>
          <p:cNvSpPr txBox="1">
            <a:spLocks noChangeArrowheads="1"/>
          </p:cNvSpPr>
          <p:nvPr/>
        </p:nvSpPr>
        <p:spPr bwMode="auto">
          <a:xfrm>
            <a:off x="951831" y="790375"/>
            <a:ext cx="8451315" cy="96697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04178" tIns="52089" rIns="104178" bIns="52089">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2800" b="1" i="1" dirty="0" smtClean="0">
                <a:latin typeface="Trebuchet MS" charset="0"/>
                <a:ea typeface="Trebuchet MS" charset="0"/>
                <a:cs typeface="Trebuchet MS" charset="0"/>
              </a:rPr>
              <a:t>TARGETS FOR LABORATORY STRENGTHENING UNDER THE END TB STRATEGY</a:t>
            </a:r>
            <a:endParaRPr lang="en-GB" altLang="en-US" sz="2800" i="1" dirty="0">
              <a:latin typeface="Trebuchet MS" charset="0"/>
              <a:ea typeface="Trebuchet MS" charset="0"/>
              <a:cs typeface="Trebuchet MS" charset="0"/>
            </a:endParaRPr>
          </a:p>
        </p:txBody>
      </p:sp>
      <p:graphicFrame>
        <p:nvGraphicFramePr>
          <p:cNvPr id="9" name="Table 8"/>
          <p:cNvGraphicFramePr>
            <a:graphicFrameLocks noGrp="1"/>
          </p:cNvGraphicFramePr>
          <p:nvPr>
            <p:extLst>
              <p:ext uri="{D42A27DB-BD31-4B8C-83A1-F6EECF244321}">
                <p14:modId xmlns:p14="http://schemas.microsoft.com/office/powerpoint/2010/main" val="54594435"/>
              </p:ext>
            </p:extLst>
          </p:nvPr>
        </p:nvGraphicFramePr>
        <p:xfrm>
          <a:off x="951831" y="2305157"/>
          <a:ext cx="8568951" cy="4181348"/>
        </p:xfrm>
        <a:graphic>
          <a:graphicData uri="http://schemas.openxmlformats.org/drawingml/2006/table">
            <a:tbl>
              <a:tblPr/>
              <a:tblGrid>
                <a:gridCol w="1368152"/>
                <a:gridCol w="5007147"/>
                <a:gridCol w="1096826"/>
                <a:gridCol w="1096826"/>
              </a:tblGrid>
              <a:tr h="288307">
                <a:tc gridSpan="2">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ts val="200"/>
                        </a:spcBef>
                        <a:spcAft>
                          <a:spcPts val="200"/>
                        </a:spcAft>
                        <a:buClrTx/>
                        <a:buSzTx/>
                        <a:buFontTx/>
                        <a:buNone/>
                        <a:tabLst/>
                      </a:pPr>
                      <a:r>
                        <a:rPr kumimoji="0" lang="en-GB" altLang="en-US" sz="1800" b="1" i="0" u="none" strike="noStrike" cap="none" normalizeH="0" baseline="0" dirty="0" smtClean="0">
                          <a:ln>
                            <a:noFill/>
                          </a:ln>
                          <a:solidFill>
                            <a:srgbClr val="C00000"/>
                          </a:solidFill>
                          <a:effectLst/>
                          <a:latin typeface="Calibri" charset="0"/>
                          <a:ea typeface="Calibri" charset="0"/>
                          <a:cs typeface="Calibri" charset="0"/>
                        </a:rPr>
                        <a:t>Objective 3: </a:t>
                      </a:r>
                      <a:r>
                        <a:rPr kumimoji="0" lang="en-GB" altLang="en-US" sz="1800" b="1" i="0" u="none" strike="noStrike" cap="none" normalizeH="0" baseline="0" dirty="0" smtClean="0">
                          <a:ln>
                            <a:noFill/>
                          </a:ln>
                          <a:solidFill>
                            <a:srgbClr val="C00000"/>
                          </a:solidFill>
                          <a:effectLst/>
                          <a:latin typeface="Calibri" pitchFamily="34" charset="0"/>
                          <a:cs typeface="Arial" charset="0"/>
                        </a:rPr>
                        <a:t>Strengthen quality of laboratory services</a:t>
                      </a:r>
                      <a:endParaRPr kumimoji="0" lang="en-GB" altLang="en-US" sz="1800" b="0" i="0" u="none" strike="noStrike" cap="none" normalizeH="0" baseline="0" dirty="0" smtClean="0">
                        <a:ln>
                          <a:noFill/>
                        </a:ln>
                        <a:solidFill>
                          <a:srgbClr val="000000"/>
                        </a:solidFill>
                        <a:effectLst/>
                        <a:latin typeface="Arial" charset="0"/>
                        <a:cs typeface="Arial" charset="0"/>
                      </a:endParaRPr>
                    </a:p>
                  </a:txBody>
                  <a:tcPr marL="71634" marR="7163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GB"/>
                    </a:p>
                  </a:txBody>
                  <a:tcPr/>
                </a:tc>
                <a:tc>
                  <a:txBody>
                    <a:bodyPr/>
                    <a:lstStyle/>
                    <a:p>
                      <a:pPr marL="0" marR="0" lvl="0" indent="0" algn="ctr" defTabSz="914400" rtl="0" eaLnBrk="1" fontAlgn="base" latinLnBrk="0" hangingPunct="1">
                        <a:lnSpc>
                          <a:spcPct val="115000"/>
                        </a:lnSpc>
                        <a:spcBef>
                          <a:spcPts val="200"/>
                        </a:spcBef>
                        <a:spcAft>
                          <a:spcPct val="0"/>
                        </a:spcAft>
                        <a:buClrTx/>
                        <a:buSzTx/>
                        <a:buFontTx/>
                        <a:buNone/>
                        <a:tabLst/>
                      </a:pPr>
                      <a:r>
                        <a:rPr kumimoji="0" lang="en-GB" altLang="en-US" sz="1800" b="1" i="0" u="none" strike="noStrike" kern="1200" cap="none" normalizeH="0" baseline="0" dirty="0" smtClean="0">
                          <a:ln>
                            <a:noFill/>
                          </a:ln>
                          <a:solidFill>
                            <a:srgbClr val="C00000"/>
                          </a:solidFill>
                          <a:effectLst/>
                          <a:latin typeface="Calibri" charset="0"/>
                          <a:ea typeface="Calibri" charset="0"/>
                          <a:cs typeface="Calibri" charset="0"/>
                        </a:rPr>
                        <a:t>2020</a:t>
                      </a:r>
                    </a:p>
                  </a:txBody>
                  <a:tcPr marL="71634" marR="7163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ts val="200"/>
                        </a:spcBef>
                        <a:spcAft>
                          <a:spcPct val="0"/>
                        </a:spcAft>
                        <a:buClrTx/>
                        <a:buSzTx/>
                        <a:buFontTx/>
                        <a:buNone/>
                        <a:tabLst/>
                      </a:pPr>
                      <a:r>
                        <a:rPr kumimoji="0" lang="en-GB" altLang="en-US" sz="1800" b="1" i="0" u="none" strike="noStrike" kern="1200" cap="none" normalizeH="0" baseline="0" dirty="0" smtClean="0">
                          <a:ln>
                            <a:noFill/>
                          </a:ln>
                          <a:solidFill>
                            <a:srgbClr val="C00000"/>
                          </a:solidFill>
                          <a:effectLst/>
                          <a:latin typeface="Calibri" charset="0"/>
                          <a:ea typeface="Calibri" charset="0"/>
                          <a:cs typeface="Calibri" charset="0"/>
                        </a:rPr>
                        <a:t>2025</a:t>
                      </a:r>
                    </a:p>
                  </a:txBody>
                  <a:tcPr marL="71634" marR="7163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76616">
                <a:tc>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15000"/>
                        </a:lnSpc>
                        <a:spcBef>
                          <a:spcPts val="200"/>
                        </a:spcBef>
                        <a:spcAft>
                          <a:spcPct val="0"/>
                        </a:spcAft>
                        <a:buClrTx/>
                        <a:buSzTx/>
                        <a:buFontTx/>
                        <a:buNone/>
                        <a:tabLst/>
                      </a:pPr>
                      <a:r>
                        <a:rPr kumimoji="0" lang="en-GB" altLang="en-US" sz="1800" b="1"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Indicator 9</a:t>
                      </a: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defRPr>
                      </a:lvl1pPr>
                      <a:lvl2pPr marL="742950" indent="-285750" eaLnBrk="0" hangingPunct="0">
                        <a:spcBef>
                          <a:spcPct val="20000"/>
                        </a:spcBef>
                        <a:buFont typeface="Arial" charset="0"/>
                        <a:defRPr sz="2400">
                          <a:solidFill>
                            <a:schemeClr val="tx1"/>
                          </a:solidFill>
                          <a:latin typeface="Calibri" pitchFamily="34" charset="0"/>
                        </a:defRPr>
                      </a:lvl2pPr>
                      <a:lvl3pPr marL="1143000" indent="-228600" eaLnBrk="0" hangingPunct="0">
                        <a:spcBef>
                          <a:spcPct val="20000"/>
                        </a:spcBef>
                        <a:buFont typeface="Arial" charset="0"/>
                        <a:defRPr sz="2000">
                          <a:solidFill>
                            <a:schemeClr val="tx1"/>
                          </a:solidFill>
                          <a:latin typeface="Calibri" pitchFamily="34" charset="0"/>
                        </a:defRPr>
                      </a:lvl3pPr>
                      <a:lvl4pPr marL="1600200" indent="-228600" eaLnBrk="0" hangingPunct="0">
                        <a:spcBef>
                          <a:spcPct val="20000"/>
                        </a:spcBef>
                        <a:buFont typeface="Arial" charset="0"/>
                        <a:defRPr>
                          <a:solidFill>
                            <a:schemeClr val="tx1"/>
                          </a:solidFill>
                          <a:latin typeface="Calibri" pitchFamily="34" charset="0"/>
                        </a:defRPr>
                      </a:lvl4pPr>
                      <a:lvl5pPr marL="2057400" indent="-228600" eaLnBrk="0" hangingPunct="0">
                        <a:spcBef>
                          <a:spcPct val="20000"/>
                        </a:spcBef>
                        <a:buFont typeface="Arial" charset="0"/>
                        <a:defRPr>
                          <a:solidFill>
                            <a:schemeClr val="tx1"/>
                          </a:solidFill>
                          <a:latin typeface="Calibri" pitchFamily="34" charset="0"/>
                        </a:defRPr>
                      </a:lvl5pPr>
                      <a:lvl6pPr marL="2514600" indent="-228600" eaLnBrk="0" fontAlgn="base" hangingPunct="0">
                        <a:spcBef>
                          <a:spcPct val="20000"/>
                        </a:spcBef>
                        <a:spcAft>
                          <a:spcPct val="0"/>
                        </a:spcAft>
                        <a:buFont typeface="Arial" charset="0"/>
                        <a:defRPr>
                          <a:solidFill>
                            <a:schemeClr val="tx1"/>
                          </a:solidFill>
                          <a:latin typeface="Calibri" pitchFamily="34" charset="0"/>
                        </a:defRPr>
                      </a:lvl6pPr>
                      <a:lvl7pPr marL="2971800" indent="-228600" eaLnBrk="0" fontAlgn="base" hangingPunct="0">
                        <a:spcBef>
                          <a:spcPct val="20000"/>
                        </a:spcBef>
                        <a:spcAft>
                          <a:spcPct val="0"/>
                        </a:spcAft>
                        <a:buFont typeface="Arial" charset="0"/>
                        <a:defRPr>
                          <a:solidFill>
                            <a:schemeClr val="tx1"/>
                          </a:solidFill>
                          <a:latin typeface="Calibri" pitchFamily="34" charset="0"/>
                        </a:defRPr>
                      </a:lvl7pPr>
                      <a:lvl8pPr marL="3429000" indent="-228600" eaLnBrk="0" fontAlgn="base" hangingPunct="0">
                        <a:spcBef>
                          <a:spcPct val="20000"/>
                        </a:spcBef>
                        <a:spcAft>
                          <a:spcPct val="0"/>
                        </a:spcAft>
                        <a:buFont typeface="Arial" charset="0"/>
                        <a:defRPr>
                          <a:solidFill>
                            <a:schemeClr val="tx1"/>
                          </a:solidFill>
                          <a:latin typeface="Calibri" pitchFamily="34" charset="0"/>
                        </a:defRPr>
                      </a:lvl8pPr>
                      <a:lvl9pPr marL="3886200" indent="-228600" eaLnBrk="0" fontAlgn="base" hangingPunct="0">
                        <a:spcBef>
                          <a:spcPct val="20000"/>
                        </a:spcBef>
                        <a:spcAft>
                          <a:spcPct val="0"/>
                        </a:spcAft>
                        <a:buFont typeface="Arial" charset="0"/>
                        <a:defRPr>
                          <a:solidFill>
                            <a:schemeClr val="tx1"/>
                          </a:solidFill>
                          <a:latin typeface="Calibri"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US" altLang="en-US" sz="1800" b="0" i="0" u="none" strike="noStrike" cap="none" normalizeH="0" baseline="0" dirty="0" smtClean="0">
                          <a:ln>
                            <a:noFill/>
                          </a:ln>
                          <a:solidFill>
                            <a:schemeClr val="tx1">
                              <a:lumMod val="65000"/>
                              <a:lumOff val="35000"/>
                            </a:schemeClr>
                          </a:solidFill>
                          <a:effectLst/>
                          <a:latin typeface="Calibri" pitchFamily="34" charset="0"/>
                          <a:cs typeface="Arial" charset="0"/>
                        </a:rPr>
                        <a:t>Percentage of diagnostic testing sites that monitor performance indicators and are enrolled in an EQA system for all diagnostic methods performed</a:t>
                      </a:r>
                      <a:endParaRPr kumimoji="0" lang="en-GB" altLang="en-US" sz="1800" b="0" i="0" u="none" strike="noStrike" cap="none" normalizeH="0" baseline="0" dirty="0" smtClean="0">
                        <a:ln>
                          <a:noFill/>
                        </a:ln>
                        <a:solidFill>
                          <a:schemeClr val="tx1">
                            <a:lumMod val="65000"/>
                            <a:lumOff val="35000"/>
                          </a:schemeClr>
                        </a:solidFill>
                        <a:effectLst/>
                        <a:latin typeface="Arial" charset="0"/>
                        <a:cs typeface="Arial" charset="0"/>
                      </a:endParaRP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200"/>
                        </a:spcBef>
                        <a:spcAft>
                          <a:spcPct val="0"/>
                        </a:spcAft>
                        <a:buClrTx/>
                        <a:buSzTx/>
                        <a:buFontTx/>
                        <a:buNone/>
                        <a:tabLst/>
                      </a:pPr>
                      <a:r>
                        <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100%</a:t>
                      </a: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200"/>
                        </a:spcBef>
                        <a:spcAft>
                          <a:spcPct val="0"/>
                        </a:spcAft>
                        <a:buClrTx/>
                        <a:buSzTx/>
                        <a:buFontTx/>
                        <a:buNone/>
                        <a:tabLst/>
                      </a:pP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01723">
                <a:tc>
                  <a:txBody>
                    <a:bodyPr/>
                    <a:lstStyle/>
                    <a:p>
                      <a:pPr marL="0" marR="0" lvl="0" indent="0" algn="l" defTabSz="914400" rtl="0" eaLnBrk="1" fontAlgn="base" latinLnBrk="0" hangingPunct="1">
                        <a:lnSpc>
                          <a:spcPct val="115000"/>
                        </a:lnSpc>
                        <a:spcBef>
                          <a:spcPts val="200"/>
                        </a:spcBef>
                        <a:spcAft>
                          <a:spcPct val="0"/>
                        </a:spcAft>
                        <a:buClrTx/>
                        <a:buSzTx/>
                        <a:buFontTx/>
                        <a:buNone/>
                        <a:tabLst/>
                        <a:defRPr/>
                      </a:pPr>
                      <a:r>
                        <a:rPr kumimoji="0" lang="en-GB" altLang="en-US" sz="1800" b="1"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Indicator 10</a:t>
                      </a:r>
                    </a:p>
                    <a:p>
                      <a:pPr marL="0" marR="0" lvl="0" indent="0" algn="l" defTabSz="914400" rtl="0" eaLnBrk="1" fontAlgn="base" latinLnBrk="0" hangingPunct="1">
                        <a:lnSpc>
                          <a:spcPct val="115000"/>
                        </a:lnSpc>
                        <a:spcBef>
                          <a:spcPts val="200"/>
                        </a:spcBef>
                        <a:spcAft>
                          <a:spcPct val="0"/>
                        </a:spcAft>
                        <a:buClrTx/>
                        <a:buSzTx/>
                        <a:buFontTx/>
                        <a:buNone/>
                        <a:tabLst/>
                      </a:pPr>
                      <a:endParaRPr kumimoji="0" lang="en-GB" altLang="en-US" sz="1800" b="1"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200"/>
                        </a:spcBef>
                        <a:spcAft>
                          <a:spcPct val="0"/>
                        </a:spcAft>
                        <a:buClrTx/>
                        <a:buSzTx/>
                        <a:buFontTx/>
                        <a:buNone/>
                        <a:tabLst/>
                        <a:defRPr/>
                      </a:pPr>
                      <a:r>
                        <a:rPr kumimoji="0" lang="en-US" altLang="en-US" sz="1800" b="0" i="0" u="none" strike="noStrike" cap="none" normalizeH="0" baseline="0" dirty="0" smtClean="0">
                          <a:ln>
                            <a:noFill/>
                          </a:ln>
                          <a:solidFill>
                            <a:schemeClr val="tx1">
                              <a:lumMod val="65000"/>
                              <a:lumOff val="35000"/>
                            </a:schemeClr>
                          </a:solidFill>
                          <a:effectLst/>
                          <a:latin typeface="Calibri" pitchFamily="34" charset="0"/>
                          <a:cs typeface="Arial" charset="0"/>
                        </a:rPr>
                        <a:t>Percentage of DST sites that have demonstrated proficiency by EQA panel testing for all DST methods performed</a:t>
                      </a:r>
                      <a:endParaRPr kumimoji="0" lang="en-GB" altLang="en-US" sz="1800" b="0" i="0" u="none" strike="noStrike" cap="none" normalizeH="0" baseline="0" dirty="0" smtClean="0">
                        <a:ln>
                          <a:noFill/>
                        </a:ln>
                        <a:solidFill>
                          <a:schemeClr val="tx1">
                            <a:lumMod val="65000"/>
                            <a:lumOff val="35000"/>
                          </a:schemeClr>
                        </a:solidFill>
                        <a:effectLst/>
                        <a:latin typeface="Arial" charset="0"/>
                        <a:cs typeface="Arial" charset="0"/>
                      </a:endParaRP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200"/>
                        </a:spcBef>
                        <a:spcAft>
                          <a:spcPct val="0"/>
                        </a:spcAft>
                        <a:buClrTx/>
                        <a:buSzTx/>
                        <a:buFontTx/>
                        <a:buNone/>
                        <a:tabLst/>
                        <a:defRPr/>
                      </a:pPr>
                      <a:r>
                        <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100%</a:t>
                      </a:r>
                      <a:br>
                        <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b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200"/>
                        </a:spcBef>
                        <a:spcAft>
                          <a:spcPct val="0"/>
                        </a:spcAft>
                        <a:buClrTx/>
                        <a:buSzTx/>
                        <a:buFontTx/>
                        <a:buNone/>
                        <a:tabLst/>
                      </a:pPr>
                      <a:endPar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endParaRP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20080">
                <a:tc>
                  <a:txBody>
                    <a:bodyPr/>
                    <a:lstStyle/>
                    <a:p>
                      <a:pPr marL="0" marR="0" lvl="0" indent="0" algn="l" defTabSz="914400" rtl="0" eaLnBrk="1" fontAlgn="base" latinLnBrk="0" hangingPunct="1">
                        <a:lnSpc>
                          <a:spcPct val="115000"/>
                        </a:lnSpc>
                        <a:spcBef>
                          <a:spcPts val="200"/>
                        </a:spcBef>
                        <a:spcAft>
                          <a:spcPct val="0"/>
                        </a:spcAft>
                        <a:buClrTx/>
                        <a:buSzTx/>
                        <a:buFontTx/>
                        <a:buNone/>
                        <a:tabLst/>
                      </a:pPr>
                      <a:r>
                        <a:rPr kumimoji="0" lang="en-GB" altLang="en-US" sz="1800" b="1"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Indicator 11</a:t>
                      </a: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200"/>
                        </a:spcBef>
                        <a:spcAft>
                          <a:spcPts val="200"/>
                        </a:spcAft>
                        <a:buClrTx/>
                        <a:buSzTx/>
                        <a:buFontTx/>
                        <a:buNone/>
                        <a:tabLst/>
                        <a:defRPr/>
                      </a:pPr>
                      <a:r>
                        <a:rPr kumimoji="0" lang="en-GB" sz="1800" b="0" i="0" u="none" strike="noStrike" kern="1200" cap="none" normalizeH="0" baseline="0" dirty="0" smtClean="0">
                          <a:ln>
                            <a:noFill/>
                          </a:ln>
                          <a:solidFill>
                            <a:schemeClr val="tx1">
                              <a:lumMod val="65000"/>
                              <a:lumOff val="35000"/>
                            </a:schemeClr>
                          </a:solidFill>
                          <a:effectLst/>
                          <a:latin typeface="Calibri" pitchFamily="34" charset="0"/>
                          <a:ea typeface="+mn-ea"/>
                          <a:cs typeface="Arial" charset="0"/>
                        </a:rPr>
                        <a:t>Percentage of laboratories conducting culture, LPA or phenotypic DST, or a combination of these, in which a formal quality management system is being implemented that aims to achieve accreditation according to international standards</a:t>
                      </a:r>
                      <a:endParaRPr kumimoji="0" lang="en-GB" altLang="en-US" sz="1800" b="0" i="0" u="none" strike="noStrike" kern="1200" cap="none" normalizeH="0" baseline="0" dirty="0" smtClean="0">
                        <a:ln>
                          <a:noFill/>
                        </a:ln>
                        <a:solidFill>
                          <a:schemeClr val="tx1">
                            <a:lumMod val="65000"/>
                            <a:lumOff val="35000"/>
                          </a:schemeClr>
                        </a:solidFill>
                        <a:effectLst/>
                        <a:latin typeface="Calibri" pitchFamily="34" charset="0"/>
                        <a:ea typeface="+mn-ea"/>
                        <a:cs typeface="Arial" charset="0"/>
                      </a:endParaRP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200"/>
                        </a:spcBef>
                        <a:spcAft>
                          <a:spcPct val="0"/>
                        </a:spcAft>
                        <a:buClrTx/>
                        <a:buSzTx/>
                        <a:buFontTx/>
                        <a:buNone/>
                        <a:tabLst/>
                      </a:pPr>
                      <a:r>
                        <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50%</a:t>
                      </a: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200"/>
                        </a:spcBef>
                        <a:spcAft>
                          <a:spcPct val="0"/>
                        </a:spcAft>
                        <a:buClrTx/>
                        <a:buSzTx/>
                        <a:buFontTx/>
                        <a:buNone/>
                        <a:tabLst/>
                      </a:pPr>
                      <a:r>
                        <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100%</a:t>
                      </a: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0867">
                <a:tc>
                  <a:txBody>
                    <a:bodyPr/>
                    <a:lstStyle/>
                    <a:p>
                      <a:pPr marL="0" marR="0" lvl="0" indent="0" algn="l" defTabSz="914400" rtl="0" eaLnBrk="1" fontAlgn="base" latinLnBrk="0" hangingPunct="1">
                        <a:lnSpc>
                          <a:spcPct val="115000"/>
                        </a:lnSpc>
                        <a:spcBef>
                          <a:spcPts val="200"/>
                        </a:spcBef>
                        <a:spcAft>
                          <a:spcPct val="0"/>
                        </a:spcAft>
                        <a:buClrTx/>
                        <a:buSzTx/>
                        <a:buFontTx/>
                        <a:buNone/>
                        <a:tabLst/>
                      </a:pPr>
                      <a:r>
                        <a:rPr kumimoji="0" lang="en-GB" altLang="en-US" sz="1800" b="1"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Indicator 12</a:t>
                      </a: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200"/>
                        </a:spcBef>
                        <a:spcAft>
                          <a:spcPts val="200"/>
                        </a:spcAft>
                        <a:buClrTx/>
                        <a:buSzTx/>
                        <a:buFontTx/>
                        <a:buNone/>
                        <a:tabLst/>
                        <a:defRPr/>
                      </a:pPr>
                      <a:r>
                        <a:rPr kumimoji="0" lang="en-US" altLang="en-US" sz="1800" b="0" i="0" u="none" strike="noStrike" cap="none" normalizeH="0" baseline="0" dirty="0" smtClean="0">
                          <a:ln>
                            <a:noFill/>
                          </a:ln>
                          <a:solidFill>
                            <a:schemeClr val="tx1">
                              <a:lumMod val="65000"/>
                              <a:lumOff val="35000"/>
                            </a:schemeClr>
                          </a:solidFill>
                          <a:effectLst/>
                          <a:latin typeface="Calibri" pitchFamily="34" charset="0"/>
                          <a:cs typeface="Arial" charset="0"/>
                        </a:rPr>
                        <a:t>Is the National Reference Laboratory accredited according to the ISO15189:2012 standard? </a:t>
                      </a:r>
                      <a:endParaRPr kumimoji="0" lang="en-GB" altLang="en-US" sz="1800" b="0" i="0" u="none" strike="noStrike" cap="none" normalizeH="0" baseline="0" dirty="0" smtClean="0">
                        <a:ln>
                          <a:noFill/>
                        </a:ln>
                        <a:solidFill>
                          <a:schemeClr val="tx1">
                            <a:lumMod val="65000"/>
                            <a:lumOff val="35000"/>
                          </a:schemeClr>
                        </a:solidFill>
                        <a:effectLst/>
                        <a:latin typeface="Arial" charset="0"/>
                        <a:cs typeface="Arial" charset="0"/>
                      </a:endParaRP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200"/>
                        </a:spcBef>
                        <a:spcAft>
                          <a:spcPct val="0"/>
                        </a:spcAft>
                        <a:buClrTx/>
                        <a:buSzTx/>
                        <a:buFontTx/>
                        <a:buNone/>
                        <a:tabLst/>
                      </a:pPr>
                      <a:r>
                        <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Yes</a:t>
                      </a:r>
                    </a:p>
                    <a:p>
                      <a:pPr marL="0" marR="0" lvl="0" indent="0" algn="ctr" defTabSz="914400" rtl="0" eaLnBrk="1" fontAlgn="base" latinLnBrk="0" hangingPunct="1">
                        <a:lnSpc>
                          <a:spcPct val="100000"/>
                        </a:lnSpc>
                        <a:spcBef>
                          <a:spcPts val="200"/>
                        </a:spcBef>
                        <a:spcAft>
                          <a:spcPct val="0"/>
                        </a:spcAft>
                        <a:buClrTx/>
                        <a:buSzTx/>
                        <a:buFontTx/>
                        <a:buNone/>
                        <a:tabLst/>
                      </a:pPr>
                      <a:r>
                        <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(for high burden)</a:t>
                      </a: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200"/>
                        </a:spcBef>
                        <a:spcAft>
                          <a:spcPct val="0"/>
                        </a:spcAft>
                        <a:buClrTx/>
                        <a:buSzTx/>
                        <a:buFontTx/>
                        <a:buNone/>
                        <a:tabLst/>
                      </a:pPr>
                      <a:r>
                        <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Yes</a:t>
                      </a:r>
                    </a:p>
                    <a:p>
                      <a:pPr marL="0" marR="0" lvl="0" indent="0" algn="ctr" defTabSz="914400" rtl="0" eaLnBrk="1" fontAlgn="base" latinLnBrk="0" hangingPunct="1">
                        <a:lnSpc>
                          <a:spcPct val="100000"/>
                        </a:lnSpc>
                        <a:spcBef>
                          <a:spcPts val="200"/>
                        </a:spcBef>
                        <a:spcAft>
                          <a:spcPct val="0"/>
                        </a:spcAft>
                        <a:buClrTx/>
                        <a:buSzTx/>
                        <a:buFontTx/>
                        <a:buNone/>
                        <a:tabLst/>
                      </a:pPr>
                      <a:r>
                        <a:rPr kumimoji="0" lang="en-GB" altLang="en-US" sz="1800" b="0" i="0" u="none" strike="noStrike" cap="none" normalizeH="0" baseline="0" dirty="0" smtClean="0">
                          <a:ln>
                            <a:noFill/>
                          </a:ln>
                          <a:solidFill>
                            <a:schemeClr val="tx1">
                              <a:lumMod val="65000"/>
                              <a:lumOff val="35000"/>
                            </a:schemeClr>
                          </a:solidFill>
                          <a:effectLst/>
                          <a:latin typeface="Calibri" charset="0"/>
                          <a:ea typeface="Calibri" charset="0"/>
                          <a:cs typeface="Calibri" charset="0"/>
                        </a:rPr>
                        <a:t>(for all)</a:t>
                      </a:r>
                    </a:p>
                  </a:txBody>
                  <a:tcPr marL="80166" marR="8016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6" name="Picture 5"/>
          <p:cNvPicPr>
            <a:picLocks noChangeAspect="1"/>
          </p:cNvPicPr>
          <p:nvPr/>
        </p:nvPicPr>
        <p:blipFill rotWithShape="1">
          <a:blip r:embed="rId2" cstate="email">
            <a:extLst>
              <a:ext uri="{28A0092B-C50C-407E-A947-70E740481C1C}">
                <a14:useLocalDpi xmlns:a14="http://schemas.microsoft.com/office/drawing/2010/main" val="0"/>
              </a:ext>
            </a:extLst>
          </a:blip>
          <a:srcRect l="11541" t="15636" r="8317" b="29955"/>
          <a:stretch/>
        </p:blipFill>
        <p:spPr>
          <a:xfrm>
            <a:off x="9520782" y="1111368"/>
            <a:ext cx="984755" cy="1002340"/>
          </a:xfrm>
          <a:prstGeom prst="rect">
            <a:avLst/>
          </a:prstGeom>
        </p:spPr>
      </p:pic>
    </p:spTree>
    <p:extLst>
      <p:ext uri="{BB962C8B-B14F-4D97-AF65-F5344CB8AC3E}">
        <p14:creationId xmlns:p14="http://schemas.microsoft.com/office/powerpoint/2010/main" val="9614566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Content Placeholder 2"/>
          <p:cNvSpPr>
            <a:spLocks noGrp="1"/>
          </p:cNvSpPr>
          <p:nvPr>
            <p:ph idx="1"/>
          </p:nvPr>
        </p:nvSpPr>
        <p:spPr>
          <a:xfrm>
            <a:off x="1282233" y="2259732"/>
            <a:ext cx="8675194" cy="4601986"/>
          </a:xfrm>
        </p:spPr>
        <p:txBody>
          <a:bodyPr/>
          <a:lstStyle/>
          <a:p>
            <a:pPr>
              <a:defRPr/>
            </a:pPr>
            <a:r>
              <a:rPr lang="en-GB" altLang="en-US" sz="2000" dirty="0">
                <a:solidFill>
                  <a:schemeClr val="tx1">
                    <a:lumMod val="65000"/>
                    <a:lumOff val="35000"/>
                  </a:schemeClr>
                </a:solidFill>
              </a:rPr>
              <a:t>Country targets for diagnostic testing capacity should be calculated based on epidemiological data, instead of population-based indicators and targets. Numbers of microscopy </a:t>
            </a:r>
            <a:r>
              <a:rPr lang="en-GB" altLang="en-US" sz="2000" dirty="0" smtClean="0">
                <a:solidFill>
                  <a:schemeClr val="tx1">
                    <a:lumMod val="65000"/>
                    <a:lumOff val="35000"/>
                  </a:schemeClr>
                </a:solidFill>
              </a:rPr>
              <a:t>centres </a:t>
            </a:r>
            <a:r>
              <a:rPr lang="en-GB" altLang="en-US" sz="2000" dirty="0">
                <a:solidFill>
                  <a:schemeClr val="tx1">
                    <a:lumMod val="65000"/>
                    <a:lumOff val="35000"/>
                  </a:schemeClr>
                </a:solidFill>
              </a:rPr>
              <a:t>per 100,000 population and culture/DST labs per 5 million </a:t>
            </a:r>
            <a:r>
              <a:rPr lang="en-GB" altLang="en-US" sz="2000" dirty="0" smtClean="0">
                <a:solidFill>
                  <a:schemeClr val="tx1">
                    <a:lumMod val="65000"/>
                    <a:lumOff val="35000"/>
                  </a:schemeClr>
                </a:solidFill>
              </a:rPr>
              <a:t>population is </a:t>
            </a:r>
            <a:r>
              <a:rPr lang="en-GB" altLang="en-US" sz="2000" b="1" i="1" dirty="0">
                <a:solidFill>
                  <a:schemeClr val="tx1">
                    <a:lumMod val="65000"/>
                    <a:lumOff val="35000"/>
                  </a:schemeClr>
                </a:solidFill>
              </a:rPr>
              <a:t>no longer </a:t>
            </a:r>
            <a:r>
              <a:rPr lang="en-GB" altLang="en-US" sz="2000" b="1" i="1" dirty="0" smtClean="0">
                <a:solidFill>
                  <a:schemeClr val="tx1">
                    <a:lumMod val="65000"/>
                    <a:lumOff val="35000"/>
                  </a:schemeClr>
                </a:solidFill>
              </a:rPr>
              <a:t>recommended</a:t>
            </a:r>
            <a:endParaRPr lang="en-GB" altLang="en-US" sz="2000" dirty="0">
              <a:solidFill>
                <a:schemeClr val="tx1">
                  <a:lumMod val="65000"/>
                  <a:lumOff val="35000"/>
                </a:schemeClr>
              </a:solidFill>
            </a:endParaRPr>
          </a:p>
          <a:p>
            <a:pPr>
              <a:defRPr/>
            </a:pPr>
            <a:endParaRPr lang="en-GB" altLang="en-US" sz="1600" dirty="0"/>
          </a:p>
          <a:p>
            <a:pPr marL="520888" lvl="1" indent="0">
              <a:buNone/>
              <a:defRPr/>
            </a:pPr>
            <a:endParaRPr lang="en-GB" altLang="en-US" sz="1600" dirty="0"/>
          </a:p>
        </p:txBody>
      </p:sp>
      <p:sp>
        <p:nvSpPr>
          <p:cNvPr id="14338" name="Title 1"/>
          <p:cNvSpPr>
            <a:spLocks noGrp="1"/>
          </p:cNvSpPr>
          <p:nvPr>
            <p:ph type="title"/>
          </p:nvPr>
        </p:nvSpPr>
        <p:spPr/>
        <p:txBody>
          <a:bodyPr>
            <a:noAutofit/>
          </a:bodyPr>
          <a:lstStyle/>
          <a:p>
            <a:r>
              <a:rPr lang="en-GB" altLang="en-US" sz="2800" dirty="0" smtClean="0"/>
              <a:t>WHO FRAMEWORK OF INDICATORS AND TARGETS FOR GUIDING LABORATORY STRENGTHENING UNDER END TB STRATEGY</a:t>
            </a:r>
            <a:endParaRPr lang="en-GB" altLang="en-US" sz="2800" dirty="0"/>
          </a:p>
        </p:txBody>
      </p:sp>
      <p:pic>
        <p:nvPicPr>
          <p:cNvPr id="5" name="Picture 4"/>
          <p:cNvPicPr>
            <a:picLocks noChangeAspect="1"/>
          </p:cNvPicPr>
          <p:nvPr/>
        </p:nvPicPr>
        <p:blipFill rotWithShape="1">
          <a:blip r:embed="rId2" cstate="email">
            <a:extLst>
              <a:ext uri="{28A0092B-C50C-407E-A947-70E740481C1C}">
                <a14:useLocalDpi xmlns:a14="http://schemas.microsoft.com/office/drawing/2010/main" val="0"/>
              </a:ext>
            </a:extLst>
          </a:blip>
          <a:srcRect l="11541" t="15636" r="8317" b="29955"/>
          <a:stretch/>
        </p:blipFill>
        <p:spPr>
          <a:xfrm>
            <a:off x="7941203" y="4784726"/>
            <a:ext cx="2016224" cy="2052228"/>
          </a:xfrm>
          <a:prstGeom prst="rect">
            <a:avLst/>
          </a:prstGeom>
        </p:spPr>
      </p:pic>
    </p:spTree>
    <p:extLst>
      <p:ext uri="{BB962C8B-B14F-4D97-AF65-F5344CB8AC3E}">
        <p14:creationId xmlns:p14="http://schemas.microsoft.com/office/powerpoint/2010/main" val="755990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Content Placeholder 2"/>
          <p:cNvSpPr>
            <a:spLocks noGrp="1"/>
          </p:cNvSpPr>
          <p:nvPr>
            <p:ph idx="1"/>
          </p:nvPr>
        </p:nvSpPr>
        <p:spPr>
          <a:xfrm>
            <a:off x="1282233" y="2259732"/>
            <a:ext cx="8675194" cy="4601986"/>
          </a:xfrm>
        </p:spPr>
        <p:txBody>
          <a:bodyPr/>
          <a:lstStyle/>
          <a:p>
            <a:pPr>
              <a:defRPr/>
            </a:pPr>
            <a:r>
              <a:rPr lang="en-GB" altLang="en-US" sz="2000" dirty="0" smtClean="0">
                <a:solidFill>
                  <a:schemeClr val="tx1">
                    <a:lumMod val="65000"/>
                    <a:lumOff val="35000"/>
                  </a:schemeClr>
                </a:solidFill>
              </a:rPr>
              <a:t>Annex </a:t>
            </a:r>
            <a:r>
              <a:rPr lang="en-GB" altLang="en-US" sz="2000" dirty="0">
                <a:solidFill>
                  <a:schemeClr val="tx1">
                    <a:lumMod val="65000"/>
                    <a:lumOff val="35000"/>
                  </a:schemeClr>
                </a:solidFill>
              </a:rPr>
              <a:t>with recommended methodology for calculating country-specific targets for:</a:t>
            </a:r>
          </a:p>
          <a:p>
            <a:pPr marL="688570" lvl="5" indent="-342900">
              <a:buClr>
                <a:schemeClr val="accent2"/>
              </a:buClr>
              <a:buFont typeface="Wingdings" charset="2"/>
              <a:buChar char="§"/>
              <a:defRPr/>
            </a:pPr>
            <a:r>
              <a:rPr lang="en-GB" altLang="en-US" sz="2000" dirty="0" smtClean="0">
                <a:solidFill>
                  <a:schemeClr val="tx1">
                    <a:lumMod val="65000"/>
                    <a:lumOff val="35000"/>
                  </a:schemeClr>
                </a:solidFill>
              </a:rPr>
              <a:t>Microscopy</a:t>
            </a:r>
          </a:p>
          <a:p>
            <a:pPr marL="688570" lvl="5" indent="-342900">
              <a:buClr>
                <a:schemeClr val="accent2"/>
              </a:buClr>
              <a:buFont typeface="Wingdings" charset="2"/>
              <a:buChar char="§"/>
              <a:defRPr/>
            </a:pPr>
            <a:r>
              <a:rPr lang="en-GB" altLang="en-US" sz="2000" dirty="0" smtClean="0">
                <a:solidFill>
                  <a:schemeClr val="tx1">
                    <a:lumMod val="65000"/>
                    <a:lumOff val="35000"/>
                  </a:schemeClr>
                </a:solidFill>
              </a:rPr>
              <a:t>WHO-recommended </a:t>
            </a:r>
            <a:r>
              <a:rPr lang="en-GB" altLang="en-US" sz="2000" dirty="0">
                <a:solidFill>
                  <a:schemeClr val="tx1">
                    <a:lumMod val="65000"/>
                    <a:lumOff val="35000"/>
                  </a:schemeClr>
                </a:solidFill>
              </a:rPr>
              <a:t>rapid diagnostics (including Xpert </a:t>
            </a:r>
            <a:r>
              <a:rPr lang="en-GB" altLang="en-US" sz="2000" dirty="0" smtClean="0">
                <a:solidFill>
                  <a:schemeClr val="tx1">
                    <a:lumMod val="65000"/>
                    <a:lumOff val="35000"/>
                  </a:schemeClr>
                </a:solidFill>
              </a:rPr>
              <a:t>MTB/RIF &amp; Xpert Ultra)</a:t>
            </a:r>
            <a:endParaRPr lang="en-GB" altLang="en-US" sz="2000" dirty="0">
              <a:solidFill>
                <a:schemeClr val="tx1">
                  <a:lumMod val="65000"/>
                  <a:lumOff val="35000"/>
                </a:schemeClr>
              </a:solidFill>
            </a:endParaRPr>
          </a:p>
          <a:p>
            <a:pPr marL="688570" lvl="5" indent="-342900">
              <a:buClr>
                <a:schemeClr val="accent2"/>
              </a:buClr>
              <a:buFont typeface="Wingdings" charset="2"/>
              <a:buChar char="§"/>
              <a:defRPr/>
            </a:pPr>
            <a:r>
              <a:rPr lang="en-GB" altLang="en-US" sz="2000" dirty="0" smtClean="0">
                <a:solidFill>
                  <a:schemeClr val="tx1">
                    <a:lumMod val="65000"/>
                    <a:lumOff val="35000"/>
                  </a:schemeClr>
                </a:solidFill>
              </a:rPr>
              <a:t>Culture </a:t>
            </a:r>
            <a:r>
              <a:rPr lang="en-GB" altLang="en-US" sz="2000" dirty="0">
                <a:solidFill>
                  <a:schemeClr val="tx1">
                    <a:lumMod val="65000"/>
                    <a:lumOff val="35000"/>
                  </a:schemeClr>
                </a:solidFill>
              </a:rPr>
              <a:t>and DST</a:t>
            </a:r>
          </a:p>
          <a:p>
            <a:pPr>
              <a:defRPr/>
            </a:pPr>
            <a:r>
              <a:rPr lang="en-GB" altLang="en-US" sz="2000" dirty="0">
                <a:solidFill>
                  <a:schemeClr val="tx1">
                    <a:lumMod val="65000"/>
                    <a:lumOff val="35000"/>
                  </a:schemeClr>
                </a:solidFill>
              </a:rPr>
              <a:t>Excel sheet for easy calculation of numbers of annual</a:t>
            </a:r>
            <a:br>
              <a:rPr lang="en-GB" altLang="en-US" sz="2000" dirty="0">
                <a:solidFill>
                  <a:schemeClr val="tx1">
                    <a:lumMod val="65000"/>
                    <a:lumOff val="35000"/>
                  </a:schemeClr>
                </a:solidFill>
              </a:rPr>
            </a:br>
            <a:r>
              <a:rPr lang="en-GB" altLang="en-US" sz="2000" dirty="0">
                <a:solidFill>
                  <a:schemeClr val="tx1">
                    <a:lumMod val="65000"/>
                    <a:lumOff val="35000"/>
                  </a:schemeClr>
                </a:solidFill>
              </a:rPr>
              <a:t>tests and the facilities required</a:t>
            </a:r>
          </a:p>
          <a:p>
            <a:pPr lvl="1">
              <a:defRPr/>
            </a:pPr>
            <a:r>
              <a:rPr lang="en-GB" altLang="en-US" sz="2000" dirty="0">
                <a:solidFill>
                  <a:schemeClr val="tx1">
                    <a:lumMod val="65000"/>
                    <a:lumOff val="35000"/>
                  </a:schemeClr>
                </a:solidFill>
              </a:rPr>
              <a:t>Requires country epidemiological data</a:t>
            </a:r>
          </a:p>
          <a:p>
            <a:pPr lvl="1">
              <a:defRPr/>
            </a:pPr>
            <a:r>
              <a:rPr lang="en-GB" altLang="en-US" sz="2000" dirty="0">
                <a:solidFill>
                  <a:schemeClr val="tx1">
                    <a:lumMod val="65000"/>
                    <a:lumOff val="35000"/>
                  </a:schemeClr>
                </a:solidFill>
              </a:rPr>
              <a:t>Targets can be adjusted</a:t>
            </a:r>
          </a:p>
          <a:p>
            <a:pPr>
              <a:defRPr/>
            </a:pPr>
            <a:endParaRPr lang="en-GB" altLang="en-US" sz="1600" dirty="0"/>
          </a:p>
          <a:p>
            <a:pPr marL="520888" lvl="1" indent="0">
              <a:buNone/>
              <a:defRPr/>
            </a:pPr>
            <a:endParaRPr lang="en-GB" altLang="en-US" sz="1600" dirty="0"/>
          </a:p>
        </p:txBody>
      </p:sp>
      <p:sp>
        <p:nvSpPr>
          <p:cNvPr id="14338" name="Title 1"/>
          <p:cNvSpPr>
            <a:spLocks noGrp="1"/>
          </p:cNvSpPr>
          <p:nvPr>
            <p:ph type="title"/>
          </p:nvPr>
        </p:nvSpPr>
        <p:spPr/>
        <p:txBody>
          <a:bodyPr>
            <a:noAutofit/>
          </a:bodyPr>
          <a:lstStyle/>
          <a:p>
            <a:r>
              <a:rPr lang="en-GB" altLang="en-US" sz="2800" dirty="0" smtClean="0"/>
              <a:t>WHO FRAMEWORK OF INDICATORS AND TARGETS FOR GUIDING LABORATORY STRENGTHENING UNDER END TB STRATEGY</a:t>
            </a:r>
            <a:endParaRPr lang="en-GB" altLang="en-US" sz="2800" dirty="0"/>
          </a:p>
        </p:txBody>
      </p:sp>
      <p:pic>
        <p:nvPicPr>
          <p:cNvPr id="5" name="Picture 4"/>
          <p:cNvPicPr>
            <a:picLocks noChangeAspect="1"/>
          </p:cNvPicPr>
          <p:nvPr/>
        </p:nvPicPr>
        <p:blipFill rotWithShape="1">
          <a:blip r:embed="rId2" cstate="email">
            <a:extLst>
              <a:ext uri="{28A0092B-C50C-407E-A947-70E740481C1C}">
                <a14:useLocalDpi xmlns:a14="http://schemas.microsoft.com/office/drawing/2010/main" val="0"/>
              </a:ext>
            </a:extLst>
          </a:blip>
          <a:srcRect l="11541" t="15636" r="8317" b="29955"/>
          <a:stretch/>
        </p:blipFill>
        <p:spPr>
          <a:xfrm>
            <a:off x="7941203" y="4784726"/>
            <a:ext cx="2016224" cy="2052228"/>
          </a:xfrm>
          <a:prstGeom prst="rect">
            <a:avLst/>
          </a:prstGeom>
        </p:spPr>
      </p:pic>
    </p:spTree>
    <p:extLst>
      <p:ext uri="{BB962C8B-B14F-4D97-AF65-F5344CB8AC3E}">
        <p14:creationId xmlns:p14="http://schemas.microsoft.com/office/powerpoint/2010/main" val="16538629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sz="2800" dirty="0" smtClean="0"/>
              <a:t>NATIONAL TB M&amp;E FRAMEWORK (1)</a:t>
            </a:r>
            <a:endParaRPr lang="en-GB" sz="2800" dirty="0"/>
          </a:p>
        </p:txBody>
      </p:sp>
      <p:sp>
        <p:nvSpPr>
          <p:cNvPr id="3" name="TextBox 2"/>
          <p:cNvSpPr txBox="1"/>
          <p:nvPr/>
        </p:nvSpPr>
        <p:spPr>
          <a:xfrm>
            <a:off x="2505697" y="2088627"/>
            <a:ext cx="5673983"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n-GB" dirty="0">
                <a:latin typeface="Calibri" charset="0"/>
                <a:ea typeface="Calibri" charset="0"/>
                <a:cs typeface="Calibri" charset="0"/>
              </a:rPr>
              <a:t>Global targets for TB control e.g. End TB Strategy</a:t>
            </a:r>
          </a:p>
        </p:txBody>
      </p:sp>
      <p:sp>
        <p:nvSpPr>
          <p:cNvPr id="8" name="TextBox 7"/>
          <p:cNvSpPr txBox="1"/>
          <p:nvPr/>
        </p:nvSpPr>
        <p:spPr>
          <a:xfrm>
            <a:off x="2736875" y="2657060"/>
            <a:ext cx="5211623" cy="584775"/>
          </a:xfrm>
          <a:prstGeom prst="rect">
            <a:avLst/>
          </a:prstGeom>
          <a:solidFill>
            <a:schemeClr val="accent3"/>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600" dirty="0">
                <a:solidFill>
                  <a:schemeClr val="tx1">
                    <a:lumMod val="50000"/>
                    <a:lumOff val="50000"/>
                  </a:schemeClr>
                </a:solidFill>
                <a:latin typeface="Trebuchet MS" charset="0"/>
                <a:ea typeface="Trebuchet MS" charset="0"/>
                <a:cs typeface="Trebuchet MS" charset="0"/>
              </a:rPr>
              <a:t>Country TB Control – </a:t>
            </a:r>
          </a:p>
          <a:p>
            <a:pPr algn="ctr"/>
            <a:r>
              <a:rPr lang="en-GB" sz="1600" dirty="0">
                <a:solidFill>
                  <a:schemeClr val="tx1">
                    <a:lumMod val="50000"/>
                    <a:lumOff val="50000"/>
                  </a:schemeClr>
                </a:solidFill>
                <a:latin typeface="Trebuchet MS" charset="0"/>
                <a:ea typeface="Trebuchet MS" charset="0"/>
                <a:cs typeface="Trebuchet MS" charset="0"/>
              </a:rPr>
              <a:t>National Strategic Plan (NSP)</a:t>
            </a:r>
          </a:p>
        </p:txBody>
      </p:sp>
      <p:sp>
        <p:nvSpPr>
          <p:cNvPr id="9" name="TextBox 8"/>
          <p:cNvSpPr txBox="1"/>
          <p:nvPr/>
        </p:nvSpPr>
        <p:spPr>
          <a:xfrm>
            <a:off x="3563610" y="3457334"/>
            <a:ext cx="3582960" cy="338554"/>
          </a:xfrm>
          <a:prstGeom prst="rect">
            <a:avLst/>
          </a:prstGeom>
          <a:solidFill>
            <a:schemeClr val="accent3"/>
          </a:solidFill>
          <a:ln>
            <a:solidFill>
              <a:schemeClr val="accent1"/>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sz="1600" dirty="0">
                <a:solidFill>
                  <a:schemeClr val="tx1">
                    <a:lumMod val="50000"/>
                    <a:lumOff val="50000"/>
                  </a:schemeClr>
                </a:solidFill>
                <a:latin typeface="Trebuchet MS" charset="0"/>
                <a:ea typeface="Trebuchet MS" charset="0"/>
                <a:cs typeface="Trebuchet MS" charset="0"/>
              </a:rPr>
              <a:t>National TB M&amp;E framework</a:t>
            </a:r>
          </a:p>
        </p:txBody>
      </p:sp>
      <p:sp>
        <p:nvSpPr>
          <p:cNvPr id="29" name="TextBox 28"/>
          <p:cNvSpPr txBox="1"/>
          <p:nvPr/>
        </p:nvSpPr>
        <p:spPr>
          <a:xfrm>
            <a:off x="3551206" y="4571429"/>
            <a:ext cx="3582960" cy="338554"/>
          </a:xfrm>
          <a:prstGeom prst="rect">
            <a:avLst/>
          </a:prstGeom>
          <a:solidFill>
            <a:schemeClr val="accent3"/>
          </a:solidFill>
          <a:ln>
            <a:solidFill>
              <a:schemeClr val="accent1"/>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sz="1600" dirty="0">
                <a:solidFill>
                  <a:schemeClr val="tx1">
                    <a:lumMod val="50000"/>
                    <a:lumOff val="50000"/>
                  </a:schemeClr>
                </a:solidFill>
                <a:latin typeface="Trebuchet MS" charset="0"/>
                <a:ea typeface="Trebuchet MS" charset="0"/>
                <a:cs typeface="Trebuchet MS" charset="0"/>
              </a:rPr>
              <a:t>Goals</a:t>
            </a:r>
          </a:p>
        </p:txBody>
      </p:sp>
      <p:sp>
        <p:nvSpPr>
          <p:cNvPr id="30" name="TextBox 29"/>
          <p:cNvSpPr txBox="1"/>
          <p:nvPr/>
        </p:nvSpPr>
        <p:spPr>
          <a:xfrm>
            <a:off x="3563176" y="4014695"/>
            <a:ext cx="3582960" cy="338554"/>
          </a:xfrm>
          <a:prstGeom prst="rect">
            <a:avLst/>
          </a:prstGeom>
          <a:solidFill>
            <a:schemeClr val="accent3"/>
          </a:solidFill>
          <a:ln>
            <a:solidFill>
              <a:schemeClr val="accent1"/>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sz="1600" dirty="0">
                <a:solidFill>
                  <a:schemeClr val="tx1">
                    <a:lumMod val="50000"/>
                    <a:lumOff val="50000"/>
                  </a:schemeClr>
                </a:solidFill>
                <a:latin typeface="Trebuchet MS" charset="0"/>
                <a:ea typeface="Trebuchet MS" charset="0"/>
                <a:cs typeface="Trebuchet MS" charset="0"/>
              </a:rPr>
              <a:t>Objectives</a:t>
            </a:r>
          </a:p>
        </p:txBody>
      </p:sp>
      <p:sp>
        <p:nvSpPr>
          <p:cNvPr id="31" name="TextBox 30"/>
          <p:cNvSpPr txBox="1"/>
          <p:nvPr/>
        </p:nvSpPr>
        <p:spPr>
          <a:xfrm>
            <a:off x="3563177" y="5128163"/>
            <a:ext cx="3582959" cy="338554"/>
          </a:xfrm>
          <a:prstGeom prst="rect">
            <a:avLst/>
          </a:prstGeom>
          <a:solidFill>
            <a:schemeClr val="accent3"/>
          </a:solidFill>
          <a:ln>
            <a:solidFill>
              <a:schemeClr val="accent1"/>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sz="1600" dirty="0">
                <a:solidFill>
                  <a:schemeClr val="tx1">
                    <a:lumMod val="50000"/>
                    <a:lumOff val="50000"/>
                  </a:schemeClr>
                </a:solidFill>
                <a:latin typeface="Trebuchet MS" charset="0"/>
                <a:ea typeface="Trebuchet MS" charset="0"/>
                <a:cs typeface="Trebuchet MS" charset="0"/>
              </a:rPr>
              <a:t>Activities</a:t>
            </a:r>
          </a:p>
        </p:txBody>
      </p:sp>
      <p:sp>
        <p:nvSpPr>
          <p:cNvPr id="33" name="TextBox 32"/>
          <p:cNvSpPr txBox="1"/>
          <p:nvPr/>
        </p:nvSpPr>
        <p:spPr>
          <a:xfrm>
            <a:off x="2505697" y="5682843"/>
            <a:ext cx="5673983" cy="338554"/>
          </a:xfrm>
          <a:prstGeom prst="rect">
            <a:avLst/>
          </a:prstGeom>
          <a:solidFill>
            <a:schemeClr val="accent3"/>
          </a:solidFill>
          <a:ln>
            <a:solidFill>
              <a:schemeClr val="accent1"/>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sz="1600" dirty="0">
                <a:solidFill>
                  <a:schemeClr val="tx1">
                    <a:lumMod val="50000"/>
                    <a:lumOff val="50000"/>
                  </a:schemeClr>
                </a:solidFill>
                <a:latin typeface="Trebuchet MS" charset="0"/>
                <a:ea typeface="Trebuchet MS" charset="0"/>
                <a:cs typeface="Trebuchet MS" charset="0"/>
              </a:rPr>
              <a:t>Performance indicators*</a:t>
            </a:r>
          </a:p>
        </p:txBody>
      </p:sp>
      <p:sp>
        <p:nvSpPr>
          <p:cNvPr id="2" name="TextBox 1"/>
          <p:cNvSpPr txBox="1"/>
          <p:nvPr/>
        </p:nvSpPr>
        <p:spPr>
          <a:xfrm>
            <a:off x="5980644" y="6418533"/>
            <a:ext cx="3456384" cy="553998"/>
          </a:xfrm>
          <a:prstGeom prst="rect">
            <a:avLst/>
          </a:prstGeom>
          <a:noFill/>
        </p:spPr>
        <p:txBody>
          <a:bodyPr wrap="square" rtlCol="0">
            <a:spAutoFit/>
          </a:bodyPr>
          <a:lstStyle/>
          <a:p>
            <a:pPr algn="r"/>
            <a:r>
              <a:rPr lang="en-US" sz="1000" dirty="0">
                <a:solidFill>
                  <a:srgbClr val="C00000"/>
                </a:solidFill>
                <a:latin typeface="Calibri" charset="0"/>
                <a:ea typeface="Calibri" charset="0"/>
                <a:cs typeface="Calibri" charset="0"/>
              </a:rPr>
              <a:t>* The country may need more detailed process indicators for specific activities for local decision-making that do not need reporting up to national level</a:t>
            </a:r>
          </a:p>
        </p:txBody>
      </p:sp>
      <p:sp>
        <p:nvSpPr>
          <p:cNvPr id="21" name="Down Arrow 20"/>
          <p:cNvSpPr/>
          <p:nvPr/>
        </p:nvSpPr>
        <p:spPr>
          <a:xfrm>
            <a:off x="5270000" y="2454986"/>
            <a:ext cx="145374" cy="194734"/>
          </a:xfrm>
          <a:prstGeom prst="downArrow">
            <a:avLst/>
          </a:prstGeom>
          <a:solidFill>
            <a:schemeClr val="accent2"/>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Down Arrow 21"/>
          <p:cNvSpPr/>
          <p:nvPr/>
        </p:nvSpPr>
        <p:spPr>
          <a:xfrm>
            <a:off x="5269999" y="3252940"/>
            <a:ext cx="145374" cy="194734"/>
          </a:xfrm>
          <a:prstGeom prst="downArrow">
            <a:avLst/>
          </a:prstGeom>
          <a:solidFill>
            <a:schemeClr val="accent2"/>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chemeClr val="tx1">
                  <a:lumMod val="50000"/>
                  <a:lumOff val="50000"/>
                </a:schemeClr>
              </a:solidFill>
              <a:latin typeface="Trebuchet MS" charset="0"/>
              <a:ea typeface="Trebuchet MS" charset="0"/>
              <a:cs typeface="Trebuchet MS" charset="0"/>
            </a:endParaRPr>
          </a:p>
        </p:txBody>
      </p:sp>
      <p:sp>
        <p:nvSpPr>
          <p:cNvPr id="23" name="Down Arrow 22"/>
          <p:cNvSpPr/>
          <p:nvPr/>
        </p:nvSpPr>
        <p:spPr>
          <a:xfrm>
            <a:off x="5282403" y="3803657"/>
            <a:ext cx="145374" cy="194734"/>
          </a:xfrm>
          <a:prstGeom prst="downArrow">
            <a:avLst/>
          </a:prstGeom>
          <a:solidFill>
            <a:schemeClr val="accent2"/>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chemeClr val="tx1">
                  <a:lumMod val="50000"/>
                  <a:lumOff val="50000"/>
                </a:schemeClr>
              </a:solidFill>
              <a:latin typeface="Trebuchet MS" charset="0"/>
              <a:ea typeface="Trebuchet MS" charset="0"/>
              <a:cs typeface="Trebuchet MS" charset="0"/>
            </a:endParaRPr>
          </a:p>
        </p:txBody>
      </p:sp>
      <p:sp>
        <p:nvSpPr>
          <p:cNvPr id="24" name="Down Arrow 23"/>
          <p:cNvSpPr/>
          <p:nvPr/>
        </p:nvSpPr>
        <p:spPr>
          <a:xfrm>
            <a:off x="5269999" y="4918117"/>
            <a:ext cx="145374" cy="194734"/>
          </a:xfrm>
          <a:prstGeom prst="downArrow">
            <a:avLst/>
          </a:prstGeom>
          <a:solidFill>
            <a:schemeClr val="accent2"/>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chemeClr val="tx1">
                  <a:lumMod val="50000"/>
                  <a:lumOff val="50000"/>
                </a:schemeClr>
              </a:solidFill>
              <a:latin typeface="Trebuchet MS" charset="0"/>
              <a:ea typeface="Trebuchet MS" charset="0"/>
              <a:cs typeface="Trebuchet MS" charset="0"/>
            </a:endParaRPr>
          </a:p>
        </p:txBody>
      </p:sp>
      <p:sp>
        <p:nvSpPr>
          <p:cNvPr id="17" name="Down Arrow 16"/>
          <p:cNvSpPr/>
          <p:nvPr/>
        </p:nvSpPr>
        <p:spPr>
          <a:xfrm>
            <a:off x="5279414" y="4360756"/>
            <a:ext cx="145374" cy="194734"/>
          </a:xfrm>
          <a:prstGeom prst="downArrow">
            <a:avLst/>
          </a:prstGeom>
          <a:solidFill>
            <a:schemeClr val="accent2"/>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chemeClr val="tx1">
                  <a:lumMod val="50000"/>
                  <a:lumOff val="50000"/>
                </a:schemeClr>
              </a:solidFill>
              <a:latin typeface="Trebuchet MS" charset="0"/>
              <a:ea typeface="Trebuchet MS" charset="0"/>
              <a:cs typeface="Trebuchet MS" charset="0"/>
            </a:endParaRPr>
          </a:p>
        </p:txBody>
      </p:sp>
      <p:sp>
        <p:nvSpPr>
          <p:cNvPr id="19" name="Down Arrow 18"/>
          <p:cNvSpPr/>
          <p:nvPr/>
        </p:nvSpPr>
        <p:spPr>
          <a:xfrm>
            <a:off x="5269999" y="5466717"/>
            <a:ext cx="145374" cy="194734"/>
          </a:xfrm>
          <a:prstGeom prst="downArrow">
            <a:avLst/>
          </a:prstGeom>
          <a:solidFill>
            <a:schemeClr val="accent2"/>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chemeClr val="tx1">
                  <a:lumMod val="50000"/>
                  <a:lumOff val="50000"/>
                </a:schemeClr>
              </a:solidFill>
              <a:latin typeface="Trebuchet MS" charset="0"/>
              <a:ea typeface="Trebuchet MS" charset="0"/>
              <a:cs typeface="Trebuchet MS" charset="0"/>
            </a:endParaRPr>
          </a:p>
        </p:txBody>
      </p:sp>
    </p:spTree>
    <p:extLst>
      <p:ext uri="{BB962C8B-B14F-4D97-AF65-F5344CB8AC3E}">
        <p14:creationId xmlns:p14="http://schemas.microsoft.com/office/powerpoint/2010/main" val="17865538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82231" y="1899692"/>
            <a:ext cx="8120914" cy="4601986"/>
          </a:xfrm>
        </p:spPr>
        <p:txBody>
          <a:bodyPr/>
          <a:lstStyle/>
          <a:p>
            <a:r>
              <a:rPr lang="en-GB" sz="2000" dirty="0">
                <a:solidFill>
                  <a:schemeClr val="tx1">
                    <a:lumMod val="65000"/>
                    <a:lumOff val="35000"/>
                  </a:schemeClr>
                </a:solidFill>
              </a:rPr>
              <a:t>NTP is responsible for M&amp;E</a:t>
            </a:r>
          </a:p>
          <a:p>
            <a:pPr lvl="1"/>
            <a:r>
              <a:rPr lang="en-GB" sz="2000" dirty="0">
                <a:solidFill>
                  <a:schemeClr val="tx1">
                    <a:lumMod val="65000"/>
                    <a:lumOff val="35000"/>
                  </a:schemeClr>
                </a:solidFill>
              </a:rPr>
              <a:t>The NSP should contain clear objectives, goals, activities and targets for TB care</a:t>
            </a:r>
          </a:p>
          <a:p>
            <a:pPr lvl="1"/>
            <a:r>
              <a:rPr lang="en-GB" sz="2000" dirty="0">
                <a:solidFill>
                  <a:schemeClr val="tx1">
                    <a:lumMod val="65000"/>
                    <a:lumOff val="35000"/>
                  </a:schemeClr>
                </a:solidFill>
              </a:rPr>
              <a:t>The plan for TB diagnostic services is just one part of the NSP and should be aligned with the overall objectives for TB care</a:t>
            </a:r>
          </a:p>
          <a:p>
            <a:r>
              <a:rPr lang="en-GB" sz="2000" dirty="0">
                <a:solidFill>
                  <a:schemeClr val="tx1">
                    <a:lumMod val="65000"/>
                    <a:lumOff val="35000"/>
                  </a:schemeClr>
                </a:solidFill>
              </a:rPr>
              <a:t>NTP must develop performance indicators to assess achievement made to reach goals, objectives and targets </a:t>
            </a:r>
            <a:r>
              <a:rPr lang="en-US" sz="2000" dirty="0">
                <a:solidFill>
                  <a:schemeClr val="tx1">
                    <a:lumMod val="65000"/>
                    <a:lumOff val="35000"/>
                  </a:schemeClr>
                </a:solidFill>
              </a:rPr>
              <a:t>in the NSP</a:t>
            </a:r>
          </a:p>
          <a:p>
            <a:r>
              <a:rPr lang="en-GB" sz="2000" dirty="0">
                <a:solidFill>
                  <a:schemeClr val="tx1">
                    <a:lumMod val="65000"/>
                    <a:lumOff val="35000"/>
                  </a:schemeClr>
                </a:solidFill>
              </a:rPr>
              <a:t>Country targets should be aligned with global targets</a:t>
            </a:r>
          </a:p>
          <a:p>
            <a:pPr lvl="1"/>
            <a:r>
              <a:rPr lang="en-GB" sz="2000" dirty="0">
                <a:solidFill>
                  <a:schemeClr val="tx1">
                    <a:lumMod val="65000"/>
                    <a:lumOff val="35000"/>
                  </a:schemeClr>
                </a:solidFill>
              </a:rPr>
              <a:t>Performance indicators at the global level are linked to the indicators at the national and district / facility level</a:t>
            </a:r>
          </a:p>
          <a:p>
            <a:pPr lvl="1"/>
            <a:r>
              <a:rPr lang="en-GB" sz="2000" dirty="0">
                <a:solidFill>
                  <a:schemeClr val="tx1">
                    <a:lumMod val="65000"/>
                    <a:lumOff val="35000"/>
                  </a:schemeClr>
                </a:solidFill>
              </a:rPr>
              <a:t>Data collected at the district / facility level is passed up to the national level, which informs the global level</a:t>
            </a:r>
          </a:p>
          <a:p>
            <a:endParaRPr lang="en-US" sz="2000" dirty="0">
              <a:solidFill>
                <a:schemeClr val="tx1">
                  <a:lumMod val="65000"/>
                  <a:lumOff val="35000"/>
                </a:schemeClr>
              </a:solidFill>
            </a:endParaRPr>
          </a:p>
          <a:p>
            <a:endParaRPr lang="en-GB" sz="2000" dirty="0">
              <a:solidFill>
                <a:schemeClr val="tx1">
                  <a:lumMod val="65000"/>
                  <a:lumOff val="35000"/>
                </a:schemeClr>
              </a:solidFill>
            </a:endParaRPr>
          </a:p>
          <a:p>
            <a:endParaRPr lang="en-GB" sz="2000" dirty="0">
              <a:solidFill>
                <a:schemeClr val="tx1">
                  <a:lumMod val="65000"/>
                  <a:lumOff val="35000"/>
                </a:schemeClr>
              </a:solidFill>
            </a:endParaRPr>
          </a:p>
          <a:p>
            <a:endParaRPr lang="en-GB" sz="2000" dirty="0">
              <a:solidFill>
                <a:schemeClr val="tx1">
                  <a:lumMod val="65000"/>
                  <a:lumOff val="35000"/>
                </a:schemeClr>
              </a:solidFill>
            </a:endParaRPr>
          </a:p>
        </p:txBody>
      </p:sp>
      <p:sp>
        <p:nvSpPr>
          <p:cNvPr id="2" name="Title 1"/>
          <p:cNvSpPr>
            <a:spLocks noGrp="1"/>
          </p:cNvSpPr>
          <p:nvPr>
            <p:ph type="title"/>
          </p:nvPr>
        </p:nvSpPr>
        <p:spPr/>
        <p:txBody>
          <a:bodyPr>
            <a:normAutofit/>
          </a:bodyPr>
          <a:lstStyle/>
          <a:p>
            <a:r>
              <a:rPr lang="en-GB" sz="2800" dirty="0" smtClean="0"/>
              <a:t>NATIONAL TB M&amp;E FRAMEWORK (2)</a:t>
            </a:r>
            <a:endParaRPr lang="en-GB" sz="2800" dirty="0"/>
          </a:p>
        </p:txBody>
      </p:sp>
    </p:spTree>
    <p:extLst>
      <p:ext uri="{BB962C8B-B14F-4D97-AF65-F5344CB8AC3E}">
        <p14:creationId xmlns:p14="http://schemas.microsoft.com/office/powerpoint/2010/main" val="17978844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GB" sz="2000" dirty="0">
                <a:solidFill>
                  <a:schemeClr val="tx1">
                    <a:lumMod val="65000"/>
                    <a:lumOff val="35000"/>
                  </a:schemeClr>
                </a:solidFill>
              </a:rPr>
              <a:t>The National TB M&amp;E framework describes the performance indicators to be collected in the country</a:t>
            </a:r>
          </a:p>
          <a:p>
            <a:r>
              <a:rPr lang="en-GB" sz="2000" dirty="0">
                <a:solidFill>
                  <a:schemeClr val="tx1">
                    <a:lumMod val="65000"/>
                    <a:lumOff val="35000"/>
                  </a:schemeClr>
                </a:solidFill>
              </a:rPr>
              <a:t>NSP and National TB M&amp;E framework should be revised every 3-5 years, or when major changes are envisaged (i.e. introduction of new diagnostics)</a:t>
            </a:r>
          </a:p>
          <a:p>
            <a:r>
              <a:rPr lang="en-GB" sz="2000" dirty="0">
                <a:solidFill>
                  <a:schemeClr val="tx1">
                    <a:lumMod val="65000"/>
                    <a:lumOff val="35000"/>
                  </a:schemeClr>
                </a:solidFill>
              </a:rPr>
              <a:t>An M&amp;E operational plan should describe how data will be collected, indicators calculated, analysed, reported</a:t>
            </a:r>
          </a:p>
          <a:p>
            <a:r>
              <a:rPr lang="en-GB" sz="2000" dirty="0">
                <a:solidFill>
                  <a:schemeClr val="tx1">
                    <a:lumMod val="65000"/>
                    <a:lumOff val="35000"/>
                  </a:schemeClr>
                </a:solidFill>
              </a:rPr>
              <a:t>M&amp;E operational plans should be reviewed annually</a:t>
            </a:r>
          </a:p>
          <a:p>
            <a:endParaRPr lang="en-GB" sz="2000" dirty="0">
              <a:solidFill>
                <a:schemeClr val="tx1">
                  <a:lumMod val="65000"/>
                  <a:lumOff val="35000"/>
                </a:schemeClr>
              </a:solidFill>
            </a:endParaRPr>
          </a:p>
          <a:p>
            <a:endParaRPr lang="en-GB" sz="2000" dirty="0">
              <a:solidFill>
                <a:schemeClr val="tx1">
                  <a:lumMod val="65000"/>
                  <a:lumOff val="35000"/>
                </a:schemeClr>
              </a:solidFill>
            </a:endParaRPr>
          </a:p>
          <a:p>
            <a:endParaRPr lang="en-GB" sz="2000" dirty="0">
              <a:solidFill>
                <a:schemeClr val="tx1">
                  <a:lumMod val="65000"/>
                  <a:lumOff val="35000"/>
                </a:schemeClr>
              </a:solidFill>
            </a:endParaRPr>
          </a:p>
        </p:txBody>
      </p:sp>
      <p:sp>
        <p:nvSpPr>
          <p:cNvPr id="4" name="Title 3"/>
          <p:cNvSpPr>
            <a:spLocks noGrp="1"/>
          </p:cNvSpPr>
          <p:nvPr>
            <p:ph type="title"/>
          </p:nvPr>
        </p:nvSpPr>
        <p:spPr/>
        <p:txBody>
          <a:bodyPr>
            <a:normAutofit/>
          </a:bodyPr>
          <a:lstStyle/>
          <a:p>
            <a:r>
              <a:rPr lang="en-GB" sz="2800" dirty="0" smtClean="0"/>
              <a:t>NATIONAL TB M&amp;E FRAMEWORK (3)</a:t>
            </a:r>
            <a:endParaRPr lang="en-GB" sz="2800" dirty="0"/>
          </a:p>
        </p:txBody>
      </p:sp>
    </p:spTree>
    <p:extLst>
      <p:ext uri="{BB962C8B-B14F-4D97-AF65-F5344CB8AC3E}">
        <p14:creationId xmlns:p14="http://schemas.microsoft.com/office/powerpoint/2010/main" val="145363390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sz="2000" dirty="0">
                <a:solidFill>
                  <a:schemeClr val="tx1">
                    <a:lumMod val="65000"/>
                    <a:lumOff val="35000"/>
                  </a:schemeClr>
                </a:solidFill>
              </a:rPr>
              <a:t>The National TB M&amp;E framework should contain performance indicators to monitor the NTP and the TB diagnostic network </a:t>
            </a:r>
          </a:p>
          <a:p>
            <a:pPr lvl="1"/>
            <a:r>
              <a:rPr lang="en-GB" sz="2000" dirty="0">
                <a:solidFill>
                  <a:schemeClr val="tx1">
                    <a:lumMod val="65000"/>
                    <a:lumOff val="35000"/>
                  </a:schemeClr>
                </a:solidFill>
              </a:rPr>
              <a:t>Core indicators for TB control are collected by the NTP </a:t>
            </a:r>
          </a:p>
          <a:p>
            <a:pPr lvl="1"/>
            <a:r>
              <a:rPr lang="en-GB" sz="2000" dirty="0">
                <a:solidFill>
                  <a:schemeClr val="tx1">
                    <a:lumMod val="65000"/>
                    <a:lumOff val="35000"/>
                  </a:schemeClr>
                </a:solidFill>
              </a:rPr>
              <a:t>Indicators collected by the TB diagnostic network are aggregated and reported to the NTP</a:t>
            </a:r>
          </a:p>
          <a:p>
            <a:r>
              <a:rPr lang="en-GB" sz="2000" dirty="0">
                <a:solidFill>
                  <a:schemeClr val="tx1">
                    <a:lumMod val="65000"/>
                    <a:lumOff val="35000"/>
                  </a:schemeClr>
                </a:solidFill>
              </a:rPr>
              <a:t>The National TB M&amp;E framework should align targets and performance indicators from various sources (e.g. End TB Strategy, NTP, NTRL, GF) into a single framework</a:t>
            </a:r>
          </a:p>
          <a:p>
            <a:pPr lvl="1"/>
            <a:endParaRPr lang="en-GB" sz="2000" dirty="0">
              <a:solidFill>
                <a:schemeClr val="tx1">
                  <a:lumMod val="65000"/>
                  <a:lumOff val="35000"/>
                </a:schemeClr>
              </a:solidFill>
            </a:endParaRPr>
          </a:p>
          <a:p>
            <a:endParaRPr lang="en-GB" sz="2000" dirty="0">
              <a:solidFill>
                <a:schemeClr val="tx1">
                  <a:lumMod val="65000"/>
                  <a:lumOff val="35000"/>
                </a:schemeClr>
              </a:solidFill>
            </a:endParaRPr>
          </a:p>
        </p:txBody>
      </p:sp>
      <p:sp>
        <p:nvSpPr>
          <p:cNvPr id="2" name="Title 1"/>
          <p:cNvSpPr>
            <a:spLocks noGrp="1"/>
          </p:cNvSpPr>
          <p:nvPr>
            <p:ph type="title"/>
          </p:nvPr>
        </p:nvSpPr>
        <p:spPr/>
        <p:txBody>
          <a:bodyPr>
            <a:normAutofit/>
          </a:bodyPr>
          <a:lstStyle/>
          <a:p>
            <a:r>
              <a:rPr lang="en-GB" sz="2800" dirty="0" smtClean="0"/>
              <a:t>NATIONAL TB M&amp;E FRAMEWORK (4)</a:t>
            </a:r>
            <a:endParaRPr lang="en-GB" sz="2800" dirty="0"/>
          </a:p>
        </p:txBody>
      </p:sp>
    </p:spTree>
    <p:extLst>
      <p:ext uri="{BB962C8B-B14F-4D97-AF65-F5344CB8AC3E}">
        <p14:creationId xmlns:p14="http://schemas.microsoft.com/office/powerpoint/2010/main" val="12171945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sz="2000" dirty="0">
                <a:solidFill>
                  <a:schemeClr val="tx1">
                    <a:lumMod val="65000"/>
                    <a:lumOff val="35000"/>
                  </a:schemeClr>
                </a:solidFill>
              </a:rPr>
              <a:t>Performance indicators can be grouped in a number of ways in the National TB M&amp;E framework:</a:t>
            </a:r>
          </a:p>
          <a:p>
            <a:pPr lvl="1"/>
            <a:r>
              <a:rPr lang="en-GB" sz="2000" dirty="0">
                <a:solidFill>
                  <a:schemeClr val="tx1">
                    <a:lumMod val="65000"/>
                    <a:lumOff val="35000"/>
                  </a:schemeClr>
                </a:solidFill>
              </a:rPr>
              <a:t>According to objectives in the NSP (i.e. improving diagnosis of TB in vulnerable groups)</a:t>
            </a:r>
          </a:p>
          <a:p>
            <a:pPr lvl="1"/>
            <a:r>
              <a:rPr lang="en-GB" sz="2000" dirty="0">
                <a:solidFill>
                  <a:schemeClr val="tx1">
                    <a:lumMod val="65000"/>
                    <a:lumOff val="35000"/>
                  </a:schemeClr>
                </a:solidFill>
              </a:rPr>
              <a:t>According to different components (i.e. input, process, output, outcome, impact*)</a:t>
            </a:r>
          </a:p>
          <a:p>
            <a:pPr lvl="1"/>
            <a:endParaRPr lang="en-GB" sz="2000" dirty="0">
              <a:solidFill>
                <a:schemeClr val="tx1">
                  <a:lumMod val="65000"/>
                  <a:lumOff val="35000"/>
                </a:schemeClr>
              </a:solidFill>
            </a:endParaRPr>
          </a:p>
          <a:p>
            <a:pPr lvl="1"/>
            <a:endParaRPr lang="en-GB" sz="2000" dirty="0">
              <a:solidFill>
                <a:schemeClr val="tx1">
                  <a:lumMod val="65000"/>
                  <a:lumOff val="35000"/>
                </a:schemeClr>
              </a:solidFill>
            </a:endParaRPr>
          </a:p>
          <a:p>
            <a:pPr lvl="1"/>
            <a:endParaRPr lang="en-GB" sz="2000" dirty="0">
              <a:solidFill>
                <a:schemeClr val="tx1">
                  <a:lumMod val="65000"/>
                  <a:lumOff val="35000"/>
                </a:schemeClr>
              </a:solidFill>
            </a:endParaRPr>
          </a:p>
          <a:p>
            <a:pPr lvl="1"/>
            <a:endParaRPr lang="en-GB" sz="2000" dirty="0">
              <a:solidFill>
                <a:schemeClr val="tx1">
                  <a:lumMod val="65000"/>
                  <a:lumOff val="35000"/>
                </a:schemeClr>
              </a:solidFill>
            </a:endParaRPr>
          </a:p>
        </p:txBody>
      </p:sp>
      <p:sp>
        <p:nvSpPr>
          <p:cNvPr id="4" name="Title 1"/>
          <p:cNvSpPr>
            <a:spLocks noGrp="1"/>
          </p:cNvSpPr>
          <p:nvPr>
            <p:ph type="title"/>
          </p:nvPr>
        </p:nvSpPr>
        <p:spPr/>
        <p:txBody>
          <a:bodyPr>
            <a:normAutofit/>
          </a:bodyPr>
          <a:lstStyle/>
          <a:p>
            <a:r>
              <a:rPr lang="en-GB" sz="2800" dirty="0" smtClean="0"/>
              <a:t>GROUPING PERFORMANCE INDICATORS</a:t>
            </a:r>
            <a:endParaRPr lang="en-GB" sz="2800" dirty="0"/>
          </a:p>
        </p:txBody>
      </p:sp>
      <p:sp>
        <p:nvSpPr>
          <p:cNvPr id="5" name="TextBox 4"/>
          <p:cNvSpPr txBox="1"/>
          <p:nvPr/>
        </p:nvSpPr>
        <p:spPr>
          <a:xfrm>
            <a:off x="3498489" y="6535779"/>
            <a:ext cx="5904656" cy="400110"/>
          </a:xfrm>
          <a:prstGeom prst="rect">
            <a:avLst/>
          </a:prstGeom>
          <a:noFill/>
        </p:spPr>
        <p:txBody>
          <a:bodyPr wrap="square" rtlCol="0">
            <a:spAutoFit/>
          </a:bodyPr>
          <a:lstStyle/>
          <a:p>
            <a:pPr lvl="0" algn="r"/>
            <a:r>
              <a:rPr lang="en-US" sz="1000" dirty="0" smtClean="0">
                <a:solidFill>
                  <a:srgbClr val="C00000"/>
                </a:solidFill>
                <a:latin typeface="Calibri" charset="0"/>
                <a:ea typeface="Calibri" charset="0"/>
                <a:cs typeface="Calibri" charset="0"/>
              </a:rPr>
              <a:t>Monitoring </a:t>
            </a:r>
            <a:r>
              <a:rPr lang="en-US" sz="1000" dirty="0">
                <a:solidFill>
                  <a:srgbClr val="C00000"/>
                </a:solidFill>
                <a:latin typeface="Calibri" charset="0"/>
                <a:ea typeface="Calibri" charset="0"/>
                <a:cs typeface="Calibri" charset="0"/>
              </a:rPr>
              <a:t>and Evaluation toolkit- HIV/AIDS, Tuberculosis and Malaria. June </a:t>
            </a:r>
            <a:r>
              <a:rPr lang="en-US" sz="1000" dirty="0" smtClean="0">
                <a:solidFill>
                  <a:srgbClr val="C00000"/>
                </a:solidFill>
                <a:latin typeface="Calibri" charset="0"/>
                <a:ea typeface="Calibri" charset="0"/>
                <a:cs typeface="Calibri" charset="0"/>
              </a:rPr>
              <a:t>2004</a:t>
            </a:r>
          </a:p>
          <a:p>
            <a:pPr lvl="0" algn="r"/>
            <a:r>
              <a:rPr lang="en-US" sz="1000" u="sng" dirty="0" smtClean="0">
                <a:solidFill>
                  <a:srgbClr val="C00000"/>
                </a:solidFill>
                <a:latin typeface="Calibri" charset="0"/>
                <a:ea typeface="Calibri" charset="0"/>
                <a:cs typeface="Calibri" charset="0"/>
              </a:rPr>
              <a:t>http</a:t>
            </a:r>
            <a:r>
              <a:rPr lang="en-US" sz="1000" u="sng" dirty="0">
                <a:solidFill>
                  <a:srgbClr val="C00000"/>
                </a:solidFill>
                <a:latin typeface="Calibri" charset="0"/>
                <a:ea typeface="Calibri" charset="0"/>
                <a:cs typeface="Calibri" charset="0"/>
              </a:rPr>
              <a:t>://</a:t>
            </a:r>
            <a:r>
              <a:rPr lang="en-US" sz="1000" u="sng" dirty="0" err="1">
                <a:solidFill>
                  <a:srgbClr val="C00000"/>
                </a:solidFill>
                <a:latin typeface="Calibri" charset="0"/>
                <a:ea typeface="Calibri" charset="0"/>
                <a:cs typeface="Calibri" charset="0"/>
              </a:rPr>
              <a:t>www.who.int</a:t>
            </a:r>
            <a:r>
              <a:rPr lang="en-US" sz="1000" u="sng" dirty="0">
                <a:solidFill>
                  <a:srgbClr val="C00000"/>
                </a:solidFill>
                <a:latin typeface="Calibri" charset="0"/>
                <a:ea typeface="Calibri" charset="0"/>
                <a:cs typeface="Calibri" charset="0"/>
              </a:rPr>
              <a:t>/</a:t>
            </a:r>
            <a:r>
              <a:rPr lang="en-US" sz="1000" u="sng" dirty="0" err="1">
                <a:solidFill>
                  <a:srgbClr val="C00000"/>
                </a:solidFill>
                <a:latin typeface="Calibri" charset="0"/>
                <a:ea typeface="Calibri" charset="0"/>
                <a:cs typeface="Calibri" charset="0"/>
              </a:rPr>
              <a:t>hiv</a:t>
            </a:r>
            <a:r>
              <a:rPr lang="en-US" sz="1000" u="sng" dirty="0">
                <a:solidFill>
                  <a:srgbClr val="C00000"/>
                </a:solidFill>
                <a:latin typeface="Calibri" charset="0"/>
                <a:ea typeface="Calibri" charset="0"/>
                <a:cs typeface="Calibri" charset="0"/>
              </a:rPr>
              <a:t>/strategic/me/</a:t>
            </a:r>
            <a:r>
              <a:rPr lang="en-US" sz="1000" u="sng" dirty="0" err="1">
                <a:solidFill>
                  <a:srgbClr val="C00000"/>
                </a:solidFill>
                <a:latin typeface="Calibri" charset="0"/>
                <a:ea typeface="Calibri" charset="0"/>
                <a:cs typeface="Calibri" charset="0"/>
              </a:rPr>
              <a:t>en</a:t>
            </a:r>
            <a:r>
              <a:rPr lang="en-US" sz="1000" u="sng" dirty="0">
                <a:solidFill>
                  <a:srgbClr val="C00000"/>
                </a:solidFill>
                <a:latin typeface="Calibri" charset="0"/>
                <a:ea typeface="Calibri" charset="0"/>
                <a:cs typeface="Calibri" charset="0"/>
              </a:rPr>
              <a:t>/#tools  </a:t>
            </a:r>
          </a:p>
        </p:txBody>
      </p:sp>
    </p:spTree>
    <p:extLst>
      <p:ext uri="{BB962C8B-B14F-4D97-AF65-F5344CB8AC3E}">
        <p14:creationId xmlns:p14="http://schemas.microsoft.com/office/powerpoint/2010/main" val="99708452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idx="1"/>
          </p:nvPr>
        </p:nvSpPr>
        <p:spPr/>
        <p:txBody>
          <a:bodyPr/>
          <a:lstStyle/>
          <a:p>
            <a:pPr>
              <a:lnSpc>
                <a:spcPct val="90000"/>
              </a:lnSpc>
            </a:pPr>
            <a:r>
              <a:rPr lang="en-US" altLang="en-US" sz="2000" b="1" dirty="0">
                <a:solidFill>
                  <a:schemeClr val="tx1">
                    <a:lumMod val="65000"/>
                    <a:lumOff val="35000"/>
                  </a:schemeClr>
                </a:solidFill>
                <a:ea typeface="ＭＳ Ｐゴシック" charset="-128"/>
              </a:rPr>
              <a:t>Process </a:t>
            </a:r>
            <a:r>
              <a:rPr lang="en-US" altLang="en-US" sz="2000" dirty="0">
                <a:solidFill>
                  <a:schemeClr val="tx1">
                    <a:lumMod val="65000"/>
                    <a:lumOff val="35000"/>
                  </a:schemeClr>
                </a:solidFill>
                <a:ea typeface="ＭＳ Ｐゴシック" charset="-128"/>
              </a:rPr>
              <a:t>indicators measure programme </a:t>
            </a:r>
            <a:r>
              <a:rPr lang="en-US" altLang="en-US" sz="2000" b="1" dirty="0">
                <a:solidFill>
                  <a:schemeClr val="tx1">
                    <a:lumMod val="65000"/>
                    <a:lumOff val="35000"/>
                  </a:schemeClr>
                </a:solidFill>
                <a:ea typeface="ＭＳ Ｐゴシック" charset="-128"/>
              </a:rPr>
              <a:t>inputs</a:t>
            </a:r>
          </a:p>
          <a:p>
            <a:pPr marL="742950" lvl="1" indent="-285750" defTabSz="1004377">
              <a:spcBef>
                <a:spcPts val="1098"/>
              </a:spcBef>
              <a:spcAft>
                <a:spcPts val="600"/>
              </a:spcAft>
            </a:pPr>
            <a:r>
              <a:rPr lang="en-US" altLang="en-US" sz="2000" dirty="0">
                <a:solidFill>
                  <a:schemeClr val="tx1">
                    <a:lumMod val="65000"/>
                    <a:lumOff val="35000"/>
                  </a:schemeClr>
                </a:solidFill>
              </a:rPr>
              <a:t>Was the programme carried out as planned?</a:t>
            </a:r>
          </a:p>
          <a:p>
            <a:pPr marL="742950" lvl="1" indent="-285750" defTabSz="1004377">
              <a:spcBef>
                <a:spcPts val="1098"/>
              </a:spcBef>
              <a:spcAft>
                <a:spcPts val="600"/>
              </a:spcAft>
            </a:pPr>
            <a:r>
              <a:rPr lang="en-US" altLang="en-US" sz="2000" dirty="0">
                <a:solidFill>
                  <a:schemeClr val="tx1">
                    <a:lumMod val="65000"/>
                    <a:lumOff val="35000"/>
                  </a:schemeClr>
                </a:solidFill>
              </a:rPr>
              <a:t>How well was it carried out?</a:t>
            </a:r>
          </a:p>
          <a:p>
            <a:pPr>
              <a:lnSpc>
                <a:spcPct val="90000"/>
              </a:lnSpc>
            </a:pPr>
            <a:r>
              <a:rPr lang="en-US" altLang="en-US" sz="2000" b="1" dirty="0">
                <a:solidFill>
                  <a:schemeClr val="tx1">
                    <a:lumMod val="65000"/>
                    <a:lumOff val="35000"/>
                  </a:schemeClr>
                </a:solidFill>
                <a:ea typeface="ＭＳ Ｐゴシック" charset="-128"/>
              </a:rPr>
              <a:t>Output </a:t>
            </a:r>
            <a:r>
              <a:rPr lang="en-US" altLang="en-US" sz="2000" dirty="0">
                <a:solidFill>
                  <a:schemeClr val="tx1">
                    <a:lumMod val="65000"/>
                    <a:lumOff val="35000"/>
                  </a:schemeClr>
                </a:solidFill>
                <a:ea typeface="ＭＳ Ｐゴシック" charset="-128"/>
              </a:rPr>
              <a:t>indicators</a:t>
            </a:r>
            <a:r>
              <a:rPr lang="en-US" altLang="en-US" sz="2000" b="1" dirty="0">
                <a:solidFill>
                  <a:schemeClr val="tx1">
                    <a:lumMod val="65000"/>
                    <a:lumOff val="35000"/>
                  </a:schemeClr>
                </a:solidFill>
                <a:ea typeface="ＭＳ Ｐゴシック" charset="-128"/>
              </a:rPr>
              <a:t> </a:t>
            </a:r>
            <a:r>
              <a:rPr lang="en-US" altLang="en-US" sz="2000" dirty="0">
                <a:solidFill>
                  <a:schemeClr val="tx1">
                    <a:lumMod val="65000"/>
                    <a:lumOff val="35000"/>
                  </a:schemeClr>
                </a:solidFill>
                <a:ea typeface="ＭＳ Ｐゴシック" charset="-128"/>
              </a:rPr>
              <a:t>measure programme outputs</a:t>
            </a:r>
          </a:p>
          <a:p>
            <a:pPr marL="742950" lvl="1" indent="-285750" defTabSz="1004377">
              <a:spcBef>
                <a:spcPts val="1098"/>
              </a:spcBef>
              <a:spcAft>
                <a:spcPts val="600"/>
              </a:spcAft>
            </a:pPr>
            <a:r>
              <a:rPr lang="en-US" altLang="en-US" sz="2000" dirty="0">
                <a:solidFill>
                  <a:schemeClr val="tx1">
                    <a:lumMod val="65000"/>
                    <a:lumOff val="35000"/>
                  </a:schemeClr>
                </a:solidFill>
              </a:rPr>
              <a:t>Did the expected change occur?</a:t>
            </a:r>
          </a:p>
          <a:p>
            <a:pPr marL="742950" lvl="1" indent="-285750" defTabSz="1004377">
              <a:spcBef>
                <a:spcPts val="1098"/>
              </a:spcBef>
              <a:spcAft>
                <a:spcPts val="600"/>
              </a:spcAft>
            </a:pPr>
            <a:r>
              <a:rPr lang="en-US" altLang="en-US" sz="2000" dirty="0">
                <a:solidFill>
                  <a:schemeClr val="tx1">
                    <a:lumMod val="65000"/>
                    <a:lumOff val="35000"/>
                  </a:schemeClr>
                </a:solidFill>
              </a:rPr>
              <a:t>How much change occurred?</a:t>
            </a:r>
          </a:p>
          <a:p>
            <a:pPr>
              <a:lnSpc>
                <a:spcPct val="90000"/>
              </a:lnSpc>
            </a:pPr>
            <a:r>
              <a:rPr lang="en-US" altLang="en-US" sz="2000" b="1" dirty="0">
                <a:solidFill>
                  <a:schemeClr val="tx1">
                    <a:lumMod val="65000"/>
                    <a:lumOff val="35000"/>
                  </a:schemeClr>
                </a:solidFill>
                <a:ea typeface="ＭＳ Ｐゴシック" charset="-128"/>
              </a:rPr>
              <a:t>Impact </a:t>
            </a:r>
            <a:r>
              <a:rPr lang="en-US" altLang="en-US" sz="2000" dirty="0">
                <a:solidFill>
                  <a:schemeClr val="tx1">
                    <a:lumMod val="65000"/>
                    <a:lumOff val="35000"/>
                  </a:schemeClr>
                </a:solidFill>
                <a:ea typeface="ＭＳ Ｐゴシック" charset="-128"/>
              </a:rPr>
              <a:t>indicators</a:t>
            </a:r>
            <a:r>
              <a:rPr lang="en-US" altLang="en-US" sz="2000" b="1" dirty="0">
                <a:solidFill>
                  <a:schemeClr val="tx1">
                    <a:lumMod val="65000"/>
                    <a:lumOff val="35000"/>
                  </a:schemeClr>
                </a:solidFill>
                <a:ea typeface="ＭＳ Ｐゴシック" charset="-128"/>
              </a:rPr>
              <a:t> </a:t>
            </a:r>
            <a:r>
              <a:rPr lang="en-US" altLang="en-US" sz="2000" dirty="0">
                <a:solidFill>
                  <a:schemeClr val="tx1">
                    <a:lumMod val="65000"/>
                    <a:lumOff val="35000"/>
                  </a:schemeClr>
                </a:solidFill>
                <a:ea typeface="ＭＳ Ｐゴシック" charset="-128"/>
              </a:rPr>
              <a:t>measure programme </a:t>
            </a:r>
            <a:r>
              <a:rPr lang="en-US" altLang="en-US" sz="2000" b="1" dirty="0">
                <a:solidFill>
                  <a:schemeClr val="tx1">
                    <a:lumMod val="65000"/>
                    <a:lumOff val="35000"/>
                  </a:schemeClr>
                </a:solidFill>
                <a:ea typeface="ＭＳ Ｐゴシック" charset="-128"/>
              </a:rPr>
              <a:t>outcomes</a:t>
            </a:r>
          </a:p>
          <a:p>
            <a:pPr marL="742950" lvl="1" indent="-285750" defTabSz="1004377">
              <a:spcBef>
                <a:spcPts val="1098"/>
              </a:spcBef>
              <a:spcAft>
                <a:spcPts val="600"/>
              </a:spcAft>
            </a:pPr>
            <a:r>
              <a:rPr lang="en-US" altLang="en-US" sz="2000" dirty="0">
                <a:solidFill>
                  <a:schemeClr val="tx1">
                    <a:lumMod val="65000"/>
                    <a:lumOff val="35000"/>
                  </a:schemeClr>
                </a:solidFill>
              </a:rPr>
              <a:t>Has the outcome changed in desired direction?</a:t>
            </a:r>
          </a:p>
          <a:p>
            <a:pPr marL="742950" lvl="1" indent="-285750" defTabSz="1004377">
              <a:spcBef>
                <a:spcPts val="1098"/>
              </a:spcBef>
              <a:spcAft>
                <a:spcPts val="600"/>
              </a:spcAft>
            </a:pPr>
            <a:r>
              <a:rPr lang="en-US" altLang="en-US" sz="2000" dirty="0">
                <a:solidFill>
                  <a:schemeClr val="tx1">
                    <a:lumMod val="65000"/>
                    <a:lumOff val="35000"/>
                  </a:schemeClr>
                </a:solidFill>
              </a:rPr>
              <a:t>Does the change signal programme </a:t>
            </a:r>
            <a:r>
              <a:rPr lang="ja-JP" altLang="en-US" sz="2000" dirty="0">
                <a:solidFill>
                  <a:schemeClr val="tx1">
                    <a:lumMod val="65000"/>
                    <a:lumOff val="35000"/>
                  </a:schemeClr>
                </a:solidFill>
              </a:rPr>
              <a:t>“</a:t>
            </a:r>
            <a:r>
              <a:rPr lang="en-US" altLang="ja-JP" sz="2000" dirty="0">
                <a:solidFill>
                  <a:schemeClr val="tx1">
                    <a:lumMod val="65000"/>
                    <a:lumOff val="35000"/>
                  </a:schemeClr>
                </a:solidFill>
              </a:rPr>
              <a:t>success</a:t>
            </a:r>
            <a:r>
              <a:rPr lang="ja-JP" altLang="en-US" sz="2000" dirty="0">
                <a:solidFill>
                  <a:schemeClr val="tx1">
                    <a:lumMod val="65000"/>
                    <a:lumOff val="35000"/>
                  </a:schemeClr>
                </a:solidFill>
              </a:rPr>
              <a:t>”</a:t>
            </a:r>
            <a:r>
              <a:rPr lang="en-US" altLang="ja-JP" sz="2000" dirty="0">
                <a:solidFill>
                  <a:schemeClr val="tx1">
                    <a:lumMod val="65000"/>
                    <a:lumOff val="35000"/>
                  </a:schemeClr>
                </a:solidFill>
              </a:rPr>
              <a:t>?</a:t>
            </a:r>
            <a:endParaRPr lang="en-US" altLang="en-US" sz="2000" dirty="0">
              <a:solidFill>
                <a:schemeClr val="tx1">
                  <a:lumMod val="65000"/>
                  <a:lumOff val="35000"/>
                </a:schemeClr>
              </a:solidFill>
            </a:endParaRPr>
          </a:p>
          <a:p>
            <a:pPr lvl="3">
              <a:lnSpc>
                <a:spcPct val="90000"/>
              </a:lnSpc>
            </a:pPr>
            <a:endParaRPr lang="en-US" altLang="en-US" sz="2000" dirty="0">
              <a:solidFill>
                <a:schemeClr val="tx1">
                  <a:lumMod val="65000"/>
                  <a:lumOff val="35000"/>
                </a:schemeClr>
              </a:solidFill>
              <a:ea typeface="ＭＳ Ｐゴシック" charset="-128"/>
            </a:endParaRPr>
          </a:p>
        </p:txBody>
      </p:sp>
      <p:sp>
        <p:nvSpPr>
          <p:cNvPr id="3" name="Title 2"/>
          <p:cNvSpPr>
            <a:spLocks noGrp="1"/>
          </p:cNvSpPr>
          <p:nvPr>
            <p:ph type="title"/>
          </p:nvPr>
        </p:nvSpPr>
        <p:spPr/>
        <p:txBody>
          <a:bodyPr>
            <a:normAutofit/>
          </a:bodyPr>
          <a:lstStyle/>
          <a:p>
            <a:r>
              <a:rPr lang="en-GB" sz="2800" dirty="0" smtClean="0"/>
              <a:t>PERFORMANCE INDICATOR TYPES</a:t>
            </a:r>
            <a:endParaRPr lang="en-GB" sz="2800" dirty="0"/>
          </a:p>
        </p:txBody>
      </p:sp>
    </p:spTree>
    <p:extLst>
      <p:ext uri="{BB962C8B-B14F-4D97-AF65-F5344CB8AC3E}">
        <p14:creationId xmlns:p14="http://schemas.microsoft.com/office/powerpoint/2010/main" val="210131187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870108691"/>
              </p:ext>
            </p:extLst>
          </p:nvPr>
        </p:nvGraphicFramePr>
        <p:xfrm>
          <a:off x="543762" y="675941"/>
          <a:ext cx="96012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normAutofit fontScale="90000"/>
          </a:bodyPr>
          <a:lstStyle/>
          <a:p>
            <a:r>
              <a:rPr lang="en-GB" sz="3900" dirty="0"/>
              <a:t>Examples of performance indicators</a:t>
            </a:r>
          </a:p>
        </p:txBody>
      </p:sp>
      <p:sp>
        <p:nvSpPr>
          <p:cNvPr id="5" name="TextBox 4"/>
          <p:cNvSpPr txBox="1"/>
          <p:nvPr/>
        </p:nvSpPr>
        <p:spPr>
          <a:xfrm>
            <a:off x="1510541" y="5009377"/>
            <a:ext cx="3392179" cy="307777"/>
          </a:xfrm>
          <a:prstGeom prst="rect">
            <a:avLst/>
          </a:prstGeom>
          <a:noFill/>
        </p:spPr>
        <p:txBody>
          <a:bodyPr wrap="square" rtlCol="0">
            <a:spAutoFit/>
          </a:bodyPr>
          <a:lstStyle/>
          <a:p>
            <a:r>
              <a:rPr lang="en-GB" sz="1400" b="1" dirty="0">
                <a:solidFill>
                  <a:schemeClr val="accent2"/>
                </a:solidFill>
                <a:latin typeface="Calibri" charset="0"/>
                <a:ea typeface="Calibri" charset="0"/>
                <a:cs typeface="Calibri" charset="0"/>
              </a:rPr>
              <a:t>Indicator: </a:t>
            </a:r>
            <a:r>
              <a:rPr lang="en-GB" sz="1400" dirty="0">
                <a:solidFill>
                  <a:schemeClr val="accent2"/>
                </a:solidFill>
                <a:latin typeface="Calibri" charset="0"/>
                <a:ea typeface="Calibri" charset="0"/>
                <a:cs typeface="Calibri" charset="0"/>
              </a:rPr>
              <a:t>Number of clinicians trained</a:t>
            </a:r>
          </a:p>
        </p:txBody>
      </p:sp>
      <p:sp>
        <p:nvSpPr>
          <p:cNvPr id="6" name="TextBox 5"/>
          <p:cNvSpPr txBox="1"/>
          <p:nvPr/>
        </p:nvSpPr>
        <p:spPr>
          <a:xfrm>
            <a:off x="1959943" y="5360919"/>
            <a:ext cx="4615370" cy="523220"/>
          </a:xfrm>
          <a:prstGeom prst="rect">
            <a:avLst/>
          </a:prstGeom>
          <a:noFill/>
        </p:spPr>
        <p:txBody>
          <a:bodyPr wrap="square" rtlCol="0">
            <a:spAutoFit/>
          </a:bodyPr>
          <a:lstStyle/>
          <a:p>
            <a:r>
              <a:rPr lang="en-GB" sz="1400" b="1" dirty="0">
                <a:solidFill>
                  <a:schemeClr val="accent2"/>
                </a:solidFill>
                <a:latin typeface="Calibri" charset="0"/>
                <a:ea typeface="Calibri" charset="0"/>
                <a:cs typeface="Calibri" charset="0"/>
              </a:rPr>
              <a:t>Indicator: </a:t>
            </a:r>
            <a:r>
              <a:rPr lang="en-US" sz="1400" dirty="0">
                <a:solidFill>
                  <a:schemeClr val="accent2"/>
                </a:solidFill>
                <a:latin typeface="Calibri" charset="0"/>
                <a:ea typeface="Calibri" charset="0"/>
                <a:cs typeface="Calibri" charset="0"/>
                <a:sym typeface="Franklin Gothic Book"/>
              </a:rPr>
              <a:t>% of notified new and relapse TB cases tested with a WRD as initial diagnostic test</a:t>
            </a:r>
          </a:p>
        </p:txBody>
      </p:sp>
      <p:cxnSp>
        <p:nvCxnSpPr>
          <p:cNvPr id="14" name="Elbow Connector 13"/>
          <p:cNvCxnSpPr>
            <a:stCxn id="5" idx="3"/>
          </p:cNvCxnSpPr>
          <p:nvPr/>
        </p:nvCxnSpPr>
        <p:spPr>
          <a:xfrm flipV="1">
            <a:off x="4902720" y="3807305"/>
            <a:ext cx="291058" cy="1355961"/>
          </a:xfrm>
          <a:prstGeom prst="bentConnector2">
            <a:avLst/>
          </a:prstGeom>
          <a:ln>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Elbow Connector 17"/>
          <p:cNvCxnSpPr>
            <a:stCxn id="6" idx="3"/>
          </p:cNvCxnSpPr>
          <p:nvPr/>
        </p:nvCxnSpPr>
        <p:spPr>
          <a:xfrm flipV="1">
            <a:off x="6575313" y="3807305"/>
            <a:ext cx="643327" cy="1815224"/>
          </a:xfrm>
          <a:prstGeom prst="bentConnector2">
            <a:avLst/>
          </a:prstGeom>
          <a:ln>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 name="Elbow Connector 19"/>
          <p:cNvCxnSpPr>
            <a:stCxn id="19" idx="3"/>
          </p:cNvCxnSpPr>
          <p:nvPr/>
        </p:nvCxnSpPr>
        <p:spPr>
          <a:xfrm flipV="1">
            <a:off x="7821518" y="3814464"/>
            <a:ext cx="1560085" cy="2433128"/>
          </a:xfrm>
          <a:prstGeom prst="bentConnector2">
            <a:avLst/>
          </a:prstGeom>
          <a:ln>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87571" y="3996483"/>
            <a:ext cx="2960286" cy="523220"/>
          </a:xfrm>
          <a:prstGeom prst="rect">
            <a:avLst/>
          </a:prstGeom>
          <a:noFill/>
        </p:spPr>
        <p:txBody>
          <a:bodyPr wrap="square" rtlCol="0">
            <a:spAutoFit/>
          </a:bodyPr>
          <a:lstStyle/>
          <a:p>
            <a:r>
              <a:rPr lang="en-GB" sz="1400" b="1" dirty="0">
                <a:solidFill>
                  <a:schemeClr val="accent2"/>
                </a:solidFill>
                <a:latin typeface="Calibri" charset="0"/>
                <a:ea typeface="Calibri" charset="0"/>
                <a:cs typeface="Calibri" charset="0"/>
              </a:rPr>
              <a:t>Indicator: </a:t>
            </a:r>
            <a:r>
              <a:rPr lang="en-GB" sz="1400" dirty="0">
                <a:solidFill>
                  <a:schemeClr val="accent2"/>
                </a:solidFill>
                <a:latin typeface="Calibri" charset="0"/>
                <a:ea typeface="Calibri" charset="0"/>
                <a:cs typeface="Calibri" charset="0"/>
              </a:rPr>
              <a:t>Number of </a:t>
            </a:r>
            <a:r>
              <a:rPr lang="en-GB" sz="1400" dirty="0" smtClean="0">
                <a:solidFill>
                  <a:schemeClr val="accent2"/>
                </a:solidFill>
                <a:latin typeface="Calibri" charset="0"/>
                <a:ea typeface="Calibri" charset="0"/>
                <a:cs typeface="Calibri" charset="0"/>
              </a:rPr>
              <a:t>training materials developed</a:t>
            </a:r>
            <a:endParaRPr lang="en-GB" sz="1400" dirty="0">
              <a:solidFill>
                <a:schemeClr val="accent2"/>
              </a:solidFill>
              <a:latin typeface="Calibri" charset="0"/>
              <a:ea typeface="Calibri" charset="0"/>
              <a:cs typeface="Calibri" charset="0"/>
            </a:endParaRPr>
          </a:p>
        </p:txBody>
      </p:sp>
      <p:sp>
        <p:nvSpPr>
          <p:cNvPr id="9" name="Rectangle 8"/>
          <p:cNvSpPr/>
          <p:nvPr/>
        </p:nvSpPr>
        <p:spPr>
          <a:xfrm>
            <a:off x="4696240" y="6839813"/>
            <a:ext cx="4706905" cy="246221"/>
          </a:xfrm>
          <a:prstGeom prst="rect">
            <a:avLst/>
          </a:prstGeom>
        </p:spPr>
        <p:txBody>
          <a:bodyPr wrap="square">
            <a:spAutoFit/>
          </a:bodyPr>
          <a:lstStyle/>
          <a:p>
            <a:pPr lvl="0" algn="r"/>
            <a:r>
              <a:rPr lang="en-GB" sz="1000" dirty="0">
                <a:solidFill>
                  <a:srgbClr val="C00000"/>
                </a:solidFill>
                <a:latin typeface="Calibri" charset="0"/>
                <a:ea typeface="Calibri" charset="0"/>
                <a:cs typeface="Calibri" charset="0"/>
              </a:rPr>
              <a:t>WRD= WHO recommended diagnostic test </a:t>
            </a:r>
            <a:endParaRPr lang="en-US" sz="1000" dirty="0">
              <a:solidFill>
                <a:srgbClr val="C00000"/>
              </a:solidFill>
              <a:latin typeface="Calibri" charset="0"/>
              <a:ea typeface="Calibri" charset="0"/>
              <a:cs typeface="Calibri" charset="0"/>
            </a:endParaRPr>
          </a:p>
        </p:txBody>
      </p:sp>
      <p:cxnSp>
        <p:nvCxnSpPr>
          <p:cNvPr id="13" name="Straight Arrow Connector 12"/>
          <p:cNvCxnSpPr/>
          <p:nvPr/>
        </p:nvCxnSpPr>
        <p:spPr>
          <a:xfrm flipV="1">
            <a:off x="1311871" y="3807305"/>
            <a:ext cx="0" cy="252628"/>
          </a:xfrm>
          <a:prstGeom prst="straightConnector1">
            <a:avLst/>
          </a:prstGeom>
          <a:ln>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165420" y="4514567"/>
            <a:ext cx="2960286" cy="523220"/>
          </a:xfrm>
          <a:prstGeom prst="rect">
            <a:avLst/>
          </a:prstGeom>
          <a:noFill/>
        </p:spPr>
        <p:txBody>
          <a:bodyPr wrap="square" rtlCol="0">
            <a:spAutoFit/>
          </a:bodyPr>
          <a:lstStyle/>
          <a:p>
            <a:r>
              <a:rPr lang="en-GB" sz="1400" b="1" dirty="0">
                <a:solidFill>
                  <a:schemeClr val="accent2"/>
                </a:solidFill>
                <a:latin typeface="Calibri" charset="0"/>
                <a:ea typeface="Calibri" charset="0"/>
                <a:cs typeface="Calibri" charset="0"/>
              </a:rPr>
              <a:t>Indicator: </a:t>
            </a:r>
            <a:r>
              <a:rPr lang="en-GB" sz="1400" dirty="0">
                <a:solidFill>
                  <a:schemeClr val="accent2"/>
                </a:solidFill>
                <a:latin typeface="Calibri" charset="0"/>
                <a:ea typeface="Calibri" charset="0"/>
                <a:cs typeface="Calibri" charset="0"/>
              </a:rPr>
              <a:t>Number of trainings </a:t>
            </a:r>
            <a:r>
              <a:rPr lang="en-GB" sz="1400" dirty="0" smtClean="0">
                <a:solidFill>
                  <a:schemeClr val="accent2"/>
                </a:solidFill>
                <a:latin typeface="Calibri" charset="0"/>
                <a:ea typeface="Calibri" charset="0"/>
                <a:cs typeface="Calibri" charset="0"/>
              </a:rPr>
              <a:t>conducted</a:t>
            </a:r>
            <a:endParaRPr lang="en-GB" sz="1400" dirty="0">
              <a:solidFill>
                <a:schemeClr val="accent2"/>
              </a:solidFill>
              <a:latin typeface="Calibri" charset="0"/>
              <a:ea typeface="Calibri" charset="0"/>
              <a:cs typeface="Calibri" charset="0"/>
            </a:endParaRPr>
          </a:p>
        </p:txBody>
      </p:sp>
      <p:cxnSp>
        <p:nvCxnSpPr>
          <p:cNvPr id="17" name="Straight Arrow Connector 16"/>
          <p:cNvCxnSpPr/>
          <p:nvPr/>
        </p:nvCxnSpPr>
        <p:spPr>
          <a:xfrm flipV="1">
            <a:off x="3206630" y="3807305"/>
            <a:ext cx="0" cy="698566"/>
          </a:xfrm>
          <a:prstGeom prst="straightConnector1">
            <a:avLst/>
          </a:prstGeom>
          <a:ln>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933086" y="5985982"/>
            <a:ext cx="3888432" cy="523220"/>
          </a:xfrm>
          <a:prstGeom prst="rect">
            <a:avLst/>
          </a:prstGeom>
          <a:noFill/>
        </p:spPr>
        <p:txBody>
          <a:bodyPr wrap="square" rtlCol="0">
            <a:spAutoFit/>
          </a:bodyPr>
          <a:lstStyle/>
          <a:p>
            <a:r>
              <a:rPr lang="en-GB" sz="1400" b="1" dirty="0">
                <a:solidFill>
                  <a:schemeClr val="accent2"/>
                </a:solidFill>
                <a:latin typeface="Calibri" charset="0"/>
                <a:ea typeface="Calibri" charset="0"/>
                <a:cs typeface="Calibri" charset="0"/>
              </a:rPr>
              <a:t>Indicator: </a:t>
            </a:r>
            <a:r>
              <a:rPr lang="en-US" sz="1400" dirty="0">
                <a:solidFill>
                  <a:schemeClr val="accent2"/>
                </a:solidFill>
                <a:latin typeface="Calibri" charset="0"/>
                <a:ea typeface="Calibri" charset="0"/>
                <a:cs typeface="Calibri" charset="0"/>
                <a:sym typeface="Franklin Gothic Book"/>
              </a:rPr>
              <a:t>Number of notified new and relapse TB cases with bacteriological confirmation</a:t>
            </a:r>
            <a:endParaRPr lang="en-GB" sz="1400" dirty="0">
              <a:solidFill>
                <a:schemeClr val="accent2"/>
              </a:solidFill>
              <a:latin typeface="Calibri" charset="0"/>
              <a:ea typeface="Calibri" charset="0"/>
              <a:cs typeface="Calibri" charset="0"/>
            </a:endParaRPr>
          </a:p>
        </p:txBody>
      </p:sp>
      <p:sp>
        <p:nvSpPr>
          <p:cNvPr id="21" name="TextBox 20"/>
          <p:cNvSpPr txBox="1"/>
          <p:nvPr/>
        </p:nvSpPr>
        <p:spPr>
          <a:xfrm>
            <a:off x="3949333" y="6457290"/>
            <a:ext cx="3075346" cy="738664"/>
          </a:xfrm>
          <a:prstGeom prst="rect">
            <a:avLst/>
          </a:prstGeom>
          <a:noFill/>
        </p:spPr>
        <p:txBody>
          <a:bodyPr wrap="square" rtlCol="0">
            <a:spAutoFit/>
          </a:bodyPr>
          <a:lstStyle/>
          <a:p>
            <a:r>
              <a:rPr lang="en-US" sz="1400" b="1" dirty="0">
                <a:solidFill>
                  <a:schemeClr val="accent2"/>
                </a:solidFill>
                <a:latin typeface="Calibri" charset="0"/>
                <a:ea typeface="Calibri" charset="0"/>
                <a:cs typeface="Calibri" charset="0"/>
                <a:sym typeface="Franklin Gothic Book"/>
              </a:rPr>
              <a:t>Indicator: </a:t>
            </a:r>
            <a:r>
              <a:rPr lang="en-US" sz="1400" dirty="0">
                <a:solidFill>
                  <a:schemeClr val="accent2"/>
                </a:solidFill>
                <a:latin typeface="Calibri" charset="0"/>
                <a:ea typeface="Calibri" charset="0"/>
                <a:cs typeface="Calibri" charset="0"/>
                <a:sym typeface="Franklin Gothic Book"/>
              </a:rPr>
              <a:t>Number of notified bacteriologically confirmed TB cases with DST results for rifampicin</a:t>
            </a:r>
          </a:p>
        </p:txBody>
      </p:sp>
    </p:spTree>
    <p:extLst>
      <p:ext uri="{BB962C8B-B14F-4D97-AF65-F5344CB8AC3E}">
        <p14:creationId xmlns:p14="http://schemas.microsoft.com/office/powerpoint/2010/main" val="144079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lvl="1"/>
            <a:r>
              <a:rPr lang="en-US" sz="2000" dirty="0">
                <a:solidFill>
                  <a:schemeClr val="tx1">
                    <a:lumMod val="65000"/>
                    <a:lumOff val="35000"/>
                  </a:schemeClr>
                </a:solidFill>
              </a:rPr>
              <a:t>At the end of this module, you will be able to:</a:t>
            </a:r>
          </a:p>
          <a:p>
            <a:pPr lvl="1"/>
            <a:r>
              <a:rPr lang="en-GB" sz="2000" dirty="0" smtClean="0">
                <a:solidFill>
                  <a:schemeClr val="tx1">
                    <a:lumMod val="65000"/>
                    <a:lumOff val="35000"/>
                  </a:schemeClr>
                </a:solidFill>
              </a:rPr>
              <a:t>Understand </a:t>
            </a:r>
            <a:r>
              <a:rPr lang="en-GB" sz="2000" dirty="0">
                <a:solidFill>
                  <a:schemeClr val="tx1">
                    <a:lumMod val="65000"/>
                    <a:lumOff val="35000"/>
                  </a:schemeClr>
                </a:solidFill>
              </a:rPr>
              <a:t>the monitoring and evaluation process</a:t>
            </a:r>
          </a:p>
          <a:p>
            <a:pPr lvl="1"/>
            <a:r>
              <a:rPr lang="en-GB" sz="2000" dirty="0">
                <a:solidFill>
                  <a:schemeClr val="tx1">
                    <a:lumMod val="65000"/>
                    <a:lumOff val="35000"/>
                  </a:schemeClr>
                </a:solidFill>
              </a:rPr>
              <a:t>Be able to recognise different types of performance indicators and how they can be </a:t>
            </a:r>
            <a:r>
              <a:rPr lang="en-GB" sz="2000" dirty="0" smtClean="0">
                <a:solidFill>
                  <a:schemeClr val="tx1">
                    <a:lumMod val="65000"/>
                    <a:lumOff val="35000"/>
                  </a:schemeClr>
                </a:solidFill>
              </a:rPr>
              <a:t>used</a:t>
            </a:r>
          </a:p>
          <a:p>
            <a:pPr lvl="1"/>
            <a:r>
              <a:rPr lang="en-GB" sz="2000" dirty="0">
                <a:solidFill>
                  <a:schemeClr val="tx1">
                    <a:lumMod val="65000"/>
                    <a:lumOff val="35000"/>
                  </a:schemeClr>
                </a:solidFill>
              </a:rPr>
              <a:t>List laboratory performance indicators and </a:t>
            </a:r>
            <a:r>
              <a:rPr lang="en-GB" sz="2000" dirty="0" smtClean="0">
                <a:solidFill>
                  <a:schemeClr val="tx1">
                    <a:lumMod val="65000"/>
                    <a:lumOff val="35000"/>
                  </a:schemeClr>
                </a:solidFill>
              </a:rPr>
              <a:t>targets</a:t>
            </a:r>
            <a:endParaRPr lang="en-GB" sz="2000" dirty="0">
              <a:solidFill>
                <a:schemeClr val="tx1">
                  <a:lumMod val="65000"/>
                  <a:lumOff val="35000"/>
                </a:schemeClr>
              </a:solidFill>
            </a:endParaRPr>
          </a:p>
          <a:p>
            <a:pPr lvl="1"/>
            <a:r>
              <a:rPr lang="en-GB" sz="2000" dirty="0">
                <a:solidFill>
                  <a:schemeClr val="tx1">
                    <a:lumMod val="65000"/>
                    <a:lumOff val="35000"/>
                  </a:schemeClr>
                </a:solidFill>
              </a:rPr>
              <a:t>List End TB Strategy indicators</a:t>
            </a:r>
          </a:p>
          <a:p>
            <a:pPr lvl="1"/>
            <a:r>
              <a:rPr lang="en-GB" sz="2000" dirty="0">
                <a:solidFill>
                  <a:schemeClr val="tx1">
                    <a:lumMod val="65000"/>
                    <a:lumOff val="35000"/>
                  </a:schemeClr>
                </a:solidFill>
              </a:rPr>
              <a:t>Understand the linkages between global, national and facility performance indicators</a:t>
            </a:r>
          </a:p>
          <a:p>
            <a:pPr lvl="1"/>
            <a:r>
              <a:rPr lang="en-GB" sz="2000" dirty="0">
                <a:solidFill>
                  <a:schemeClr val="tx1">
                    <a:lumMod val="65000"/>
                    <a:lumOff val="35000"/>
                  </a:schemeClr>
                </a:solidFill>
              </a:rPr>
              <a:t>List the steps in revising the National TB M&amp;E framework for your country </a:t>
            </a:r>
          </a:p>
          <a:p>
            <a:endParaRPr lang="en-US" sz="2000" dirty="0">
              <a:solidFill>
                <a:schemeClr val="tx1">
                  <a:lumMod val="65000"/>
                  <a:lumOff val="35000"/>
                </a:schemeClr>
              </a:solidFill>
            </a:endParaRPr>
          </a:p>
          <a:p>
            <a:pPr marL="639146" indent="-514350">
              <a:buFont typeface="+mj-lt"/>
              <a:buAutoNum type="arabicPeriod"/>
            </a:pPr>
            <a:endParaRPr lang="en-US" sz="2000" dirty="0">
              <a:solidFill>
                <a:schemeClr val="tx1">
                  <a:lumMod val="65000"/>
                  <a:lumOff val="35000"/>
                </a:schemeClr>
              </a:solidFill>
            </a:endParaRPr>
          </a:p>
          <a:p>
            <a:endParaRPr lang="fr-FR" sz="2000" dirty="0">
              <a:solidFill>
                <a:schemeClr val="tx1">
                  <a:lumMod val="65000"/>
                  <a:lumOff val="35000"/>
                </a:schemeClr>
              </a:solidFill>
            </a:endParaRPr>
          </a:p>
        </p:txBody>
      </p:sp>
      <p:sp>
        <p:nvSpPr>
          <p:cNvPr id="2" name="Titre 1"/>
          <p:cNvSpPr>
            <a:spLocks noGrp="1"/>
          </p:cNvSpPr>
          <p:nvPr>
            <p:ph type="title"/>
          </p:nvPr>
        </p:nvSpPr>
        <p:spPr/>
        <p:txBody>
          <a:bodyPr>
            <a:normAutofit/>
          </a:bodyPr>
          <a:lstStyle/>
          <a:p>
            <a:r>
              <a:rPr lang="en-US" sz="2800" dirty="0" smtClean="0"/>
              <a:t>LEARNING OBJECTIVES</a:t>
            </a:r>
            <a:endParaRPr lang="en-US" sz="2800" dirty="0"/>
          </a:p>
        </p:txBody>
      </p:sp>
    </p:spTree>
    <p:extLst>
      <p:ext uri="{BB962C8B-B14F-4D97-AF65-F5344CB8AC3E}">
        <p14:creationId xmlns:p14="http://schemas.microsoft.com/office/powerpoint/2010/main" val="7596711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sz="2000" dirty="0">
                <a:solidFill>
                  <a:schemeClr val="tx1">
                    <a:lumMod val="65000"/>
                    <a:lumOff val="35000"/>
                  </a:schemeClr>
                </a:solidFill>
              </a:rPr>
              <a:t>National TB M&amp;E framework may need to be revised to measure the performance of TB diagnostic network</a:t>
            </a:r>
          </a:p>
          <a:p>
            <a:r>
              <a:rPr lang="en-GB" sz="2000" dirty="0">
                <a:solidFill>
                  <a:schemeClr val="tx1">
                    <a:lumMod val="65000"/>
                    <a:lumOff val="35000"/>
                  </a:schemeClr>
                </a:solidFill>
              </a:rPr>
              <a:t>To revise the framework:</a:t>
            </a:r>
          </a:p>
          <a:p>
            <a:pPr marL="742950" lvl="1" indent="-285750" defTabSz="1004377">
              <a:spcBef>
                <a:spcPts val="1098"/>
              </a:spcBef>
              <a:spcAft>
                <a:spcPts val="600"/>
              </a:spcAft>
            </a:pPr>
            <a:r>
              <a:rPr lang="en-GB" sz="2000" dirty="0">
                <a:solidFill>
                  <a:schemeClr val="tx1">
                    <a:lumMod val="65000"/>
                    <a:lumOff val="35000"/>
                  </a:schemeClr>
                </a:solidFill>
              </a:rPr>
              <a:t>In a matrix, list all performance indicator frameworks under their respective sources (i.e. NTP, NTRL, End TB etc.)</a:t>
            </a:r>
          </a:p>
          <a:p>
            <a:pPr marL="742950" lvl="1" indent="-285750" defTabSz="1004377">
              <a:spcBef>
                <a:spcPts val="1098"/>
              </a:spcBef>
              <a:spcAft>
                <a:spcPts val="600"/>
              </a:spcAft>
            </a:pPr>
            <a:r>
              <a:rPr lang="en-GB" sz="2000" dirty="0">
                <a:solidFill>
                  <a:schemeClr val="tx1">
                    <a:lumMod val="65000"/>
                    <a:lumOff val="35000"/>
                  </a:schemeClr>
                </a:solidFill>
              </a:rPr>
              <a:t>Review or update existing frameworks and align</a:t>
            </a:r>
          </a:p>
          <a:p>
            <a:pPr marL="742950" lvl="1" indent="-285750" defTabSz="1004377">
              <a:spcBef>
                <a:spcPts val="1098"/>
              </a:spcBef>
              <a:spcAft>
                <a:spcPts val="600"/>
              </a:spcAft>
            </a:pPr>
            <a:r>
              <a:rPr lang="en-GB" sz="2000" dirty="0">
                <a:solidFill>
                  <a:schemeClr val="tx1">
                    <a:lumMod val="65000"/>
                    <a:lumOff val="35000"/>
                  </a:schemeClr>
                </a:solidFill>
              </a:rPr>
              <a:t>Group the indicators (i.e. input, process, output, outcome &amp; impact)</a:t>
            </a:r>
          </a:p>
          <a:p>
            <a:pPr marL="742950" lvl="1" indent="-285750" defTabSz="1004377">
              <a:spcBef>
                <a:spcPts val="1098"/>
              </a:spcBef>
              <a:spcAft>
                <a:spcPts val="600"/>
              </a:spcAft>
            </a:pPr>
            <a:r>
              <a:rPr lang="en-GB" sz="2000" dirty="0">
                <a:solidFill>
                  <a:schemeClr val="tx1">
                    <a:lumMod val="65000"/>
                    <a:lumOff val="35000"/>
                  </a:schemeClr>
                </a:solidFill>
              </a:rPr>
              <a:t>Rationalize the list of indicators and remove duplicates or unwanted indicators     </a:t>
            </a:r>
          </a:p>
          <a:p>
            <a:endParaRPr lang="en-GB" sz="2000" dirty="0">
              <a:solidFill>
                <a:schemeClr val="tx1">
                  <a:lumMod val="65000"/>
                  <a:lumOff val="35000"/>
                </a:schemeClr>
              </a:solidFill>
            </a:endParaRPr>
          </a:p>
          <a:p>
            <a:pPr lvl="1"/>
            <a:endParaRPr lang="en-GB" sz="2000" dirty="0">
              <a:solidFill>
                <a:schemeClr val="tx1">
                  <a:lumMod val="65000"/>
                  <a:lumOff val="35000"/>
                </a:schemeClr>
              </a:solidFill>
            </a:endParaRPr>
          </a:p>
        </p:txBody>
      </p:sp>
      <p:sp>
        <p:nvSpPr>
          <p:cNvPr id="2" name="Title 1"/>
          <p:cNvSpPr>
            <a:spLocks noGrp="1"/>
          </p:cNvSpPr>
          <p:nvPr>
            <p:ph type="title"/>
          </p:nvPr>
        </p:nvSpPr>
        <p:spPr/>
        <p:txBody>
          <a:bodyPr>
            <a:normAutofit/>
          </a:bodyPr>
          <a:lstStyle/>
          <a:p>
            <a:r>
              <a:rPr lang="en-GB" sz="2800" dirty="0" smtClean="0"/>
              <a:t>REVISING THE FRAMEWORK</a:t>
            </a:r>
            <a:endParaRPr lang="en-GB" sz="2800" dirty="0"/>
          </a:p>
        </p:txBody>
      </p:sp>
    </p:spTree>
    <p:extLst>
      <p:ext uri="{BB962C8B-B14F-4D97-AF65-F5344CB8AC3E}">
        <p14:creationId xmlns:p14="http://schemas.microsoft.com/office/powerpoint/2010/main" val="1595987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sz="2000" dirty="0">
                <a:solidFill>
                  <a:schemeClr val="tx1">
                    <a:lumMod val="65000"/>
                    <a:lumOff val="35000"/>
                  </a:schemeClr>
                </a:solidFill>
              </a:rPr>
              <a:t>For each performance indicator, define:</a:t>
            </a:r>
          </a:p>
          <a:p>
            <a:pPr lvl="1"/>
            <a:r>
              <a:rPr lang="en-GB" sz="2000" dirty="0">
                <a:solidFill>
                  <a:schemeClr val="tx1">
                    <a:lumMod val="65000"/>
                    <a:lumOff val="35000"/>
                  </a:schemeClr>
                </a:solidFill>
              </a:rPr>
              <a:t>What kind of indicator is it (absolute number, proportion etc.)?</a:t>
            </a:r>
          </a:p>
          <a:p>
            <a:pPr lvl="1"/>
            <a:r>
              <a:rPr lang="en-GB" sz="2000" dirty="0">
                <a:solidFill>
                  <a:schemeClr val="tx1">
                    <a:lumMod val="65000"/>
                    <a:lumOff val="35000"/>
                  </a:schemeClr>
                </a:solidFill>
              </a:rPr>
              <a:t>What is the numerator &amp; denominator (if applicable)? </a:t>
            </a:r>
          </a:p>
          <a:p>
            <a:pPr lvl="1"/>
            <a:r>
              <a:rPr lang="en-GB" sz="2000" dirty="0">
                <a:solidFill>
                  <a:schemeClr val="tx1">
                    <a:lumMod val="65000"/>
                    <a:lumOff val="35000"/>
                  </a:schemeClr>
                </a:solidFill>
              </a:rPr>
              <a:t>Where will the data be collected (i.e. Treatment register)?</a:t>
            </a:r>
          </a:p>
          <a:p>
            <a:pPr lvl="1"/>
            <a:r>
              <a:rPr lang="en-GB" sz="2000" dirty="0">
                <a:solidFill>
                  <a:schemeClr val="tx1">
                    <a:lumMod val="65000"/>
                    <a:lumOff val="35000"/>
                  </a:schemeClr>
                </a:solidFill>
              </a:rPr>
              <a:t>How frequently should the data be collected (i.e. monthly)? </a:t>
            </a:r>
          </a:p>
          <a:p>
            <a:pPr lvl="1"/>
            <a:r>
              <a:rPr lang="en-GB" sz="2000" dirty="0">
                <a:solidFill>
                  <a:schemeClr val="tx1">
                    <a:lumMod val="65000"/>
                    <a:lumOff val="35000"/>
                  </a:schemeClr>
                </a:solidFill>
              </a:rPr>
              <a:t>Will the data be collected systematically or by survey?</a:t>
            </a:r>
          </a:p>
          <a:p>
            <a:pPr lvl="1"/>
            <a:r>
              <a:rPr lang="en-GB" sz="2000" dirty="0">
                <a:solidFill>
                  <a:schemeClr val="tx1">
                    <a:lumMod val="65000"/>
                    <a:lumOff val="35000"/>
                  </a:schemeClr>
                </a:solidFill>
              </a:rPr>
              <a:t>What data tools are required to collect the data (i.e. electronic register)?</a:t>
            </a:r>
          </a:p>
          <a:p>
            <a:pPr lvl="1"/>
            <a:r>
              <a:rPr lang="en-GB" sz="2000" dirty="0">
                <a:solidFill>
                  <a:schemeClr val="tx1">
                    <a:lumMod val="65000"/>
                    <a:lumOff val="35000"/>
                  </a:schemeClr>
                </a:solidFill>
              </a:rPr>
              <a:t>Who will collect the data (i.e. TB coordinators, testing sites, NTRL)?</a:t>
            </a:r>
          </a:p>
          <a:p>
            <a:pPr lvl="1"/>
            <a:endParaRPr lang="en-GB" sz="2000" dirty="0">
              <a:solidFill>
                <a:schemeClr val="tx1">
                  <a:lumMod val="65000"/>
                  <a:lumOff val="35000"/>
                </a:schemeClr>
              </a:solidFill>
            </a:endParaRPr>
          </a:p>
          <a:p>
            <a:pPr lvl="1"/>
            <a:endParaRPr lang="en-GB" sz="2000" dirty="0">
              <a:solidFill>
                <a:schemeClr val="tx1">
                  <a:lumMod val="65000"/>
                  <a:lumOff val="35000"/>
                </a:schemeClr>
              </a:solidFill>
            </a:endParaRPr>
          </a:p>
          <a:p>
            <a:pPr lvl="1"/>
            <a:endParaRPr lang="en-GB" sz="2000" dirty="0">
              <a:solidFill>
                <a:schemeClr val="tx1">
                  <a:lumMod val="65000"/>
                  <a:lumOff val="35000"/>
                </a:schemeClr>
              </a:solidFill>
            </a:endParaRPr>
          </a:p>
        </p:txBody>
      </p:sp>
      <p:sp>
        <p:nvSpPr>
          <p:cNvPr id="5" name="Title 1"/>
          <p:cNvSpPr>
            <a:spLocks noGrp="1"/>
          </p:cNvSpPr>
          <p:nvPr>
            <p:ph type="title"/>
          </p:nvPr>
        </p:nvSpPr>
        <p:spPr>
          <a:xfrm>
            <a:off x="1050873" y="819572"/>
            <a:ext cx="9619774" cy="1014325"/>
          </a:xfrm>
        </p:spPr>
        <p:txBody>
          <a:bodyPr>
            <a:noAutofit/>
          </a:bodyPr>
          <a:lstStyle/>
          <a:p>
            <a:r>
              <a:rPr lang="en-GB" sz="2800" dirty="0" smtClean="0"/>
              <a:t>CONSIDERATIONS WHEN REVISING THE FRAMEWORK</a:t>
            </a:r>
            <a:endParaRPr lang="en-GB" sz="2800" dirty="0"/>
          </a:p>
        </p:txBody>
      </p:sp>
    </p:spTree>
    <p:extLst>
      <p:ext uri="{BB962C8B-B14F-4D97-AF65-F5344CB8AC3E}">
        <p14:creationId xmlns:p14="http://schemas.microsoft.com/office/powerpoint/2010/main" val="21020635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sz="2000" dirty="0">
                <a:solidFill>
                  <a:schemeClr val="tx1">
                    <a:lumMod val="65000"/>
                    <a:lumOff val="35000"/>
                  </a:schemeClr>
                </a:solidFill>
              </a:rPr>
              <a:t>The number of performance indicators should be limited to the most essential ones</a:t>
            </a:r>
          </a:p>
          <a:p>
            <a:r>
              <a:rPr lang="en-GB" sz="2000" dirty="0">
                <a:solidFill>
                  <a:schemeClr val="tx1">
                    <a:lumMod val="65000"/>
                    <a:lumOff val="35000"/>
                  </a:schemeClr>
                </a:solidFill>
              </a:rPr>
              <a:t>Ensure that the indicators are linked to the NTP goals and are able to measure change </a:t>
            </a:r>
          </a:p>
          <a:p>
            <a:r>
              <a:rPr lang="en-GB" sz="2000" dirty="0">
                <a:solidFill>
                  <a:schemeClr val="tx1">
                    <a:lumMod val="65000"/>
                    <a:lumOff val="35000"/>
                  </a:schemeClr>
                </a:solidFill>
              </a:rPr>
              <a:t>Including too many indicators could be onerous and may result in the collection of low-quality data</a:t>
            </a:r>
          </a:p>
          <a:p>
            <a:r>
              <a:rPr lang="en-US" sz="2000" dirty="0">
                <a:solidFill>
                  <a:schemeClr val="tx1">
                    <a:lumMod val="65000"/>
                    <a:lumOff val="35000"/>
                  </a:schemeClr>
                </a:solidFill>
                <a:cs typeface="Calibri" panose="020F0502020204030204" pitchFamily="34" charset="0"/>
              </a:rPr>
              <a:t>The frequency that indicators are collected is </a:t>
            </a:r>
            <a:r>
              <a:rPr lang="en-GB" sz="2000" dirty="0">
                <a:solidFill>
                  <a:schemeClr val="tx1">
                    <a:lumMod val="65000"/>
                    <a:lumOff val="35000"/>
                  </a:schemeClr>
                </a:solidFill>
              </a:rPr>
              <a:t>based on feasibility and how quickly data is needed for decision making </a:t>
            </a:r>
          </a:p>
          <a:p>
            <a:r>
              <a:rPr lang="en-US" sz="2000" dirty="0">
                <a:solidFill>
                  <a:schemeClr val="tx1">
                    <a:lumMod val="65000"/>
                    <a:lumOff val="35000"/>
                  </a:schemeClr>
                </a:solidFill>
                <a:cs typeface="Calibri" panose="020F0502020204030204" pitchFamily="34" charset="0"/>
              </a:rPr>
              <a:t>Who will review the indicator data must be defined e.g. will indicators be reviewed at district or national level? </a:t>
            </a:r>
          </a:p>
          <a:p>
            <a:endParaRPr lang="en-GB" sz="2000" dirty="0">
              <a:solidFill>
                <a:schemeClr val="tx1">
                  <a:lumMod val="65000"/>
                  <a:lumOff val="35000"/>
                </a:schemeClr>
              </a:solidFill>
            </a:endParaRPr>
          </a:p>
          <a:p>
            <a:endParaRPr lang="en-GB" sz="2000" dirty="0">
              <a:solidFill>
                <a:schemeClr val="tx1">
                  <a:lumMod val="65000"/>
                  <a:lumOff val="35000"/>
                </a:schemeClr>
              </a:solidFill>
            </a:endParaRPr>
          </a:p>
          <a:p>
            <a:endParaRPr lang="en-GB" sz="2000" dirty="0">
              <a:solidFill>
                <a:schemeClr val="tx1">
                  <a:lumMod val="65000"/>
                  <a:lumOff val="35000"/>
                </a:schemeClr>
              </a:solidFill>
            </a:endParaRPr>
          </a:p>
        </p:txBody>
      </p:sp>
      <p:sp>
        <p:nvSpPr>
          <p:cNvPr id="5" name="Title 1"/>
          <p:cNvSpPr>
            <a:spLocks noGrp="1"/>
          </p:cNvSpPr>
          <p:nvPr>
            <p:ph type="title"/>
          </p:nvPr>
        </p:nvSpPr>
        <p:spPr/>
        <p:txBody>
          <a:bodyPr>
            <a:noAutofit/>
          </a:bodyPr>
          <a:lstStyle/>
          <a:p>
            <a:r>
              <a:rPr lang="en-GB" sz="2800" dirty="0" smtClean="0"/>
              <a:t>CONSIDERATIONS WHEN REVISING THE FRAMEWORK</a:t>
            </a:r>
            <a:endParaRPr lang="en-GB" sz="2800" dirty="0"/>
          </a:p>
        </p:txBody>
      </p:sp>
    </p:spTree>
    <p:extLst>
      <p:ext uri="{BB962C8B-B14F-4D97-AF65-F5344CB8AC3E}">
        <p14:creationId xmlns:p14="http://schemas.microsoft.com/office/powerpoint/2010/main" val="13339197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sz="2000" dirty="0">
                <a:solidFill>
                  <a:schemeClr val="tx1">
                    <a:lumMod val="65000"/>
                    <a:lumOff val="35000"/>
                  </a:schemeClr>
                </a:solidFill>
              </a:rPr>
              <a:t>The following registers or logs are common sources of data*:</a:t>
            </a:r>
          </a:p>
          <a:p>
            <a:pPr lvl="1"/>
            <a:r>
              <a:rPr lang="en-GB" sz="2000" dirty="0" smtClean="0">
                <a:solidFill>
                  <a:schemeClr val="tx1">
                    <a:lumMod val="65000"/>
                    <a:lumOff val="35000"/>
                  </a:schemeClr>
                </a:solidFill>
              </a:rPr>
              <a:t>Basic </a:t>
            </a:r>
            <a:r>
              <a:rPr lang="en-GB" sz="2000" dirty="0">
                <a:solidFill>
                  <a:schemeClr val="tx1">
                    <a:lumMod val="65000"/>
                    <a:lumOff val="35000"/>
                  </a:schemeClr>
                </a:solidFill>
              </a:rPr>
              <a:t>management unit TB register </a:t>
            </a:r>
          </a:p>
          <a:p>
            <a:pPr lvl="1"/>
            <a:r>
              <a:rPr lang="en-GB" sz="2000" dirty="0">
                <a:solidFill>
                  <a:schemeClr val="tx1">
                    <a:lumMod val="65000"/>
                    <a:lumOff val="35000"/>
                  </a:schemeClr>
                </a:solidFill>
              </a:rPr>
              <a:t>Second-line TB treatment register </a:t>
            </a:r>
          </a:p>
          <a:p>
            <a:pPr lvl="1"/>
            <a:r>
              <a:rPr lang="en-GB" sz="2000" dirty="0">
                <a:solidFill>
                  <a:schemeClr val="tx1">
                    <a:lumMod val="65000"/>
                    <a:lumOff val="35000"/>
                  </a:schemeClr>
                </a:solidFill>
              </a:rPr>
              <a:t>Laboratory register for smear </a:t>
            </a:r>
            <a:r>
              <a:rPr lang="en-GB" sz="2000" dirty="0" smtClean="0">
                <a:solidFill>
                  <a:schemeClr val="tx1">
                    <a:lumMod val="65000"/>
                    <a:lumOff val="35000"/>
                  </a:schemeClr>
                </a:solidFill>
              </a:rPr>
              <a:t>microscopy, Xpert MTB/RIF / Xpert Ultra</a:t>
            </a:r>
            <a:endParaRPr lang="en-GB" sz="2000" dirty="0">
              <a:solidFill>
                <a:schemeClr val="tx1">
                  <a:lumMod val="65000"/>
                  <a:lumOff val="35000"/>
                </a:schemeClr>
              </a:solidFill>
            </a:endParaRPr>
          </a:p>
          <a:p>
            <a:pPr lvl="1"/>
            <a:r>
              <a:rPr lang="en-GB" sz="2000" dirty="0">
                <a:solidFill>
                  <a:schemeClr val="tx1">
                    <a:lumMod val="65000"/>
                    <a:lumOff val="35000"/>
                  </a:schemeClr>
                </a:solidFill>
              </a:rPr>
              <a:t>Laboratory register for culture, Xpert MTB/RIF </a:t>
            </a:r>
            <a:r>
              <a:rPr lang="en-GB" sz="2000" dirty="0" smtClean="0">
                <a:solidFill>
                  <a:schemeClr val="tx1">
                    <a:lumMod val="65000"/>
                    <a:lumOff val="35000"/>
                  </a:schemeClr>
                </a:solidFill>
              </a:rPr>
              <a:t>/ Xpert Ultra and </a:t>
            </a:r>
            <a:r>
              <a:rPr lang="en-GB" sz="2000" dirty="0">
                <a:solidFill>
                  <a:schemeClr val="tx1">
                    <a:lumMod val="65000"/>
                    <a:lumOff val="35000"/>
                  </a:schemeClr>
                </a:solidFill>
              </a:rPr>
              <a:t>drug susceptibility testing (DST)</a:t>
            </a:r>
          </a:p>
          <a:p>
            <a:pPr lvl="1"/>
            <a:endParaRPr lang="en-GB" sz="2000" dirty="0">
              <a:solidFill>
                <a:schemeClr val="tx1">
                  <a:lumMod val="65000"/>
                  <a:lumOff val="35000"/>
                </a:schemeClr>
              </a:solidFill>
            </a:endParaRPr>
          </a:p>
        </p:txBody>
      </p:sp>
      <p:sp>
        <p:nvSpPr>
          <p:cNvPr id="3" name="Title 2"/>
          <p:cNvSpPr>
            <a:spLocks noGrp="1"/>
          </p:cNvSpPr>
          <p:nvPr>
            <p:ph type="title"/>
          </p:nvPr>
        </p:nvSpPr>
        <p:spPr/>
        <p:txBody>
          <a:bodyPr>
            <a:normAutofit/>
          </a:bodyPr>
          <a:lstStyle/>
          <a:p>
            <a:r>
              <a:rPr lang="en-GB" sz="2800" dirty="0" smtClean="0"/>
              <a:t>SOURCES OF DATA</a:t>
            </a:r>
            <a:endParaRPr lang="en-GB" sz="2800" dirty="0"/>
          </a:p>
        </p:txBody>
      </p:sp>
      <p:sp>
        <p:nvSpPr>
          <p:cNvPr id="4" name="TextBox 3"/>
          <p:cNvSpPr txBox="1"/>
          <p:nvPr/>
        </p:nvSpPr>
        <p:spPr>
          <a:xfrm>
            <a:off x="3824009" y="6696346"/>
            <a:ext cx="5678157" cy="400110"/>
          </a:xfrm>
          <a:prstGeom prst="rect">
            <a:avLst/>
          </a:prstGeom>
          <a:noFill/>
        </p:spPr>
        <p:txBody>
          <a:bodyPr wrap="none" rtlCol="0">
            <a:spAutoFit/>
          </a:bodyPr>
          <a:lstStyle/>
          <a:p>
            <a:pPr algn="r"/>
            <a:r>
              <a:rPr lang="en-GB" sz="1000" dirty="0" smtClean="0">
                <a:solidFill>
                  <a:srgbClr val="C00000"/>
                </a:solidFill>
                <a:latin typeface="Calibri" charset="0"/>
                <a:ea typeface="Calibri" charset="0"/>
                <a:cs typeface="Calibri" charset="0"/>
              </a:rPr>
              <a:t>WHO- </a:t>
            </a:r>
            <a:r>
              <a:rPr lang="en-GB" sz="1000" dirty="0">
                <a:solidFill>
                  <a:srgbClr val="C00000"/>
                </a:solidFill>
                <a:latin typeface="Calibri" charset="0"/>
                <a:ea typeface="Calibri" charset="0"/>
                <a:cs typeface="Calibri" charset="0"/>
              </a:rPr>
              <a:t>Definitions and reporting framework for tuberculosis – 2013 revision (updated December 2014</a:t>
            </a:r>
            <a:r>
              <a:rPr lang="en-GB" sz="1000" dirty="0" smtClean="0">
                <a:solidFill>
                  <a:srgbClr val="C00000"/>
                </a:solidFill>
                <a:latin typeface="Calibri" charset="0"/>
                <a:ea typeface="Calibri" charset="0"/>
                <a:cs typeface="Calibri" charset="0"/>
              </a:rPr>
              <a:t>)</a:t>
            </a:r>
          </a:p>
          <a:p>
            <a:pPr algn="r"/>
            <a:endParaRPr lang="en-GB" sz="1000" dirty="0">
              <a:solidFill>
                <a:srgbClr val="C00000"/>
              </a:solidFill>
              <a:latin typeface="Calibri" charset="0"/>
              <a:ea typeface="Calibri" charset="0"/>
              <a:cs typeface="Calibri" charset="0"/>
            </a:endParaRPr>
          </a:p>
        </p:txBody>
      </p:sp>
    </p:spTree>
    <p:extLst>
      <p:ext uri="{BB962C8B-B14F-4D97-AF65-F5344CB8AC3E}">
        <p14:creationId xmlns:p14="http://schemas.microsoft.com/office/powerpoint/2010/main" val="12662455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sz="2000" dirty="0">
                <a:solidFill>
                  <a:schemeClr val="tx1">
                    <a:lumMod val="65000"/>
                    <a:lumOff val="35000"/>
                  </a:schemeClr>
                </a:solidFill>
              </a:rPr>
              <a:t>The following registers or logs are common sources of data*:</a:t>
            </a:r>
          </a:p>
          <a:p>
            <a:pPr lvl="1"/>
            <a:r>
              <a:rPr lang="en-GB" sz="2000" dirty="0" smtClean="0">
                <a:solidFill>
                  <a:schemeClr val="tx1">
                    <a:lumMod val="65000"/>
                    <a:lumOff val="35000"/>
                  </a:schemeClr>
                </a:solidFill>
              </a:rPr>
              <a:t>Quarterly </a:t>
            </a:r>
            <a:r>
              <a:rPr lang="en-GB" sz="2000" dirty="0">
                <a:solidFill>
                  <a:schemeClr val="tx1">
                    <a:lumMod val="65000"/>
                    <a:lumOff val="35000"/>
                  </a:schemeClr>
                </a:solidFill>
              </a:rPr>
              <a:t>report on TB case registration in the basic management unit</a:t>
            </a:r>
          </a:p>
          <a:p>
            <a:pPr lvl="1"/>
            <a:r>
              <a:rPr lang="en-GB" sz="2000" dirty="0">
                <a:solidFill>
                  <a:schemeClr val="tx1">
                    <a:lumMod val="65000"/>
                    <a:lumOff val="35000"/>
                  </a:schemeClr>
                </a:solidFill>
              </a:rPr>
              <a:t>Quarterly report on TB treatment outcomes in the basic management unit </a:t>
            </a:r>
          </a:p>
          <a:p>
            <a:pPr lvl="1"/>
            <a:r>
              <a:rPr lang="en-GB" sz="2000" dirty="0">
                <a:solidFill>
                  <a:schemeClr val="tx1">
                    <a:lumMod val="65000"/>
                    <a:lumOff val="35000"/>
                  </a:schemeClr>
                </a:solidFill>
              </a:rPr>
              <a:t>Combined annual outcomes report for basic TB and for RR-/MDR-TB</a:t>
            </a:r>
          </a:p>
          <a:p>
            <a:r>
              <a:rPr lang="en-GB" sz="2000" dirty="0">
                <a:solidFill>
                  <a:schemeClr val="tx1">
                    <a:lumMod val="65000"/>
                    <a:lumOff val="35000"/>
                  </a:schemeClr>
                </a:solidFill>
              </a:rPr>
              <a:t>Collection forms may need to be modified to collect the required data</a:t>
            </a:r>
          </a:p>
          <a:p>
            <a:pPr lvl="1"/>
            <a:endParaRPr lang="en-GB" sz="2000" dirty="0">
              <a:solidFill>
                <a:schemeClr val="tx1">
                  <a:lumMod val="65000"/>
                  <a:lumOff val="35000"/>
                </a:schemeClr>
              </a:solidFill>
            </a:endParaRPr>
          </a:p>
        </p:txBody>
      </p:sp>
      <p:sp>
        <p:nvSpPr>
          <p:cNvPr id="3" name="Title 2"/>
          <p:cNvSpPr>
            <a:spLocks noGrp="1"/>
          </p:cNvSpPr>
          <p:nvPr>
            <p:ph type="title"/>
          </p:nvPr>
        </p:nvSpPr>
        <p:spPr/>
        <p:txBody>
          <a:bodyPr>
            <a:normAutofit/>
          </a:bodyPr>
          <a:lstStyle/>
          <a:p>
            <a:r>
              <a:rPr lang="en-GB" sz="2800" dirty="0" smtClean="0"/>
              <a:t>SOURCES OF DATA</a:t>
            </a:r>
            <a:endParaRPr lang="en-GB" sz="2800" dirty="0"/>
          </a:p>
        </p:txBody>
      </p:sp>
      <p:sp>
        <p:nvSpPr>
          <p:cNvPr id="4" name="TextBox 3"/>
          <p:cNvSpPr txBox="1"/>
          <p:nvPr/>
        </p:nvSpPr>
        <p:spPr>
          <a:xfrm>
            <a:off x="3824009" y="6696346"/>
            <a:ext cx="5678157" cy="400110"/>
          </a:xfrm>
          <a:prstGeom prst="rect">
            <a:avLst/>
          </a:prstGeom>
          <a:noFill/>
        </p:spPr>
        <p:txBody>
          <a:bodyPr wrap="none" rtlCol="0">
            <a:spAutoFit/>
          </a:bodyPr>
          <a:lstStyle/>
          <a:p>
            <a:pPr algn="r"/>
            <a:r>
              <a:rPr lang="en-GB" sz="1000" dirty="0" smtClean="0">
                <a:solidFill>
                  <a:srgbClr val="C00000"/>
                </a:solidFill>
                <a:latin typeface="Calibri" charset="0"/>
                <a:ea typeface="Calibri" charset="0"/>
                <a:cs typeface="Calibri" charset="0"/>
              </a:rPr>
              <a:t>WHO- </a:t>
            </a:r>
            <a:r>
              <a:rPr lang="en-GB" sz="1000" dirty="0">
                <a:solidFill>
                  <a:srgbClr val="C00000"/>
                </a:solidFill>
                <a:latin typeface="Calibri" charset="0"/>
                <a:ea typeface="Calibri" charset="0"/>
                <a:cs typeface="Calibri" charset="0"/>
              </a:rPr>
              <a:t>Definitions and reporting framework for tuberculosis – 2013 revision (updated December 2014</a:t>
            </a:r>
            <a:r>
              <a:rPr lang="en-GB" sz="1000" dirty="0" smtClean="0">
                <a:solidFill>
                  <a:srgbClr val="C00000"/>
                </a:solidFill>
                <a:latin typeface="Calibri" charset="0"/>
                <a:ea typeface="Calibri" charset="0"/>
                <a:cs typeface="Calibri" charset="0"/>
              </a:rPr>
              <a:t>)</a:t>
            </a:r>
          </a:p>
          <a:p>
            <a:pPr algn="r"/>
            <a:endParaRPr lang="en-GB" sz="1000" dirty="0">
              <a:solidFill>
                <a:srgbClr val="C00000"/>
              </a:solidFill>
              <a:latin typeface="Calibri" charset="0"/>
              <a:ea typeface="Calibri" charset="0"/>
              <a:cs typeface="Calibri" charset="0"/>
            </a:endParaRPr>
          </a:p>
        </p:txBody>
      </p:sp>
    </p:spTree>
    <p:extLst>
      <p:ext uri="{BB962C8B-B14F-4D97-AF65-F5344CB8AC3E}">
        <p14:creationId xmlns:p14="http://schemas.microsoft.com/office/powerpoint/2010/main" val="14521157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282232" y="2008188"/>
            <a:ext cx="3888000" cy="4601986"/>
          </a:xfrm>
        </p:spPr>
        <p:txBody>
          <a:bodyPr/>
          <a:lstStyle/>
          <a:p>
            <a:pPr>
              <a:lnSpc>
                <a:spcPct val="85000"/>
              </a:lnSpc>
              <a:spcBef>
                <a:spcPct val="0"/>
              </a:spcBef>
              <a:spcAft>
                <a:spcPct val="25000"/>
              </a:spcAft>
              <a:buNone/>
            </a:pPr>
            <a:r>
              <a:rPr lang="en-GB" sz="2000" b="1" dirty="0">
                <a:solidFill>
                  <a:schemeClr val="tx1">
                    <a:lumMod val="65000"/>
                    <a:lumOff val="35000"/>
                  </a:schemeClr>
                </a:solidFill>
              </a:rPr>
              <a:t>Purpose</a:t>
            </a:r>
          </a:p>
          <a:p>
            <a:pPr>
              <a:lnSpc>
                <a:spcPct val="85000"/>
              </a:lnSpc>
              <a:spcBef>
                <a:spcPct val="0"/>
              </a:spcBef>
              <a:spcAft>
                <a:spcPct val="25000"/>
              </a:spcAft>
            </a:pPr>
            <a:endParaRPr lang="en-GB" sz="2000" dirty="0" smtClean="0">
              <a:solidFill>
                <a:schemeClr val="tx1">
                  <a:lumMod val="65000"/>
                  <a:lumOff val="35000"/>
                </a:schemeClr>
              </a:solidFill>
            </a:endParaRPr>
          </a:p>
          <a:p>
            <a:pPr>
              <a:lnSpc>
                <a:spcPct val="85000"/>
              </a:lnSpc>
              <a:spcBef>
                <a:spcPct val="0"/>
              </a:spcBef>
              <a:spcAft>
                <a:spcPct val="25000"/>
              </a:spcAft>
            </a:pPr>
            <a:r>
              <a:rPr lang="en-GB" sz="2000" dirty="0" smtClean="0">
                <a:solidFill>
                  <a:schemeClr val="tx1">
                    <a:lumMod val="65000"/>
                    <a:lumOff val="35000"/>
                  </a:schemeClr>
                </a:solidFill>
              </a:rPr>
              <a:t>To </a:t>
            </a:r>
            <a:r>
              <a:rPr lang="en-GB" sz="2000" dirty="0">
                <a:solidFill>
                  <a:schemeClr val="tx1">
                    <a:lumMod val="65000"/>
                    <a:lumOff val="35000"/>
                  </a:schemeClr>
                </a:solidFill>
              </a:rPr>
              <a:t>align performance indicators into a single consolidated M&amp;E framework</a:t>
            </a:r>
          </a:p>
          <a:p>
            <a:pPr>
              <a:lnSpc>
                <a:spcPct val="85000"/>
              </a:lnSpc>
              <a:spcBef>
                <a:spcPct val="0"/>
              </a:spcBef>
              <a:spcAft>
                <a:spcPct val="25000"/>
              </a:spcAft>
              <a:buNone/>
            </a:pPr>
            <a:endParaRPr lang="en-GB" sz="2000" b="1" dirty="0">
              <a:solidFill>
                <a:schemeClr val="tx1">
                  <a:lumMod val="65000"/>
                  <a:lumOff val="35000"/>
                </a:schemeClr>
              </a:solidFill>
            </a:endParaRPr>
          </a:p>
          <a:p>
            <a:pPr>
              <a:lnSpc>
                <a:spcPct val="85000"/>
              </a:lnSpc>
              <a:spcBef>
                <a:spcPct val="0"/>
              </a:spcBef>
              <a:spcAft>
                <a:spcPct val="25000"/>
              </a:spcAft>
              <a:buNone/>
            </a:pPr>
            <a:r>
              <a:rPr lang="en-GB" sz="2000" b="1" dirty="0">
                <a:solidFill>
                  <a:schemeClr val="tx1">
                    <a:lumMod val="65000"/>
                    <a:lumOff val="35000"/>
                  </a:schemeClr>
                </a:solidFill>
              </a:rPr>
              <a:t>Total time</a:t>
            </a:r>
          </a:p>
          <a:p>
            <a:pPr>
              <a:lnSpc>
                <a:spcPct val="85000"/>
              </a:lnSpc>
              <a:spcBef>
                <a:spcPct val="0"/>
              </a:spcBef>
              <a:spcAft>
                <a:spcPct val="25000"/>
              </a:spcAft>
            </a:pPr>
            <a:endParaRPr lang="en-GB" sz="2000" dirty="0" smtClean="0">
              <a:solidFill>
                <a:schemeClr val="tx1">
                  <a:lumMod val="65000"/>
                  <a:lumOff val="35000"/>
                </a:schemeClr>
              </a:solidFill>
            </a:endParaRPr>
          </a:p>
          <a:p>
            <a:pPr>
              <a:lnSpc>
                <a:spcPct val="85000"/>
              </a:lnSpc>
              <a:spcBef>
                <a:spcPct val="0"/>
              </a:spcBef>
              <a:spcAft>
                <a:spcPct val="25000"/>
              </a:spcAft>
            </a:pPr>
            <a:r>
              <a:rPr lang="en-GB" sz="2000" dirty="0" smtClean="0">
                <a:solidFill>
                  <a:schemeClr val="tx1">
                    <a:lumMod val="65000"/>
                    <a:lumOff val="35000"/>
                  </a:schemeClr>
                </a:solidFill>
              </a:rPr>
              <a:t>80 </a:t>
            </a:r>
            <a:r>
              <a:rPr lang="en-GB" sz="2000" dirty="0">
                <a:solidFill>
                  <a:schemeClr val="tx1">
                    <a:lumMod val="65000"/>
                    <a:lumOff val="35000"/>
                  </a:schemeClr>
                </a:solidFill>
              </a:rPr>
              <a:t>minutes- about 30 minutes discussion in small groups, 10 minutes per group to report back to the large group (4 groups), 10 min discussion</a:t>
            </a:r>
          </a:p>
          <a:p>
            <a:endParaRPr lang="en-US" sz="2000" dirty="0">
              <a:solidFill>
                <a:schemeClr val="tx1">
                  <a:lumMod val="65000"/>
                  <a:lumOff val="35000"/>
                </a:schemeClr>
              </a:solidFill>
            </a:endParaRPr>
          </a:p>
        </p:txBody>
      </p:sp>
      <p:sp>
        <p:nvSpPr>
          <p:cNvPr id="2" name="Title 1"/>
          <p:cNvSpPr>
            <a:spLocks noGrp="1"/>
          </p:cNvSpPr>
          <p:nvPr>
            <p:ph type="title"/>
          </p:nvPr>
        </p:nvSpPr>
        <p:spPr/>
        <p:txBody>
          <a:bodyPr>
            <a:noAutofit/>
          </a:bodyPr>
          <a:lstStyle/>
          <a:p>
            <a:r>
              <a:rPr lang="en-US" sz="2800" dirty="0" smtClean="0">
                <a:solidFill>
                  <a:schemeClr val="accent2"/>
                </a:solidFill>
                <a:effectLst/>
              </a:rPr>
              <a:t>EXERCISE 1: A</a:t>
            </a:r>
            <a:r>
              <a:rPr lang="en-GB" sz="2800" dirty="0" smtClean="0">
                <a:solidFill>
                  <a:schemeClr val="accent2"/>
                </a:solidFill>
                <a:effectLst/>
              </a:rPr>
              <a:t>LIGNING PERFORMANCE INDICATORS</a:t>
            </a:r>
            <a:endParaRPr lang="en-US" sz="2800" dirty="0">
              <a:solidFill>
                <a:schemeClr val="accent2"/>
              </a:solidFill>
            </a:endParaRPr>
          </a:p>
        </p:txBody>
      </p:sp>
      <p:sp>
        <p:nvSpPr>
          <p:cNvPr id="3" name="Text Placeholder 2"/>
          <p:cNvSpPr>
            <a:spLocks noGrp="1"/>
          </p:cNvSpPr>
          <p:nvPr>
            <p:ph sz="half" idx="4294967295"/>
          </p:nvPr>
        </p:nvSpPr>
        <p:spPr>
          <a:xfrm>
            <a:off x="5992391" y="1705780"/>
            <a:ext cx="3888000" cy="4979987"/>
          </a:xfrm>
        </p:spPr>
        <p:txBody>
          <a:bodyPr/>
          <a:lstStyle/>
          <a:p>
            <a:pPr marL="124796" indent="0">
              <a:buNone/>
            </a:pPr>
            <a:r>
              <a:rPr lang="en-US" sz="2000" b="1" dirty="0">
                <a:solidFill>
                  <a:schemeClr val="tx1">
                    <a:lumMod val="65000"/>
                    <a:lumOff val="35000"/>
                  </a:schemeClr>
                </a:solidFill>
              </a:rPr>
              <a:t>Process</a:t>
            </a:r>
          </a:p>
          <a:p>
            <a:pPr marL="457200" indent="-457200">
              <a:lnSpc>
                <a:spcPct val="115000"/>
              </a:lnSpc>
              <a:spcBef>
                <a:spcPts val="1000"/>
              </a:spcBef>
              <a:spcAft>
                <a:spcPts val="0"/>
              </a:spcAft>
            </a:pPr>
            <a:r>
              <a:rPr lang="en-US" sz="2000" dirty="0">
                <a:solidFill>
                  <a:schemeClr val="tx1">
                    <a:lumMod val="65000"/>
                    <a:lumOff val="35000"/>
                  </a:schemeClr>
                </a:solidFill>
              </a:rPr>
              <a:t>Divide into four </a:t>
            </a:r>
            <a:r>
              <a:rPr lang="en-US" sz="2000" dirty="0" smtClean="0">
                <a:solidFill>
                  <a:schemeClr val="tx1">
                    <a:lumMod val="65000"/>
                    <a:lumOff val="35000"/>
                  </a:schemeClr>
                </a:solidFill>
              </a:rPr>
              <a:t>groups</a:t>
            </a:r>
            <a:endParaRPr lang="en-US" sz="2000" dirty="0">
              <a:solidFill>
                <a:schemeClr val="tx1">
                  <a:lumMod val="65000"/>
                  <a:lumOff val="35000"/>
                </a:schemeClr>
              </a:solidFill>
            </a:endParaRPr>
          </a:p>
          <a:p>
            <a:pPr marL="457200" indent="-457200">
              <a:lnSpc>
                <a:spcPct val="115000"/>
              </a:lnSpc>
              <a:spcBef>
                <a:spcPts val="0"/>
              </a:spcBef>
              <a:spcAft>
                <a:spcPts val="0"/>
              </a:spcAft>
            </a:pPr>
            <a:r>
              <a:rPr lang="en-US" sz="2000" dirty="0">
                <a:solidFill>
                  <a:schemeClr val="tx1">
                    <a:lumMod val="65000"/>
                    <a:lumOff val="35000"/>
                  </a:schemeClr>
                </a:solidFill>
              </a:rPr>
              <a:t>Review the worksheet </a:t>
            </a:r>
            <a:r>
              <a:rPr lang="en-US" sz="2000" dirty="0" smtClean="0">
                <a:solidFill>
                  <a:schemeClr val="tx1">
                    <a:lumMod val="65000"/>
                    <a:lumOff val="35000"/>
                  </a:schemeClr>
                </a:solidFill>
              </a:rPr>
              <a:t>provided</a:t>
            </a:r>
            <a:endParaRPr lang="en-US" sz="2000" dirty="0">
              <a:solidFill>
                <a:schemeClr val="tx1">
                  <a:lumMod val="65000"/>
                  <a:lumOff val="35000"/>
                </a:schemeClr>
              </a:solidFill>
            </a:endParaRPr>
          </a:p>
          <a:p>
            <a:pPr marL="457200" indent="-457200">
              <a:lnSpc>
                <a:spcPct val="115000"/>
              </a:lnSpc>
              <a:spcBef>
                <a:spcPts val="0"/>
              </a:spcBef>
              <a:spcAft>
                <a:spcPts val="0"/>
              </a:spcAft>
            </a:pPr>
            <a:r>
              <a:rPr lang="en-US" sz="2000" dirty="0">
                <a:solidFill>
                  <a:schemeClr val="tx1">
                    <a:lumMod val="65000"/>
                    <a:lumOff val="35000"/>
                  </a:schemeClr>
                </a:solidFill>
              </a:rPr>
              <a:t>Align NTP indicators, priority and laboratory End TB Strategy </a:t>
            </a:r>
            <a:r>
              <a:rPr lang="en-US" sz="2000" dirty="0" smtClean="0">
                <a:solidFill>
                  <a:schemeClr val="tx1">
                    <a:lumMod val="65000"/>
                    <a:lumOff val="35000"/>
                  </a:schemeClr>
                </a:solidFill>
              </a:rPr>
              <a:t>indicators</a:t>
            </a:r>
            <a:endParaRPr lang="en-US" sz="2000" dirty="0">
              <a:solidFill>
                <a:schemeClr val="tx1">
                  <a:lumMod val="65000"/>
                  <a:lumOff val="35000"/>
                </a:schemeClr>
              </a:solidFill>
            </a:endParaRPr>
          </a:p>
          <a:p>
            <a:pPr marL="457200" indent="-457200">
              <a:lnSpc>
                <a:spcPct val="115000"/>
              </a:lnSpc>
              <a:spcBef>
                <a:spcPts val="0"/>
              </a:spcBef>
              <a:spcAft>
                <a:spcPts val="0"/>
              </a:spcAft>
            </a:pPr>
            <a:r>
              <a:rPr lang="en-US" sz="2000" dirty="0">
                <a:solidFill>
                  <a:schemeClr val="tx1">
                    <a:lumMod val="65000"/>
                    <a:lumOff val="35000"/>
                  </a:schemeClr>
                </a:solidFill>
              </a:rPr>
              <a:t>Using your country as an example, suggest sources of the data and who may be responsible for collecting </a:t>
            </a:r>
            <a:r>
              <a:rPr lang="en-US" sz="2000" dirty="0" smtClean="0">
                <a:solidFill>
                  <a:schemeClr val="tx1">
                    <a:lumMod val="65000"/>
                    <a:lumOff val="35000"/>
                  </a:schemeClr>
                </a:solidFill>
              </a:rPr>
              <a:t>data</a:t>
            </a:r>
            <a:endParaRPr lang="en-US" sz="2000" dirty="0">
              <a:solidFill>
                <a:schemeClr val="tx1">
                  <a:lumMod val="65000"/>
                  <a:lumOff val="35000"/>
                </a:schemeClr>
              </a:solidFill>
            </a:endParaRPr>
          </a:p>
          <a:p>
            <a:pPr marL="457200" indent="-457200">
              <a:lnSpc>
                <a:spcPct val="115000"/>
              </a:lnSpc>
              <a:spcBef>
                <a:spcPts val="0"/>
              </a:spcBef>
              <a:spcAft>
                <a:spcPts val="1000"/>
              </a:spcAft>
            </a:pPr>
            <a:r>
              <a:rPr lang="en-US" sz="2000" dirty="0">
                <a:solidFill>
                  <a:schemeClr val="tx1">
                    <a:lumMod val="65000"/>
                    <a:lumOff val="35000"/>
                  </a:schemeClr>
                </a:solidFill>
              </a:rPr>
              <a:t>Share your findings with the group</a:t>
            </a:r>
            <a:endParaRPr lang="en-US" sz="2000" dirty="0">
              <a:solidFill>
                <a:schemeClr val="tx1">
                  <a:lumMod val="65000"/>
                  <a:lumOff val="35000"/>
                </a:schemeClr>
              </a:solidFill>
              <a:latin typeface="Calibri" panose="020F0502020204030204" pitchFamily="34" charset="0"/>
              <a:ea typeface="Times New Roman" panose="02020603050405020304" pitchFamily="18" charset="0"/>
              <a:cs typeface="Times New Roman" panose="02020603050405020304" pitchFamily="18" charset="0"/>
            </a:endParaRPr>
          </a:p>
          <a:p>
            <a:endParaRPr lang="en-US" sz="2000" dirty="0">
              <a:solidFill>
                <a:schemeClr val="tx1">
                  <a:lumMod val="65000"/>
                  <a:lumOff val="35000"/>
                </a:schemeClr>
              </a:solidFill>
            </a:endParaRPr>
          </a:p>
        </p:txBody>
      </p:sp>
    </p:spTree>
    <p:extLst>
      <p:ext uri="{BB962C8B-B14F-4D97-AF65-F5344CB8AC3E}">
        <p14:creationId xmlns:p14="http://schemas.microsoft.com/office/powerpoint/2010/main" val="12593472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sz="2000" dirty="0">
                <a:solidFill>
                  <a:schemeClr val="tx1">
                    <a:lumMod val="65000"/>
                    <a:lumOff val="35000"/>
                  </a:schemeClr>
                </a:solidFill>
              </a:rPr>
              <a:t>Schedule training for data collectors at all levels</a:t>
            </a:r>
          </a:p>
          <a:p>
            <a:r>
              <a:rPr lang="en-US" sz="2000" dirty="0">
                <a:solidFill>
                  <a:schemeClr val="tx1">
                    <a:lumMod val="65000"/>
                    <a:lumOff val="35000"/>
                  </a:schemeClr>
                </a:solidFill>
                <a:cs typeface="Calibri" panose="020F0502020204030204" pitchFamily="34" charset="0"/>
              </a:rPr>
              <a:t>Ensure performance indicators are collected at national, district &amp; facility level</a:t>
            </a:r>
            <a:r>
              <a:rPr lang="en-GB" sz="2000" dirty="0">
                <a:solidFill>
                  <a:schemeClr val="tx1">
                    <a:lumMod val="65000"/>
                    <a:lumOff val="35000"/>
                  </a:schemeClr>
                </a:solidFill>
              </a:rPr>
              <a:t> and reported to NTP (</a:t>
            </a:r>
            <a:r>
              <a:rPr lang="en-GB" sz="2000" dirty="0">
                <a:solidFill>
                  <a:schemeClr val="tx1">
                    <a:lumMod val="65000"/>
                    <a:lumOff val="35000"/>
                  </a:schemeClr>
                </a:solidFill>
                <a:cs typeface="Calibri" panose="020F0502020204030204" pitchFamily="34" charset="0"/>
              </a:rPr>
              <a:t>including facilities supported by implementing partners)</a:t>
            </a:r>
            <a:endParaRPr lang="en-GB" sz="2000" dirty="0">
              <a:solidFill>
                <a:schemeClr val="tx1">
                  <a:lumMod val="65000"/>
                  <a:lumOff val="35000"/>
                </a:schemeClr>
              </a:solidFill>
            </a:endParaRPr>
          </a:p>
          <a:p>
            <a:r>
              <a:rPr lang="en-GB" sz="2000" dirty="0">
                <a:solidFill>
                  <a:schemeClr val="tx1">
                    <a:lumMod val="65000"/>
                    <a:lumOff val="35000"/>
                  </a:schemeClr>
                </a:solidFill>
              </a:rPr>
              <a:t>Establish and communicate deadlines for reporting of data </a:t>
            </a:r>
          </a:p>
          <a:p>
            <a:r>
              <a:rPr lang="en-US" sz="2000" dirty="0">
                <a:solidFill>
                  <a:schemeClr val="tx1">
                    <a:lumMod val="65000"/>
                    <a:lumOff val="35000"/>
                  </a:schemeClr>
                </a:solidFill>
                <a:cs typeface="Calibri" panose="020F0502020204030204" pitchFamily="34" charset="0"/>
              </a:rPr>
              <a:t>Ensure performance indicators are reviewed and monitored for trends and against their targets</a:t>
            </a:r>
          </a:p>
          <a:p>
            <a:r>
              <a:rPr lang="en-GB" sz="2000" dirty="0">
                <a:solidFill>
                  <a:schemeClr val="tx1">
                    <a:lumMod val="65000"/>
                    <a:lumOff val="35000"/>
                  </a:schemeClr>
                </a:solidFill>
              </a:rPr>
              <a:t>Compile a performance indicator report on quarterly, biannual or annual basis</a:t>
            </a:r>
          </a:p>
          <a:p>
            <a:r>
              <a:rPr lang="en-GB" sz="2000" dirty="0">
                <a:solidFill>
                  <a:schemeClr val="tx1">
                    <a:lumMod val="65000"/>
                    <a:lumOff val="35000"/>
                  </a:schemeClr>
                </a:solidFill>
              </a:rPr>
              <a:t>Report performance indicator data to </a:t>
            </a:r>
            <a:r>
              <a:rPr lang="en-GB" sz="2000" dirty="0" smtClean="0">
                <a:solidFill>
                  <a:schemeClr val="tx1">
                    <a:lumMod val="65000"/>
                    <a:lumOff val="35000"/>
                  </a:schemeClr>
                </a:solidFill>
              </a:rPr>
              <a:t>WHO</a:t>
            </a:r>
            <a:r>
              <a:rPr lang="en-GB" sz="2000" dirty="0">
                <a:solidFill>
                  <a:schemeClr val="tx1">
                    <a:lumMod val="65000"/>
                    <a:lumOff val="35000"/>
                  </a:schemeClr>
                </a:solidFill>
              </a:rPr>
              <a:t>, GF or implementing partners on a regular basis (i.e. annually) </a:t>
            </a:r>
          </a:p>
        </p:txBody>
      </p:sp>
      <p:sp>
        <p:nvSpPr>
          <p:cNvPr id="2" name="Title 1"/>
          <p:cNvSpPr>
            <a:spLocks noGrp="1"/>
          </p:cNvSpPr>
          <p:nvPr>
            <p:ph type="title"/>
          </p:nvPr>
        </p:nvSpPr>
        <p:spPr/>
        <p:txBody>
          <a:bodyPr>
            <a:normAutofit/>
          </a:bodyPr>
          <a:lstStyle/>
          <a:p>
            <a:r>
              <a:rPr lang="en-GB" sz="2800" dirty="0" smtClean="0"/>
              <a:t>COLLECTING M&amp;E DATA</a:t>
            </a:r>
            <a:endParaRPr lang="en-GB" sz="2800" dirty="0"/>
          </a:p>
        </p:txBody>
      </p:sp>
    </p:spTree>
    <p:extLst>
      <p:ext uri="{BB962C8B-B14F-4D97-AF65-F5344CB8AC3E}">
        <p14:creationId xmlns:p14="http://schemas.microsoft.com/office/powerpoint/2010/main" val="12315555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249500477"/>
              </p:ext>
            </p:extLst>
          </p:nvPr>
        </p:nvGraphicFramePr>
        <p:xfrm>
          <a:off x="1282700" y="2008188"/>
          <a:ext cx="8120064" cy="3937000"/>
        </p:xfrm>
        <a:graphic>
          <a:graphicData uri="http://schemas.openxmlformats.org/drawingml/2006/table">
            <a:tbl>
              <a:tblPr firstRow="1" bandRow="1">
                <a:tableStyleId>{5C22544A-7EE6-4342-B048-85BDC9FD1C3A}</a:tableStyleId>
              </a:tblPr>
              <a:tblGrid>
                <a:gridCol w="2706688">
                  <a:extLst>
                    <a:ext uri="{9D8B030D-6E8A-4147-A177-3AD203B41FA5}">
                      <a16:colId xmlns="" xmlns:a16="http://schemas.microsoft.com/office/drawing/2014/main" val="20000"/>
                    </a:ext>
                  </a:extLst>
                </a:gridCol>
                <a:gridCol w="2706688">
                  <a:extLst>
                    <a:ext uri="{9D8B030D-6E8A-4147-A177-3AD203B41FA5}">
                      <a16:colId xmlns="" xmlns:a16="http://schemas.microsoft.com/office/drawing/2014/main" val="20001"/>
                    </a:ext>
                  </a:extLst>
                </a:gridCol>
                <a:gridCol w="2706688">
                  <a:extLst>
                    <a:ext uri="{9D8B030D-6E8A-4147-A177-3AD203B41FA5}">
                      <a16:colId xmlns="" xmlns:a16="http://schemas.microsoft.com/office/drawing/2014/main" val="20002"/>
                    </a:ext>
                  </a:extLst>
                </a:gridCol>
              </a:tblGrid>
              <a:tr h="370840">
                <a:tc>
                  <a:txBody>
                    <a:bodyPr/>
                    <a:lstStyle/>
                    <a:p>
                      <a:r>
                        <a:rPr lang="en-GB" sz="1600" dirty="0">
                          <a:latin typeface="Trebuchet MS" charset="0"/>
                          <a:ea typeface="Trebuchet MS" charset="0"/>
                          <a:cs typeface="Trebuchet MS" charset="0"/>
                        </a:rPr>
                        <a:t>Challenge</a:t>
                      </a:r>
                    </a:p>
                  </a:txBody>
                  <a:tcPr marL="77334" marR="77334"/>
                </a:tc>
                <a:tc>
                  <a:txBody>
                    <a:bodyPr/>
                    <a:lstStyle/>
                    <a:p>
                      <a:r>
                        <a:rPr lang="en-GB" sz="1600" dirty="0">
                          <a:latin typeface="Trebuchet MS" charset="0"/>
                          <a:ea typeface="Trebuchet MS" charset="0"/>
                          <a:cs typeface="Trebuchet MS" charset="0"/>
                        </a:rPr>
                        <a:t>Possible cause</a:t>
                      </a:r>
                    </a:p>
                  </a:txBody>
                  <a:tcPr marL="77334" marR="77334"/>
                </a:tc>
                <a:tc>
                  <a:txBody>
                    <a:bodyPr/>
                    <a:lstStyle/>
                    <a:p>
                      <a:r>
                        <a:rPr lang="en-GB" sz="1600" dirty="0">
                          <a:latin typeface="Trebuchet MS" charset="0"/>
                          <a:ea typeface="Trebuchet MS" charset="0"/>
                          <a:cs typeface="Trebuchet MS" charset="0"/>
                        </a:rPr>
                        <a:t>Recommended solution</a:t>
                      </a:r>
                    </a:p>
                  </a:txBody>
                  <a:tcPr marL="77334" marR="77334"/>
                </a:tc>
                <a:extLst>
                  <a:ext uri="{0D108BD9-81ED-4DB2-BD59-A6C34878D82A}">
                    <a16:rowId xmlns="" xmlns:a16="http://schemas.microsoft.com/office/drawing/2014/main" val="10000"/>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65000"/>
                              <a:lumOff val="35000"/>
                            </a:schemeClr>
                          </a:solidFill>
                          <a:latin typeface="Trebuchet MS" charset="0"/>
                          <a:ea typeface="Trebuchet MS" charset="0"/>
                          <a:cs typeface="Trebuchet MS" charset="0"/>
                        </a:rPr>
                        <a:t>To</a:t>
                      </a:r>
                      <a:r>
                        <a:rPr lang="en-US" sz="1400" baseline="0" dirty="0">
                          <a:solidFill>
                            <a:schemeClr val="tx1">
                              <a:lumMod val="65000"/>
                              <a:lumOff val="35000"/>
                            </a:schemeClr>
                          </a:solidFill>
                          <a:latin typeface="Trebuchet MS" charset="0"/>
                          <a:ea typeface="Trebuchet MS" charset="0"/>
                          <a:cs typeface="Trebuchet MS" charset="0"/>
                        </a:rPr>
                        <a:t> routinely</a:t>
                      </a:r>
                      <a:r>
                        <a:rPr lang="en-US" sz="1400" dirty="0">
                          <a:solidFill>
                            <a:schemeClr val="tx1">
                              <a:lumMod val="65000"/>
                              <a:lumOff val="35000"/>
                            </a:schemeClr>
                          </a:solidFill>
                          <a:latin typeface="Trebuchet MS" charset="0"/>
                          <a:ea typeface="Trebuchet MS" charset="0"/>
                          <a:cs typeface="Trebuchet MS" charset="0"/>
                        </a:rPr>
                        <a:t> collect data for some indicators </a:t>
                      </a:r>
                      <a:r>
                        <a:rPr lang="en-US" sz="1400" i="0" dirty="0">
                          <a:solidFill>
                            <a:schemeClr val="tx1">
                              <a:lumMod val="65000"/>
                              <a:lumOff val="35000"/>
                            </a:schemeClr>
                          </a:solidFill>
                          <a:latin typeface="Trebuchet MS" charset="0"/>
                          <a:ea typeface="Trebuchet MS" charset="0"/>
                          <a:cs typeface="Trebuchet MS" charset="0"/>
                        </a:rPr>
                        <a:t>(i.e. </a:t>
                      </a:r>
                      <a:r>
                        <a:rPr lang="en-US" sz="1400" dirty="0">
                          <a:solidFill>
                            <a:schemeClr val="tx1">
                              <a:lumMod val="65000"/>
                              <a:lumOff val="35000"/>
                            </a:schemeClr>
                          </a:solidFill>
                          <a:latin typeface="Trebuchet MS" charset="0"/>
                          <a:ea typeface="Trebuchet MS" charset="0"/>
                          <a:cs typeface="Trebuchet MS" charset="0"/>
                        </a:rPr>
                        <a:t>linkage between diagnosis and treatment outcome)</a:t>
                      </a:r>
                      <a:endParaRPr lang="en-GB" sz="1400" dirty="0">
                        <a:solidFill>
                          <a:schemeClr val="tx1">
                            <a:lumMod val="65000"/>
                            <a:lumOff val="35000"/>
                          </a:schemeClr>
                        </a:solidFill>
                        <a:latin typeface="Trebuchet MS" charset="0"/>
                        <a:ea typeface="Trebuchet MS" charset="0"/>
                        <a:cs typeface="Trebuchet MS" charset="0"/>
                      </a:endParaRPr>
                    </a:p>
                  </a:txBody>
                  <a:tcPr marL="77334" marR="7733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65000"/>
                              <a:lumOff val="35000"/>
                            </a:schemeClr>
                          </a:solidFill>
                          <a:latin typeface="Trebuchet MS" charset="0"/>
                          <a:ea typeface="Trebuchet MS" charset="0"/>
                          <a:cs typeface="Trebuchet MS" charset="0"/>
                        </a:rPr>
                        <a:t>Source documents do not capture the required data</a:t>
                      </a:r>
                      <a:endParaRPr lang="en-GB" sz="1400" dirty="0">
                        <a:solidFill>
                          <a:schemeClr val="tx1">
                            <a:lumMod val="65000"/>
                            <a:lumOff val="35000"/>
                          </a:schemeClr>
                        </a:solidFill>
                        <a:latin typeface="Trebuchet MS" charset="0"/>
                        <a:ea typeface="Trebuchet MS" charset="0"/>
                        <a:cs typeface="Trebuchet MS" charset="0"/>
                      </a:endParaRPr>
                    </a:p>
                    <a:p>
                      <a:endParaRPr lang="en-GB" sz="1400" dirty="0">
                        <a:solidFill>
                          <a:schemeClr val="tx1">
                            <a:lumMod val="65000"/>
                            <a:lumOff val="35000"/>
                          </a:schemeClr>
                        </a:solidFill>
                        <a:latin typeface="Trebuchet MS" charset="0"/>
                        <a:ea typeface="Trebuchet MS" charset="0"/>
                        <a:cs typeface="Trebuchet MS" charset="0"/>
                      </a:endParaRPr>
                    </a:p>
                  </a:txBody>
                  <a:tcPr marL="77334" marR="7733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tx1">
                              <a:lumMod val="65000"/>
                              <a:lumOff val="35000"/>
                            </a:schemeClr>
                          </a:solidFill>
                          <a:latin typeface="Trebuchet MS" charset="0"/>
                          <a:ea typeface="Trebuchet MS" charset="0"/>
                          <a:cs typeface="Trebuchet MS" charset="0"/>
                        </a:rPr>
                        <a:t>Review,</a:t>
                      </a:r>
                      <a:r>
                        <a:rPr lang="en-GB" sz="1400" baseline="0" dirty="0">
                          <a:solidFill>
                            <a:schemeClr val="tx1">
                              <a:lumMod val="65000"/>
                              <a:lumOff val="35000"/>
                            </a:schemeClr>
                          </a:solidFill>
                          <a:latin typeface="Trebuchet MS" charset="0"/>
                          <a:ea typeface="Trebuchet MS" charset="0"/>
                          <a:cs typeface="Trebuchet MS" charset="0"/>
                        </a:rPr>
                        <a:t> develop or customize source documents    </a:t>
                      </a:r>
                      <a:endParaRPr lang="en-GB" sz="1400" dirty="0">
                        <a:solidFill>
                          <a:schemeClr val="tx1">
                            <a:lumMod val="65000"/>
                            <a:lumOff val="35000"/>
                          </a:schemeClr>
                        </a:solidFill>
                        <a:latin typeface="Trebuchet MS" charset="0"/>
                        <a:ea typeface="Trebuchet MS" charset="0"/>
                        <a:cs typeface="Trebuchet MS" charset="0"/>
                      </a:endParaRPr>
                    </a:p>
                    <a:p>
                      <a:endParaRPr lang="en-GB" sz="1400" dirty="0">
                        <a:solidFill>
                          <a:schemeClr val="tx1">
                            <a:lumMod val="65000"/>
                            <a:lumOff val="35000"/>
                          </a:schemeClr>
                        </a:solidFill>
                        <a:latin typeface="Trebuchet MS" charset="0"/>
                        <a:ea typeface="Trebuchet MS" charset="0"/>
                        <a:cs typeface="Trebuchet MS" charset="0"/>
                      </a:endParaRPr>
                    </a:p>
                  </a:txBody>
                  <a:tcPr marL="77334" marR="77334"/>
                </a:tc>
                <a:extLst>
                  <a:ext uri="{0D108BD9-81ED-4DB2-BD59-A6C34878D82A}">
                    <a16:rowId xmlns="" xmlns:a16="http://schemas.microsoft.com/office/drawing/2014/main" val="10001"/>
                  </a:ext>
                </a:extLst>
              </a:tr>
              <a:tr h="370840">
                <a:tc>
                  <a:txBody>
                    <a:bodyPr/>
                    <a:lstStyle/>
                    <a:p>
                      <a:r>
                        <a:rPr lang="en-US" sz="1400" dirty="0">
                          <a:solidFill>
                            <a:schemeClr val="tx1">
                              <a:lumMod val="65000"/>
                              <a:lumOff val="35000"/>
                            </a:schemeClr>
                          </a:solidFill>
                          <a:latin typeface="Trebuchet MS" charset="0"/>
                          <a:ea typeface="Trebuchet MS" charset="0"/>
                          <a:cs typeface="Trebuchet MS" charset="0"/>
                        </a:rPr>
                        <a:t>To collect data on vulnerable groups (i.e. prisoners / refugees)</a:t>
                      </a:r>
                      <a:endParaRPr lang="en-GB" sz="1400" dirty="0">
                        <a:solidFill>
                          <a:schemeClr val="tx1">
                            <a:lumMod val="65000"/>
                            <a:lumOff val="35000"/>
                          </a:schemeClr>
                        </a:solidFill>
                        <a:latin typeface="Trebuchet MS" charset="0"/>
                        <a:ea typeface="Trebuchet MS" charset="0"/>
                        <a:cs typeface="Trebuchet MS" charset="0"/>
                      </a:endParaRPr>
                    </a:p>
                  </a:txBody>
                  <a:tcPr marL="77334" marR="7733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65000"/>
                              <a:lumOff val="35000"/>
                            </a:schemeClr>
                          </a:solidFill>
                          <a:latin typeface="Trebuchet MS" charset="0"/>
                          <a:ea typeface="Trebuchet MS" charset="0"/>
                          <a:cs typeface="Trebuchet MS" charset="0"/>
                        </a:rPr>
                        <a:t>Source documents do not capture the required data</a:t>
                      </a:r>
                      <a:endParaRPr lang="en-GB" sz="1400" dirty="0">
                        <a:solidFill>
                          <a:schemeClr val="tx1">
                            <a:lumMod val="65000"/>
                            <a:lumOff val="35000"/>
                          </a:schemeClr>
                        </a:solidFill>
                        <a:latin typeface="Trebuchet MS" charset="0"/>
                        <a:ea typeface="Trebuchet MS" charset="0"/>
                        <a:cs typeface="Trebuchet MS" charset="0"/>
                      </a:endParaRPr>
                    </a:p>
                    <a:p>
                      <a:endParaRPr lang="en-GB" sz="1400" dirty="0">
                        <a:solidFill>
                          <a:schemeClr val="tx1">
                            <a:lumMod val="65000"/>
                            <a:lumOff val="35000"/>
                          </a:schemeClr>
                        </a:solidFill>
                        <a:latin typeface="Trebuchet MS" charset="0"/>
                        <a:ea typeface="Trebuchet MS" charset="0"/>
                        <a:cs typeface="Trebuchet MS" charset="0"/>
                      </a:endParaRPr>
                    </a:p>
                  </a:txBody>
                  <a:tcPr marL="77334" marR="7733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tx1">
                              <a:lumMod val="65000"/>
                              <a:lumOff val="35000"/>
                            </a:schemeClr>
                          </a:solidFill>
                          <a:latin typeface="Trebuchet MS" charset="0"/>
                          <a:ea typeface="Trebuchet MS" charset="0"/>
                          <a:cs typeface="Trebuchet MS" charset="0"/>
                        </a:rPr>
                        <a:t>Review,</a:t>
                      </a:r>
                      <a:r>
                        <a:rPr lang="en-GB" sz="1400" baseline="0" dirty="0">
                          <a:solidFill>
                            <a:schemeClr val="tx1">
                              <a:lumMod val="65000"/>
                              <a:lumOff val="35000"/>
                            </a:schemeClr>
                          </a:solidFill>
                          <a:latin typeface="Trebuchet MS" charset="0"/>
                          <a:ea typeface="Trebuchet MS" charset="0"/>
                          <a:cs typeface="Trebuchet MS" charset="0"/>
                        </a:rPr>
                        <a:t> develop or customize source documents    </a:t>
                      </a:r>
                      <a:endParaRPr lang="en-GB" sz="1400" dirty="0">
                        <a:solidFill>
                          <a:schemeClr val="tx1">
                            <a:lumMod val="65000"/>
                            <a:lumOff val="35000"/>
                          </a:schemeClr>
                        </a:solidFill>
                        <a:latin typeface="Trebuchet MS" charset="0"/>
                        <a:ea typeface="Trebuchet MS" charset="0"/>
                        <a:cs typeface="Trebuchet MS" charset="0"/>
                      </a:endParaRPr>
                    </a:p>
                    <a:p>
                      <a:endParaRPr lang="en-GB" sz="1400" dirty="0">
                        <a:solidFill>
                          <a:schemeClr val="tx1">
                            <a:lumMod val="65000"/>
                            <a:lumOff val="35000"/>
                          </a:schemeClr>
                        </a:solidFill>
                        <a:latin typeface="Trebuchet MS" charset="0"/>
                        <a:ea typeface="Trebuchet MS" charset="0"/>
                        <a:cs typeface="Trebuchet MS" charset="0"/>
                      </a:endParaRPr>
                    </a:p>
                  </a:txBody>
                  <a:tcPr marL="77334" marR="77334"/>
                </a:tc>
                <a:extLst>
                  <a:ext uri="{0D108BD9-81ED-4DB2-BD59-A6C34878D82A}">
                    <a16:rowId xmlns="" xmlns:a16="http://schemas.microsoft.com/office/drawing/2014/main" val="10002"/>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tx1">
                              <a:lumMod val="65000"/>
                              <a:lumOff val="35000"/>
                            </a:schemeClr>
                          </a:solidFill>
                          <a:latin typeface="Trebuchet MS" charset="0"/>
                          <a:ea typeface="Trebuchet MS" charset="0"/>
                          <a:cs typeface="Trebuchet MS" charset="0"/>
                        </a:rPr>
                        <a:t>Data from district / facility level not reported to national level</a:t>
                      </a:r>
                    </a:p>
                  </a:txBody>
                  <a:tcPr marL="77334" marR="7733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lumMod val="65000"/>
                              <a:lumOff val="35000"/>
                            </a:schemeClr>
                          </a:solidFill>
                          <a:latin typeface="Trebuchet MS" charset="0"/>
                          <a:ea typeface="Trebuchet MS" charset="0"/>
                          <a:cs typeface="Trebuchet MS" charset="0"/>
                        </a:rPr>
                        <a:t>Responsibilities &amp;</a:t>
                      </a:r>
                      <a:r>
                        <a:rPr lang="en-US" sz="1400" baseline="0" dirty="0">
                          <a:solidFill>
                            <a:schemeClr val="tx1">
                              <a:lumMod val="65000"/>
                              <a:lumOff val="35000"/>
                            </a:schemeClr>
                          </a:solidFill>
                          <a:latin typeface="Trebuchet MS" charset="0"/>
                          <a:ea typeface="Trebuchet MS" charset="0"/>
                          <a:cs typeface="Trebuchet MS" charset="0"/>
                        </a:rPr>
                        <a:t> timelines </a:t>
                      </a:r>
                      <a:r>
                        <a:rPr lang="en-US" sz="1400" dirty="0">
                          <a:solidFill>
                            <a:schemeClr val="tx1">
                              <a:lumMod val="65000"/>
                              <a:lumOff val="35000"/>
                            </a:schemeClr>
                          </a:solidFill>
                          <a:latin typeface="Trebuchet MS" charset="0"/>
                          <a:ea typeface="Trebuchet MS" charset="0"/>
                          <a:cs typeface="Trebuchet MS" charset="0"/>
                        </a:rPr>
                        <a:t>for data collection not clearly</a:t>
                      </a:r>
                      <a:r>
                        <a:rPr lang="en-US" sz="1400" baseline="0" dirty="0">
                          <a:solidFill>
                            <a:schemeClr val="tx1">
                              <a:lumMod val="65000"/>
                              <a:lumOff val="35000"/>
                            </a:schemeClr>
                          </a:solidFill>
                          <a:latin typeface="Trebuchet MS" charset="0"/>
                          <a:ea typeface="Trebuchet MS" charset="0"/>
                          <a:cs typeface="Trebuchet MS" charset="0"/>
                        </a:rPr>
                        <a:t> </a:t>
                      </a:r>
                      <a:r>
                        <a:rPr lang="en-US" sz="1400" dirty="0">
                          <a:solidFill>
                            <a:schemeClr val="tx1">
                              <a:lumMod val="65000"/>
                              <a:lumOff val="35000"/>
                            </a:schemeClr>
                          </a:solidFill>
                          <a:latin typeface="Trebuchet MS" charset="0"/>
                          <a:ea typeface="Trebuchet MS" charset="0"/>
                          <a:cs typeface="Trebuchet MS" charset="0"/>
                        </a:rPr>
                        <a:t>defined and communicated</a:t>
                      </a:r>
                      <a:endParaRPr lang="en-GB" sz="1400" dirty="0">
                        <a:solidFill>
                          <a:schemeClr val="tx1">
                            <a:lumMod val="65000"/>
                            <a:lumOff val="35000"/>
                          </a:schemeClr>
                        </a:solidFill>
                        <a:latin typeface="Trebuchet MS" charset="0"/>
                        <a:ea typeface="Trebuchet MS" charset="0"/>
                        <a:cs typeface="Trebuchet MS" charset="0"/>
                      </a:endParaRPr>
                    </a:p>
                  </a:txBody>
                  <a:tcPr marL="77334" marR="7733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tx1">
                              <a:lumMod val="65000"/>
                              <a:lumOff val="35000"/>
                            </a:schemeClr>
                          </a:solidFill>
                          <a:latin typeface="Trebuchet MS" charset="0"/>
                          <a:ea typeface="Trebuchet MS" charset="0"/>
                          <a:cs typeface="Trebuchet MS" charset="0"/>
                        </a:rPr>
                        <a:t>Define and communicate responsibilities for all</a:t>
                      </a:r>
                      <a:r>
                        <a:rPr lang="en-GB" sz="1400" baseline="0" dirty="0">
                          <a:solidFill>
                            <a:schemeClr val="tx1">
                              <a:lumMod val="65000"/>
                              <a:lumOff val="35000"/>
                            </a:schemeClr>
                          </a:solidFill>
                          <a:latin typeface="Trebuchet MS" charset="0"/>
                          <a:ea typeface="Trebuchet MS" charset="0"/>
                          <a:cs typeface="Trebuchet MS" charset="0"/>
                        </a:rPr>
                        <a:t> phases of M&amp;E process, including data collection, compilation, analysis and reporting</a:t>
                      </a:r>
                      <a:endParaRPr lang="en-GB" sz="1400" dirty="0">
                        <a:solidFill>
                          <a:schemeClr val="tx1">
                            <a:lumMod val="65000"/>
                            <a:lumOff val="35000"/>
                          </a:schemeClr>
                        </a:solidFill>
                        <a:latin typeface="Trebuchet MS" charset="0"/>
                        <a:ea typeface="Trebuchet MS" charset="0"/>
                        <a:cs typeface="Trebuchet MS" charset="0"/>
                      </a:endParaRPr>
                    </a:p>
                  </a:txBody>
                  <a:tcPr marL="77334" marR="77334"/>
                </a:tc>
                <a:extLst>
                  <a:ext uri="{0D108BD9-81ED-4DB2-BD59-A6C34878D82A}">
                    <a16:rowId xmlns="" xmlns:a16="http://schemas.microsoft.com/office/drawing/2014/main" val="10003"/>
                  </a:ext>
                </a:extLst>
              </a:tr>
              <a:tr h="370840">
                <a:tc>
                  <a:txBody>
                    <a:bodyPr/>
                    <a:lstStyle/>
                    <a:p>
                      <a:r>
                        <a:rPr lang="en-GB" sz="1400" dirty="0">
                          <a:solidFill>
                            <a:schemeClr val="tx1">
                              <a:lumMod val="65000"/>
                              <a:lumOff val="35000"/>
                            </a:schemeClr>
                          </a:solidFill>
                          <a:latin typeface="Trebuchet MS" charset="0"/>
                          <a:ea typeface="Trebuchet MS" charset="0"/>
                          <a:cs typeface="Trebuchet MS" charset="0"/>
                        </a:rPr>
                        <a:t>Data at district / facility level</a:t>
                      </a:r>
                      <a:r>
                        <a:rPr lang="en-GB" sz="1400" baseline="0" dirty="0">
                          <a:solidFill>
                            <a:schemeClr val="tx1">
                              <a:lumMod val="65000"/>
                              <a:lumOff val="35000"/>
                            </a:schemeClr>
                          </a:solidFill>
                          <a:latin typeface="Trebuchet MS" charset="0"/>
                          <a:ea typeface="Trebuchet MS" charset="0"/>
                          <a:cs typeface="Trebuchet MS" charset="0"/>
                        </a:rPr>
                        <a:t> is not </a:t>
                      </a:r>
                      <a:r>
                        <a:rPr lang="en-GB" sz="1400" baseline="0" dirty="0" smtClean="0">
                          <a:solidFill>
                            <a:schemeClr val="tx1">
                              <a:lumMod val="65000"/>
                              <a:lumOff val="35000"/>
                            </a:schemeClr>
                          </a:solidFill>
                          <a:latin typeface="Trebuchet MS" charset="0"/>
                          <a:ea typeface="Trebuchet MS" charset="0"/>
                          <a:cs typeface="Trebuchet MS" charset="0"/>
                        </a:rPr>
                        <a:t>being </a:t>
                      </a:r>
                      <a:r>
                        <a:rPr lang="en-GB" sz="1400" baseline="0" dirty="0">
                          <a:solidFill>
                            <a:schemeClr val="tx1">
                              <a:lumMod val="65000"/>
                              <a:lumOff val="35000"/>
                            </a:schemeClr>
                          </a:solidFill>
                          <a:latin typeface="Trebuchet MS" charset="0"/>
                          <a:ea typeface="Trebuchet MS" charset="0"/>
                          <a:cs typeface="Trebuchet MS" charset="0"/>
                        </a:rPr>
                        <a:t>reviewed</a:t>
                      </a:r>
                      <a:r>
                        <a:rPr lang="en-GB" sz="1400" dirty="0">
                          <a:solidFill>
                            <a:schemeClr val="tx1">
                              <a:lumMod val="65000"/>
                              <a:lumOff val="35000"/>
                            </a:schemeClr>
                          </a:solidFill>
                          <a:latin typeface="Trebuchet MS" charset="0"/>
                          <a:ea typeface="Trebuchet MS" charset="0"/>
                          <a:cs typeface="Trebuchet MS" charset="0"/>
                        </a:rPr>
                        <a:t> </a:t>
                      </a:r>
                    </a:p>
                  </a:txBody>
                  <a:tcPr marL="77334" marR="7733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tx1">
                              <a:lumMod val="65000"/>
                              <a:lumOff val="35000"/>
                            </a:schemeClr>
                          </a:solidFill>
                          <a:latin typeface="Trebuchet MS" charset="0"/>
                          <a:ea typeface="Trebuchet MS" charset="0"/>
                          <a:cs typeface="Trebuchet MS" charset="0"/>
                        </a:rPr>
                        <a:t>Staff do not have skills to review data</a:t>
                      </a:r>
                    </a:p>
                  </a:txBody>
                  <a:tcPr marL="77334" marR="7733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tx1">
                              <a:lumMod val="65000"/>
                              <a:lumOff val="35000"/>
                            </a:schemeClr>
                          </a:solidFill>
                          <a:latin typeface="Trebuchet MS" charset="0"/>
                          <a:ea typeface="Trebuchet MS" charset="0"/>
                          <a:cs typeface="Trebuchet MS" charset="0"/>
                        </a:rPr>
                        <a:t>Provide training</a:t>
                      </a:r>
                      <a:r>
                        <a:rPr lang="en-GB" sz="1400" baseline="0" dirty="0">
                          <a:solidFill>
                            <a:schemeClr val="tx1">
                              <a:lumMod val="65000"/>
                              <a:lumOff val="35000"/>
                            </a:schemeClr>
                          </a:solidFill>
                          <a:latin typeface="Trebuchet MS" charset="0"/>
                          <a:ea typeface="Trebuchet MS" charset="0"/>
                          <a:cs typeface="Trebuchet MS" charset="0"/>
                        </a:rPr>
                        <a:t> on data analysis to all staff managing data at district / facility level</a:t>
                      </a:r>
                      <a:endParaRPr lang="en-GB" sz="1400" dirty="0">
                        <a:solidFill>
                          <a:schemeClr val="tx1">
                            <a:lumMod val="65000"/>
                            <a:lumOff val="35000"/>
                          </a:schemeClr>
                        </a:solidFill>
                        <a:latin typeface="Trebuchet MS" charset="0"/>
                        <a:ea typeface="Trebuchet MS" charset="0"/>
                        <a:cs typeface="Trebuchet MS" charset="0"/>
                      </a:endParaRPr>
                    </a:p>
                  </a:txBody>
                  <a:tcPr marL="77334" marR="77334"/>
                </a:tc>
                <a:extLst>
                  <a:ext uri="{0D108BD9-81ED-4DB2-BD59-A6C34878D82A}">
                    <a16:rowId xmlns="" xmlns:a16="http://schemas.microsoft.com/office/drawing/2014/main" val="10004"/>
                  </a:ext>
                </a:extLst>
              </a:tr>
            </a:tbl>
          </a:graphicData>
        </a:graphic>
      </p:graphicFrame>
      <p:sp>
        <p:nvSpPr>
          <p:cNvPr id="2" name="Title 1"/>
          <p:cNvSpPr>
            <a:spLocks noGrp="1"/>
          </p:cNvSpPr>
          <p:nvPr>
            <p:ph type="title"/>
          </p:nvPr>
        </p:nvSpPr>
        <p:spPr/>
        <p:txBody>
          <a:bodyPr>
            <a:noAutofit/>
          </a:bodyPr>
          <a:lstStyle/>
          <a:p>
            <a:r>
              <a:rPr lang="en-GB" sz="2800" dirty="0" smtClean="0"/>
              <a:t>COMMON CHALLENGES IN COLLECTING M&amp;E DATA</a:t>
            </a:r>
            <a:endParaRPr lang="en-GB" sz="2800" dirty="0"/>
          </a:p>
        </p:txBody>
      </p:sp>
    </p:spTree>
    <p:extLst>
      <p:ext uri="{BB962C8B-B14F-4D97-AF65-F5344CB8AC3E}">
        <p14:creationId xmlns:p14="http://schemas.microsoft.com/office/powerpoint/2010/main" val="59138819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282232" y="2008188"/>
            <a:ext cx="3888000" cy="4601986"/>
          </a:xfrm>
        </p:spPr>
        <p:txBody>
          <a:bodyPr/>
          <a:lstStyle/>
          <a:p>
            <a:pPr>
              <a:lnSpc>
                <a:spcPct val="85000"/>
              </a:lnSpc>
              <a:spcBef>
                <a:spcPct val="0"/>
              </a:spcBef>
              <a:spcAft>
                <a:spcPct val="25000"/>
              </a:spcAft>
              <a:buNone/>
            </a:pPr>
            <a:r>
              <a:rPr lang="en-GB" sz="2000" b="1" dirty="0">
                <a:solidFill>
                  <a:schemeClr val="tx1">
                    <a:lumMod val="65000"/>
                    <a:lumOff val="35000"/>
                  </a:schemeClr>
                </a:solidFill>
              </a:rPr>
              <a:t>Purposes</a:t>
            </a:r>
          </a:p>
          <a:p>
            <a:pPr>
              <a:lnSpc>
                <a:spcPct val="85000"/>
              </a:lnSpc>
              <a:spcBef>
                <a:spcPct val="0"/>
              </a:spcBef>
              <a:spcAft>
                <a:spcPct val="25000"/>
              </a:spcAft>
            </a:pPr>
            <a:endParaRPr lang="en-GB" sz="2000" dirty="0" smtClean="0">
              <a:solidFill>
                <a:schemeClr val="tx1">
                  <a:lumMod val="65000"/>
                  <a:lumOff val="35000"/>
                </a:schemeClr>
              </a:solidFill>
            </a:endParaRPr>
          </a:p>
          <a:p>
            <a:pPr>
              <a:lnSpc>
                <a:spcPct val="85000"/>
              </a:lnSpc>
              <a:spcBef>
                <a:spcPct val="0"/>
              </a:spcBef>
              <a:spcAft>
                <a:spcPct val="25000"/>
              </a:spcAft>
            </a:pPr>
            <a:r>
              <a:rPr lang="en-GB" sz="2000" dirty="0" smtClean="0">
                <a:solidFill>
                  <a:schemeClr val="tx1">
                    <a:lumMod val="65000"/>
                    <a:lumOff val="35000"/>
                  </a:schemeClr>
                </a:solidFill>
              </a:rPr>
              <a:t>Revise </a:t>
            </a:r>
            <a:r>
              <a:rPr lang="en-GB" sz="2000" dirty="0">
                <a:solidFill>
                  <a:schemeClr val="tx1">
                    <a:lumMod val="65000"/>
                    <a:lumOff val="35000"/>
                  </a:schemeClr>
                </a:solidFill>
              </a:rPr>
              <a:t>existing recording and reporting documents to enable collection of performance indicator data</a:t>
            </a:r>
          </a:p>
          <a:p>
            <a:pPr>
              <a:lnSpc>
                <a:spcPct val="85000"/>
              </a:lnSpc>
              <a:spcBef>
                <a:spcPct val="0"/>
              </a:spcBef>
              <a:spcAft>
                <a:spcPct val="25000"/>
              </a:spcAft>
              <a:buNone/>
            </a:pPr>
            <a:endParaRPr lang="en-GB" sz="2000" b="1" dirty="0">
              <a:solidFill>
                <a:schemeClr val="tx1">
                  <a:lumMod val="65000"/>
                  <a:lumOff val="35000"/>
                </a:schemeClr>
              </a:solidFill>
            </a:endParaRPr>
          </a:p>
          <a:p>
            <a:pPr>
              <a:lnSpc>
                <a:spcPct val="85000"/>
              </a:lnSpc>
              <a:spcBef>
                <a:spcPct val="0"/>
              </a:spcBef>
              <a:spcAft>
                <a:spcPct val="25000"/>
              </a:spcAft>
              <a:buNone/>
            </a:pPr>
            <a:r>
              <a:rPr lang="en-GB" sz="2000" b="1" dirty="0">
                <a:solidFill>
                  <a:schemeClr val="tx1">
                    <a:lumMod val="65000"/>
                    <a:lumOff val="35000"/>
                  </a:schemeClr>
                </a:solidFill>
              </a:rPr>
              <a:t>Total time</a:t>
            </a:r>
          </a:p>
          <a:p>
            <a:pPr>
              <a:lnSpc>
                <a:spcPct val="85000"/>
              </a:lnSpc>
              <a:spcBef>
                <a:spcPct val="0"/>
              </a:spcBef>
              <a:spcAft>
                <a:spcPct val="25000"/>
              </a:spcAft>
            </a:pPr>
            <a:endParaRPr lang="en-GB" sz="2000" dirty="0" smtClean="0">
              <a:solidFill>
                <a:schemeClr val="tx1">
                  <a:lumMod val="65000"/>
                  <a:lumOff val="35000"/>
                </a:schemeClr>
              </a:solidFill>
            </a:endParaRPr>
          </a:p>
          <a:p>
            <a:pPr>
              <a:lnSpc>
                <a:spcPct val="85000"/>
              </a:lnSpc>
              <a:spcBef>
                <a:spcPct val="0"/>
              </a:spcBef>
              <a:spcAft>
                <a:spcPct val="25000"/>
              </a:spcAft>
            </a:pPr>
            <a:r>
              <a:rPr lang="en-GB" sz="2000" dirty="0" smtClean="0">
                <a:solidFill>
                  <a:schemeClr val="tx1">
                    <a:lumMod val="65000"/>
                    <a:lumOff val="35000"/>
                  </a:schemeClr>
                </a:solidFill>
              </a:rPr>
              <a:t>80 </a:t>
            </a:r>
            <a:r>
              <a:rPr lang="en-GB" sz="2000" dirty="0">
                <a:solidFill>
                  <a:schemeClr val="tx1">
                    <a:lumMod val="65000"/>
                    <a:lumOff val="35000"/>
                  </a:schemeClr>
                </a:solidFill>
              </a:rPr>
              <a:t>minutes- about 30 minutes discussion in small groups, 10 minutes per group to report back to the large group (4 groups), 10 min discussion</a:t>
            </a:r>
          </a:p>
        </p:txBody>
      </p:sp>
      <p:sp>
        <p:nvSpPr>
          <p:cNvPr id="2" name="Title 1"/>
          <p:cNvSpPr>
            <a:spLocks noGrp="1"/>
          </p:cNvSpPr>
          <p:nvPr>
            <p:ph type="title"/>
          </p:nvPr>
        </p:nvSpPr>
        <p:spPr/>
        <p:txBody>
          <a:bodyPr>
            <a:noAutofit/>
          </a:bodyPr>
          <a:lstStyle/>
          <a:p>
            <a:r>
              <a:rPr lang="en-US" sz="2800" dirty="0" smtClean="0"/>
              <a:t>EXERCISE 2: REVISING INDICATORS FROM SOURCE DOCUMENTS</a:t>
            </a:r>
            <a:endParaRPr lang="en-US" sz="2800" dirty="0"/>
          </a:p>
        </p:txBody>
      </p:sp>
      <p:sp>
        <p:nvSpPr>
          <p:cNvPr id="3" name="Text Placeholder 2"/>
          <p:cNvSpPr>
            <a:spLocks noGrp="1"/>
          </p:cNvSpPr>
          <p:nvPr>
            <p:ph type="body" sz="quarter" idx="4294967295"/>
          </p:nvPr>
        </p:nvSpPr>
        <p:spPr>
          <a:xfrm>
            <a:off x="5515145" y="2008188"/>
            <a:ext cx="3888000" cy="4648200"/>
          </a:xfrm>
        </p:spPr>
        <p:txBody>
          <a:bodyPr/>
          <a:lstStyle/>
          <a:p>
            <a:pPr defTabSz="1041632">
              <a:lnSpc>
                <a:spcPct val="85000"/>
              </a:lnSpc>
              <a:spcBef>
                <a:spcPct val="0"/>
              </a:spcBef>
              <a:spcAft>
                <a:spcPct val="25000"/>
              </a:spcAft>
              <a:buNone/>
              <a:defRPr/>
            </a:pPr>
            <a:r>
              <a:rPr lang="en-US" sz="2000" b="1" dirty="0">
                <a:solidFill>
                  <a:schemeClr val="tx1">
                    <a:lumMod val="65000"/>
                    <a:lumOff val="35000"/>
                  </a:schemeClr>
                </a:solidFill>
              </a:rPr>
              <a:t>Process</a:t>
            </a:r>
          </a:p>
          <a:p>
            <a:pPr marL="283803" indent="-283803">
              <a:lnSpc>
                <a:spcPct val="85000"/>
              </a:lnSpc>
              <a:spcBef>
                <a:spcPct val="0"/>
              </a:spcBef>
              <a:spcAft>
                <a:spcPct val="25000"/>
              </a:spcAft>
              <a:defRPr/>
            </a:pPr>
            <a:r>
              <a:rPr lang="en-GB" sz="2000" dirty="0">
                <a:solidFill>
                  <a:schemeClr val="tx1">
                    <a:lumMod val="65000"/>
                    <a:lumOff val="35000"/>
                  </a:schemeClr>
                </a:solidFill>
              </a:rPr>
              <a:t>Divide into four </a:t>
            </a:r>
            <a:r>
              <a:rPr lang="en-GB" sz="2000" dirty="0" smtClean="0">
                <a:solidFill>
                  <a:schemeClr val="tx1">
                    <a:lumMod val="65000"/>
                    <a:lumOff val="35000"/>
                  </a:schemeClr>
                </a:solidFill>
              </a:rPr>
              <a:t>groups</a:t>
            </a:r>
            <a:endParaRPr lang="en-GB" sz="2000" dirty="0">
              <a:solidFill>
                <a:schemeClr val="tx1">
                  <a:lumMod val="65000"/>
                  <a:lumOff val="35000"/>
                </a:schemeClr>
              </a:solidFill>
            </a:endParaRPr>
          </a:p>
          <a:p>
            <a:pPr marL="283803" indent="-283803">
              <a:lnSpc>
                <a:spcPct val="85000"/>
              </a:lnSpc>
              <a:spcBef>
                <a:spcPct val="0"/>
              </a:spcBef>
              <a:spcAft>
                <a:spcPct val="25000"/>
              </a:spcAft>
              <a:defRPr/>
            </a:pPr>
            <a:r>
              <a:rPr lang="en-GB" sz="2000" dirty="0">
                <a:solidFill>
                  <a:schemeClr val="tx1">
                    <a:lumMod val="65000"/>
                    <a:lumOff val="35000"/>
                  </a:schemeClr>
                </a:solidFill>
              </a:rPr>
              <a:t>Review the indicators and recording and reporting forms </a:t>
            </a:r>
            <a:r>
              <a:rPr lang="en-GB" sz="2000" dirty="0" smtClean="0">
                <a:solidFill>
                  <a:schemeClr val="tx1">
                    <a:lumMod val="65000"/>
                    <a:lumOff val="35000"/>
                  </a:schemeClr>
                </a:solidFill>
              </a:rPr>
              <a:t>provided</a:t>
            </a:r>
            <a:endParaRPr lang="en-GB" sz="2000" dirty="0">
              <a:solidFill>
                <a:schemeClr val="tx1">
                  <a:lumMod val="65000"/>
                  <a:lumOff val="35000"/>
                </a:schemeClr>
              </a:solidFill>
            </a:endParaRPr>
          </a:p>
          <a:p>
            <a:pPr marL="283803" indent="-283803">
              <a:lnSpc>
                <a:spcPct val="85000"/>
              </a:lnSpc>
              <a:spcBef>
                <a:spcPct val="0"/>
              </a:spcBef>
              <a:spcAft>
                <a:spcPct val="25000"/>
              </a:spcAft>
              <a:defRPr/>
            </a:pPr>
            <a:r>
              <a:rPr lang="en-GB" sz="2000" dirty="0">
                <a:solidFill>
                  <a:schemeClr val="tx1">
                    <a:lumMod val="65000"/>
                    <a:lumOff val="35000"/>
                  </a:schemeClr>
                </a:solidFill>
              </a:rPr>
              <a:t>What changes would you make to the forms to ensure that the performance indicator data are collected</a:t>
            </a:r>
            <a:r>
              <a:rPr lang="en-GB" sz="2000" dirty="0" smtClean="0">
                <a:solidFill>
                  <a:schemeClr val="tx1">
                    <a:lumMod val="65000"/>
                    <a:lumOff val="35000"/>
                  </a:schemeClr>
                </a:solidFill>
              </a:rPr>
              <a:t>?</a:t>
            </a:r>
            <a:endParaRPr lang="en-GB" sz="2000" dirty="0">
              <a:solidFill>
                <a:schemeClr val="tx1">
                  <a:lumMod val="65000"/>
                  <a:lumOff val="35000"/>
                </a:schemeClr>
              </a:solidFill>
            </a:endParaRPr>
          </a:p>
          <a:p>
            <a:pPr marL="283803" indent="-283803">
              <a:lnSpc>
                <a:spcPct val="85000"/>
              </a:lnSpc>
              <a:spcBef>
                <a:spcPct val="0"/>
              </a:spcBef>
              <a:spcAft>
                <a:spcPct val="25000"/>
              </a:spcAft>
              <a:defRPr/>
            </a:pPr>
            <a:r>
              <a:rPr lang="en-GB" sz="2000" dirty="0">
                <a:solidFill>
                  <a:schemeClr val="tx1">
                    <a:lumMod val="65000"/>
                    <a:lumOff val="35000"/>
                  </a:schemeClr>
                </a:solidFill>
              </a:rPr>
              <a:t>Review and revise the </a:t>
            </a:r>
            <a:r>
              <a:rPr lang="en-GB" sz="2000" dirty="0" smtClean="0">
                <a:solidFill>
                  <a:schemeClr val="tx1">
                    <a:lumMod val="65000"/>
                    <a:lumOff val="35000"/>
                  </a:schemeClr>
                </a:solidFill>
              </a:rPr>
              <a:t>forms</a:t>
            </a:r>
            <a:endParaRPr lang="en-GB" sz="2000" dirty="0">
              <a:solidFill>
                <a:schemeClr val="tx1">
                  <a:lumMod val="65000"/>
                  <a:lumOff val="35000"/>
                </a:schemeClr>
              </a:solidFill>
            </a:endParaRPr>
          </a:p>
          <a:p>
            <a:pPr marL="283803" indent="-283803">
              <a:lnSpc>
                <a:spcPct val="85000"/>
              </a:lnSpc>
              <a:spcBef>
                <a:spcPct val="0"/>
              </a:spcBef>
              <a:spcAft>
                <a:spcPct val="25000"/>
              </a:spcAft>
              <a:defRPr/>
            </a:pPr>
            <a:r>
              <a:rPr lang="en-GB" sz="2000" dirty="0">
                <a:solidFill>
                  <a:schemeClr val="tx1">
                    <a:lumMod val="65000"/>
                    <a:lumOff val="35000"/>
                  </a:schemeClr>
                </a:solidFill>
              </a:rPr>
              <a:t>Discuss any challenges you anticipate in implementing this data collection in your setting</a:t>
            </a:r>
            <a:r>
              <a:rPr lang="en-GB" sz="2000" dirty="0" smtClean="0">
                <a:solidFill>
                  <a:schemeClr val="tx1">
                    <a:lumMod val="65000"/>
                    <a:lumOff val="35000"/>
                  </a:schemeClr>
                </a:solidFill>
              </a:rPr>
              <a:t>?</a:t>
            </a:r>
            <a:endParaRPr lang="en-GB" sz="2000" dirty="0">
              <a:solidFill>
                <a:schemeClr val="tx1">
                  <a:lumMod val="65000"/>
                  <a:lumOff val="35000"/>
                </a:schemeClr>
              </a:solidFill>
            </a:endParaRPr>
          </a:p>
          <a:p>
            <a:pPr marL="283803" indent="-283803">
              <a:lnSpc>
                <a:spcPct val="85000"/>
              </a:lnSpc>
              <a:spcBef>
                <a:spcPct val="0"/>
              </a:spcBef>
              <a:spcAft>
                <a:spcPct val="25000"/>
              </a:spcAft>
              <a:defRPr/>
            </a:pPr>
            <a:r>
              <a:rPr lang="en-US" sz="2000" dirty="0">
                <a:solidFill>
                  <a:schemeClr val="tx1">
                    <a:lumMod val="65000"/>
                    <a:lumOff val="35000"/>
                  </a:schemeClr>
                </a:solidFill>
              </a:rPr>
              <a:t>Share your findings with the group</a:t>
            </a:r>
          </a:p>
        </p:txBody>
      </p:sp>
    </p:spTree>
    <p:extLst>
      <p:ext uri="{BB962C8B-B14F-4D97-AF65-F5344CB8AC3E}">
        <p14:creationId xmlns:p14="http://schemas.microsoft.com/office/powerpoint/2010/main" val="7532096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nSpc>
                <a:spcPct val="105000"/>
              </a:lnSpc>
              <a:spcBef>
                <a:spcPts val="0"/>
              </a:spcBef>
              <a:spcAft>
                <a:spcPts val="799"/>
              </a:spcAft>
              <a:defRPr/>
            </a:pPr>
            <a:r>
              <a:rPr lang="en-US" sz="2000" dirty="0">
                <a:solidFill>
                  <a:schemeClr val="tx1">
                    <a:lumMod val="65000"/>
                    <a:lumOff val="35000"/>
                  </a:schemeClr>
                </a:solidFill>
              </a:rPr>
              <a:t>Which stakeholders need to be involved in the review and revision of existing recording and reporting documents in your country?</a:t>
            </a:r>
          </a:p>
          <a:p>
            <a:pPr>
              <a:lnSpc>
                <a:spcPct val="105000"/>
              </a:lnSpc>
              <a:spcBef>
                <a:spcPts val="0"/>
              </a:spcBef>
              <a:spcAft>
                <a:spcPts val="799"/>
              </a:spcAft>
              <a:defRPr/>
            </a:pPr>
            <a:r>
              <a:rPr lang="en-US" sz="2000" dirty="0">
                <a:solidFill>
                  <a:schemeClr val="tx1">
                    <a:lumMod val="65000"/>
                    <a:lumOff val="35000"/>
                  </a:schemeClr>
                </a:solidFill>
              </a:rPr>
              <a:t>How do you think the challenges identified by the groups can be overcome? Detail an action plan.</a:t>
            </a:r>
          </a:p>
        </p:txBody>
      </p:sp>
      <p:sp>
        <p:nvSpPr>
          <p:cNvPr id="2" name="Title 1"/>
          <p:cNvSpPr>
            <a:spLocks noGrp="1"/>
          </p:cNvSpPr>
          <p:nvPr>
            <p:ph type="title"/>
          </p:nvPr>
        </p:nvSpPr>
        <p:spPr/>
        <p:txBody>
          <a:bodyPr>
            <a:normAutofit/>
          </a:bodyPr>
          <a:lstStyle/>
          <a:p>
            <a:r>
              <a:rPr lang="en-US" sz="2800" dirty="0" smtClean="0"/>
              <a:t>EXERCISE: DEBRIEF</a:t>
            </a:r>
            <a:endParaRPr lang="en-US" sz="2800" dirty="0"/>
          </a:p>
        </p:txBody>
      </p:sp>
    </p:spTree>
    <p:extLst>
      <p:ext uri="{BB962C8B-B14F-4D97-AF65-F5344CB8AC3E}">
        <p14:creationId xmlns:p14="http://schemas.microsoft.com/office/powerpoint/2010/main" val="2805355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sz="2000" dirty="0">
                <a:solidFill>
                  <a:schemeClr val="tx1">
                    <a:lumMod val="65000"/>
                    <a:lumOff val="35000"/>
                  </a:schemeClr>
                </a:solidFill>
              </a:rPr>
              <a:t>Monitoring is the routine process of data collection and measurement of progress toward programme objectives </a:t>
            </a:r>
          </a:p>
          <a:p>
            <a:r>
              <a:rPr lang="en-GB" sz="2000" dirty="0" smtClean="0">
                <a:solidFill>
                  <a:schemeClr val="tx1">
                    <a:lumMod val="65000"/>
                    <a:lumOff val="35000"/>
                  </a:schemeClr>
                </a:solidFill>
              </a:rPr>
              <a:t>Monitoring </a:t>
            </a:r>
            <a:r>
              <a:rPr lang="en-GB" sz="2000" dirty="0">
                <a:solidFill>
                  <a:schemeClr val="tx1">
                    <a:lumMod val="65000"/>
                    <a:lumOff val="35000"/>
                  </a:schemeClr>
                </a:solidFill>
              </a:rPr>
              <a:t>of progress requires comparison of pre-defined criteria against set targets</a:t>
            </a:r>
          </a:p>
          <a:p>
            <a:r>
              <a:rPr lang="en-GB" sz="2000" dirty="0" smtClean="0">
                <a:solidFill>
                  <a:schemeClr val="tx1">
                    <a:lumMod val="65000"/>
                    <a:lumOff val="35000"/>
                  </a:schemeClr>
                </a:solidFill>
              </a:rPr>
              <a:t>Monitoring </a:t>
            </a:r>
            <a:r>
              <a:rPr lang="en-GB" sz="2000" dirty="0">
                <a:solidFill>
                  <a:schemeClr val="tx1">
                    <a:lumMod val="65000"/>
                    <a:lumOff val="35000"/>
                  </a:schemeClr>
                </a:solidFill>
              </a:rPr>
              <a:t>data record the programmes </a:t>
            </a:r>
            <a:r>
              <a:rPr lang="en-GB" sz="2000" b="1" dirty="0">
                <a:solidFill>
                  <a:schemeClr val="tx1">
                    <a:lumMod val="65000"/>
                    <a:lumOff val="35000"/>
                  </a:schemeClr>
                </a:solidFill>
              </a:rPr>
              <a:t>inputs</a:t>
            </a:r>
            <a:r>
              <a:rPr lang="en-GB" sz="2000" dirty="0">
                <a:solidFill>
                  <a:schemeClr val="tx1">
                    <a:lumMod val="65000"/>
                    <a:lumOff val="35000"/>
                  </a:schemeClr>
                </a:solidFill>
              </a:rPr>
              <a:t>, </a:t>
            </a:r>
            <a:r>
              <a:rPr lang="en-GB" sz="2000" b="1" dirty="0">
                <a:solidFill>
                  <a:schemeClr val="tx1">
                    <a:lumMod val="65000"/>
                    <a:lumOff val="35000"/>
                  </a:schemeClr>
                </a:solidFill>
              </a:rPr>
              <a:t>processes</a:t>
            </a:r>
            <a:r>
              <a:rPr lang="en-GB" sz="2000" dirty="0">
                <a:solidFill>
                  <a:schemeClr val="tx1">
                    <a:lumMod val="65000"/>
                    <a:lumOff val="35000"/>
                  </a:schemeClr>
                </a:solidFill>
              </a:rPr>
              <a:t> and </a:t>
            </a:r>
            <a:r>
              <a:rPr lang="en-GB" sz="2000" b="1" dirty="0">
                <a:solidFill>
                  <a:schemeClr val="tx1">
                    <a:lumMod val="65000"/>
                    <a:lumOff val="35000"/>
                  </a:schemeClr>
                </a:solidFill>
              </a:rPr>
              <a:t>outputs</a:t>
            </a:r>
            <a:r>
              <a:rPr lang="en-GB" sz="2000" dirty="0">
                <a:solidFill>
                  <a:schemeClr val="tx1">
                    <a:lumMod val="65000"/>
                    <a:lumOff val="35000"/>
                  </a:schemeClr>
                </a:solidFill>
              </a:rPr>
              <a:t> </a:t>
            </a:r>
          </a:p>
          <a:p>
            <a:endParaRPr lang="en-GB" sz="2000" dirty="0">
              <a:solidFill>
                <a:schemeClr val="tx1">
                  <a:lumMod val="65000"/>
                  <a:lumOff val="35000"/>
                </a:schemeClr>
              </a:solidFill>
            </a:endParaRPr>
          </a:p>
          <a:p>
            <a:endParaRPr lang="en-GB" sz="2000" dirty="0">
              <a:solidFill>
                <a:schemeClr val="tx1">
                  <a:lumMod val="65000"/>
                  <a:lumOff val="35000"/>
                </a:schemeClr>
              </a:solidFill>
            </a:endParaRPr>
          </a:p>
        </p:txBody>
      </p:sp>
      <p:sp>
        <p:nvSpPr>
          <p:cNvPr id="4" name="Title 3"/>
          <p:cNvSpPr>
            <a:spLocks noGrp="1"/>
          </p:cNvSpPr>
          <p:nvPr>
            <p:ph type="title"/>
          </p:nvPr>
        </p:nvSpPr>
        <p:spPr/>
        <p:txBody>
          <a:bodyPr>
            <a:normAutofit/>
          </a:bodyPr>
          <a:lstStyle/>
          <a:p>
            <a:r>
              <a:rPr lang="en-GB" sz="2800" dirty="0" smtClean="0"/>
              <a:t>WHAT IS MONITORING?</a:t>
            </a:r>
            <a:endParaRPr lang="en-GB" sz="2800" dirty="0"/>
          </a:p>
        </p:txBody>
      </p:sp>
      <p:sp>
        <p:nvSpPr>
          <p:cNvPr id="8" name="TextBox 7"/>
          <p:cNvSpPr txBox="1"/>
          <p:nvPr/>
        </p:nvSpPr>
        <p:spPr>
          <a:xfrm>
            <a:off x="2319983" y="6599939"/>
            <a:ext cx="7157729" cy="553998"/>
          </a:xfrm>
          <a:prstGeom prst="rect">
            <a:avLst/>
          </a:prstGeom>
          <a:noFill/>
        </p:spPr>
        <p:txBody>
          <a:bodyPr wrap="none" rtlCol="0">
            <a:spAutoFit/>
          </a:bodyPr>
          <a:lstStyle/>
          <a:p>
            <a:pPr algn="r"/>
            <a:r>
              <a:rPr lang="en-US" sz="1000" dirty="0">
                <a:solidFill>
                  <a:srgbClr val="C00000"/>
                </a:solidFill>
                <a:latin typeface="Calibri" charset="0"/>
                <a:ea typeface="Calibri" charset="0"/>
                <a:cs typeface="Calibri" charset="0"/>
              </a:rPr>
              <a:t>WHO. National AIDS programmes : a guide to monitoring and evaluating HIV/AIDS care and support. </a:t>
            </a:r>
          </a:p>
          <a:p>
            <a:pPr algn="r"/>
            <a:r>
              <a:rPr lang="en-US" sz="1000" u="sng" dirty="0">
                <a:solidFill>
                  <a:srgbClr val="C00000"/>
                </a:solidFill>
                <a:latin typeface="Calibri" charset="0"/>
                <a:ea typeface="Calibri" charset="0"/>
                <a:cs typeface="Calibri" charset="0"/>
              </a:rPr>
              <a:t>http://</a:t>
            </a:r>
            <a:r>
              <a:rPr lang="en-US" sz="1000" u="sng" dirty="0" err="1">
                <a:solidFill>
                  <a:srgbClr val="C00000"/>
                </a:solidFill>
                <a:latin typeface="Calibri" charset="0"/>
                <a:ea typeface="Calibri" charset="0"/>
                <a:cs typeface="Calibri" charset="0"/>
              </a:rPr>
              <a:t>www.who.int</a:t>
            </a:r>
            <a:r>
              <a:rPr lang="en-US" sz="1000" u="sng" dirty="0">
                <a:solidFill>
                  <a:srgbClr val="C00000"/>
                </a:solidFill>
                <a:latin typeface="Calibri" charset="0"/>
                <a:ea typeface="Calibri" charset="0"/>
                <a:cs typeface="Calibri" charset="0"/>
              </a:rPr>
              <a:t>/</a:t>
            </a:r>
            <a:r>
              <a:rPr lang="en-US" sz="1000" u="sng" dirty="0" err="1">
                <a:solidFill>
                  <a:srgbClr val="C00000"/>
                </a:solidFill>
                <a:latin typeface="Calibri" charset="0"/>
                <a:ea typeface="Calibri" charset="0"/>
                <a:cs typeface="Calibri" charset="0"/>
              </a:rPr>
              <a:t>hiv</a:t>
            </a:r>
            <a:r>
              <a:rPr lang="en-US" sz="1000" u="sng" dirty="0">
                <a:solidFill>
                  <a:srgbClr val="C00000"/>
                </a:solidFill>
                <a:latin typeface="Calibri" charset="0"/>
                <a:ea typeface="Calibri" charset="0"/>
                <a:cs typeface="Calibri" charset="0"/>
              </a:rPr>
              <a:t>/pub/epidemiology/</a:t>
            </a:r>
            <a:r>
              <a:rPr lang="en-US" sz="1000" u="sng" dirty="0" err="1">
                <a:solidFill>
                  <a:srgbClr val="C00000"/>
                </a:solidFill>
                <a:latin typeface="Calibri" charset="0"/>
                <a:ea typeface="Calibri" charset="0"/>
                <a:cs typeface="Calibri" charset="0"/>
              </a:rPr>
              <a:t>en</a:t>
            </a:r>
            <a:r>
              <a:rPr lang="en-US" sz="1000" u="sng" dirty="0">
                <a:solidFill>
                  <a:srgbClr val="C00000"/>
                </a:solidFill>
                <a:latin typeface="Calibri" charset="0"/>
                <a:ea typeface="Calibri" charset="0"/>
                <a:cs typeface="Calibri" charset="0"/>
              </a:rPr>
              <a:t>/</a:t>
            </a:r>
            <a:r>
              <a:rPr lang="en-US" sz="1000" u="sng" dirty="0" err="1">
                <a:solidFill>
                  <a:srgbClr val="C00000"/>
                </a:solidFill>
                <a:latin typeface="Calibri" charset="0"/>
                <a:ea typeface="Calibri" charset="0"/>
                <a:cs typeface="Calibri" charset="0"/>
              </a:rPr>
              <a:t>Care&amp;SupportGuideE.pdf?ua</a:t>
            </a:r>
            <a:r>
              <a:rPr lang="en-US" sz="1000" u="sng" dirty="0">
                <a:solidFill>
                  <a:srgbClr val="C00000"/>
                </a:solidFill>
                <a:latin typeface="Calibri" charset="0"/>
                <a:ea typeface="Calibri" charset="0"/>
                <a:cs typeface="Calibri" charset="0"/>
              </a:rPr>
              <a:t>=1 </a:t>
            </a:r>
          </a:p>
          <a:p>
            <a:endParaRPr lang="en-GB" sz="1000" dirty="0">
              <a:solidFill>
                <a:schemeClr val="tx1">
                  <a:lumMod val="50000"/>
                  <a:lumOff val="50000"/>
                </a:schemeClr>
              </a:solidFill>
              <a:latin typeface="Calibri" charset="0"/>
              <a:ea typeface="Calibri" charset="0"/>
              <a:cs typeface="Calibri" charset="0"/>
            </a:endParaRPr>
          </a:p>
        </p:txBody>
      </p:sp>
    </p:spTree>
    <p:extLst>
      <p:ext uri="{BB962C8B-B14F-4D97-AF65-F5344CB8AC3E}">
        <p14:creationId xmlns:p14="http://schemas.microsoft.com/office/powerpoint/2010/main" val="117520883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sz="2000" dirty="0">
                <a:solidFill>
                  <a:schemeClr val="tx1">
                    <a:lumMod val="65000"/>
                    <a:lumOff val="35000"/>
                  </a:schemeClr>
                </a:solidFill>
              </a:rPr>
              <a:t>What is the vision of the End TB Strategy?</a:t>
            </a:r>
          </a:p>
          <a:p>
            <a:pPr lvl="1"/>
            <a:r>
              <a:rPr lang="en-GB" sz="2000" dirty="0">
                <a:solidFill>
                  <a:schemeClr val="tx1">
                    <a:lumMod val="65000"/>
                    <a:lumOff val="35000"/>
                  </a:schemeClr>
                </a:solidFill>
              </a:rPr>
              <a:t>Give two examples of top-ten priority indicators of the End TB Strategy?</a:t>
            </a:r>
          </a:p>
          <a:p>
            <a:pPr lvl="1"/>
            <a:r>
              <a:rPr lang="en-GB" sz="2000" dirty="0">
                <a:solidFill>
                  <a:schemeClr val="tx1">
                    <a:lumMod val="65000"/>
                    <a:lumOff val="35000"/>
                  </a:schemeClr>
                </a:solidFill>
              </a:rPr>
              <a:t>Give two examples of the laboratory indicators of the End TB Strategy?</a:t>
            </a:r>
          </a:p>
          <a:p>
            <a:r>
              <a:rPr lang="en-GB" sz="2000" dirty="0">
                <a:solidFill>
                  <a:schemeClr val="tx1">
                    <a:lumMod val="65000"/>
                    <a:lumOff val="35000"/>
                  </a:schemeClr>
                </a:solidFill>
              </a:rPr>
              <a:t>List the three steps in developing a M&amp;E framework for your country?</a:t>
            </a:r>
          </a:p>
          <a:p>
            <a:r>
              <a:rPr lang="en-GB" sz="2000" dirty="0">
                <a:solidFill>
                  <a:schemeClr val="tx1">
                    <a:lumMod val="65000"/>
                    <a:lumOff val="35000"/>
                  </a:schemeClr>
                </a:solidFill>
              </a:rPr>
              <a:t>List five sources of data that may be considered when developing a M&amp;E framework for your country?   </a:t>
            </a:r>
          </a:p>
          <a:p>
            <a:endParaRPr lang="en-GB" sz="2000" dirty="0">
              <a:solidFill>
                <a:schemeClr val="tx1">
                  <a:lumMod val="65000"/>
                  <a:lumOff val="35000"/>
                </a:schemeClr>
              </a:solidFill>
            </a:endParaRPr>
          </a:p>
          <a:p>
            <a:pPr lvl="1"/>
            <a:endParaRPr lang="en-GB" sz="2000" dirty="0">
              <a:solidFill>
                <a:schemeClr val="tx1">
                  <a:lumMod val="65000"/>
                  <a:lumOff val="35000"/>
                </a:schemeClr>
              </a:solidFill>
            </a:endParaRPr>
          </a:p>
        </p:txBody>
      </p:sp>
      <p:sp>
        <p:nvSpPr>
          <p:cNvPr id="2" name="Title 1"/>
          <p:cNvSpPr>
            <a:spLocks noGrp="1"/>
          </p:cNvSpPr>
          <p:nvPr>
            <p:ph type="title"/>
          </p:nvPr>
        </p:nvSpPr>
        <p:spPr/>
        <p:txBody>
          <a:bodyPr>
            <a:normAutofit/>
          </a:bodyPr>
          <a:lstStyle/>
          <a:p>
            <a:r>
              <a:rPr lang="en-GB" sz="2800" dirty="0" smtClean="0"/>
              <a:t>DISCUSSION QUESTIONS</a:t>
            </a:r>
            <a:endParaRPr lang="en-GB" sz="2800" dirty="0"/>
          </a:p>
        </p:txBody>
      </p:sp>
    </p:spTree>
    <p:extLst>
      <p:ext uri="{BB962C8B-B14F-4D97-AF65-F5344CB8AC3E}">
        <p14:creationId xmlns:p14="http://schemas.microsoft.com/office/powerpoint/2010/main" val="21635941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p:cNvSpPr/>
          <p:nvPr/>
        </p:nvSpPr>
        <p:spPr>
          <a:xfrm>
            <a:off x="1548966" y="2141697"/>
            <a:ext cx="7590707" cy="4115681"/>
          </a:xfrm>
          <a:custGeom>
            <a:avLst/>
            <a:gdLst>
              <a:gd name="connsiteX0" fmla="*/ 0 w 7606681"/>
              <a:gd name="connsiteY0" fmla="*/ 1755 h 4124342"/>
              <a:gd name="connsiteX1" fmla="*/ 1843694 w 7606681"/>
              <a:gd name="connsiteY1" fmla="*/ 1755 h 4124342"/>
              <a:gd name="connsiteX2" fmla="*/ 1843694 w 7606681"/>
              <a:gd name="connsiteY2" fmla="*/ 2063925 h 4124342"/>
              <a:gd name="connsiteX3" fmla="*/ 0 w 7606681"/>
              <a:gd name="connsiteY3" fmla="*/ 2063925 h 4124342"/>
              <a:gd name="connsiteX4" fmla="*/ 3841992 w 7606681"/>
              <a:gd name="connsiteY4" fmla="*/ 1 h 4124342"/>
              <a:gd name="connsiteX5" fmla="*/ 5685686 w 7606681"/>
              <a:gd name="connsiteY5" fmla="*/ 1 h 4124342"/>
              <a:gd name="connsiteX6" fmla="*/ 5685686 w 7606681"/>
              <a:gd name="connsiteY6" fmla="*/ 4124342 h 4124342"/>
              <a:gd name="connsiteX7" fmla="*/ 3841992 w 7606681"/>
              <a:gd name="connsiteY7" fmla="*/ 4124342 h 4124342"/>
              <a:gd name="connsiteX8" fmla="*/ 5762987 w 7606681"/>
              <a:gd name="connsiteY8" fmla="*/ 0 h 4124342"/>
              <a:gd name="connsiteX9" fmla="*/ 7606681 w 7606681"/>
              <a:gd name="connsiteY9" fmla="*/ 0 h 4124342"/>
              <a:gd name="connsiteX10" fmla="*/ 7606681 w 7606681"/>
              <a:gd name="connsiteY10" fmla="*/ 2062170 h 4124342"/>
              <a:gd name="connsiteX11" fmla="*/ 5762987 w 7606681"/>
              <a:gd name="connsiteY11" fmla="*/ 2062170 h 4124342"/>
              <a:gd name="connsiteX12" fmla="*/ 1920996 w 7606681"/>
              <a:gd name="connsiteY12" fmla="*/ 0 h 4124342"/>
              <a:gd name="connsiteX13" fmla="*/ 3764690 w 7606681"/>
              <a:gd name="connsiteY13" fmla="*/ 0 h 4124342"/>
              <a:gd name="connsiteX14" fmla="*/ 3764690 w 7606681"/>
              <a:gd name="connsiteY14" fmla="*/ 3197829 h 4124342"/>
              <a:gd name="connsiteX15" fmla="*/ 1920996 w 7606681"/>
              <a:gd name="connsiteY15" fmla="*/ 3197829 h 4124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606681" h="4124342">
                <a:moveTo>
                  <a:pt x="0" y="1755"/>
                </a:moveTo>
                <a:lnTo>
                  <a:pt x="1843694" y="1755"/>
                </a:lnTo>
                <a:lnTo>
                  <a:pt x="1843694" y="2063925"/>
                </a:lnTo>
                <a:lnTo>
                  <a:pt x="0" y="2063925"/>
                </a:lnTo>
                <a:close/>
                <a:moveTo>
                  <a:pt x="3841992" y="1"/>
                </a:moveTo>
                <a:lnTo>
                  <a:pt x="5685686" y="1"/>
                </a:lnTo>
                <a:lnTo>
                  <a:pt x="5685686" y="4124342"/>
                </a:lnTo>
                <a:lnTo>
                  <a:pt x="3841992" y="4124342"/>
                </a:lnTo>
                <a:close/>
                <a:moveTo>
                  <a:pt x="5762987" y="0"/>
                </a:moveTo>
                <a:lnTo>
                  <a:pt x="7606681" y="0"/>
                </a:lnTo>
                <a:lnTo>
                  <a:pt x="7606681" y="2062170"/>
                </a:lnTo>
                <a:lnTo>
                  <a:pt x="5762987" y="2062170"/>
                </a:lnTo>
                <a:close/>
                <a:moveTo>
                  <a:pt x="1920996" y="0"/>
                </a:moveTo>
                <a:lnTo>
                  <a:pt x="3764690" y="0"/>
                </a:lnTo>
                <a:lnTo>
                  <a:pt x="3764690" y="3197829"/>
                </a:lnTo>
                <a:lnTo>
                  <a:pt x="1920996" y="3197829"/>
                </a:lnTo>
                <a:close/>
              </a:path>
            </a:pathLst>
          </a:custGeom>
          <a:blipFill dpi="0" rotWithShape="1">
            <a:blip r:embed="rId2">
              <a:alphaModFix amt="7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Slide Number Placeholder 2"/>
          <p:cNvSpPr>
            <a:spLocks noGrp="1"/>
          </p:cNvSpPr>
          <p:nvPr>
            <p:ph type="sldNum" sz="quarter" idx="12"/>
          </p:nvPr>
        </p:nvSpPr>
        <p:spPr/>
        <p:txBody>
          <a:bodyPr/>
          <a:lstStyle/>
          <a:p>
            <a:fld id="{E2C4D301-A70E-3E43-AE0A-9757AD428F12}" type="slidenum">
              <a:rPr lang="en-US" smtClean="0"/>
              <a:t>41</a:t>
            </a:fld>
            <a:endParaRPr lang="en-US"/>
          </a:p>
        </p:txBody>
      </p:sp>
      <p:sp>
        <p:nvSpPr>
          <p:cNvPr id="4" name="Rectangle 3"/>
          <p:cNvSpPr/>
          <p:nvPr/>
        </p:nvSpPr>
        <p:spPr>
          <a:xfrm>
            <a:off x="7299851" y="4716711"/>
            <a:ext cx="2729705" cy="368556"/>
          </a:xfrm>
          <a:prstGeom prst="rect">
            <a:avLst/>
          </a:prstGeom>
        </p:spPr>
        <p:txBody>
          <a:bodyPr wrap="square" lIns="0" tIns="0" rIns="0" bIns="0">
            <a:spAutoFit/>
          </a:bodyPr>
          <a:lstStyle/>
          <a:p>
            <a:pPr>
              <a:buClr>
                <a:srgbClr val="DC1F26"/>
              </a:buClr>
              <a:defRPr/>
            </a:pPr>
            <a:r>
              <a:rPr lang="en-US" altLang="en-US" sz="2395" b="1" i="1" dirty="0">
                <a:latin typeface="Trebuchet MS" charset="0"/>
                <a:ea typeface="Trebuchet MS" charset="0"/>
                <a:cs typeface="Trebuchet MS" charset="0"/>
              </a:rPr>
              <a:t>THANK YOU</a:t>
            </a:r>
          </a:p>
        </p:txBody>
      </p:sp>
      <p:sp>
        <p:nvSpPr>
          <p:cNvPr id="6" name="Rectangle 5"/>
          <p:cNvSpPr/>
          <p:nvPr/>
        </p:nvSpPr>
        <p:spPr>
          <a:xfrm>
            <a:off x="7299851" y="4399806"/>
            <a:ext cx="1335398" cy="106267"/>
          </a:xfrm>
          <a:prstGeom prst="rect">
            <a:avLst/>
          </a:prstGeom>
          <a:solidFill>
            <a:srgbClr val="5BBF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548965" y="598512"/>
            <a:ext cx="1839822" cy="1398450"/>
          </a:xfrm>
          <a:prstGeom prst="rect">
            <a:avLst/>
          </a:prstGeom>
        </p:spPr>
      </p:pic>
      <p:sp>
        <p:nvSpPr>
          <p:cNvPr id="7" name="TextBox 6"/>
          <p:cNvSpPr txBox="1"/>
          <p:nvPr/>
        </p:nvSpPr>
        <p:spPr>
          <a:xfrm>
            <a:off x="87735" y="4199537"/>
            <a:ext cx="3359856" cy="246221"/>
          </a:xfrm>
          <a:prstGeom prst="rect">
            <a:avLst/>
          </a:prstGeom>
          <a:noFill/>
        </p:spPr>
        <p:txBody>
          <a:bodyPr wrap="square" rtlCol="0">
            <a:spAutoFit/>
          </a:bodyPr>
          <a:lstStyle/>
          <a:p>
            <a:pPr algn="r"/>
            <a:r>
              <a:rPr lang="en-US" sz="1000" dirty="0" smtClean="0">
                <a:solidFill>
                  <a:schemeClr val="tx1">
                    <a:lumMod val="65000"/>
                    <a:lumOff val="35000"/>
                  </a:schemeClr>
                </a:solidFill>
                <a:latin typeface="Calibri" charset="0"/>
                <a:ea typeface="Calibri" charset="0"/>
                <a:cs typeface="Calibri" charset="0"/>
              </a:rPr>
              <a:t>© John Rae </a:t>
            </a:r>
            <a:endParaRPr lang="en-US" sz="1002" dirty="0">
              <a:solidFill>
                <a:schemeClr val="tx1">
                  <a:lumMod val="65000"/>
                  <a:lumOff val="35000"/>
                </a:schemeClr>
              </a:solidFill>
              <a:latin typeface="Calibri" charset="0"/>
              <a:ea typeface="Calibri" charset="0"/>
              <a:cs typeface="Calibri" charset="0"/>
            </a:endParaRPr>
          </a:p>
        </p:txBody>
      </p:sp>
    </p:spTree>
    <p:extLst>
      <p:ext uri="{BB962C8B-B14F-4D97-AF65-F5344CB8AC3E}">
        <p14:creationId xmlns:p14="http://schemas.microsoft.com/office/powerpoint/2010/main" val="1287787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1000" fill="hold"/>
                                        <p:tgtEl>
                                          <p:spTgt spid="4"/>
                                        </p:tgtEl>
                                        <p:attrNameLst>
                                          <p:attrName>ppt_x</p:attrName>
                                        </p:attrNameLst>
                                      </p:cBhvr>
                                      <p:tavLst>
                                        <p:tav tm="0">
                                          <p:val>
                                            <p:strVal val="#ppt_x"/>
                                          </p:val>
                                        </p:tav>
                                        <p:tav tm="100000">
                                          <p:val>
                                            <p:strVal val="#ppt_x"/>
                                          </p:val>
                                        </p:tav>
                                      </p:tavLst>
                                    </p:anim>
                                    <p:anim calcmode="lin" valueType="num">
                                      <p:cBhvr additive="base">
                                        <p:cTn id="14"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000" dirty="0">
                <a:solidFill>
                  <a:schemeClr val="tx1">
                    <a:lumMod val="65000"/>
                    <a:lumOff val="35000"/>
                  </a:schemeClr>
                </a:solidFill>
              </a:rPr>
              <a:t>Evaluation assesses the worth or value of a programme, and its impact on the target population</a:t>
            </a:r>
          </a:p>
          <a:p>
            <a:r>
              <a:rPr lang="en-US" sz="2000" dirty="0" smtClean="0">
                <a:solidFill>
                  <a:schemeClr val="tx1">
                    <a:lumMod val="65000"/>
                    <a:lumOff val="35000"/>
                  </a:schemeClr>
                </a:solidFill>
              </a:rPr>
              <a:t>Evaluation </a:t>
            </a:r>
            <a:r>
              <a:rPr lang="en-US" sz="2000" dirty="0">
                <a:solidFill>
                  <a:schemeClr val="tx1">
                    <a:lumMod val="65000"/>
                    <a:lumOff val="35000"/>
                  </a:schemeClr>
                </a:solidFill>
              </a:rPr>
              <a:t>links observed </a:t>
            </a:r>
            <a:r>
              <a:rPr lang="en-US" sz="2000" b="1" dirty="0">
                <a:solidFill>
                  <a:schemeClr val="tx1">
                    <a:lumMod val="65000"/>
                    <a:lumOff val="35000"/>
                  </a:schemeClr>
                </a:solidFill>
              </a:rPr>
              <a:t>outcomes</a:t>
            </a:r>
            <a:r>
              <a:rPr lang="en-US" sz="2000" dirty="0">
                <a:solidFill>
                  <a:schemeClr val="tx1">
                    <a:lumMod val="65000"/>
                    <a:lumOff val="35000"/>
                  </a:schemeClr>
                </a:solidFill>
              </a:rPr>
              <a:t> and </a:t>
            </a:r>
            <a:r>
              <a:rPr lang="en-US" sz="2000" b="1" dirty="0">
                <a:solidFill>
                  <a:schemeClr val="tx1">
                    <a:lumMod val="65000"/>
                    <a:lumOff val="35000"/>
                  </a:schemeClr>
                </a:solidFill>
              </a:rPr>
              <a:t>impacts</a:t>
            </a:r>
            <a:r>
              <a:rPr lang="en-US" sz="2000" dirty="0">
                <a:solidFill>
                  <a:schemeClr val="tx1">
                    <a:lumMod val="65000"/>
                    <a:lumOff val="35000"/>
                  </a:schemeClr>
                </a:solidFill>
              </a:rPr>
              <a:t> to </a:t>
            </a:r>
            <a:r>
              <a:rPr lang="en-US" sz="2000" dirty="0" smtClean="0">
                <a:solidFill>
                  <a:schemeClr val="tx1">
                    <a:lumMod val="65000"/>
                    <a:lumOff val="35000"/>
                  </a:schemeClr>
                </a:solidFill>
              </a:rPr>
              <a:t>the </a:t>
            </a:r>
            <a:r>
              <a:rPr lang="en-US" sz="2000" dirty="0">
                <a:solidFill>
                  <a:schemeClr val="tx1">
                    <a:lumMod val="65000"/>
                    <a:lumOff val="35000"/>
                  </a:schemeClr>
                </a:solidFill>
              </a:rPr>
              <a:t>programme </a:t>
            </a:r>
            <a:r>
              <a:rPr lang="en-US" sz="2000" b="1" dirty="0">
                <a:solidFill>
                  <a:schemeClr val="tx1">
                    <a:lumMod val="65000"/>
                    <a:lumOff val="35000"/>
                  </a:schemeClr>
                </a:solidFill>
              </a:rPr>
              <a:t>processes</a:t>
            </a:r>
          </a:p>
          <a:p>
            <a:endParaRPr lang="en-US" sz="2000" dirty="0">
              <a:solidFill>
                <a:schemeClr val="tx1">
                  <a:lumMod val="65000"/>
                  <a:lumOff val="35000"/>
                </a:schemeClr>
              </a:solidFill>
            </a:endParaRPr>
          </a:p>
        </p:txBody>
      </p:sp>
      <p:sp>
        <p:nvSpPr>
          <p:cNvPr id="2" name="Title 1"/>
          <p:cNvSpPr>
            <a:spLocks noGrp="1"/>
          </p:cNvSpPr>
          <p:nvPr>
            <p:ph type="title"/>
          </p:nvPr>
        </p:nvSpPr>
        <p:spPr/>
        <p:txBody>
          <a:bodyPr>
            <a:normAutofit/>
          </a:bodyPr>
          <a:lstStyle/>
          <a:p>
            <a:r>
              <a:rPr lang="en-GB" sz="2800" dirty="0" smtClean="0"/>
              <a:t>WHAT IS EVALUATION?</a:t>
            </a:r>
            <a:endParaRPr lang="en-GB" sz="2800" dirty="0"/>
          </a:p>
        </p:txBody>
      </p:sp>
      <p:sp>
        <p:nvSpPr>
          <p:cNvPr id="5" name="TextBox 4"/>
          <p:cNvSpPr txBox="1"/>
          <p:nvPr/>
        </p:nvSpPr>
        <p:spPr>
          <a:xfrm>
            <a:off x="2319983" y="6599939"/>
            <a:ext cx="7157729" cy="553998"/>
          </a:xfrm>
          <a:prstGeom prst="rect">
            <a:avLst/>
          </a:prstGeom>
          <a:noFill/>
        </p:spPr>
        <p:txBody>
          <a:bodyPr wrap="none" rtlCol="0">
            <a:spAutoFit/>
          </a:bodyPr>
          <a:lstStyle/>
          <a:p>
            <a:pPr algn="r"/>
            <a:r>
              <a:rPr lang="en-US" sz="1000" dirty="0">
                <a:solidFill>
                  <a:srgbClr val="C00000"/>
                </a:solidFill>
                <a:latin typeface="Calibri" charset="0"/>
                <a:ea typeface="Calibri" charset="0"/>
                <a:cs typeface="Calibri" charset="0"/>
              </a:rPr>
              <a:t>WHO. National AIDS programmes : a guide to monitoring and evaluating HIV/AIDS care and support. </a:t>
            </a:r>
          </a:p>
          <a:p>
            <a:pPr algn="r"/>
            <a:r>
              <a:rPr lang="en-US" sz="1000" u="sng" dirty="0">
                <a:solidFill>
                  <a:srgbClr val="C00000"/>
                </a:solidFill>
                <a:latin typeface="Calibri" charset="0"/>
                <a:ea typeface="Calibri" charset="0"/>
                <a:cs typeface="Calibri" charset="0"/>
              </a:rPr>
              <a:t>http://</a:t>
            </a:r>
            <a:r>
              <a:rPr lang="en-US" sz="1000" u="sng" dirty="0" err="1">
                <a:solidFill>
                  <a:srgbClr val="C00000"/>
                </a:solidFill>
                <a:latin typeface="Calibri" charset="0"/>
                <a:ea typeface="Calibri" charset="0"/>
                <a:cs typeface="Calibri" charset="0"/>
              </a:rPr>
              <a:t>www.who.int</a:t>
            </a:r>
            <a:r>
              <a:rPr lang="en-US" sz="1000" u="sng" dirty="0">
                <a:solidFill>
                  <a:srgbClr val="C00000"/>
                </a:solidFill>
                <a:latin typeface="Calibri" charset="0"/>
                <a:ea typeface="Calibri" charset="0"/>
                <a:cs typeface="Calibri" charset="0"/>
              </a:rPr>
              <a:t>/</a:t>
            </a:r>
            <a:r>
              <a:rPr lang="en-US" sz="1000" u="sng" dirty="0" err="1">
                <a:solidFill>
                  <a:srgbClr val="C00000"/>
                </a:solidFill>
                <a:latin typeface="Calibri" charset="0"/>
                <a:ea typeface="Calibri" charset="0"/>
                <a:cs typeface="Calibri" charset="0"/>
              </a:rPr>
              <a:t>hiv</a:t>
            </a:r>
            <a:r>
              <a:rPr lang="en-US" sz="1000" u="sng" dirty="0">
                <a:solidFill>
                  <a:srgbClr val="C00000"/>
                </a:solidFill>
                <a:latin typeface="Calibri" charset="0"/>
                <a:ea typeface="Calibri" charset="0"/>
                <a:cs typeface="Calibri" charset="0"/>
              </a:rPr>
              <a:t>/pub/epidemiology/</a:t>
            </a:r>
            <a:r>
              <a:rPr lang="en-US" sz="1000" u="sng" dirty="0" err="1">
                <a:solidFill>
                  <a:srgbClr val="C00000"/>
                </a:solidFill>
                <a:latin typeface="Calibri" charset="0"/>
                <a:ea typeface="Calibri" charset="0"/>
                <a:cs typeface="Calibri" charset="0"/>
              </a:rPr>
              <a:t>en</a:t>
            </a:r>
            <a:r>
              <a:rPr lang="en-US" sz="1000" u="sng" dirty="0">
                <a:solidFill>
                  <a:srgbClr val="C00000"/>
                </a:solidFill>
                <a:latin typeface="Calibri" charset="0"/>
                <a:ea typeface="Calibri" charset="0"/>
                <a:cs typeface="Calibri" charset="0"/>
              </a:rPr>
              <a:t>/</a:t>
            </a:r>
            <a:r>
              <a:rPr lang="en-US" sz="1000" u="sng" dirty="0" err="1">
                <a:solidFill>
                  <a:srgbClr val="C00000"/>
                </a:solidFill>
                <a:latin typeface="Calibri" charset="0"/>
                <a:ea typeface="Calibri" charset="0"/>
                <a:cs typeface="Calibri" charset="0"/>
              </a:rPr>
              <a:t>Care&amp;SupportGuideE.pdf?ua</a:t>
            </a:r>
            <a:r>
              <a:rPr lang="en-US" sz="1000" u="sng" dirty="0">
                <a:solidFill>
                  <a:srgbClr val="C00000"/>
                </a:solidFill>
                <a:latin typeface="Calibri" charset="0"/>
                <a:ea typeface="Calibri" charset="0"/>
                <a:cs typeface="Calibri" charset="0"/>
              </a:rPr>
              <a:t>=1 </a:t>
            </a:r>
          </a:p>
          <a:p>
            <a:endParaRPr lang="en-GB" sz="1000" dirty="0">
              <a:solidFill>
                <a:schemeClr val="tx1">
                  <a:lumMod val="50000"/>
                  <a:lumOff val="50000"/>
                </a:schemeClr>
              </a:solidFill>
              <a:latin typeface="Calibri" charset="0"/>
              <a:ea typeface="Calibri" charset="0"/>
              <a:cs typeface="Calibri" charset="0"/>
            </a:endParaRPr>
          </a:p>
        </p:txBody>
      </p:sp>
    </p:spTree>
    <p:extLst>
      <p:ext uri="{BB962C8B-B14F-4D97-AF65-F5344CB8AC3E}">
        <p14:creationId xmlns:p14="http://schemas.microsoft.com/office/powerpoint/2010/main" val="11388012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000" dirty="0">
                <a:solidFill>
                  <a:schemeClr val="tx1">
                    <a:lumMod val="65000"/>
                    <a:lumOff val="35000"/>
                  </a:schemeClr>
                </a:solidFill>
              </a:rPr>
              <a:t>In order to improve, the NTP must understand how well it is moving toward its </a:t>
            </a:r>
            <a:r>
              <a:rPr lang="en-GB" sz="2000" dirty="0">
                <a:solidFill>
                  <a:schemeClr val="tx1">
                    <a:lumMod val="65000"/>
                    <a:lumOff val="35000"/>
                  </a:schemeClr>
                </a:solidFill>
              </a:rPr>
              <a:t>goals, objectives and targets </a:t>
            </a:r>
          </a:p>
          <a:p>
            <a:r>
              <a:rPr lang="en-GB" sz="2000" dirty="0">
                <a:solidFill>
                  <a:schemeClr val="tx1">
                    <a:lumMod val="65000"/>
                    <a:lumOff val="35000"/>
                  </a:schemeClr>
                </a:solidFill>
              </a:rPr>
              <a:t>A framework for M&amp;E defines the performance indicators used to assess the achievement level made to reach the goals, objectives and targets of the NTP</a:t>
            </a:r>
            <a:endParaRPr lang="en-US" sz="2000" dirty="0">
              <a:solidFill>
                <a:schemeClr val="tx1">
                  <a:lumMod val="65000"/>
                  <a:lumOff val="35000"/>
                </a:schemeClr>
              </a:solidFill>
            </a:endParaRPr>
          </a:p>
          <a:p>
            <a:r>
              <a:rPr lang="en-US" sz="2000" dirty="0">
                <a:solidFill>
                  <a:schemeClr val="tx1">
                    <a:lumMod val="65000"/>
                    <a:lumOff val="35000"/>
                  </a:schemeClr>
                </a:solidFill>
              </a:rPr>
              <a:t>The NTP tracks its progress towards its </a:t>
            </a:r>
            <a:r>
              <a:rPr lang="en-GB" sz="2000" dirty="0">
                <a:solidFill>
                  <a:schemeClr val="tx1">
                    <a:lumMod val="65000"/>
                    <a:lumOff val="35000"/>
                  </a:schemeClr>
                </a:solidFill>
              </a:rPr>
              <a:t>goals, objectives and targets </a:t>
            </a:r>
            <a:r>
              <a:rPr lang="en-US" sz="2000" dirty="0">
                <a:solidFill>
                  <a:schemeClr val="tx1">
                    <a:lumMod val="65000"/>
                    <a:lumOff val="35000"/>
                  </a:schemeClr>
                </a:solidFill>
              </a:rPr>
              <a:t>by collecting and analyzing performance indicator data</a:t>
            </a:r>
          </a:p>
          <a:p>
            <a:endParaRPr lang="en-US" sz="2000" dirty="0">
              <a:solidFill>
                <a:schemeClr val="tx1">
                  <a:lumMod val="65000"/>
                  <a:lumOff val="35000"/>
                </a:schemeClr>
              </a:solidFill>
            </a:endParaRPr>
          </a:p>
          <a:p>
            <a:endParaRPr lang="en-US" sz="2000" dirty="0">
              <a:solidFill>
                <a:schemeClr val="tx1">
                  <a:lumMod val="65000"/>
                  <a:lumOff val="35000"/>
                </a:schemeClr>
              </a:solidFill>
            </a:endParaRPr>
          </a:p>
          <a:p>
            <a:endParaRPr lang="en-US" sz="2000" dirty="0">
              <a:solidFill>
                <a:schemeClr val="tx1">
                  <a:lumMod val="65000"/>
                  <a:lumOff val="35000"/>
                </a:schemeClr>
              </a:solidFill>
            </a:endParaRPr>
          </a:p>
          <a:p>
            <a:endParaRPr lang="en-GB" sz="2000" dirty="0">
              <a:solidFill>
                <a:schemeClr val="tx1">
                  <a:lumMod val="65000"/>
                  <a:lumOff val="35000"/>
                </a:schemeClr>
              </a:solidFill>
            </a:endParaRPr>
          </a:p>
        </p:txBody>
      </p:sp>
      <p:sp>
        <p:nvSpPr>
          <p:cNvPr id="2" name="Title 1"/>
          <p:cNvSpPr>
            <a:spLocks noGrp="1"/>
          </p:cNvSpPr>
          <p:nvPr>
            <p:ph type="title"/>
          </p:nvPr>
        </p:nvSpPr>
        <p:spPr/>
        <p:txBody>
          <a:bodyPr>
            <a:normAutofit/>
          </a:bodyPr>
          <a:lstStyle/>
          <a:p>
            <a:r>
              <a:rPr lang="en-GB" sz="2800" dirty="0" smtClean="0"/>
              <a:t>MONITORING &amp; EVALUATION</a:t>
            </a:r>
            <a:endParaRPr lang="en-GB" sz="2800" dirty="0"/>
          </a:p>
        </p:txBody>
      </p:sp>
    </p:spTree>
    <p:extLst>
      <p:ext uri="{BB962C8B-B14F-4D97-AF65-F5344CB8AC3E}">
        <p14:creationId xmlns:p14="http://schemas.microsoft.com/office/powerpoint/2010/main" val="395826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p:txBody>
          <a:bodyPr/>
          <a:lstStyle/>
          <a:p>
            <a:pPr>
              <a:lnSpc>
                <a:spcPct val="90000"/>
              </a:lnSpc>
            </a:pPr>
            <a:r>
              <a:rPr lang="en-US" altLang="en-US" sz="2000" dirty="0">
                <a:solidFill>
                  <a:schemeClr val="tx1">
                    <a:lumMod val="65000"/>
                    <a:lumOff val="35000"/>
                  </a:schemeClr>
                </a:solidFill>
                <a:ea typeface="ＭＳ Ｐゴシック" charset="-128"/>
              </a:rPr>
              <a:t>a </a:t>
            </a:r>
            <a:r>
              <a:rPr lang="en-US" altLang="en-US" sz="2000" b="1" dirty="0">
                <a:solidFill>
                  <a:schemeClr val="tx1">
                    <a:lumMod val="65000"/>
                    <a:lumOff val="35000"/>
                  </a:schemeClr>
                </a:solidFill>
                <a:ea typeface="ＭＳ Ｐゴシック" charset="-128"/>
              </a:rPr>
              <a:t>variable </a:t>
            </a:r>
            <a:r>
              <a:rPr lang="en-US" altLang="en-US" sz="2000" dirty="0">
                <a:solidFill>
                  <a:schemeClr val="tx1">
                    <a:lumMod val="65000"/>
                    <a:lumOff val="35000"/>
                  </a:schemeClr>
                </a:solidFill>
                <a:ea typeface="ＭＳ Ｐゴシック" charset="-128"/>
              </a:rPr>
              <a:t>(its value changes)</a:t>
            </a:r>
          </a:p>
          <a:p>
            <a:pPr>
              <a:lnSpc>
                <a:spcPct val="90000"/>
              </a:lnSpc>
            </a:pPr>
            <a:r>
              <a:rPr lang="en-US" altLang="en-US" sz="2000" dirty="0" smtClean="0">
                <a:solidFill>
                  <a:schemeClr val="tx1">
                    <a:lumMod val="65000"/>
                    <a:lumOff val="35000"/>
                  </a:schemeClr>
                </a:solidFill>
                <a:ea typeface="ＭＳ Ｐゴシック" charset="-128"/>
              </a:rPr>
              <a:t>that </a:t>
            </a:r>
            <a:r>
              <a:rPr lang="en-US" altLang="en-US" sz="2000" b="1" dirty="0">
                <a:solidFill>
                  <a:schemeClr val="tx1">
                    <a:lumMod val="65000"/>
                    <a:lumOff val="35000"/>
                  </a:schemeClr>
                </a:solidFill>
                <a:ea typeface="ＭＳ Ｐゴシック" charset="-128"/>
              </a:rPr>
              <a:t>measures</a:t>
            </a:r>
            <a:r>
              <a:rPr lang="en-US" altLang="en-US" sz="2000" dirty="0">
                <a:solidFill>
                  <a:schemeClr val="tx1">
                    <a:lumMod val="65000"/>
                    <a:lumOff val="35000"/>
                  </a:schemeClr>
                </a:solidFill>
                <a:ea typeface="ＭＳ Ｐゴシック" charset="-128"/>
              </a:rPr>
              <a:t> (objective calculation of value)</a:t>
            </a:r>
          </a:p>
          <a:p>
            <a:pPr>
              <a:lnSpc>
                <a:spcPct val="90000"/>
              </a:lnSpc>
            </a:pPr>
            <a:r>
              <a:rPr lang="en-US" altLang="en-US" sz="2000" b="1" dirty="0" smtClean="0">
                <a:solidFill>
                  <a:schemeClr val="tx1">
                    <a:lumMod val="65000"/>
                    <a:lumOff val="35000"/>
                  </a:schemeClr>
                </a:solidFill>
                <a:ea typeface="ＭＳ Ｐゴシック" charset="-128"/>
              </a:rPr>
              <a:t>key </a:t>
            </a:r>
            <a:r>
              <a:rPr lang="en-US" altLang="en-US" sz="2000" b="1" dirty="0">
                <a:solidFill>
                  <a:schemeClr val="tx1">
                    <a:lumMod val="65000"/>
                    <a:lumOff val="35000"/>
                  </a:schemeClr>
                </a:solidFill>
                <a:ea typeface="ＭＳ Ｐゴシック" charset="-128"/>
              </a:rPr>
              <a:t>elements</a:t>
            </a:r>
            <a:r>
              <a:rPr lang="en-US" altLang="en-US" sz="2000" dirty="0">
                <a:solidFill>
                  <a:schemeClr val="tx1">
                    <a:lumMod val="65000"/>
                    <a:lumOff val="35000"/>
                  </a:schemeClr>
                </a:solidFill>
                <a:ea typeface="ＭＳ Ｐゴシック" charset="-128"/>
              </a:rPr>
              <a:t> of the programme </a:t>
            </a:r>
            <a:r>
              <a:rPr lang="en-US" altLang="en-US" sz="2000" dirty="0" smtClean="0">
                <a:solidFill>
                  <a:schemeClr val="tx1">
                    <a:lumMod val="65000"/>
                    <a:lumOff val="35000"/>
                  </a:schemeClr>
                </a:solidFill>
                <a:ea typeface="ＭＳ Ｐゴシック" charset="-128"/>
              </a:rPr>
              <a:t>(inputs</a:t>
            </a:r>
            <a:r>
              <a:rPr lang="en-US" altLang="en-US" sz="2000" dirty="0">
                <a:solidFill>
                  <a:schemeClr val="tx1">
                    <a:lumMod val="65000"/>
                    <a:lumOff val="35000"/>
                  </a:schemeClr>
                </a:solidFill>
                <a:ea typeface="ＭＳ Ｐゴシック" charset="-128"/>
              </a:rPr>
              <a:t>, processes, outputs, outcomes &amp; </a:t>
            </a:r>
            <a:r>
              <a:rPr lang="en-US" altLang="en-US" sz="2000" dirty="0" smtClean="0">
                <a:solidFill>
                  <a:schemeClr val="tx1">
                    <a:lumMod val="65000"/>
                    <a:lumOff val="35000"/>
                  </a:schemeClr>
                </a:solidFill>
                <a:ea typeface="ＭＳ Ｐゴシック" charset="-128"/>
              </a:rPr>
              <a:t>impact)</a:t>
            </a:r>
            <a:endParaRPr lang="en-US" altLang="en-US" sz="2000" dirty="0">
              <a:solidFill>
                <a:schemeClr val="tx1">
                  <a:lumMod val="65000"/>
                  <a:lumOff val="35000"/>
                </a:schemeClr>
              </a:solidFill>
              <a:ea typeface="ＭＳ Ｐゴシック" charset="-128"/>
            </a:endParaRPr>
          </a:p>
          <a:p>
            <a:pPr lvl="1">
              <a:lnSpc>
                <a:spcPct val="90000"/>
              </a:lnSpc>
              <a:buFontTx/>
              <a:buNone/>
            </a:pPr>
            <a:endParaRPr lang="en-US" altLang="en-US" sz="2000" i="1" dirty="0">
              <a:solidFill>
                <a:schemeClr val="tx1">
                  <a:lumMod val="65000"/>
                  <a:lumOff val="35000"/>
                </a:schemeClr>
              </a:solidFill>
              <a:ea typeface="ＭＳ Ｐゴシック" charset="-128"/>
            </a:endParaRPr>
          </a:p>
        </p:txBody>
      </p:sp>
      <p:sp>
        <p:nvSpPr>
          <p:cNvPr id="6146" name="Rectangle 2"/>
          <p:cNvSpPr>
            <a:spLocks noGrp="1" noChangeArrowheads="1"/>
          </p:cNvSpPr>
          <p:nvPr>
            <p:ph type="title"/>
          </p:nvPr>
        </p:nvSpPr>
        <p:spPr/>
        <p:txBody>
          <a:bodyPr>
            <a:normAutofit/>
          </a:bodyPr>
          <a:lstStyle/>
          <a:p>
            <a:r>
              <a:rPr lang="en-US" altLang="en-US" sz="2800" dirty="0" smtClean="0">
                <a:ea typeface="ＭＳ Ｐゴシック" charset="-128"/>
              </a:rPr>
              <a:t>A PERFORMANCE INDICATOR IS…</a:t>
            </a:r>
            <a:endParaRPr lang="en-US" altLang="en-US" sz="2800" dirty="0">
              <a:ea typeface="ＭＳ Ｐゴシック" charset="-128"/>
            </a:endParaRPr>
          </a:p>
        </p:txBody>
      </p:sp>
    </p:spTree>
    <p:extLst>
      <p:ext uri="{BB962C8B-B14F-4D97-AF65-F5344CB8AC3E}">
        <p14:creationId xmlns:p14="http://schemas.microsoft.com/office/powerpoint/2010/main" val="7660307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sz="2000" dirty="0">
                <a:solidFill>
                  <a:schemeClr val="tx1">
                    <a:lumMod val="65000"/>
                    <a:lumOff val="35000"/>
                  </a:schemeClr>
                </a:solidFill>
              </a:rPr>
              <a:t>Performance indicators can be expressed as:</a:t>
            </a:r>
          </a:p>
          <a:p>
            <a:pPr lvl="1"/>
            <a:r>
              <a:rPr lang="en-GB" sz="2000" dirty="0">
                <a:solidFill>
                  <a:schemeClr val="tx1">
                    <a:lumMod val="65000"/>
                    <a:lumOff val="35000"/>
                  </a:schemeClr>
                </a:solidFill>
              </a:rPr>
              <a:t>An absolute number (</a:t>
            </a:r>
            <a:r>
              <a:rPr lang="en-GB" sz="2000" dirty="0" smtClean="0">
                <a:solidFill>
                  <a:schemeClr val="tx1">
                    <a:lumMod val="65000"/>
                    <a:lumOff val="35000"/>
                  </a:schemeClr>
                </a:solidFill>
              </a:rPr>
              <a:t>i.e. </a:t>
            </a:r>
            <a:r>
              <a:rPr lang="en-GB" sz="2000" dirty="0">
                <a:solidFill>
                  <a:schemeClr val="tx1">
                    <a:lumMod val="65000"/>
                    <a:lumOff val="35000"/>
                  </a:schemeClr>
                </a:solidFill>
              </a:rPr>
              <a:t>the number of testing sites in the country</a:t>
            </a:r>
          </a:p>
          <a:p>
            <a:pPr lvl="1"/>
            <a:r>
              <a:rPr lang="en-GB" sz="2000" dirty="0">
                <a:solidFill>
                  <a:schemeClr val="tx1">
                    <a:lumMod val="65000"/>
                    <a:lumOff val="35000"/>
                  </a:schemeClr>
                </a:solidFill>
              </a:rPr>
              <a:t>A rate, such as the rate of notified TB cases (i.e. number of patients with a new TB episode per unit of population per unit of time)</a:t>
            </a:r>
          </a:p>
          <a:p>
            <a:pPr lvl="1"/>
            <a:r>
              <a:rPr lang="en-GB" sz="2000" dirty="0">
                <a:solidFill>
                  <a:schemeClr val="tx1">
                    <a:lumMod val="65000"/>
                    <a:lumOff val="35000"/>
                  </a:schemeClr>
                </a:solidFill>
              </a:rPr>
              <a:t>A proportion (i.e. the prevalence of MDR among TB patients who have never received any TB treatment)</a:t>
            </a:r>
          </a:p>
          <a:p>
            <a:pPr lvl="1"/>
            <a:r>
              <a:rPr lang="en-GB" sz="2000" dirty="0">
                <a:solidFill>
                  <a:schemeClr val="tx1">
                    <a:lumMod val="65000"/>
                    <a:lumOff val="35000"/>
                  </a:schemeClr>
                </a:solidFill>
              </a:rPr>
              <a:t>A ratio (</a:t>
            </a:r>
            <a:r>
              <a:rPr lang="en-GB" sz="2000" dirty="0" smtClean="0">
                <a:solidFill>
                  <a:schemeClr val="tx1">
                    <a:lumMod val="65000"/>
                    <a:lumOff val="35000"/>
                  </a:schemeClr>
                </a:solidFill>
              </a:rPr>
              <a:t>i.e. </a:t>
            </a:r>
            <a:r>
              <a:rPr lang="en-GB" sz="2000" dirty="0">
                <a:solidFill>
                  <a:schemeClr val="tx1">
                    <a:lumMod val="65000"/>
                    <a:lumOff val="35000"/>
                  </a:schemeClr>
                </a:solidFill>
              </a:rPr>
              <a:t>the number of TB/HIV patients managed per health facility)</a:t>
            </a:r>
          </a:p>
        </p:txBody>
      </p:sp>
      <p:sp>
        <p:nvSpPr>
          <p:cNvPr id="2" name="Title 1"/>
          <p:cNvSpPr>
            <a:spLocks noGrp="1"/>
          </p:cNvSpPr>
          <p:nvPr>
            <p:ph type="title"/>
          </p:nvPr>
        </p:nvSpPr>
        <p:spPr/>
        <p:txBody>
          <a:bodyPr>
            <a:normAutofit/>
          </a:bodyPr>
          <a:lstStyle/>
          <a:p>
            <a:r>
              <a:rPr lang="en-GB" sz="2800" dirty="0" smtClean="0"/>
              <a:t>PERFORMANCE INDICATORS</a:t>
            </a:r>
            <a:endParaRPr lang="en-GB" sz="2800" dirty="0"/>
          </a:p>
        </p:txBody>
      </p:sp>
    </p:spTree>
    <p:extLst>
      <p:ext uri="{BB962C8B-B14F-4D97-AF65-F5344CB8AC3E}">
        <p14:creationId xmlns:p14="http://schemas.microsoft.com/office/powerpoint/2010/main" val="17851345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sz="2800" dirty="0" smtClean="0"/>
              <a:t>END TB STRATEGY</a:t>
            </a:r>
            <a:endParaRPr lang="en-US" sz="2800" dirty="0"/>
          </a:p>
        </p:txBody>
      </p:sp>
      <p:sp>
        <p:nvSpPr>
          <p:cNvPr id="24579" name="Rectangle 9"/>
          <p:cNvSpPr>
            <a:spLocks noChangeArrowheads="1"/>
          </p:cNvSpPr>
          <p:nvPr/>
        </p:nvSpPr>
        <p:spPr bwMode="auto">
          <a:xfrm>
            <a:off x="6845708" y="6724228"/>
            <a:ext cx="266290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r" eaLnBrk="1" hangingPunct="1"/>
            <a:r>
              <a:rPr lang="en-US" altLang="en-US" sz="1000" u="sng" dirty="0">
                <a:solidFill>
                  <a:srgbClr val="C00000"/>
                </a:solidFill>
                <a:latin typeface="Calibri" charset="0"/>
                <a:ea typeface="Calibri" charset="0"/>
                <a:cs typeface="Calibri" charset="0"/>
              </a:rPr>
              <a:t>http://www.who.int/tb/post2015_strategy/en/</a:t>
            </a:r>
          </a:p>
        </p:txBody>
      </p:sp>
      <p:pic>
        <p:nvPicPr>
          <p:cNvPr id="24580" name="Picture 4"/>
          <p:cNvPicPr>
            <a:picLocks noChangeAspect="1"/>
          </p:cNvPicPr>
          <p:nvPr/>
        </p:nvPicPr>
        <p:blipFill>
          <a:blip r:embed="rId3">
            <a:extLst>
              <a:ext uri="{28A0092B-C50C-407E-A947-70E740481C1C}">
                <a14:useLocalDpi xmlns:a14="http://schemas.microsoft.com/office/drawing/2010/main" val="0"/>
              </a:ext>
            </a:extLst>
          </a:blip>
          <a:srcRect l="65582" t="21657" r="14218" b="18977"/>
          <a:stretch>
            <a:fillRect/>
          </a:stretch>
        </p:blipFill>
        <p:spPr bwMode="auto">
          <a:xfrm>
            <a:off x="4336207" y="1467644"/>
            <a:ext cx="6152193" cy="508378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4"/>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327250" y="1710974"/>
            <a:ext cx="1758950" cy="2530475"/>
          </a:xfrm>
          <a:prstGeom prst="rect">
            <a:avLst/>
          </a:prstGeom>
          <a:noFill/>
          <a:ln>
            <a:noFill/>
          </a:ln>
          <a:effectLst>
            <a:outerShdw blurRad="190500" algn="tl" rotWithShape="0">
              <a:srgbClr val="000000">
                <a:alpha val="70000"/>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TextBox 4"/>
          <p:cNvSpPr txBox="1"/>
          <p:nvPr/>
        </p:nvSpPr>
        <p:spPr>
          <a:xfrm>
            <a:off x="262509" y="4635996"/>
            <a:ext cx="3888432" cy="129266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US" altLang="en-US" sz="1600" b="1" dirty="0">
                <a:latin typeface="Arial" charset="0"/>
                <a:ea typeface="Arial" charset="0"/>
                <a:cs typeface="Arial" charset="0"/>
              </a:rPr>
              <a:t>The End TB Strategy vision</a:t>
            </a:r>
          </a:p>
          <a:p>
            <a:pPr algn="ctr"/>
            <a:endParaRPr lang="en-US" altLang="en-US" sz="1400" b="1" dirty="0">
              <a:latin typeface="Arial" charset="0"/>
              <a:ea typeface="Arial" charset="0"/>
              <a:cs typeface="Arial" charset="0"/>
            </a:endParaRPr>
          </a:p>
          <a:p>
            <a:pPr algn="ctr"/>
            <a:r>
              <a:rPr lang="en-US" sz="1600" dirty="0">
                <a:latin typeface="Arial" charset="0"/>
                <a:ea typeface="Arial" charset="0"/>
                <a:cs typeface="Arial" charset="0"/>
              </a:rPr>
              <a:t>A world free of tuberculosis– </a:t>
            </a:r>
          </a:p>
          <a:p>
            <a:pPr algn="ctr"/>
            <a:r>
              <a:rPr lang="en-US" sz="1600" dirty="0">
                <a:latin typeface="Arial" charset="0"/>
                <a:ea typeface="Arial" charset="0"/>
                <a:cs typeface="Arial" charset="0"/>
              </a:rPr>
              <a:t>zero deaths, disease and suffering due to tuberculosis </a:t>
            </a:r>
          </a:p>
        </p:txBody>
      </p:sp>
    </p:spTree>
    <p:extLst>
      <p:ext uri="{BB962C8B-B14F-4D97-AF65-F5344CB8AC3E}">
        <p14:creationId xmlns:p14="http://schemas.microsoft.com/office/powerpoint/2010/main" val="406099472"/>
      </p:ext>
    </p:extLst>
  </p:cSld>
  <p:clrMapOvr>
    <a:masterClrMapping/>
  </p:clrMapOvr>
  <p:timing>
    <p:tnLst>
      <p:par>
        <p:cTn id="1" dur="indefinite" restart="never" nodeType="tmRoot"/>
      </p:par>
    </p:tnLst>
  </p:timing>
</p:sld>
</file>

<file path=ppt/theme/theme1.xml><?xml version="1.0" encoding="utf-8"?>
<a:theme xmlns:a="http://schemas.openxmlformats.org/drawingml/2006/main" name="GLI_PPT_Theme">
  <a:themeElements>
    <a:clrScheme name="GLI Colours 1">
      <a:dk1>
        <a:srgbClr val="000000"/>
      </a:dk1>
      <a:lt1>
        <a:srgbClr val="FEFEFE"/>
      </a:lt1>
      <a:dk2>
        <a:srgbClr val="000000"/>
      </a:dk2>
      <a:lt2>
        <a:srgbClr val="FEFEFE"/>
      </a:lt2>
      <a:accent1>
        <a:srgbClr val="5BBEB4"/>
      </a:accent1>
      <a:accent2>
        <a:srgbClr val="DB1F26"/>
      </a:accent2>
      <a:accent3>
        <a:srgbClr val="ADDACA"/>
      </a:accent3>
      <a:accent4>
        <a:srgbClr val="FEFEFE"/>
      </a:accent4>
      <a:accent5>
        <a:srgbClr val="FEFEFE"/>
      </a:accent5>
      <a:accent6>
        <a:srgbClr val="FEFEFE"/>
      </a:accent6>
      <a:hlink>
        <a:srgbClr val="0563C1"/>
      </a:hlink>
      <a:folHlink>
        <a:srgbClr val="30B8F0"/>
      </a:folHlink>
    </a:clrScheme>
    <a:fontScheme name="Trebuchet MS">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LI_PPT_Theme" id="{54974905-1CF1-0043-BBCB-41BBAB0C1BE9}" vid="{611F3CB0-063C-EE4F-801B-F7C9B03C3970}"/>
    </a:ext>
  </a:extLst>
</a:theme>
</file>

<file path=ppt/theme/theme2.xml><?xml version="1.0" encoding="utf-8"?>
<a:theme xmlns:a="http://schemas.openxmlformats.org/drawingml/2006/main" name="Office Theme">
  <a:themeElements>
    <a:clrScheme name="Bureau ">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GLI_PPT_Theme</Template>
  <TotalTime>3289</TotalTime>
  <Words>3191</Words>
  <Application>Microsoft Macintosh PowerPoint</Application>
  <PresentationFormat>Custom</PresentationFormat>
  <Paragraphs>371</Paragraphs>
  <Slides>41</Slides>
  <Notes>4</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41</vt:i4>
      </vt:variant>
    </vt:vector>
  </HeadingPairs>
  <TitlesOfParts>
    <vt:vector size="54" baseType="lpstr">
      <vt:lpstr>Calibri</vt:lpstr>
      <vt:lpstr>Century Gothic</vt:lpstr>
      <vt:lpstr>Franklin Gothic Book</vt:lpstr>
      <vt:lpstr>Lucida Sans</vt:lpstr>
      <vt:lpstr>Lucida Sans Unicode</vt:lpstr>
      <vt:lpstr>ＭＳ Ｐゴシック</vt:lpstr>
      <vt:lpstr>Times New Roman</vt:lpstr>
      <vt:lpstr>Trebuchet MS</vt:lpstr>
      <vt:lpstr>Wingdings</vt:lpstr>
      <vt:lpstr>宋体</vt:lpstr>
      <vt:lpstr>黑体</vt:lpstr>
      <vt:lpstr>Arial</vt:lpstr>
      <vt:lpstr>GLI_PPT_Theme</vt:lpstr>
      <vt:lpstr>HOW TO MONITOR AND EVALUATE YOUR PROGRAMME</vt:lpstr>
      <vt:lpstr>MODULE CONTENTS</vt:lpstr>
      <vt:lpstr>LEARNING OBJECTIVES</vt:lpstr>
      <vt:lpstr>WHAT IS MONITORING?</vt:lpstr>
      <vt:lpstr>WHAT IS EVALUATION?</vt:lpstr>
      <vt:lpstr>MONITORING &amp; EVALUATION</vt:lpstr>
      <vt:lpstr>A PERFORMANCE INDICATOR IS…</vt:lpstr>
      <vt:lpstr>PERFORMANCE INDICATORS</vt:lpstr>
      <vt:lpstr>END TB STRATEGY</vt:lpstr>
      <vt:lpstr>END TB STRATEGY</vt:lpstr>
      <vt:lpstr>END TB HIGH LEVEL INDICATORS</vt:lpstr>
      <vt:lpstr>END TB STRATEGY LABORATORY INDICATORS</vt:lpstr>
      <vt:lpstr>FRAMEWORK OF INDICATORS AND TARGETS FOR GUIDING LABORATORY STRENGTHENING UNDER END TB STRATEGY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WHO FRAMEWORK OF INDICATORS AND TARGETS FOR GUIDING LABORATORY STRENGTHENING UNDER END TB STRATEGY</vt:lpstr>
      <vt:lpstr>WHO FRAMEWORK OF INDICATORS AND TARGETS FOR GUIDING LABORATORY STRENGTHENING UNDER END TB STRATEGY</vt:lpstr>
      <vt:lpstr>NATIONAL TB M&amp;E FRAMEWORK (1)</vt:lpstr>
      <vt:lpstr>NATIONAL TB M&amp;E FRAMEWORK (2)</vt:lpstr>
      <vt:lpstr>NATIONAL TB M&amp;E FRAMEWORK (3)</vt:lpstr>
      <vt:lpstr>NATIONAL TB M&amp;E FRAMEWORK (4)</vt:lpstr>
      <vt:lpstr>GROUPING PERFORMANCE INDICATORS</vt:lpstr>
      <vt:lpstr>PERFORMANCE INDICATOR TYPES</vt:lpstr>
      <vt:lpstr>Examples of performance indicators</vt:lpstr>
      <vt:lpstr>REVISING THE FRAMEWORK</vt:lpstr>
      <vt:lpstr>CONSIDERATIONS WHEN REVISING THE FRAMEWORK</vt:lpstr>
      <vt:lpstr>CONSIDERATIONS WHEN REVISING THE FRAMEWORK</vt:lpstr>
      <vt:lpstr>SOURCES OF DATA</vt:lpstr>
      <vt:lpstr>SOURCES OF DATA</vt:lpstr>
      <vt:lpstr>EXERCISE 1: ALIGNING PERFORMANCE INDICATORS</vt:lpstr>
      <vt:lpstr>COLLECTING M&amp;E DATA</vt:lpstr>
      <vt:lpstr>COMMON CHALLENGES IN COLLECTING M&amp;E DATA</vt:lpstr>
      <vt:lpstr>EXERCISE 2: REVISING INDICATORS FROM SOURCE DOCUMENTS</vt:lpstr>
      <vt:lpstr>EXERCISE: DEBRIEF</vt:lpstr>
      <vt:lpstr>DISCUSSION QUESTIONS</vt:lpstr>
      <vt:lpstr>PowerPoint Presentation</vt:lpstr>
    </vt:vector>
  </TitlesOfParts>
  <LinksUpToDate>false</LinksUpToDate>
  <SharedDoc>false</SharedDoc>
  <HyperlinksChanged>false</HyperlinksChanged>
  <AppVersion>15.0027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André Trollip</dc:creator>
  <cp:lastModifiedBy>Dr. Andre Trollip</cp:lastModifiedBy>
  <cp:revision>399</cp:revision>
  <cp:lastPrinted>2016-10-19T16:14:57Z</cp:lastPrinted>
  <dcterms:created xsi:type="dcterms:W3CDTF">2016-09-30T04:51:49Z</dcterms:created>
  <dcterms:modified xsi:type="dcterms:W3CDTF">2017-07-07T11:50:32Z</dcterms:modified>
</cp:coreProperties>
</file>