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31"/>
  </p:notesMasterIdLst>
  <p:sldIdLst>
    <p:sldId id="258" r:id="rId2"/>
    <p:sldId id="311" r:id="rId3"/>
    <p:sldId id="312" r:id="rId4"/>
    <p:sldId id="338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39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6" r:id="rId27"/>
    <p:sldId id="334" r:id="rId28"/>
    <p:sldId id="335" r:id="rId29"/>
    <p:sldId id="337" r:id="rId30"/>
  </p:sldIdLst>
  <p:sldSz cx="10044113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164" userDrawn="1">
          <p15:clr>
            <a:srgbClr val="A4A3A4"/>
          </p15:clr>
        </p15:guide>
        <p15:guide id="3" orient="horz" pos="18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N GEMERT, Wayne" initials="VG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1F26"/>
    <a:srgbClr val="5BBFB4"/>
    <a:srgbClr val="AEDA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76"/>
    <p:restoredTop sz="94674"/>
  </p:normalViewPr>
  <p:slideViewPr>
    <p:cSldViewPr snapToGrid="0" snapToObjects="1" showGuides="1">
      <p:cViewPr varScale="1">
        <p:scale>
          <a:sx n="119" d="100"/>
          <a:sy n="119" d="100"/>
        </p:scale>
        <p:origin x="2112" y="192"/>
      </p:cViewPr>
      <p:guideLst>
        <p:guide orient="horz" pos="2381"/>
        <p:guide pos="3164"/>
        <p:guide orient="horz" pos="1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B6C19-67E8-1344-AF41-428B79C26236}" type="datetimeFigureOut">
              <a:rPr lang="en-US" smtClean="0"/>
              <a:t>7/7/17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1143000"/>
            <a:ext cx="409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55985-EF02-684A-B0A4-524A36616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50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4913" y="2012414"/>
            <a:ext cx="7631223" cy="4611670"/>
          </a:xfrm>
        </p:spPr>
        <p:txBody>
          <a:bodyPr/>
          <a:lstStyle>
            <a:lvl1pPr marL="284400" indent="-284400">
              <a:spcBef>
                <a:spcPts val="1098"/>
              </a:spcBef>
              <a:spcAft>
                <a:spcPts val="600"/>
              </a:spcAft>
              <a:defRPr/>
            </a:lvl1pPr>
            <a:lvl2pPr marL="284400" indent="-284400">
              <a:spcBef>
                <a:spcPts val="1098"/>
              </a:spcBef>
              <a:spcAft>
                <a:spcPts val="600"/>
              </a:spcAft>
              <a:defRPr/>
            </a:lvl2pPr>
            <a:lvl3pPr marL="284400" indent="-284400">
              <a:spcBef>
                <a:spcPts val="1098"/>
              </a:spcBef>
              <a:spcAft>
                <a:spcPts val="600"/>
              </a:spcAft>
              <a:defRPr/>
            </a:lvl3pPr>
            <a:lvl4pPr marL="284400" indent="-284400">
              <a:spcBef>
                <a:spcPts val="1098"/>
              </a:spcBef>
              <a:spcAft>
                <a:spcPts val="600"/>
              </a:spcAft>
              <a:defRPr/>
            </a:lvl4pPr>
            <a:lvl5pPr marL="284400" indent="-284400">
              <a:spcBef>
                <a:spcPts val="1098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936046"/>
            <a:ext cx="791110" cy="75900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36136" y="6996066"/>
            <a:ext cx="517444" cy="563609"/>
          </a:xfrm>
          <a:prstGeom prst="rect">
            <a:avLst/>
          </a:prstGeom>
          <a:solidFill>
            <a:srgbClr val="AED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791110" y="6996066"/>
            <a:ext cx="431515" cy="45719"/>
          </a:xfrm>
          <a:prstGeom prst="rect">
            <a:avLst/>
          </a:prstGeom>
          <a:solidFill>
            <a:srgbClr val="5BBF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791110" y="7111494"/>
            <a:ext cx="4280620" cy="18050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900" b="1" i="1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i="0" kern="1200" dirty="0" smtClean="0">
                <a:effectLst/>
                <a:latin typeface="+mn-lt"/>
                <a:ea typeface="Lucida Sans" charset="0"/>
                <a:cs typeface="Lucida Sans" charset="0"/>
              </a:rPr>
              <a:t>GLI Training Package: </a:t>
            </a:r>
            <a:r>
              <a:rPr lang="en-US" sz="800" b="0" i="0" kern="1200" dirty="0" smtClean="0">
                <a:effectLst/>
                <a:latin typeface="+mn-lt"/>
                <a:ea typeface="Lucida Sans" charset="0"/>
                <a:cs typeface="Lucida Sans" charset="0"/>
              </a:rPr>
              <a:t>Programmatic Module 5: </a:t>
            </a:r>
            <a:r>
              <a:rPr lang="en-GB" sz="800" b="0" i="0" kern="1200" dirty="0" smtClean="0">
                <a:effectLst/>
                <a:latin typeface="+mn-lt"/>
                <a:ea typeface="Lucida Sans" charset="0"/>
                <a:cs typeface="Lucida Sans" charset="0"/>
              </a:rPr>
              <a:t>How to Plan and Implement Connectivity Solutions</a:t>
            </a:r>
            <a:endParaRPr lang="en-US" b="0" i="0" dirty="0">
              <a:latin typeface="+mn-lt"/>
              <a:ea typeface="Lucida Sans" charset="0"/>
              <a:cs typeface="Lucida Sans" charset="0"/>
            </a:endParaRPr>
          </a:p>
        </p:txBody>
      </p:sp>
      <p:sp>
        <p:nvSpPr>
          <p:cNvPr id="12" name="Slide Number Placeholder 24"/>
          <p:cNvSpPr txBox="1">
            <a:spLocks/>
          </p:cNvSpPr>
          <p:nvPr userDrawn="1"/>
        </p:nvSpPr>
        <p:spPr>
          <a:xfrm>
            <a:off x="8836135" y="6996068"/>
            <a:ext cx="506303" cy="29593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DED4DA-3F3D-0045-AD2A-206E89C06E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 hasCustomPrompt="1"/>
          </p:nvPr>
        </p:nvSpPr>
        <p:spPr>
          <a:xfrm>
            <a:off x="1204914" y="936046"/>
            <a:ext cx="7631221" cy="759006"/>
          </a:xfrm>
        </p:spPr>
        <p:txBody>
          <a:bodyPr wrap="square">
            <a:normAutofit/>
          </a:bodyPr>
          <a:lstStyle/>
          <a:p>
            <a:r>
              <a:rPr lang="en-US" dirty="0" smtClean="0"/>
              <a:t>CLICK TO EDIT MASTER TITLE STYLE </a:t>
            </a:r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163" userDrawn="1">
          <p15:clr>
            <a:srgbClr val="FBAE40"/>
          </p15:clr>
        </p15:guide>
        <p15:guide id="3" pos="5568" userDrawn="1">
          <p15:clr>
            <a:srgbClr val="FBAE40"/>
          </p15:clr>
        </p15:guide>
        <p15:guide id="4" pos="5885" userDrawn="1">
          <p15:clr>
            <a:srgbClr val="FBAE40"/>
          </p15:clr>
        </p15:guide>
        <p15:guide id="5" pos="487" userDrawn="1">
          <p15:clr>
            <a:srgbClr val="FBAE40"/>
          </p15:clr>
        </p15:guide>
        <p15:guide id="6" pos="759" userDrawn="1">
          <p15:clr>
            <a:srgbClr val="FBAE40"/>
          </p15:clr>
        </p15:guide>
        <p15:guide id="7" orient="horz" pos="1066" userDrawn="1">
          <p15:clr>
            <a:srgbClr val="FBAE40"/>
          </p15:clr>
        </p15:guide>
        <p15:guide id="8" orient="horz" pos="589" userDrawn="1">
          <p15:clr>
            <a:srgbClr val="FBAE40"/>
          </p15:clr>
        </p15:guide>
        <p15:guide id="9" orient="horz" pos="4173" userDrawn="1">
          <p15:clr>
            <a:srgbClr val="FBAE40"/>
          </p15:clr>
        </p15:guide>
        <p15:guide id="10" orient="horz" pos="12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7819" y="402483"/>
            <a:ext cx="2165762" cy="6406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0533" y="402483"/>
            <a:ext cx="6371734" cy="6406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D18A7-4FC7-674A-94AF-339D34DBF1F0}" type="datetime1">
              <a:rPr lang="en-ZA" smtClean="0"/>
              <a:t>2017/07/07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n Arrow Callout 3"/>
          <p:cNvSpPr/>
          <p:nvPr/>
        </p:nvSpPr>
        <p:spPr>
          <a:xfrm>
            <a:off x="510926" y="419982"/>
            <a:ext cx="9022264" cy="1182949"/>
          </a:xfrm>
          <a:prstGeom prst="downArrowCallout">
            <a:avLst>
              <a:gd name="adj1" fmla="val 132640"/>
              <a:gd name="adj2" fmla="val 211149"/>
              <a:gd name="adj3" fmla="val 26754"/>
              <a:gd name="adj4" fmla="val 6497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8147" tIns="44074" rIns="88147" bIns="4407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GB" altLang="en-US" sz="1977">
              <a:solidFill>
                <a:srgbClr val="FFFFFF"/>
              </a:solidFill>
              <a:latin typeface="Lucida Sans Unicode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511678" y="1718107"/>
            <a:ext cx="9022248" cy="4581622"/>
          </a:xfrm>
        </p:spPr>
        <p:txBody>
          <a:bodyPr/>
          <a:lstStyle>
            <a:lvl1pPr marL="120298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2167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Key mess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n Arrow Callout 3"/>
          <p:cNvSpPr/>
          <p:nvPr/>
        </p:nvSpPr>
        <p:spPr>
          <a:xfrm>
            <a:off x="510926" y="419982"/>
            <a:ext cx="9022264" cy="1182949"/>
          </a:xfrm>
          <a:prstGeom prst="downArrowCallout">
            <a:avLst>
              <a:gd name="adj1" fmla="val 132640"/>
              <a:gd name="adj2" fmla="val 211149"/>
              <a:gd name="adj3" fmla="val 26754"/>
              <a:gd name="adj4" fmla="val 6497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8147" tIns="44074" rIns="88147" bIns="4407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GB" altLang="en-US" sz="1977">
              <a:solidFill>
                <a:srgbClr val="FFFFFF"/>
              </a:solidFill>
              <a:latin typeface="Lucida Sans Unicode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7811" y="1614705"/>
            <a:ext cx="9068492" cy="4330268"/>
          </a:xfrm>
        </p:spPr>
        <p:txBody>
          <a:bodyPr/>
          <a:lstStyle>
            <a:lvl1pPr marL="120298" marR="0" indent="0" algn="l" defTabSz="881441" rtl="0" eaLnBrk="1" fontAlgn="base" latinLnBrk="0" hangingPunct="1">
              <a:lnSpc>
                <a:spcPct val="100000"/>
              </a:lnSpc>
              <a:spcBef>
                <a:spcPts val="439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tabLst/>
              <a:defRPr lang="en-US" sz="2746" b="0" i="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89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204913" y="2012414"/>
            <a:ext cx="7631223" cy="4611670"/>
          </a:xfrm>
        </p:spPr>
        <p:txBody>
          <a:bodyPr/>
          <a:lstStyle>
            <a:lvl1pPr marL="284400" indent="-284400">
              <a:spcBef>
                <a:spcPts val="1098"/>
              </a:spcBef>
              <a:spcAft>
                <a:spcPts val="600"/>
              </a:spcAft>
              <a:defRPr/>
            </a:lvl1pPr>
            <a:lvl2pPr marL="284400" indent="-284400">
              <a:spcBef>
                <a:spcPts val="1098"/>
              </a:spcBef>
              <a:spcAft>
                <a:spcPts val="600"/>
              </a:spcAft>
              <a:defRPr/>
            </a:lvl2pPr>
            <a:lvl3pPr marL="284400" indent="-284400">
              <a:spcBef>
                <a:spcPts val="1098"/>
              </a:spcBef>
              <a:spcAft>
                <a:spcPts val="600"/>
              </a:spcAft>
              <a:defRPr/>
            </a:lvl3pPr>
            <a:lvl4pPr marL="284400" indent="-284400">
              <a:spcBef>
                <a:spcPts val="1098"/>
              </a:spcBef>
              <a:spcAft>
                <a:spcPts val="600"/>
              </a:spcAft>
              <a:defRPr/>
            </a:lvl4pPr>
            <a:lvl5pPr marL="284400" indent="-284400">
              <a:spcBef>
                <a:spcPts val="1098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936046"/>
            <a:ext cx="791110" cy="7590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36136" y="6996066"/>
            <a:ext cx="517444" cy="563609"/>
          </a:xfrm>
          <a:prstGeom prst="rect">
            <a:avLst/>
          </a:prstGeom>
          <a:solidFill>
            <a:srgbClr val="AED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791110" y="6996066"/>
            <a:ext cx="431515" cy="45719"/>
          </a:xfrm>
          <a:prstGeom prst="rect">
            <a:avLst/>
          </a:prstGeom>
          <a:solidFill>
            <a:srgbClr val="5BBF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791110" y="7111495"/>
            <a:ext cx="3595954" cy="180504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900" b="1" i="1" kern="1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i="0" kern="1200" dirty="0" smtClean="0">
                <a:effectLst/>
                <a:latin typeface="+mn-lt"/>
                <a:ea typeface="Lucida Sans" charset="0"/>
                <a:cs typeface="Lucida Sans" charset="0"/>
              </a:rPr>
              <a:t>GLI Training Package: </a:t>
            </a:r>
            <a:r>
              <a:rPr lang="en-GB" sz="800" b="0" i="0" kern="1200" dirty="0" smtClean="0">
                <a:effectLst/>
                <a:latin typeface="+mn-lt"/>
                <a:ea typeface="Lucida Sans" charset="0"/>
                <a:cs typeface="Lucida Sans" charset="0"/>
              </a:rPr>
              <a:t>P</a:t>
            </a:r>
            <a:r>
              <a:rPr lang="en-GB" sz="800" b="0" i="0" dirty="0" smtClean="0">
                <a:latin typeface="+mn-lt"/>
                <a:ea typeface="Lucida Sans" charset="0"/>
                <a:cs typeface="Lucida Sans" charset="0"/>
              </a:rPr>
              <a:t>lan and implement a quality assurance programme </a:t>
            </a:r>
            <a:endParaRPr lang="en-US" b="0" i="0" dirty="0">
              <a:latin typeface="+mn-lt"/>
              <a:ea typeface="Lucida Sans" charset="0"/>
              <a:cs typeface="Lucida Sans" charset="0"/>
            </a:endParaRPr>
          </a:p>
        </p:txBody>
      </p:sp>
      <p:sp>
        <p:nvSpPr>
          <p:cNvPr id="11" name="Slide Number Placeholder 24"/>
          <p:cNvSpPr txBox="1">
            <a:spLocks/>
          </p:cNvSpPr>
          <p:nvPr userDrawn="1"/>
        </p:nvSpPr>
        <p:spPr>
          <a:xfrm>
            <a:off x="8836135" y="6996068"/>
            <a:ext cx="506303" cy="29593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DED4DA-3F3D-0045-AD2A-206E89C06E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6"/>
          <p:cNvSpPr>
            <a:spLocks noGrp="1"/>
          </p:cNvSpPr>
          <p:nvPr>
            <p:ph type="title" hasCustomPrompt="1"/>
          </p:nvPr>
        </p:nvSpPr>
        <p:spPr>
          <a:xfrm>
            <a:off x="1204914" y="936046"/>
            <a:ext cx="7631221" cy="759006"/>
          </a:xfrm>
        </p:spPr>
        <p:txBody>
          <a:bodyPr wrap="square">
            <a:normAutofit/>
          </a:bodyPr>
          <a:lstStyle>
            <a:lvl1pPr>
              <a:defRPr>
                <a:solidFill>
                  <a:srgbClr val="DC1F26"/>
                </a:solidFill>
              </a:defRPr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" y="967219"/>
            <a:ext cx="664464" cy="676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0533" y="2012414"/>
            <a:ext cx="4268748" cy="4796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4832" y="2012414"/>
            <a:ext cx="4268748" cy="4796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D2D2-BA0A-294A-8375-5ADBC9B176A3}" type="datetime1">
              <a:rPr lang="en-ZA" smtClean="0"/>
              <a:t>2017/07/07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841" y="402484"/>
            <a:ext cx="8663047" cy="1461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842" y="1853171"/>
            <a:ext cx="4249130" cy="908210"/>
          </a:xfrm>
        </p:spPr>
        <p:txBody>
          <a:bodyPr anchor="b"/>
          <a:lstStyle>
            <a:lvl1pPr marL="0" indent="0">
              <a:buNone/>
              <a:defRPr sz="2636" b="1"/>
            </a:lvl1pPr>
            <a:lvl2pPr marL="502188" indent="0">
              <a:buNone/>
              <a:defRPr sz="2197" b="1"/>
            </a:lvl2pPr>
            <a:lvl3pPr marL="1004377" indent="0">
              <a:buNone/>
              <a:defRPr sz="1977" b="1"/>
            </a:lvl3pPr>
            <a:lvl4pPr marL="1506565" indent="0">
              <a:buNone/>
              <a:defRPr sz="1757" b="1"/>
            </a:lvl4pPr>
            <a:lvl5pPr marL="2008754" indent="0">
              <a:buNone/>
              <a:defRPr sz="1757" b="1"/>
            </a:lvl5pPr>
            <a:lvl6pPr marL="2510942" indent="0">
              <a:buNone/>
              <a:defRPr sz="1757" b="1"/>
            </a:lvl6pPr>
            <a:lvl7pPr marL="3013131" indent="0">
              <a:buNone/>
              <a:defRPr sz="1757" b="1"/>
            </a:lvl7pPr>
            <a:lvl8pPr marL="3515319" indent="0">
              <a:buNone/>
              <a:defRPr sz="1757" b="1"/>
            </a:lvl8pPr>
            <a:lvl9pPr marL="4017508" indent="0">
              <a:buNone/>
              <a:defRPr sz="175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1842" y="2761381"/>
            <a:ext cx="4249130" cy="4061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4833" y="1853171"/>
            <a:ext cx="4270056" cy="908210"/>
          </a:xfrm>
        </p:spPr>
        <p:txBody>
          <a:bodyPr anchor="b"/>
          <a:lstStyle>
            <a:lvl1pPr marL="0" indent="0">
              <a:buNone/>
              <a:defRPr sz="2636" b="1"/>
            </a:lvl1pPr>
            <a:lvl2pPr marL="502188" indent="0">
              <a:buNone/>
              <a:defRPr sz="2197" b="1"/>
            </a:lvl2pPr>
            <a:lvl3pPr marL="1004377" indent="0">
              <a:buNone/>
              <a:defRPr sz="1977" b="1"/>
            </a:lvl3pPr>
            <a:lvl4pPr marL="1506565" indent="0">
              <a:buNone/>
              <a:defRPr sz="1757" b="1"/>
            </a:lvl4pPr>
            <a:lvl5pPr marL="2008754" indent="0">
              <a:buNone/>
              <a:defRPr sz="1757" b="1"/>
            </a:lvl5pPr>
            <a:lvl6pPr marL="2510942" indent="0">
              <a:buNone/>
              <a:defRPr sz="1757" b="1"/>
            </a:lvl6pPr>
            <a:lvl7pPr marL="3013131" indent="0">
              <a:buNone/>
              <a:defRPr sz="1757" b="1"/>
            </a:lvl7pPr>
            <a:lvl8pPr marL="3515319" indent="0">
              <a:buNone/>
              <a:defRPr sz="1757" b="1"/>
            </a:lvl8pPr>
            <a:lvl9pPr marL="4017508" indent="0">
              <a:buNone/>
              <a:defRPr sz="175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4833" y="2761381"/>
            <a:ext cx="4270056" cy="40615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324ED-3850-6149-8C7F-1751BEE79947}" type="datetime1">
              <a:rPr lang="en-ZA" smtClean="0"/>
              <a:t>2017/07/07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5E93-F395-694D-987D-50BDD56F325B}" type="datetime1">
              <a:rPr lang="en-ZA" smtClean="0"/>
              <a:t>2017/07/07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E8C9B-B95B-D745-BDE5-935B2EFE4275}" type="datetime1">
              <a:rPr lang="en-ZA" smtClean="0"/>
              <a:t>2017/07/07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841" y="503978"/>
            <a:ext cx="3239488" cy="1763924"/>
          </a:xfrm>
        </p:spPr>
        <p:txBody>
          <a:bodyPr anchor="b"/>
          <a:lstStyle>
            <a:lvl1pPr>
              <a:defRPr sz="351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0056" y="1088455"/>
            <a:ext cx="5084832" cy="5372269"/>
          </a:xfrm>
        </p:spPr>
        <p:txBody>
          <a:bodyPr/>
          <a:lstStyle>
            <a:lvl1pPr>
              <a:defRPr sz="3515"/>
            </a:lvl1pPr>
            <a:lvl2pPr>
              <a:defRPr sz="3076"/>
            </a:lvl2pPr>
            <a:lvl3pPr>
              <a:defRPr sz="2636"/>
            </a:lvl3pPr>
            <a:lvl4pPr>
              <a:defRPr sz="2197"/>
            </a:lvl4pPr>
            <a:lvl5pPr>
              <a:defRPr sz="2197"/>
            </a:lvl5pPr>
            <a:lvl6pPr>
              <a:defRPr sz="2197"/>
            </a:lvl6pPr>
            <a:lvl7pPr>
              <a:defRPr sz="2197"/>
            </a:lvl7pPr>
            <a:lvl8pPr>
              <a:defRPr sz="2197"/>
            </a:lvl8pPr>
            <a:lvl9pPr>
              <a:defRPr sz="219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1841" y="2267902"/>
            <a:ext cx="3239488" cy="4201570"/>
          </a:xfrm>
        </p:spPr>
        <p:txBody>
          <a:bodyPr/>
          <a:lstStyle>
            <a:lvl1pPr marL="0" indent="0">
              <a:buNone/>
              <a:defRPr sz="1757"/>
            </a:lvl1pPr>
            <a:lvl2pPr marL="502188" indent="0">
              <a:buNone/>
              <a:defRPr sz="1538"/>
            </a:lvl2pPr>
            <a:lvl3pPr marL="1004377" indent="0">
              <a:buNone/>
              <a:defRPr sz="1318"/>
            </a:lvl3pPr>
            <a:lvl4pPr marL="1506565" indent="0">
              <a:buNone/>
              <a:defRPr sz="1098"/>
            </a:lvl4pPr>
            <a:lvl5pPr marL="2008754" indent="0">
              <a:buNone/>
              <a:defRPr sz="1098"/>
            </a:lvl5pPr>
            <a:lvl6pPr marL="2510942" indent="0">
              <a:buNone/>
              <a:defRPr sz="1098"/>
            </a:lvl6pPr>
            <a:lvl7pPr marL="3013131" indent="0">
              <a:buNone/>
              <a:defRPr sz="1098"/>
            </a:lvl7pPr>
            <a:lvl8pPr marL="3515319" indent="0">
              <a:buNone/>
              <a:defRPr sz="1098"/>
            </a:lvl8pPr>
            <a:lvl9pPr marL="4017508" indent="0">
              <a:buNone/>
              <a:defRPr sz="10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4A11E-BAAD-0D4D-905C-010056BB2835}" type="datetime1">
              <a:rPr lang="en-ZA" smtClean="0"/>
              <a:t>2017/07/07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841" y="503978"/>
            <a:ext cx="3239488" cy="1763924"/>
          </a:xfrm>
        </p:spPr>
        <p:txBody>
          <a:bodyPr anchor="b"/>
          <a:lstStyle>
            <a:lvl1pPr>
              <a:defRPr sz="351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0056" y="1088455"/>
            <a:ext cx="5084832" cy="5372269"/>
          </a:xfrm>
        </p:spPr>
        <p:txBody>
          <a:bodyPr anchor="t"/>
          <a:lstStyle>
            <a:lvl1pPr marL="0" indent="0">
              <a:buNone/>
              <a:defRPr sz="3515"/>
            </a:lvl1pPr>
            <a:lvl2pPr marL="502188" indent="0">
              <a:buNone/>
              <a:defRPr sz="3076"/>
            </a:lvl2pPr>
            <a:lvl3pPr marL="1004377" indent="0">
              <a:buNone/>
              <a:defRPr sz="2636"/>
            </a:lvl3pPr>
            <a:lvl4pPr marL="1506565" indent="0">
              <a:buNone/>
              <a:defRPr sz="2197"/>
            </a:lvl4pPr>
            <a:lvl5pPr marL="2008754" indent="0">
              <a:buNone/>
              <a:defRPr sz="2197"/>
            </a:lvl5pPr>
            <a:lvl6pPr marL="2510942" indent="0">
              <a:buNone/>
              <a:defRPr sz="2197"/>
            </a:lvl6pPr>
            <a:lvl7pPr marL="3013131" indent="0">
              <a:buNone/>
              <a:defRPr sz="2197"/>
            </a:lvl7pPr>
            <a:lvl8pPr marL="3515319" indent="0">
              <a:buNone/>
              <a:defRPr sz="2197"/>
            </a:lvl8pPr>
            <a:lvl9pPr marL="4017508" indent="0">
              <a:buNone/>
              <a:defRPr sz="2197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1841" y="2267902"/>
            <a:ext cx="3239488" cy="4201570"/>
          </a:xfrm>
        </p:spPr>
        <p:txBody>
          <a:bodyPr/>
          <a:lstStyle>
            <a:lvl1pPr marL="0" indent="0">
              <a:buNone/>
              <a:defRPr sz="1757"/>
            </a:lvl1pPr>
            <a:lvl2pPr marL="502188" indent="0">
              <a:buNone/>
              <a:defRPr sz="1538"/>
            </a:lvl2pPr>
            <a:lvl3pPr marL="1004377" indent="0">
              <a:buNone/>
              <a:defRPr sz="1318"/>
            </a:lvl3pPr>
            <a:lvl4pPr marL="1506565" indent="0">
              <a:buNone/>
              <a:defRPr sz="1098"/>
            </a:lvl4pPr>
            <a:lvl5pPr marL="2008754" indent="0">
              <a:buNone/>
              <a:defRPr sz="1098"/>
            </a:lvl5pPr>
            <a:lvl6pPr marL="2510942" indent="0">
              <a:buNone/>
              <a:defRPr sz="1098"/>
            </a:lvl6pPr>
            <a:lvl7pPr marL="3013131" indent="0">
              <a:buNone/>
              <a:defRPr sz="1098"/>
            </a:lvl7pPr>
            <a:lvl8pPr marL="3515319" indent="0">
              <a:buNone/>
              <a:defRPr sz="1098"/>
            </a:lvl8pPr>
            <a:lvl9pPr marL="4017508" indent="0">
              <a:buNone/>
              <a:defRPr sz="10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2C0E3-FCE5-6B46-BC28-D1B389589141}" type="datetime1">
              <a:rPr lang="en-ZA" smtClean="0"/>
              <a:t>2017/07/07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E239-E30F-4F44-8B06-B284D3F2FFF4}" type="datetime1">
              <a:rPr lang="en-ZA" smtClean="0"/>
              <a:t>2017/07/07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3655" y="7038442"/>
            <a:ext cx="2259925" cy="402483"/>
          </a:xfrm>
          <a:prstGeom prst="rect">
            <a:avLst/>
          </a:prstGeom>
        </p:spPr>
        <p:txBody>
          <a:bodyPr/>
          <a:lstStyle/>
          <a:p>
            <a:fld id="{E2C4D301-A70E-3E43-AE0A-9757AD428F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0533" y="402484"/>
            <a:ext cx="8663047" cy="14611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533" y="2012414"/>
            <a:ext cx="8663047" cy="47965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533" y="7006700"/>
            <a:ext cx="225992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1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73051-DB30-A64F-9FD3-2512FC6A75D9}" type="datetime1">
              <a:rPr lang="en-ZA" smtClean="0"/>
              <a:t>2017/07/07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27113" y="7006700"/>
            <a:ext cx="338988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1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6135" y="6996068"/>
            <a:ext cx="506303" cy="295932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200" b="1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fld id="{F699B3C4-AA33-E74C-9AE8-E97D7C86624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3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3" r:id="rId11"/>
    <p:sldLayoutId id="2147483674" r:id="rId12"/>
  </p:sldLayoutIdLst>
  <p:hf hdr="0" dt="0"/>
  <p:txStyles>
    <p:titleStyle>
      <a:lvl1pPr algn="l" defTabSz="1004377" rtl="0" eaLnBrk="1" latinLnBrk="0" hangingPunct="1">
        <a:lnSpc>
          <a:spcPct val="90000"/>
        </a:lnSpc>
        <a:spcBef>
          <a:spcPct val="0"/>
        </a:spcBef>
        <a:buNone/>
        <a:defRPr sz="2800" b="1" i="1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51094" indent="-251094" algn="l" defTabSz="1004377" rtl="0" eaLnBrk="1" latinLnBrk="0" hangingPunct="1">
        <a:lnSpc>
          <a:spcPct val="100000"/>
        </a:lnSpc>
        <a:spcBef>
          <a:spcPts val="1098"/>
        </a:spcBef>
        <a:spcAft>
          <a:spcPts val="600"/>
        </a:spcAft>
        <a:buClr>
          <a:srgbClr val="DC1F26"/>
        </a:buClr>
        <a:buFont typeface="Wingdings" charset="2"/>
        <a:buChar char="§"/>
        <a:defRPr sz="1600" kern="1200">
          <a:solidFill>
            <a:schemeClr val="tx1">
              <a:lumMod val="50000"/>
              <a:lumOff val="50000"/>
            </a:schemeClr>
          </a:solidFill>
          <a:latin typeface="Trebuchet MS" charset="0"/>
          <a:ea typeface="Trebuchet MS" charset="0"/>
          <a:cs typeface="Trebuchet MS" charset="0"/>
        </a:defRPr>
      </a:lvl1pPr>
      <a:lvl2pPr marL="753283" indent="-251094" algn="l" defTabSz="1004377" rtl="0" eaLnBrk="1" latinLnBrk="0" hangingPunct="1">
        <a:lnSpc>
          <a:spcPct val="100000"/>
        </a:lnSpc>
        <a:spcBef>
          <a:spcPts val="549"/>
        </a:spcBef>
        <a:spcAft>
          <a:spcPts val="600"/>
        </a:spcAft>
        <a:buClr>
          <a:srgbClr val="DC1F26"/>
        </a:buClr>
        <a:buFont typeface="Wingdings" charset="2"/>
        <a:buChar char="§"/>
        <a:defRPr sz="1600" kern="1200">
          <a:solidFill>
            <a:schemeClr val="tx1">
              <a:lumMod val="50000"/>
              <a:lumOff val="50000"/>
            </a:schemeClr>
          </a:solidFill>
          <a:latin typeface="Trebuchet MS" charset="0"/>
          <a:ea typeface="Trebuchet MS" charset="0"/>
          <a:cs typeface="Trebuchet MS" charset="0"/>
        </a:defRPr>
      </a:lvl2pPr>
      <a:lvl3pPr marL="1255471" indent="-251094" algn="l" defTabSz="1004377" rtl="0" eaLnBrk="1" latinLnBrk="0" hangingPunct="1">
        <a:lnSpc>
          <a:spcPct val="100000"/>
        </a:lnSpc>
        <a:spcBef>
          <a:spcPts val="549"/>
        </a:spcBef>
        <a:spcAft>
          <a:spcPts val="600"/>
        </a:spcAft>
        <a:buClr>
          <a:srgbClr val="DC1F26"/>
        </a:buClr>
        <a:buFont typeface="Wingdings" charset="2"/>
        <a:buChar char="§"/>
        <a:defRPr sz="1600" kern="1200">
          <a:solidFill>
            <a:schemeClr val="tx1">
              <a:lumMod val="50000"/>
              <a:lumOff val="50000"/>
            </a:schemeClr>
          </a:solidFill>
          <a:latin typeface="Trebuchet MS" charset="0"/>
          <a:ea typeface="Trebuchet MS" charset="0"/>
          <a:cs typeface="Trebuchet MS" charset="0"/>
        </a:defRPr>
      </a:lvl3pPr>
      <a:lvl4pPr marL="1757660" indent="-251094" algn="l" defTabSz="1004377" rtl="0" eaLnBrk="1" latinLnBrk="0" hangingPunct="1">
        <a:lnSpc>
          <a:spcPct val="100000"/>
        </a:lnSpc>
        <a:spcBef>
          <a:spcPts val="549"/>
        </a:spcBef>
        <a:spcAft>
          <a:spcPts val="600"/>
        </a:spcAft>
        <a:buClr>
          <a:srgbClr val="DC1F26"/>
        </a:buClr>
        <a:buFont typeface="Wingdings" charset="2"/>
        <a:buChar char="§"/>
        <a:defRPr sz="1600" kern="1200">
          <a:solidFill>
            <a:schemeClr val="tx1">
              <a:lumMod val="50000"/>
              <a:lumOff val="50000"/>
            </a:schemeClr>
          </a:solidFill>
          <a:latin typeface="Trebuchet MS" charset="0"/>
          <a:ea typeface="Trebuchet MS" charset="0"/>
          <a:cs typeface="Trebuchet MS" charset="0"/>
        </a:defRPr>
      </a:lvl4pPr>
      <a:lvl5pPr marL="2259848" indent="-251094" algn="l" defTabSz="1004377" rtl="0" eaLnBrk="1" latinLnBrk="0" hangingPunct="1">
        <a:lnSpc>
          <a:spcPct val="100000"/>
        </a:lnSpc>
        <a:spcBef>
          <a:spcPts val="549"/>
        </a:spcBef>
        <a:spcAft>
          <a:spcPts val="600"/>
        </a:spcAft>
        <a:buClr>
          <a:srgbClr val="DC1F26"/>
        </a:buClr>
        <a:buFont typeface="Wingdings" charset="2"/>
        <a:buChar char="§"/>
        <a:defRPr sz="1600" kern="1200">
          <a:solidFill>
            <a:schemeClr val="tx1">
              <a:lumMod val="50000"/>
              <a:lumOff val="50000"/>
            </a:schemeClr>
          </a:solidFill>
          <a:latin typeface="Trebuchet MS" charset="0"/>
          <a:ea typeface="Trebuchet MS" charset="0"/>
          <a:cs typeface="Trebuchet MS" charset="0"/>
        </a:defRPr>
      </a:lvl5pPr>
      <a:lvl6pPr marL="2762037" indent="-251094" algn="l" defTabSz="1004377" rtl="0" eaLnBrk="1" latinLnBrk="0" hangingPunct="1">
        <a:lnSpc>
          <a:spcPct val="90000"/>
        </a:lnSpc>
        <a:spcBef>
          <a:spcPts val="549"/>
        </a:spcBef>
        <a:buFont typeface="Arial" panose="020B0604020202020204" pitchFamily="34" charset="0"/>
        <a:buChar char="•"/>
        <a:defRPr sz="1977" kern="1200">
          <a:solidFill>
            <a:schemeClr val="tx1"/>
          </a:solidFill>
          <a:latin typeface="+mn-lt"/>
          <a:ea typeface="+mn-ea"/>
          <a:cs typeface="+mn-cs"/>
        </a:defRPr>
      </a:lvl6pPr>
      <a:lvl7pPr marL="3264225" indent="-251094" algn="l" defTabSz="1004377" rtl="0" eaLnBrk="1" latinLnBrk="0" hangingPunct="1">
        <a:lnSpc>
          <a:spcPct val="90000"/>
        </a:lnSpc>
        <a:spcBef>
          <a:spcPts val="549"/>
        </a:spcBef>
        <a:buFont typeface="Arial" panose="020B0604020202020204" pitchFamily="34" charset="0"/>
        <a:buChar char="•"/>
        <a:defRPr sz="1977" kern="1200">
          <a:solidFill>
            <a:schemeClr val="tx1"/>
          </a:solidFill>
          <a:latin typeface="+mn-lt"/>
          <a:ea typeface="+mn-ea"/>
          <a:cs typeface="+mn-cs"/>
        </a:defRPr>
      </a:lvl7pPr>
      <a:lvl8pPr marL="3766414" indent="-251094" algn="l" defTabSz="1004377" rtl="0" eaLnBrk="1" latinLnBrk="0" hangingPunct="1">
        <a:lnSpc>
          <a:spcPct val="90000"/>
        </a:lnSpc>
        <a:spcBef>
          <a:spcPts val="549"/>
        </a:spcBef>
        <a:buFont typeface="Arial" panose="020B0604020202020204" pitchFamily="34" charset="0"/>
        <a:buChar char="•"/>
        <a:defRPr sz="1977" kern="1200">
          <a:solidFill>
            <a:schemeClr val="tx1"/>
          </a:solidFill>
          <a:latin typeface="+mn-lt"/>
          <a:ea typeface="+mn-ea"/>
          <a:cs typeface="+mn-cs"/>
        </a:defRPr>
      </a:lvl8pPr>
      <a:lvl9pPr marL="4268602" indent="-251094" algn="l" defTabSz="1004377" rtl="0" eaLnBrk="1" latinLnBrk="0" hangingPunct="1">
        <a:lnSpc>
          <a:spcPct val="90000"/>
        </a:lnSpc>
        <a:spcBef>
          <a:spcPts val="549"/>
        </a:spcBef>
        <a:buFont typeface="Arial" panose="020B0604020202020204" pitchFamily="34" charset="0"/>
        <a:buChar char="•"/>
        <a:defRPr sz="19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1pPr>
      <a:lvl2pPr marL="502188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2pPr>
      <a:lvl3pPr marL="1004377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3pPr>
      <a:lvl4pPr marL="1506565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4pPr>
      <a:lvl5pPr marL="2008754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5pPr>
      <a:lvl6pPr marL="2510942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6pPr>
      <a:lvl7pPr marL="3013131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7pPr>
      <a:lvl8pPr marL="3515319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8pPr>
      <a:lvl9pPr marL="4017508" algn="l" defTabSz="1004377" rtl="0" eaLnBrk="1" latinLnBrk="0" hangingPunct="1">
        <a:defRPr sz="19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177884"/>
            <a:ext cx="2630184" cy="1256868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07" y="6325428"/>
            <a:ext cx="1146477" cy="8714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45941" y="4562879"/>
            <a:ext cx="34007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PROGRAMME MODULE 5 (PM5)</a:t>
            </a: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4D301-A70E-3E43-AE0A-9757AD428F12}" type="slidenum">
              <a:rPr lang="en-US" smtClean="0"/>
              <a:t>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45941" y="3177884"/>
            <a:ext cx="56176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rebuchet MS" charset="0"/>
                <a:ea typeface="Trebuchet MS" charset="0"/>
                <a:cs typeface="Trebuchet MS" charset="0"/>
              </a:rPr>
              <a:t>HOW TO PLAN AND IMPLEMENT CONNECTIVITY SOLUTIONS</a:t>
            </a:r>
            <a:endParaRPr lang="en-US" sz="7200" b="1" i="1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35081" y="2115357"/>
            <a:ext cx="7559115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Inventory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management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Some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software platforms allow stock amounts to be entered at the site-level, for forecasting, potential stock-outs or expiring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cartridges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Tracking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 lot numbers can identify poor performance and abnormal error rates for quality assurance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purposes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Status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 warranties and calibration checks can be tracked</a:t>
            </a:r>
          </a:p>
          <a:p>
            <a:pPr lvl="1"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35081" y="791921"/>
            <a:ext cx="7559115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HOW CAN CONNECTIVITY SOLUTIONS BE OF USE TO A TB PROGRAMME?</a:t>
            </a:r>
            <a:endParaRPr lang="en-GB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997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47355" y="2146041"/>
            <a:ext cx="7552978" cy="4490207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Surveillance</a:t>
            </a:r>
          </a:p>
          <a:p>
            <a:pPr lvl="1">
              <a:defRPr/>
            </a:pP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Real-time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data and trends on disease or resistance patterns can be easily discerned using data from the network of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devices</a:t>
            </a:r>
          </a:p>
          <a:p>
            <a:pPr eaLnBrk="1" hangingPunct="1">
              <a:defRPr/>
            </a:pP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Data access</a:t>
            </a:r>
          </a:p>
          <a:p>
            <a:pPr lvl="1">
              <a:defRPr/>
            </a:pP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Data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can be available to different cadres of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staff</a:t>
            </a:r>
          </a:p>
          <a:p>
            <a:pPr lvl="1">
              <a:defRPr/>
            </a:pP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Information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can also be shared securely with partner organisations and manufacturers for support and product improvement purposes (access determined by MOH)</a:t>
            </a:r>
          </a:p>
          <a:p>
            <a:pPr marL="430696" lvl="1" indent="0">
              <a:buNone/>
              <a:defRPr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+mn-e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47355" y="841016"/>
            <a:ext cx="7552978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HOW CAN CONNECTIVITY SOLUTIONS BE OF USE TO A TB PROGRAMME?</a:t>
            </a:r>
            <a:endParaRPr lang="en-GB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229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052" y="842741"/>
            <a:ext cx="7522293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WHAT SOFTWARE IS NEEDED?</a:t>
            </a:r>
            <a:endParaRPr lang="en-GB" dirty="0">
              <a:ea typeface="+mj-ea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413052" y="2007193"/>
            <a:ext cx="7338186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Connectivity software platforms are developed by diagnostics manufacturers or third-party companies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selection of software depends on the needs and preferences of the Ministry of Health and may depend on: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functionalities of different systems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range of devices or languages supported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experience and capacity of the provider and implementing partners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security measures and/or hosting arrangements in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place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etwork coverage</a:t>
            </a:r>
          </a:p>
          <a:p>
            <a:pPr lvl="1" eaLnBrk="1" hangingPunct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needs of the country 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16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052" y="842741"/>
            <a:ext cx="7522293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WHAT SOFTWARE IS NEEDED?</a:t>
            </a:r>
            <a:endParaRPr lang="en-GB" dirty="0">
              <a:ea typeface="+mj-ea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413052" y="2007193"/>
            <a:ext cx="7338186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Software </a:t>
            </a:r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may have complementary functionalities, justifying the use of more than one system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4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56" y="855015"/>
            <a:ext cx="7666025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WHAT HARDWARE IS NEEDED?</a:t>
            </a:r>
            <a:endParaRPr lang="en-GB" dirty="0">
              <a:ea typeface="+mj-ea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28944" y="1998755"/>
            <a:ext cx="7595937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Server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In-country or 3</a:t>
            </a:r>
            <a:r>
              <a:rPr lang="en-GB" altLang="en-US" sz="20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rd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party (cloud-based)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Refer to “Hosting options” in slide 15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Modem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Standalone desktop modems (also known as smart routers) are generally the best quality option but are more expensive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External antennas may provide stronger connection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USB internet dongles may be an option, but they carry the risk of being removed, misplaced and misused.</a:t>
            </a: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040" y="864880"/>
            <a:ext cx="7552978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INTERNET CONNECTIVITY: SIM CARDS AND DATA PLANS</a:t>
            </a:r>
            <a:endParaRPr lang="en-GB" dirty="0">
              <a:ea typeface="+mj-ea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78039" y="2152178"/>
            <a:ext cx="7552978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order for the modem to access the cellular network (2G/3G/4G) it will need a SIM card with an active data plan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plans come in two variants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Pre-paid: top-up process is cumbersome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Post-paid: preferred option, but requires a contract to be in place</a:t>
            </a:r>
          </a:p>
        </p:txBody>
      </p:sp>
    </p:spTree>
    <p:extLst>
      <p:ext uri="{BB962C8B-B14F-4D97-AF65-F5344CB8AC3E}">
        <p14:creationId xmlns:p14="http://schemas.microsoft.com/office/powerpoint/2010/main" val="134148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909" y="836604"/>
            <a:ext cx="7586245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+mj-ea"/>
              </a:rPr>
              <a:t>HOSTING OPTIONS</a:t>
            </a:r>
            <a:endParaRPr lang="en-GB" dirty="0">
              <a:ea typeface="+mj-ea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50909" y="2158315"/>
            <a:ext cx="7586245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two options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hosting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collected: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 hosting using an in-country server</a:t>
            </a:r>
          </a:p>
          <a:p>
            <a:pPr lvl="2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Requires adequate infrastructure, financial resources, and IT personnel to configure and maintain the server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en-GB" altLang="en-US" sz="20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rd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party hosting (also known as: virtual or cloud-based servers)</a:t>
            </a:r>
          </a:p>
          <a:p>
            <a:pPr lvl="2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Highly secure, provide redundancy against data loss, are quickly scalable and are a good option when a country does not have the IT capacity to properly configure and maintain an in-country server</a:t>
            </a:r>
          </a:p>
          <a:p>
            <a:pPr lvl="2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Generally a cheaper option</a:t>
            </a: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31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356" y="885699"/>
            <a:ext cx="7552978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DATA OWNERSHIP AND SECURITY</a:t>
            </a:r>
            <a:endParaRPr lang="en-GB" dirty="0">
              <a:ea typeface="+mj-ea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47356" y="2003784"/>
            <a:ext cx="7552978" cy="4490207"/>
          </a:xfrm>
          <a:prstGeom prst="rect">
            <a:avLst/>
          </a:prstGeom>
        </p:spPr>
        <p:txBody>
          <a:bodyPr/>
          <a:lstStyle/>
          <a:p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Access to data needs to be regulated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through a Data Use Agreement </a:t>
            </a:r>
            <a:endParaRPr lang="en-GB" alt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Use Agreement signed by the MOH and the software provider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should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describe:</a:t>
            </a:r>
          </a:p>
          <a:p>
            <a:pPr lvl="1" eaLnBrk="1" hangingPunct="1"/>
            <a:r>
              <a:rPr lang="en-US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Ownership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all data by the MOH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MOH power to 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share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access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with selected parties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Planned 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storage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security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data, and any planned use of the data by the software provider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Assurance that patient data remains 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not disclosed to unauthorised users or used by the software provider outside of the terms of the agreement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Other requirements that are specified in national policies</a:t>
            </a:r>
          </a:p>
          <a:p>
            <a:pPr lvl="1"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4398" y="885700"/>
            <a:ext cx="7620484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PERSONNEL NEEDS</a:t>
            </a:r>
            <a:endParaRPr lang="en-GB" dirty="0">
              <a:ea typeface="+mj-ea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04397" y="2225820"/>
            <a:ext cx="7620484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Installation and set-up: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diagnostics connectivity solution provider should be engaged to configure and customise software, and provide project management and consultancy services to ensure proper roll-out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IT/network support: Server configuration; establish connectivity at sites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Trainings: data collection, data use and management; installation of connectivity solution</a:t>
            </a: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218" y="891837"/>
            <a:ext cx="9039701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PERSONNEL NEEDS</a:t>
            </a:r>
            <a:endParaRPr lang="en-GB" dirty="0">
              <a:ea typeface="+mj-ea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41218" y="2139904"/>
            <a:ext cx="7595937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Operational phase- allocation of certain staff with designated mandates and responsibilities is required post set-up of the connectivity solution: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National, regional and local level data monitoring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Thresholds should be established related to error levels, underutilisation of tests, under/oversupply of stock, and identified sites should be followed up according to an SOP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IT/network support: Server maintenance; troubleshoot connectivity issues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connectivity administration: ensuring data invoices are paid or SIM cards topped up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Training</a:t>
            </a: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1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+mj-ea"/>
              </a:rPr>
              <a:t>MODULE CONTENTS</a:t>
            </a:r>
            <a:endParaRPr lang="en-GB" dirty="0">
              <a:ea typeface="+mj-ea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04914" y="1695052"/>
            <a:ext cx="7545822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are diagnostics connectivity solutions?</a:t>
            </a:r>
          </a:p>
          <a:p>
            <a:pPr eaLnBrk="1" hangingPunct="1"/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can diagnostics connectivity solutions be of use to your TB programme?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connectivity software is needed?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hardware is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needed / SIM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cards and data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plans?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Hosting options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ownership and security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Personnel needs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Budgeting</a:t>
            </a: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Integration</a:t>
            </a: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endParaRPr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endParaRPr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794" y="4690338"/>
            <a:ext cx="3213641" cy="2138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76279" y="6861008"/>
            <a:ext cx="3359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1pPr>
            <a:lvl2pPr marL="5208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2pPr>
            <a:lvl3pPr marL="104177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3pPr>
            <a:lvl4pPr marL="15626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4pPr>
            <a:lvl5pPr marL="20835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5pPr>
            <a:lvl6pPr marL="2604440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6pPr>
            <a:lvl7pPr marL="3125328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7pPr>
            <a:lvl8pPr marL="3646216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8pPr>
            <a:lvl9pPr marL="4167104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9pPr>
          </a:lstStyle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©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Sam Nuttall</a:t>
            </a:r>
            <a:endParaRPr lang="en-US" sz="1002" dirty="0">
              <a:solidFill>
                <a:schemeClr val="tx1">
                  <a:lumMod val="65000"/>
                  <a:lumOff val="3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92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66" y="848878"/>
            <a:ext cx="9039701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BUDGETING</a:t>
            </a:r>
            <a:endParaRPr lang="en-GB" dirty="0">
              <a:ea typeface="+mj-ea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65766" y="2060124"/>
            <a:ext cx="7540704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costs required to set-up and run a connectivity solution are highly country dependent </a:t>
            </a:r>
            <a:endParaRPr lang="en-GB" alt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Procuring a remote monitoring system may be subject to tender process. This can be for the system, components of the system (e.g. data), or supportive services  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a number of common budget items for each of the three phases: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Preparation phase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Set-up/installation phase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Operational phase</a:t>
            </a:r>
          </a:p>
        </p:txBody>
      </p:sp>
    </p:spTree>
    <p:extLst>
      <p:ext uri="{BB962C8B-B14F-4D97-AF65-F5344CB8AC3E}">
        <p14:creationId xmlns:p14="http://schemas.microsoft.com/office/powerpoint/2010/main" val="68271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65" y="873426"/>
            <a:ext cx="7767771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BUDGETING</a:t>
            </a:r>
            <a:endParaRPr lang="en-GB" dirty="0">
              <a:ea typeface="+mj-ea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65765" y="2120812"/>
            <a:ext cx="7510020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Preparation phase</a:t>
            </a:r>
          </a:p>
          <a:p>
            <a:pPr lvl="1"/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Landscape assessment: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In-country assessment of existing systems and infrastructure (both laboratory and connectivity) by a diagnostics connectivity solutions provider, and sensitisation of stakeholders.</a:t>
            </a:r>
          </a:p>
        </p:txBody>
      </p:sp>
    </p:spTree>
    <p:extLst>
      <p:ext uri="{BB962C8B-B14F-4D97-AF65-F5344CB8AC3E}">
        <p14:creationId xmlns:p14="http://schemas.microsoft.com/office/powerpoint/2010/main" val="44581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218" y="928658"/>
            <a:ext cx="7571390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BUDGETING</a:t>
            </a:r>
            <a:endParaRPr lang="en-GB" dirty="0">
              <a:ea typeface="+mj-ea"/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41218" y="2059868"/>
            <a:ext cx="7571390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Set-up/installation phase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Hardware and equipment: 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Smart routers/modems, server, Wi-Fi dongles, antennas, SIM cards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Configuration and customisation of connectivity solution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Implementation workshops/trainings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Installation and roll-out of connectivity solution: 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On-site installation of modems/routers and set-up of connectivity solution, including in-country travel costs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Diagnostics connectivity solutions provider: Project management and consultancy to ensure proper roll-out</a:t>
            </a:r>
          </a:p>
        </p:txBody>
      </p:sp>
    </p:spTree>
    <p:extLst>
      <p:ext uri="{BB962C8B-B14F-4D97-AF65-F5344CB8AC3E}">
        <p14:creationId xmlns:p14="http://schemas.microsoft.com/office/powerpoint/2010/main" val="20597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08" y="855015"/>
            <a:ext cx="7577526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BUDGETING</a:t>
            </a:r>
            <a:endParaRPr lang="en-GB" dirty="0">
              <a:ea typeface="+mj-ea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22807" y="2090808"/>
            <a:ext cx="7577526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Operational phase</a:t>
            </a:r>
          </a:p>
          <a:p>
            <a:pPr lvl="1"/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Running costs for connectivity: Monthly mobile data costs, server hosting, license costs for connectivity software (if any), and ancillary services</a:t>
            </a:r>
          </a:p>
          <a:p>
            <a:pPr lvl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Remote or in-country technical support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Technical support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from the implementing software service provider</a:t>
            </a:r>
          </a:p>
          <a:p>
            <a:pPr lvl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In-country human resources: Data monitoring and supervision, IT/network support, administrative support, and programmatic support for follow-up trainings and capacity building to ensure programmatic impact</a:t>
            </a:r>
          </a:p>
        </p:txBody>
      </p:sp>
    </p:spTree>
    <p:extLst>
      <p:ext uri="{BB962C8B-B14F-4D97-AF65-F5344CB8AC3E}">
        <p14:creationId xmlns:p14="http://schemas.microsoft.com/office/powerpoint/2010/main" val="6648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1904" y="975769"/>
            <a:ext cx="7503882" cy="763256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ffectLst/>
                <a:ea typeface="+mj-ea"/>
              </a:rPr>
              <a:t>INTEGRATION</a:t>
            </a:r>
            <a:endParaRPr lang="en-GB" dirty="0">
              <a:ea typeface="+mj-ea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71903" y="2026713"/>
            <a:ext cx="7503883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instrument-based diagnostics for HIV and other diseases are also able to produce electronic data</a:t>
            </a:r>
          </a:p>
          <a:p>
            <a:pPr eaLnBrk="1" hangingPunct="1"/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diagnostic connectivity solutions are able to collect and use data generated by different types of devices, which can improve linkage to care and patient management</a:t>
            </a:r>
          </a:p>
          <a:p>
            <a:pPr eaLnBrk="1" hangingPunct="1"/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Collaborative management and financing of a diagnostic connectivity solution across disease programmes and their technical partners can help ensure proper functioning of the system and its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77843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582" y="965479"/>
            <a:ext cx="7856270" cy="101288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ea typeface="+mj-ea"/>
              </a:rPr>
              <a:t>OTHER RESOURCES</a:t>
            </a:r>
            <a:endParaRPr lang="en-GB" dirty="0">
              <a:ea typeface="+mj-ea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10533" y="2176726"/>
            <a:ext cx="7614348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GLI quick guide to diagnostics connectivity solutions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Available at: </a:t>
            </a:r>
            <a:r>
              <a:rPr lang="en-GB" altLang="en-US" sz="2000" u="sng" dirty="0">
                <a:solidFill>
                  <a:srgbClr val="DC1F26"/>
                </a:solidFill>
              </a:rPr>
              <a:t>http://stoptb.org/wg/gli/assets/documents/gli_connectivity_guide.pdf</a:t>
            </a:r>
          </a:p>
          <a:p>
            <a:pPr lvl="1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Includes a comparison of functionalities of currently available diagnostics connectivity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software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GeneXpert:</a:t>
            </a:r>
          </a:p>
          <a:p>
            <a:pPr lvl="2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Cepheid’s proprietary C360 software</a:t>
            </a:r>
          </a:p>
          <a:p>
            <a:pPr lvl="2" eaLnBrk="1" hangingPunct="1"/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GxAlert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/Aspect software by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SystemOne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Connected Diagnostics Platform software by FIND</a:t>
            </a:r>
          </a:p>
          <a:p>
            <a:pPr lvl="2" eaLnBrk="1" hangingPunct="1"/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DataToCare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software by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Savics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EXERCISE: FUNCTIONALITY OF A DATA CONNECTIVITY SOLUTION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204914" y="2025480"/>
            <a:ext cx="3888000" cy="40713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1098"/>
              </a:spcBef>
              <a:spcAft>
                <a:spcPts val="600"/>
              </a:spcAft>
              <a:buNone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Purpose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To consider which functionalities of data connectivity solutions would be most useful; and to become familiar with online data connectivity solution comparison</a:t>
            </a:r>
            <a:endParaRPr lang="en-GB" altLang="en-US" dirty="0">
              <a:solidFill>
                <a:schemeClr val="tx1">
                  <a:lumMod val="65000"/>
                  <a:lumOff val="35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>
              <a:lnSpc>
                <a:spcPct val="85000"/>
              </a:lnSpc>
              <a:spcBef>
                <a:spcPts val="1098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>
              <a:lnSpc>
                <a:spcPct val="85000"/>
              </a:lnSpc>
              <a:spcBef>
                <a:spcPts val="1098"/>
              </a:spcBef>
              <a:spcAft>
                <a:spcPts val="600"/>
              </a:spcAft>
              <a:buNone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Total time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40 minutes – about 15 minutes preparation, 15 minutes discussion in small groups, 10 minutes to report back to the large group</a:t>
            </a:r>
          </a:p>
        </p:txBody>
      </p:sp>
      <p:sp>
        <p:nvSpPr>
          <p:cNvPr id="5" name="Rectangle 4"/>
          <p:cNvSpPr/>
          <p:nvPr/>
        </p:nvSpPr>
        <p:spPr>
          <a:xfrm>
            <a:off x="5221360" y="2025480"/>
            <a:ext cx="3888000" cy="498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1041632">
              <a:lnSpc>
                <a:spcPct val="85000"/>
              </a:lnSpc>
              <a:spcBef>
                <a:spcPts val="1098"/>
              </a:spcBef>
              <a:spcAft>
                <a:spcPts val="600"/>
              </a:spcAft>
              <a:buNone/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Process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Break into 2 or more groups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Each group ranks from 1 to 4 the top functionalities they would want from a diagnostics connectivity solution in their country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Using the online comparison of functionalities of currently available connectivity </a:t>
            </a:r>
            <a:r>
              <a:rPr lang="en-US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software, 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each group selects the software(s) that would be the best fit for their needs</a:t>
            </a:r>
          </a:p>
          <a:p>
            <a:pPr marL="285750" indent="-285750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Reconvene in the larger group for a facilitated discussion</a:t>
            </a:r>
          </a:p>
        </p:txBody>
      </p:sp>
    </p:spTree>
    <p:extLst>
      <p:ext uri="{BB962C8B-B14F-4D97-AF65-F5344CB8AC3E}">
        <p14:creationId xmlns:p14="http://schemas.microsoft.com/office/powerpoint/2010/main" val="175754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DISCUSSION QUESTIONS</a:t>
            </a:r>
            <a:endParaRPr lang="en-US" dirty="0"/>
          </a:p>
        </p:txBody>
      </p:sp>
      <p:sp>
        <p:nvSpPr>
          <p:cNvPr id="40963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1204914" y="2029439"/>
            <a:ext cx="7631221" cy="4490207"/>
          </a:xfrm>
          <a:prstGeom prst="rect">
            <a:avLst/>
          </a:prstGeom>
        </p:spPr>
        <p:txBody>
          <a:bodyPr/>
          <a:lstStyle/>
          <a:p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are three components of a diagnostic connectivity solution?</a:t>
            </a:r>
          </a:p>
          <a:p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are advantages of electronic data over paper-based data?</a:t>
            </a:r>
          </a:p>
          <a:p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can diagnostic </a:t>
            </a:r>
            <a:r>
              <a:rPr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connectivity </a:t>
            </a:r>
            <a:r>
              <a:rPr alt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solutions </a:t>
            </a:r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benefit TB programmes?</a:t>
            </a:r>
          </a:p>
          <a:p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should be included in a Data Use agreement with a software provider?</a:t>
            </a:r>
          </a:p>
          <a:p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are budgeting requirements during the preparation, set-up/installation and operational phases of a connectivity system?</a:t>
            </a:r>
          </a:p>
          <a:p>
            <a:endParaRPr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62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Placeholder 2"/>
          <p:cNvSpPr>
            <a:spLocks noGrp="1"/>
          </p:cNvSpPr>
          <p:nvPr>
            <p:ph idx="1"/>
          </p:nvPr>
        </p:nvSpPr>
        <p:spPr>
          <a:xfrm>
            <a:off x="1204914" y="2006277"/>
            <a:ext cx="7631223" cy="4611670"/>
          </a:xfrm>
        </p:spPr>
        <p:txBody>
          <a:bodyPr/>
          <a:lstStyle/>
          <a:p>
            <a:pPr marL="251094" indent="-251094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Connectivity solutions facilitate the automatic transmission of electronic data for a variety of important uses</a:t>
            </a:r>
          </a:p>
          <a:p>
            <a:pPr marL="251094" indent="-251094"/>
            <a:r>
              <a:rPr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Planning for a connectivity solution requires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selecting the most appropriate software(s), procurement of hardware and setting up a server and internet connectivity, assigning proper data ownership, and ensuring needed personnel for all phases</a:t>
            </a:r>
          </a:p>
          <a:p>
            <a:pPr marL="251094" indent="-251094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Careful budgeting of each of the phases is required, and integration across disease programmes can help ensure maximum utility and sustainability of a connectivity solution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KEY MESSAGES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>
          <a:xfrm>
            <a:off x="1218715" y="2146203"/>
            <a:ext cx="7606681" cy="4124342"/>
          </a:xfrm>
          <a:custGeom>
            <a:avLst/>
            <a:gdLst>
              <a:gd name="connsiteX0" fmla="*/ 0 w 7606681"/>
              <a:gd name="connsiteY0" fmla="*/ 1755 h 4124342"/>
              <a:gd name="connsiteX1" fmla="*/ 1843694 w 7606681"/>
              <a:gd name="connsiteY1" fmla="*/ 1755 h 4124342"/>
              <a:gd name="connsiteX2" fmla="*/ 1843694 w 7606681"/>
              <a:gd name="connsiteY2" fmla="*/ 2063925 h 4124342"/>
              <a:gd name="connsiteX3" fmla="*/ 0 w 7606681"/>
              <a:gd name="connsiteY3" fmla="*/ 2063925 h 4124342"/>
              <a:gd name="connsiteX4" fmla="*/ 3841992 w 7606681"/>
              <a:gd name="connsiteY4" fmla="*/ 1 h 4124342"/>
              <a:gd name="connsiteX5" fmla="*/ 5685686 w 7606681"/>
              <a:gd name="connsiteY5" fmla="*/ 1 h 4124342"/>
              <a:gd name="connsiteX6" fmla="*/ 5685686 w 7606681"/>
              <a:gd name="connsiteY6" fmla="*/ 4124342 h 4124342"/>
              <a:gd name="connsiteX7" fmla="*/ 3841992 w 7606681"/>
              <a:gd name="connsiteY7" fmla="*/ 4124342 h 4124342"/>
              <a:gd name="connsiteX8" fmla="*/ 5762987 w 7606681"/>
              <a:gd name="connsiteY8" fmla="*/ 0 h 4124342"/>
              <a:gd name="connsiteX9" fmla="*/ 7606681 w 7606681"/>
              <a:gd name="connsiteY9" fmla="*/ 0 h 4124342"/>
              <a:gd name="connsiteX10" fmla="*/ 7606681 w 7606681"/>
              <a:gd name="connsiteY10" fmla="*/ 2062170 h 4124342"/>
              <a:gd name="connsiteX11" fmla="*/ 5762987 w 7606681"/>
              <a:gd name="connsiteY11" fmla="*/ 2062170 h 4124342"/>
              <a:gd name="connsiteX12" fmla="*/ 1920996 w 7606681"/>
              <a:gd name="connsiteY12" fmla="*/ 0 h 4124342"/>
              <a:gd name="connsiteX13" fmla="*/ 3764690 w 7606681"/>
              <a:gd name="connsiteY13" fmla="*/ 0 h 4124342"/>
              <a:gd name="connsiteX14" fmla="*/ 3764690 w 7606681"/>
              <a:gd name="connsiteY14" fmla="*/ 3197829 h 4124342"/>
              <a:gd name="connsiteX15" fmla="*/ 1920996 w 7606681"/>
              <a:gd name="connsiteY15" fmla="*/ 3197829 h 412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06681" h="4124342">
                <a:moveTo>
                  <a:pt x="0" y="1755"/>
                </a:moveTo>
                <a:lnTo>
                  <a:pt x="1843694" y="1755"/>
                </a:lnTo>
                <a:lnTo>
                  <a:pt x="1843694" y="2063925"/>
                </a:lnTo>
                <a:lnTo>
                  <a:pt x="0" y="2063925"/>
                </a:lnTo>
                <a:close/>
                <a:moveTo>
                  <a:pt x="3841992" y="1"/>
                </a:moveTo>
                <a:lnTo>
                  <a:pt x="5685686" y="1"/>
                </a:lnTo>
                <a:lnTo>
                  <a:pt x="5685686" y="4124342"/>
                </a:lnTo>
                <a:lnTo>
                  <a:pt x="3841992" y="4124342"/>
                </a:lnTo>
                <a:close/>
                <a:moveTo>
                  <a:pt x="5762987" y="0"/>
                </a:moveTo>
                <a:lnTo>
                  <a:pt x="7606681" y="0"/>
                </a:lnTo>
                <a:lnTo>
                  <a:pt x="7606681" y="2062170"/>
                </a:lnTo>
                <a:lnTo>
                  <a:pt x="5762987" y="2062170"/>
                </a:lnTo>
                <a:close/>
                <a:moveTo>
                  <a:pt x="1920996" y="0"/>
                </a:moveTo>
                <a:lnTo>
                  <a:pt x="3764690" y="0"/>
                </a:lnTo>
                <a:lnTo>
                  <a:pt x="3764690" y="3197829"/>
                </a:lnTo>
                <a:lnTo>
                  <a:pt x="1920996" y="3197829"/>
                </a:lnTo>
                <a:close/>
              </a:path>
            </a:pathLst>
          </a:custGeom>
          <a:blipFill dpi="0" rotWithShape="1">
            <a:blip r:embed="rId2">
              <a:alphaModFix amt="7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4D301-A70E-3E43-AE0A-9757AD428F12}" type="slidenum">
              <a:rPr lang="en-US" smtClean="0"/>
              <a:t>29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981703" y="4726636"/>
            <a:ext cx="273544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DC1F26"/>
              </a:buClr>
              <a:defRPr/>
            </a:pPr>
            <a:r>
              <a:rPr lang="en-US" altLang="en-US" sz="2400" b="1" i="1" dirty="0" smtClean="0">
                <a:latin typeface="Trebuchet MS" charset="0"/>
                <a:ea typeface="Trebuchet MS" charset="0"/>
                <a:cs typeface="Trebuchet MS" charset="0"/>
              </a:rPr>
              <a:t>THANK YOU</a:t>
            </a:r>
          </a:p>
        </p:txBody>
      </p:sp>
      <p:sp>
        <p:nvSpPr>
          <p:cNvPr id="6" name="Rectangle 5"/>
          <p:cNvSpPr/>
          <p:nvPr/>
        </p:nvSpPr>
        <p:spPr>
          <a:xfrm>
            <a:off x="6981703" y="4409064"/>
            <a:ext cx="1338208" cy="106491"/>
          </a:xfrm>
          <a:prstGeom prst="rect">
            <a:avLst/>
          </a:prstGeom>
          <a:solidFill>
            <a:srgbClr val="5BBF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15" y="599770"/>
            <a:ext cx="1843694" cy="14013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07896" y="4208374"/>
            <a:ext cx="3359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1pPr>
            <a:lvl2pPr marL="5208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2pPr>
            <a:lvl3pPr marL="104177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3pPr>
            <a:lvl4pPr marL="15626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4pPr>
            <a:lvl5pPr marL="208355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5pPr>
            <a:lvl6pPr marL="2604440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6pPr>
            <a:lvl7pPr marL="3125328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7pPr>
            <a:lvl8pPr marL="3646216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8pPr>
            <a:lvl9pPr marL="4167104" algn="l" defTabSz="520888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黑体" charset="0"/>
                <a:cs typeface="黑体" charset="0"/>
              </a:defRPr>
            </a:lvl9pPr>
          </a:lstStyle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©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John Rae </a:t>
            </a:r>
            <a:endParaRPr lang="en-US" sz="1002" dirty="0">
              <a:solidFill>
                <a:schemeClr val="tx1">
                  <a:lumMod val="65000"/>
                  <a:lumOff val="3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4"/>
          <p:cNvSpPr>
            <a:spLocks noGrp="1"/>
          </p:cNvSpPr>
          <p:nvPr>
            <p:ph idx="1"/>
          </p:nvPr>
        </p:nvSpPr>
        <p:spPr>
          <a:xfrm>
            <a:off x="750781" y="2006278"/>
            <a:ext cx="8025004" cy="4611670"/>
          </a:xfrm>
        </p:spPr>
        <p:txBody>
          <a:bodyPr/>
          <a:lstStyle/>
          <a:p>
            <a:pPr marL="753283" indent="-251094">
              <a:spcBef>
                <a:spcPts val="549"/>
              </a:spcBef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By the end of this module you will be able to: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the three components of a diagnostic connectivity solution</a:t>
            </a: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 how diagnostic connectivity solutions can benefit TB programmes</a:t>
            </a: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hardware and software needs</a:t>
            </a: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Outline important variables to be included in a Data Use agreement with a software provider</a:t>
            </a: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List budget considerations to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set-up and run diagnostic connectivity solutions</a:t>
            </a:r>
          </a:p>
          <a:p>
            <a:pPr marL="753283" indent="-251094">
              <a:spcBef>
                <a:spcPts val="549"/>
              </a:spcBef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 integration as it relates to connectivity solutions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8572">
              <a:defRPr/>
            </a:pPr>
            <a:endParaRPr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+mn-e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65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1372" r="3911" b="1821"/>
          <a:stretch/>
        </p:blipFill>
        <p:spPr>
          <a:xfrm>
            <a:off x="1204914" y="1957892"/>
            <a:ext cx="2915322" cy="4464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GLI GUIDE ON TB DIAGNOSTIC CONNECTIVITY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142155" y="1957892"/>
            <a:ext cx="3811345" cy="4003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1094" indent="-251094" defTabSz="1004377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This training module is based on guidance provided in the </a:t>
            </a:r>
            <a:r>
              <a:rPr lang="en-US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GLI </a:t>
            </a: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Quick guide to TB diagnostics connectivity </a:t>
            </a:r>
            <a:r>
              <a:rPr lang="en-US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solutions. The guide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provides recommendations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for selecting and implementing diagnostic connectivity solutions for TB</a:t>
            </a:r>
          </a:p>
          <a:p>
            <a:pPr marL="251094" lvl="1" indent="-251094" defTabSz="1004377">
              <a:spcBef>
                <a:spcPts val="1098"/>
              </a:spcBef>
              <a:spcAft>
                <a:spcPts val="600"/>
              </a:spcAft>
              <a:buClr>
                <a:srgbClr val="DC1F26"/>
              </a:buClr>
              <a:buFont typeface="Wingdings" charset="2"/>
              <a:buChar char="§"/>
            </a:pPr>
            <a:r>
              <a:rPr lang="en-GB" altLang="en-US" sz="2000" u="sng" dirty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http://</a:t>
            </a:r>
            <a:r>
              <a:rPr lang="en-GB" altLang="en-US" sz="2000" u="sng" dirty="0" err="1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stoptb.org</a:t>
            </a:r>
            <a:r>
              <a:rPr lang="en-GB" altLang="en-US" sz="2000" u="sng" dirty="0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/</a:t>
            </a:r>
            <a:r>
              <a:rPr lang="en-GB" altLang="en-US" sz="2000" u="sng" dirty="0" err="1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wg</a:t>
            </a:r>
            <a:r>
              <a:rPr lang="en-GB" altLang="en-US" sz="2000" u="sng" dirty="0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/</a:t>
            </a:r>
            <a:r>
              <a:rPr lang="en-GB" altLang="en-US" sz="2000" u="sng" dirty="0" err="1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gli</a:t>
            </a:r>
            <a:r>
              <a:rPr lang="en-GB" altLang="en-US" sz="2000" u="sng" dirty="0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/assets/documents/</a:t>
            </a:r>
            <a:r>
              <a:rPr lang="en-GB" altLang="en-US" sz="2000" u="sng" dirty="0" err="1" smtClean="0">
                <a:solidFill>
                  <a:srgbClr val="DC1F26"/>
                </a:solidFill>
                <a:latin typeface="Trebuchet MS" charset="0"/>
                <a:ea typeface="Trebuchet MS" charset="0"/>
                <a:cs typeface="Trebuchet MS" charset="0"/>
              </a:rPr>
              <a:t>gli_connectivity_guide.pdf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   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3491" y="809647"/>
            <a:ext cx="7798455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ea typeface="+mj-ea"/>
              </a:rPr>
              <a:t>WHAT ARE DIAGNOSTICS CONNECTIVITY SOLUTIONS?</a:t>
            </a:r>
            <a:endParaRPr lang="en-GB" dirty="0">
              <a:ea typeface="+mj-ea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53491" y="2109219"/>
            <a:ext cx="7528431" cy="4490207"/>
          </a:xfrm>
          <a:prstGeom prst="rect">
            <a:avLst/>
          </a:prstGeom>
        </p:spPr>
        <p:txBody>
          <a:bodyPr/>
          <a:lstStyle/>
          <a:p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Traditional TB diagnostics methods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require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that a test result and associated patient details be manually written on paper, recorded in a register, and sent to the ordering clinician</a:t>
            </a:r>
          </a:p>
          <a:p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Paper-based record keeping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information sharing is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consuming and prone to transcription errors</a:t>
            </a:r>
          </a:p>
          <a:p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Newer diagnostics produce results data in digital format (also known as electronic data)</a:t>
            </a:r>
          </a:p>
          <a:p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Unlike written data on paper, electronic data can be rapidly and accurately sent simultaneously to different recipients according to their needs, and can be easily analysed</a:t>
            </a:r>
          </a:p>
        </p:txBody>
      </p:sp>
    </p:spTree>
    <p:extLst>
      <p:ext uri="{BB962C8B-B14F-4D97-AF65-F5344CB8AC3E}">
        <p14:creationId xmlns:p14="http://schemas.microsoft.com/office/powerpoint/2010/main" val="126774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696" y="861135"/>
            <a:ext cx="7525637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ea typeface="+mj-ea"/>
              </a:rPr>
              <a:t>WHAT ARE DIAGNOSTICS CONNECTIVITY SOLUTIONS?</a:t>
            </a:r>
            <a:endParaRPr lang="en-GB" dirty="0">
              <a:ea typeface="+mj-ea"/>
            </a:endParaRPr>
          </a:p>
        </p:txBody>
      </p:sp>
      <p:grpSp>
        <p:nvGrpSpPr>
          <p:cNvPr id="20483" name="Group 4"/>
          <p:cNvGrpSpPr>
            <a:grpSpLocks/>
          </p:cNvGrpSpPr>
          <p:nvPr/>
        </p:nvGrpSpPr>
        <p:grpSpPr bwMode="auto">
          <a:xfrm>
            <a:off x="1274696" y="2802455"/>
            <a:ext cx="2034980" cy="1473486"/>
            <a:chOff x="1475656" y="4797152"/>
            <a:chExt cx="1852558" cy="1341482"/>
          </a:xfrm>
        </p:grpSpPr>
        <p:pic>
          <p:nvPicPr>
            <p:cNvPr id="2050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75656" y="4797152"/>
              <a:ext cx="1852558" cy="1341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475656" y="5633792"/>
              <a:ext cx="647681" cy="360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sz="1977"/>
            </a:p>
          </p:txBody>
        </p:sp>
      </p:grpSp>
      <p:cxnSp>
        <p:nvCxnSpPr>
          <p:cNvPr id="7" name="Straight Arrow Connector 6"/>
          <p:cNvCxnSpPr/>
          <p:nvPr/>
        </p:nvCxnSpPr>
        <p:spPr>
          <a:xfrm flipV="1">
            <a:off x="3406454" y="3447045"/>
            <a:ext cx="803877" cy="10463"/>
          </a:xfrm>
          <a:prstGeom prst="straightConnector1">
            <a:avLst/>
          </a:prstGeom>
          <a:ln w="28575">
            <a:solidFill>
              <a:schemeClr val="tx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559521" y="3056304"/>
            <a:ext cx="1346190" cy="870142"/>
          </a:xfrm>
          <a:prstGeom prst="rect">
            <a:avLst/>
          </a:prstGeom>
          <a:solidFill>
            <a:srgbClr val="5BBFB4"/>
          </a:solidFill>
          <a:ln>
            <a:solidFill>
              <a:srgbClr val="5BBF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sz="1977" dirty="0"/>
              <a:t>Server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271468" y="2800106"/>
            <a:ext cx="789927" cy="657402"/>
          </a:xfrm>
          <a:prstGeom prst="straightConnector1">
            <a:avLst/>
          </a:prstGeom>
          <a:ln w="28575">
            <a:solidFill>
              <a:schemeClr val="tx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271468" y="3457508"/>
            <a:ext cx="870140" cy="0"/>
          </a:xfrm>
          <a:prstGeom prst="straightConnector1">
            <a:avLst/>
          </a:prstGeom>
          <a:ln w="28575">
            <a:solidFill>
              <a:schemeClr val="tx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271468" y="3462739"/>
            <a:ext cx="789927" cy="735871"/>
          </a:xfrm>
          <a:prstGeom prst="straightConnector1">
            <a:avLst/>
          </a:prstGeom>
          <a:ln w="28575">
            <a:solidFill>
              <a:schemeClr val="tx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675" y="2559053"/>
            <a:ext cx="812597" cy="54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0491" name="Picture 22" descr="Image result for folders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4182" r="11617" b="20059"/>
          <a:stretch>
            <a:fillRect/>
          </a:stretch>
        </p:blipFill>
        <p:spPr bwMode="auto">
          <a:xfrm>
            <a:off x="7373963" y="3927913"/>
            <a:ext cx="732383" cy="56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25" descr="Image result for mail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889" y="3157166"/>
            <a:ext cx="552774" cy="58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26" descr="Mobile Sms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150" y="3199017"/>
            <a:ext cx="551031" cy="51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Content Placeholder 2"/>
          <p:cNvSpPr txBox="1">
            <a:spLocks/>
          </p:cNvSpPr>
          <p:nvPr/>
        </p:nvSpPr>
        <p:spPr bwMode="auto">
          <a:xfrm>
            <a:off x="3808393" y="4166954"/>
            <a:ext cx="2690637" cy="1968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427" tIns="50213" rIns="100427" bIns="50213"/>
          <a:lstStyle>
            <a:lvl1pPr marL="363538" indent="-254000">
              <a:spcBef>
                <a:spcPts val="400"/>
              </a:spcBef>
              <a:buClr>
                <a:schemeClr val="accent1"/>
              </a:buClr>
              <a:buSzPct val="68000"/>
              <a:buFont typeface="Arial" charset="0"/>
              <a:buChar char="►"/>
              <a:defRPr sz="25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390525">
              <a:spcBef>
                <a:spcPts val="325"/>
              </a:spcBef>
              <a:buClr>
                <a:schemeClr val="accent1"/>
              </a:buClr>
              <a:buFont typeface="Wingdings" charset="2"/>
              <a:buChar char="Ø"/>
              <a:defRPr sz="23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227013">
              <a:spcBef>
                <a:spcPts val="350"/>
              </a:spcBef>
              <a:buClr>
                <a:srgbClr val="5BBAF6"/>
              </a:buClr>
              <a:buSzPct val="100000"/>
              <a:buFont typeface="Courier New" charset="0"/>
              <a:buChar char="o"/>
              <a:defRPr sz="21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141413" indent="-227013">
              <a:spcBef>
                <a:spcPts val="350"/>
              </a:spcBef>
              <a:buClr>
                <a:srgbClr val="5BBAF6"/>
              </a:buClr>
              <a:buFont typeface="Arial" charset="0"/>
              <a:buChar char="•"/>
              <a:defRPr sz="19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marL="1443038" indent="-300038">
              <a:spcBef>
                <a:spcPts val="350"/>
              </a:spcBef>
              <a:buClr>
                <a:srgbClr val="5BBAF6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5pPr>
            <a:lvl6pPr marL="1900238" indent="-300038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5BBAF6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6pPr>
            <a:lvl7pPr marL="2357438" indent="-300038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5BBAF6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7pPr>
            <a:lvl8pPr marL="2814638" indent="-300038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5BBAF6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8pPr>
            <a:lvl9pPr marL="3271838" indent="-300038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5BBAF6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lvl="1" defTabSz="1004377">
              <a:buNone/>
            </a:pPr>
            <a:endParaRPr lang="en-GB" altLang="en-US" sz="2526"/>
          </a:p>
        </p:txBody>
      </p:sp>
      <p:sp>
        <p:nvSpPr>
          <p:cNvPr id="20495" name="TextBox 5"/>
          <p:cNvSpPr txBox="1">
            <a:spLocks noChangeArrowheads="1"/>
          </p:cNvSpPr>
          <p:nvPr/>
        </p:nvSpPr>
        <p:spPr bwMode="auto">
          <a:xfrm>
            <a:off x="1109473" y="4611171"/>
            <a:ext cx="23523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en-US" sz="1600" dirty="0">
                <a:solidFill>
                  <a:schemeClr val="tx2"/>
                </a:solidFill>
              </a:rPr>
              <a:t>A </a:t>
            </a:r>
            <a:r>
              <a:rPr lang="en-GB" altLang="en-US" sz="1600" b="1" dirty="0">
                <a:solidFill>
                  <a:schemeClr val="tx2"/>
                </a:solidFill>
              </a:rPr>
              <a:t>connectable diagnostic device </a:t>
            </a:r>
            <a:r>
              <a:rPr lang="en-GB" altLang="en-US" sz="1600" dirty="0">
                <a:solidFill>
                  <a:schemeClr val="tx2"/>
                </a:solidFill>
              </a:rPr>
              <a:t>that produces electronic data</a:t>
            </a:r>
          </a:p>
        </p:txBody>
      </p:sp>
      <p:sp>
        <p:nvSpPr>
          <p:cNvPr id="20496" name="TextBox 22"/>
          <p:cNvSpPr txBox="1">
            <a:spLocks noChangeArrowheads="1"/>
          </p:cNvSpPr>
          <p:nvPr/>
        </p:nvSpPr>
        <p:spPr bwMode="auto">
          <a:xfrm>
            <a:off x="4055571" y="4611402"/>
            <a:ext cx="23540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en-US" sz="1600" dirty="0">
                <a:solidFill>
                  <a:schemeClr val="tx2"/>
                </a:solidFill>
              </a:rPr>
              <a:t>A </a:t>
            </a:r>
            <a:r>
              <a:rPr lang="en-GB" altLang="en-US" sz="1600" b="1" dirty="0">
                <a:solidFill>
                  <a:schemeClr val="tx2"/>
                </a:solidFill>
              </a:rPr>
              <a:t>software platform </a:t>
            </a:r>
            <a:r>
              <a:rPr lang="en-GB" altLang="en-US" sz="1600" dirty="0">
                <a:solidFill>
                  <a:schemeClr val="tx2"/>
                </a:solidFill>
              </a:rPr>
              <a:t>that receives and interprets data</a:t>
            </a:r>
          </a:p>
        </p:txBody>
      </p:sp>
      <p:sp>
        <p:nvSpPr>
          <p:cNvPr id="20497" name="TextBox 23"/>
          <p:cNvSpPr txBox="1">
            <a:spLocks noChangeArrowheads="1"/>
          </p:cNvSpPr>
          <p:nvPr/>
        </p:nvSpPr>
        <p:spPr bwMode="auto">
          <a:xfrm>
            <a:off x="6822062" y="4589707"/>
            <a:ext cx="261391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en-US" sz="1600">
                <a:solidFill>
                  <a:schemeClr val="tx2"/>
                </a:solidFill>
              </a:rPr>
              <a:t>A </a:t>
            </a:r>
            <a:r>
              <a:rPr lang="en-GB" altLang="en-US" sz="1600" b="1">
                <a:solidFill>
                  <a:schemeClr val="tx2"/>
                </a:solidFill>
              </a:rPr>
              <a:t>means to transmit data </a:t>
            </a:r>
            <a:r>
              <a:rPr lang="en-GB" altLang="en-US" sz="1600">
                <a:solidFill>
                  <a:schemeClr val="tx2"/>
                </a:solidFill>
              </a:rPr>
              <a:t>from the device to the software platform and to a server</a:t>
            </a:r>
          </a:p>
        </p:txBody>
      </p:sp>
      <p:sp>
        <p:nvSpPr>
          <p:cNvPr id="20498" name="TextBox 7"/>
          <p:cNvSpPr txBox="1">
            <a:spLocks noChangeArrowheads="1"/>
          </p:cNvSpPr>
          <p:nvPr/>
        </p:nvSpPr>
        <p:spPr bwMode="auto">
          <a:xfrm>
            <a:off x="1174862" y="2093095"/>
            <a:ext cx="69314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Clr>
                <a:srgbClr val="DC1F26"/>
              </a:buClr>
              <a:buFont typeface="Wingdings" charset="2"/>
              <a:buChar char="§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Diagnostics connectivity solutions typically comprise:</a:t>
            </a:r>
          </a:p>
        </p:txBody>
      </p:sp>
      <p:sp>
        <p:nvSpPr>
          <p:cNvPr id="20499" name="TextBox 10"/>
          <p:cNvSpPr txBox="1">
            <a:spLocks noChangeArrowheads="1"/>
          </p:cNvSpPr>
          <p:nvPr/>
        </p:nvSpPr>
        <p:spPr bwMode="auto">
          <a:xfrm>
            <a:off x="1174862" y="5754837"/>
            <a:ext cx="70047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Clr>
                <a:srgbClr val="DC1F26"/>
              </a:buClr>
              <a:buFont typeface="Wingdings" charset="2"/>
              <a:buChar char="§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Connectivity solutions facilitate the automatic transmission of electronic data for a variety of uses </a:t>
            </a:r>
          </a:p>
        </p:txBody>
      </p:sp>
    </p:spTree>
    <p:extLst>
      <p:ext uri="{BB962C8B-B14F-4D97-AF65-F5344CB8AC3E}">
        <p14:creationId xmlns:p14="http://schemas.microsoft.com/office/powerpoint/2010/main" val="173789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29" y="816468"/>
            <a:ext cx="7546842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HOW CAN CONNECTIVITY SOLUTIONS BE OF USE TO A TB PROGRAMME?</a:t>
            </a:r>
            <a:endParaRPr lang="en-GB" dirty="0">
              <a:ea typeface="+mj-ea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59629" y="2115356"/>
            <a:ext cx="7546842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Remote monitoring and quality assurance</a:t>
            </a:r>
          </a:p>
          <a:p>
            <a:pPr lvl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Designated persons can use any internet-enabled computer to access the software platform and access information on facilities, devices,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commodities. However; remote monitoring should not replace on-site supervision visits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example: the head of a national reference laboratory can easily see how many tests are being performed and where, the results, and which sites are under-performing or experiencing abnormal results or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errors. Device failures (e.g. module failure) can be detected</a:t>
            </a:r>
          </a:p>
          <a:p>
            <a:pPr lvl="1"/>
            <a:endParaRPr lang="en-GB" alt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4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47355" y="2287190"/>
            <a:ext cx="7589799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Sending results automatically to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clinicians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Test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results can automatically and instantly be sent to a clinician’s phone or email, or SMS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printer at the health centre,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enabling faster patient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follow-up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 message could also be sent to a patient, informing them when their test results are ready and instructing them to visit the health facility to receive them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47355" y="871701"/>
            <a:ext cx="7589799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HOW CAN CONNECTIVITY SOLUTIONS BE OF USE TO A TB PROGRAMME?</a:t>
            </a:r>
            <a:endParaRPr lang="en-GB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8914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28944" y="2229145"/>
            <a:ext cx="7595937" cy="449020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Sending results automatically to laboratory information management systems (LIMS) or electronic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registers</a:t>
            </a:r>
          </a:p>
          <a:p>
            <a:pPr lvl="1"/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Test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results can be automatically integrated into LIMS or electronic registers, reducing staff time and the chance of transcription errors, and greatly facilitating monitoring and evaluation (M&amp;E) processes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8944" y="841016"/>
            <a:ext cx="7595937" cy="101288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HOW CAN CONNECTIVITY SOLUTIONS BE OF USE TO A TB PROGRAMME?</a:t>
            </a:r>
            <a:endParaRPr lang="en-GB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335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I Template (Ida)" id="{707DE008-F15F-F04B-A970-D9E162286B94}" vid="{F4E2430F-2585-CB44-B079-6A8F489F8B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GLI Template (Ida)</Template>
  <TotalTime>1280</TotalTime>
  <Words>1833</Words>
  <Application>Microsoft Macintosh PowerPoint</Application>
  <PresentationFormat>Custom</PresentationFormat>
  <Paragraphs>172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Calibri</vt:lpstr>
      <vt:lpstr>Lucida Sans</vt:lpstr>
      <vt:lpstr>Lucida Sans Unicode</vt:lpstr>
      <vt:lpstr>Trebuchet MS</vt:lpstr>
      <vt:lpstr>Wingdings</vt:lpstr>
      <vt:lpstr>Arial</vt:lpstr>
      <vt:lpstr>Office Theme</vt:lpstr>
      <vt:lpstr>PowerPoint Presentation</vt:lpstr>
      <vt:lpstr>MODULE CONTENTS</vt:lpstr>
      <vt:lpstr>LEARNING OBJECTIVES</vt:lpstr>
      <vt:lpstr>GLI GUIDE ON TB DIAGNOSTIC CONNECTIVITY</vt:lpstr>
      <vt:lpstr>WHAT ARE DIAGNOSTICS CONNECTIVITY SOLUTIONS?</vt:lpstr>
      <vt:lpstr>WHAT ARE DIAGNOSTICS CONNECTIVITY SOLUTIONS?</vt:lpstr>
      <vt:lpstr>HOW CAN CONNECTIVITY SOLUTIONS BE OF USE TO A TB PROGRAMME?</vt:lpstr>
      <vt:lpstr>HOW CAN CONNECTIVITY SOLUTIONS BE OF USE TO A TB PROGRAMME?</vt:lpstr>
      <vt:lpstr>HOW CAN CONNECTIVITY SOLUTIONS BE OF USE TO A TB PROGRAMME?</vt:lpstr>
      <vt:lpstr>HOW CAN CONNECTIVITY SOLUTIONS BE OF USE TO A TB PROGRAMME?</vt:lpstr>
      <vt:lpstr>HOW CAN CONNECTIVITY SOLUTIONS BE OF USE TO A TB PROGRAMME?</vt:lpstr>
      <vt:lpstr>WHAT SOFTWARE IS NEEDED?</vt:lpstr>
      <vt:lpstr>WHAT SOFTWARE IS NEEDED?</vt:lpstr>
      <vt:lpstr>WHAT HARDWARE IS NEEDED?</vt:lpstr>
      <vt:lpstr>INTERNET CONNECTIVITY: SIM CARDS AND DATA PLANS</vt:lpstr>
      <vt:lpstr>HOSTING OPTIONS</vt:lpstr>
      <vt:lpstr>DATA OWNERSHIP AND SECURITY</vt:lpstr>
      <vt:lpstr>PERSONNEL NEEDS</vt:lpstr>
      <vt:lpstr>PERSONNEL NEEDS</vt:lpstr>
      <vt:lpstr>BUDGETING</vt:lpstr>
      <vt:lpstr>BUDGETING</vt:lpstr>
      <vt:lpstr>BUDGETING</vt:lpstr>
      <vt:lpstr>BUDGETING</vt:lpstr>
      <vt:lpstr>INTEGRATION</vt:lpstr>
      <vt:lpstr>OTHER RESOURCES</vt:lpstr>
      <vt:lpstr>EXERCISE: FUNCTIONALITY OF A DATA CONNECTIVITY SOLUTION</vt:lpstr>
      <vt:lpstr>DISCUSSION QUESTIONS</vt:lpstr>
      <vt:lpstr>KEY MESSAGES</vt:lpstr>
      <vt:lpstr>PowerPoint Presentation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Andre Trollip</dc:creator>
  <cp:lastModifiedBy>Dr. Andre Trollip</cp:lastModifiedBy>
  <cp:revision>40</cp:revision>
  <dcterms:created xsi:type="dcterms:W3CDTF">2017-02-14T08:49:56Z</dcterms:created>
  <dcterms:modified xsi:type="dcterms:W3CDTF">2017-07-07T11:43:20Z</dcterms:modified>
</cp:coreProperties>
</file>