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55"/>
  </p:notesMasterIdLst>
  <p:sldIdLst>
    <p:sldId id="258" r:id="rId2"/>
    <p:sldId id="260" r:id="rId3"/>
    <p:sldId id="261" r:id="rId4"/>
    <p:sldId id="262" r:id="rId5"/>
    <p:sldId id="263" r:id="rId6"/>
    <p:sldId id="31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312" r:id="rId20"/>
    <p:sldId id="276" r:id="rId21"/>
    <p:sldId id="277" r:id="rId22"/>
    <p:sldId id="313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314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8" r:id="rId52"/>
    <p:sldId id="309" r:id="rId53"/>
    <p:sldId id="310" r:id="rId54"/>
  </p:sldIdLst>
  <p:sldSz cx="10044113" cy="7559675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164" userDrawn="1">
          <p15:clr>
            <a:srgbClr val="A4A3A4"/>
          </p15:clr>
        </p15:guide>
        <p15:guide id="3" orient="horz" pos="185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AN GEMERT, Wayne" initials="VGW" lastIdx="2" clrIdx="0"/>
  <p:cmAuthor id="1" name="MSH" initials="M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1F26"/>
    <a:srgbClr val="F2F2F2"/>
    <a:srgbClr val="AEDBCB"/>
    <a:srgbClr val="DC1F26"/>
    <a:srgbClr val="AEDACB"/>
    <a:srgbClr val="5BBF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4674"/>
  </p:normalViewPr>
  <p:slideViewPr>
    <p:cSldViewPr snapToGrid="0" snapToObjects="1" showGuides="1">
      <p:cViewPr varScale="1">
        <p:scale>
          <a:sx n="119" d="100"/>
          <a:sy n="119" d="100"/>
        </p:scale>
        <p:origin x="2304" y="192"/>
      </p:cViewPr>
      <p:guideLst>
        <p:guide orient="horz" pos="2381"/>
        <p:guide pos="3164"/>
        <p:guide orient="horz" pos="185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notesMaster" Target="notesMasters/notesMaster1.xml"/><Relationship Id="rId56" Type="http://schemas.openxmlformats.org/officeDocument/2006/relationships/commentAuthors" Target="commentAuthors.xml"/><Relationship Id="rId57" Type="http://schemas.openxmlformats.org/officeDocument/2006/relationships/presProps" Target="presProps.xml"/><Relationship Id="rId58" Type="http://schemas.openxmlformats.org/officeDocument/2006/relationships/viewProps" Target="viewProps.xml"/><Relationship Id="rId59" Type="http://schemas.openxmlformats.org/officeDocument/2006/relationships/theme" Target="theme/theme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1B6C19-67E8-1344-AF41-428B79C26236}" type="datetimeFigureOut">
              <a:rPr lang="en-US" smtClean="0"/>
              <a:t>7/7/17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9538" y="1143000"/>
            <a:ext cx="40989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A55985-EF02-684A-B0A4-524A36616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850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4913" y="2012414"/>
            <a:ext cx="7631223" cy="4611670"/>
          </a:xfrm>
        </p:spPr>
        <p:txBody>
          <a:bodyPr/>
          <a:lstStyle>
            <a:lvl1pPr marL="284400" indent="-284400">
              <a:spcBef>
                <a:spcPts val="1098"/>
              </a:spcBef>
              <a:spcAft>
                <a:spcPts val="600"/>
              </a:spcAft>
              <a:defRPr/>
            </a:lvl1pPr>
            <a:lvl2pPr marL="284400" indent="-284400">
              <a:spcBef>
                <a:spcPts val="1098"/>
              </a:spcBef>
              <a:spcAft>
                <a:spcPts val="600"/>
              </a:spcAft>
              <a:defRPr/>
            </a:lvl2pPr>
            <a:lvl3pPr marL="284400" indent="-284400">
              <a:spcBef>
                <a:spcPts val="1098"/>
              </a:spcBef>
              <a:spcAft>
                <a:spcPts val="600"/>
              </a:spcAft>
              <a:defRPr/>
            </a:lvl3pPr>
            <a:lvl4pPr marL="284400" indent="-284400">
              <a:spcBef>
                <a:spcPts val="1098"/>
              </a:spcBef>
              <a:spcAft>
                <a:spcPts val="600"/>
              </a:spcAft>
              <a:defRPr/>
            </a:lvl4pPr>
            <a:lvl5pPr marL="284400" indent="-284400">
              <a:spcBef>
                <a:spcPts val="1098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936046"/>
            <a:ext cx="791110" cy="759006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8836136" y="6996066"/>
            <a:ext cx="517444" cy="563609"/>
          </a:xfrm>
          <a:prstGeom prst="rect">
            <a:avLst/>
          </a:prstGeom>
          <a:solidFill>
            <a:srgbClr val="AED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791110" y="6996066"/>
            <a:ext cx="431515" cy="45719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3"/>
          <p:cNvSpPr txBox="1">
            <a:spLocks/>
          </p:cNvSpPr>
          <p:nvPr userDrawn="1"/>
        </p:nvSpPr>
        <p:spPr>
          <a:xfrm>
            <a:off x="791110" y="7111494"/>
            <a:ext cx="4312518" cy="180505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r" defTabSz="914400" rtl="0" eaLnBrk="1" latinLnBrk="0" hangingPunct="1">
              <a:defRPr sz="900" b="1" i="1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800" i="0" kern="1200" dirty="0" smtClean="0">
                <a:effectLst/>
                <a:latin typeface="+mn-lt"/>
                <a:ea typeface="Lucida Sans" charset="0"/>
                <a:cs typeface="Lucida Sans" charset="0"/>
              </a:rPr>
              <a:t>GLI Training Package: </a:t>
            </a:r>
            <a:r>
              <a:rPr lang="en-US" sz="800" b="0" i="0" kern="1200" dirty="0" smtClean="0">
                <a:effectLst/>
                <a:latin typeface="+mn-lt"/>
                <a:ea typeface="Lucida Sans" charset="0"/>
                <a:cs typeface="Lucida Sans" charset="0"/>
              </a:rPr>
              <a:t>Programme Module 4: </a:t>
            </a:r>
            <a:r>
              <a:rPr lang="en-GB" sz="800" b="0" i="0" kern="1200" dirty="0" smtClean="0">
                <a:effectLst/>
                <a:latin typeface="+mn-lt"/>
                <a:ea typeface="Lucida Sans" charset="0"/>
                <a:cs typeface="Lucida Sans" charset="0"/>
              </a:rPr>
              <a:t>P</a:t>
            </a:r>
            <a:r>
              <a:rPr lang="en-GB" sz="800" b="0" i="0" dirty="0" smtClean="0">
                <a:latin typeface="+mn-lt"/>
                <a:ea typeface="Lucida Sans" charset="0"/>
                <a:cs typeface="Lucida Sans" charset="0"/>
              </a:rPr>
              <a:t>lan and Implement a Quality Assurance Programme </a:t>
            </a:r>
            <a:endParaRPr lang="en-US" b="0" i="0" dirty="0">
              <a:latin typeface="+mn-lt"/>
              <a:ea typeface="Lucida Sans" charset="0"/>
              <a:cs typeface="Lucida Sans" charset="0"/>
            </a:endParaRPr>
          </a:p>
        </p:txBody>
      </p:sp>
      <p:sp>
        <p:nvSpPr>
          <p:cNvPr id="12" name="Slide Number Placeholder 24"/>
          <p:cNvSpPr txBox="1">
            <a:spLocks/>
          </p:cNvSpPr>
          <p:nvPr userDrawn="1"/>
        </p:nvSpPr>
        <p:spPr>
          <a:xfrm>
            <a:off x="8836135" y="6996068"/>
            <a:ext cx="506303" cy="29593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DED4DA-3F3D-0045-AD2A-206E89C06E4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 hasCustomPrompt="1"/>
          </p:nvPr>
        </p:nvSpPr>
        <p:spPr>
          <a:xfrm>
            <a:off x="1204914" y="936046"/>
            <a:ext cx="7631221" cy="759006"/>
          </a:xfrm>
        </p:spPr>
        <p:txBody>
          <a:bodyPr wrap="square">
            <a:normAutofit/>
          </a:bodyPr>
          <a:lstStyle/>
          <a:p>
            <a:r>
              <a:rPr lang="en-US" dirty="0" smtClean="0"/>
              <a:t>CLICK TO EDIT MASTER TITLE STYLE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163" userDrawn="1">
          <p15:clr>
            <a:srgbClr val="FBAE40"/>
          </p15:clr>
        </p15:guide>
        <p15:guide id="3" pos="5568" userDrawn="1">
          <p15:clr>
            <a:srgbClr val="FBAE40"/>
          </p15:clr>
        </p15:guide>
        <p15:guide id="4" pos="5885" userDrawn="1">
          <p15:clr>
            <a:srgbClr val="FBAE40"/>
          </p15:clr>
        </p15:guide>
        <p15:guide id="5" pos="487" userDrawn="1">
          <p15:clr>
            <a:srgbClr val="FBAE40"/>
          </p15:clr>
        </p15:guide>
        <p15:guide id="6" pos="759" userDrawn="1">
          <p15:clr>
            <a:srgbClr val="FBAE40"/>
          </p15:clr>
        </p15:guide>
        <p15:guide id="7" orient="horz" pos="1066" userDrawn="1">
          <p15:clr>
            <a:srgbClr val="FBAE40"/>
          </p15:clr>
        </p15:guide>
        <p15:guide id="8" orient="horz" pos="589" userDrawn="1">
          <p15:clr>
            <a:srgbClr val="FBAE40"/>
          </p15:clr>
        </p15:guide>
        <p15:guide id="9" orient="horz" pos="4173" userDrawn="1">
          <p15:clr>
            <a:srgbClr val="FBAE40"/>
          </p15:clr>
        </p15:guide>
        <p15:guide id="10" orient="horz" pos="127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7819" y="402483"/>
            <a:ext cx="2165762" cy="6406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0533" y="402483"/>
            <a:ext cx="6371734" cy="6406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D18A7-4FC7-674A-94AF-339D34DBF1F0}" type="datetime1">
              <a:rPr lang="en-ZA" smtClean="0"/>
              <a:t>2017/07/07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3655" y="7038442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04913" y="2012414"/>
            <a:ext cx="7631223" cy="4611670"/>
          </a:xfrm>
        </p:spPr>
        <p:txBody>
          <a:bodyPr/>
          <a:lstStyle>
            <a:lvl1pPr marL="284400" indent="-284400">
              <a:spcBef>
                <a:spcPts val="1098"/>
              </a:spcBef>
              <a:spcAft>
                <a:spcPts val="600"/>
              </a:spcAft>
              <a:defRPr/>
            </a:lvl1pPr>
            <a:lvl2pPr marL="284400" indent="-284400">
              <a:spcBef>
                <a:spcPts val="1098"/>
              </a:spcBef>
              <a:spcAft>
                <a:spcPts val="600"/>
              </a:spcAft>
              <a:defRPr/>
            </a:lvl2pPr>
            <a:lvl3pPr marL="284400" indent="-284400">
              <a:spcBef>
                <a:spcPts val="1098"/>
              </a:spcBef>
              <a:spcAft>
                <a:spcPts val="600"/>
              </a:spcAft>
              <a:defRPr/>
            </a:lvl3pPr>
            <a:lvl4pPr marL="284400" indent="-284400">
              <a:spcBef>
                <a:spcPts val="1098"/>
              </a:spcBef>
              <a:spcAft>
                <a:spcPts val="600"/>
              </a:spcAft>
              <a:defRPr/>
            </a:lvl4pPr>
            <a:lvl5pPr marL="284400" indent="-284400">
              <a:spcBef>
                <a:spcPts val="1098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936046"/>
            <a:ext cx="791110" cy="7590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8836136" y="6996066"/>
            <a:ext cx="517444" cy="563609"/>
          </a:xfrm>
          <a:prstGeom prst="rect">
            <a:avLst/>
          </a:prstGeom>
          <a:solidFill>
            <a:srgbClr val="AED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791110" y="6996066"/>
            <a:ext cx="431515" cy="45719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3"/>
          <p:cNvSpPr txBox="1">
            <a:spLocks/>
          </p:cNvSpPr>
          <p:nvPr userDrawn="1"/>
        </p:nvSpPr>
        <p:spPr>
          <a:xfrm>
            <a:off x="791110" y="7111494"/>
            <a:ext cx="4280620" cy="180505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r" defTabSz="914400" rtl="0" eaLnBrk="1" latinLnBrk="0" hangingPunct="1">
              <a:defRPr sz="900" b="1" i="1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800" i="0" kern="1200" dirty="0" smtClean="0">
                <a:effectLst/>
                <a:latin typeface="+mn-lt"/>
                <a:ea typeface="Lucida Sans" charset="0"/>
                <a:cs typeface="Lucida Sans" charset="0"/>
              </a:rPr>
              <a:t>GLI Training Package: </a:t>
            </a:r>
            <a:r>
              <a:rPr lang="en-US" sz="800" b="0" i="0" kern="1200" dirty="0" smtClean="0">
                <a:effectLst/>
                <a:latin typeface="+mn-lt"/>
                <a:ea typeface="Lucida Sans" charset="0"/>
                <a:cs typeface="Lucida Sans" charset="0"/>
              </a:rPr>
              <a:t>Programme Module 4: </a:t>
            </a:r>
            <a:r>
              <a:rPr lang="en-GB" sz="800" b="0" i="0" kern="1200" dirty="0" smtClean="0">
                <a:effectLst/>
                <a:latin typeface="+mn-lt"/>
                <a:ea typeface="Lucida Sans" charset="0"/>
                <a:cs typeface="Lucida Sans" charset="0"/>
              </a:rPr>
              <a:t>P</a:t>
            </a:r>
            <a:r>
              <a:rPr lang="en-GB" sz="800" b="0" i="0" dirty="0" smtClean="0">
                <a:latin typeface="+mn-lt"/>
                <a:ea typeface="Lucida Sans" charset="0"/>
                <a:cs typeface="Lucida Sans" charset="0"/>
              </a:rPr>
              <a:t>lan and Implement a Quality Assurance Programme </a:t>
            </a:r>
            <a:endParaRPr lang="en-US" b="0" i="0" dirty="0">
              <a:latin typeface="+mn-lt"/>
              <a:ea typeface="Lucida Sans" charset="0"/>
              <a:cs typeface="Lucida Sans" charset="0"/>
            </a:endParaRPr>
          </a:p>
        </p:txBody>
      </p:sp>
      <p:sp>
        <p:nvSpPr>
          <p:cNvPr id="11" name="Slide Number Placeholder 24"/>
          <p:cNvSpPr txBox="1">
            <a:spLocks/>
          </p:cNvSpPr>
          <p:nvPr userDrawn="1"/>
        </p:nvSpPr>
        <p:spPr>
          <a:xfrm>
            <a:off x="8836135" y="6996068"/>
            <a:ext cx="506303" cy="29593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DED4DA-3F3D-0045-AD2A-206E89C06E4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6"/>
          <p:cNvSpPr>
            <a:spLocks noGrp="1"/>
          </p:cNvSpPr>
          <p:nvPr>
            <p:ph type="title" hasCustomPrompt="1"/>
          </p:nvPr>
        </p:nvSpPr>
        <p:spPr>
          <a:xfrm>
            <a:off x="1204914" y="936046"/>
            <a:ext cx="7631221" cy="759006"/>
          </a:xfrm>
        </p:spPr>
        <p:txBody>
          <a:bodyPr wrap="square">
            <a:normAutofit/>
          </a:bodyPr>
          <a:lstStyle>
            <a:lvl1pPr>
              <a:defRPr>
                <a:solidFill>
                  <a:srgbClr val="DC1F26"/>
                </a:solidFill>
              </a:defRPr>
            </a:lvl1pPr>
          </a:lstStyle>
          <a:p>
            <a:r>
              <a:rPr lang="en-US" dirty="0" smtClean="0"/>
              <a:t>CLICK TO EDIT MASTER TITLE STYLE 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4" y="967219"/>
            <a:ext cx="664464" cy="6766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0533" y="2012414"/>
            <a:ext cx="4268748" cy="4796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4832" y="2012414"/>
            <a:ext cx="4268748" cy="4796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ED2D2-BA0A-294A-8375-5ADBC9B176A3}" type="datetime1">
              <a:rPr lang="en-ZA" smtClean="0"/>
              <a:t>2017/07/07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3655" y="7038442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841" y="402484"/>
            <a:ext cx="8663047" cy="14611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842" y="1853171"/>
            <a:ext cx="4249130" cy="908210"/>
          </a:xfrm>
        </p:spPr>
        <p:txBody>
          <a:bodyPr anchor="b"/>
          <a:lstStyle>
            <a:lvl1pPr marL="0" indent="0">
              <a:buNone/>
              <a:defRPr sz="2636" b="1"/>
            </a:lvl1pPr>
            <a:lvl2pPr marL="502188" indent="0">
              <a:buNone/>
              <a:defRPr sz="2197" b="1"/>
            </a:lvl2pPr>
            <a:lvl3pPr marL="1004377" indent="0">
              <a:buNone/>
              <a:defRPr sz="1977" b="1"/>
            </a:lvl3pPr>
            <a:lvl4pPr marL="1506565" indent="0">
              <a:buNone/>
              <a:defRPr sz="1757" b="1"/>
            </a:lvl4pPr>
            <a:lvl5pPr marL="2008754" indent="0">
              <a:buNone/>
              <a:defRPr sz="1757" b="1"/>
            </a:lvl5pPr>
            <a:lvl6pPr marL="2510942" indent="0">
              <a:buNone/>
              <a:defRPr sz="1757" b="1"/>
            </a:lvl6pPr>
            <a:lvl7pPr marL="3013131" indent="0">
              <a:buNone/>
              <a:defRPr sz="1757" b="1"/>
            </a:lvl7pPr>
            <a:lvl8pPr marL="3515319" indent="0">
              <a:buNone/>
              <a:defRPr sz="1757" b="1"/>
            </a:lvl8pPr>
            <a:lvl9pPr marL="4017508" indent="0">
              <a:buNone/>
              <a:defRPr sz="175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1842" y="2761381"/>
            <a:ext cx="4249130" cy="40615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4833" y="1853171"/>
            <a:ext cx="4270056" cy="908210"/>
          </a:xfrm>
        </p:spPr>
        <p:txBody>
          <a:bodyPr anchor="b"/>
          <a:lstStyle>
            <a:lvl1pPr marL="0" indent="0">
              <a:buNone/>
              <a:defRPr sz="2636" b="1"/>
            </a:lvl1pPr>
            <a:lvl2pPr marL="502188" indent="0">
              <a:buNone/>
              <a:defRPr sz="2197" b="1"/>
            </a:lvl2pPr>
            <a:lvl3pPr marL="1004377" indent="0">
              <a:buNone/>
              <a:defRPr sz="1977" b="1"/>
            </a:lvl3pPr>
            <a:lvl4pPr marL="1506565" indent="0">
              <a:buNone/>
              <a:defRPr sz="1757" b="1"/>
            </a:lvl4pPr>
            <a:lvl5pPr marL="2008754" indent="0">
              <a:buNone/>
              <a:defRPr sz="1757" b="1"/>
            </a:lvl5pPr>
            <a:lvl6pPr marL="2510942" indent="0">
              <a:buNone/>
              <a:defRPr sz="1757" b="1"/>
            </a:lvl6pPr>
            <a:lvl7pPr marL="3013131" indent="0">
              <a:buNone/>
              <a:defRPr sz="1757" b="1"/>
            </a:lvl7pPr>
            <a:lvl8pPr marL="3515319" indent="0">
              <a:buNone/>
              <a:defRPr sz="1757" b="1"/>
            </a:lvl8pPr>
            <a:lvl9pPr marL="4017508" indent="0">
              <a:buNone/>
              <a:defRPr sz="175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4833" y="2761381"/>
            <a:ext cx="4270056" cy="40615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324ED-3850-6149-8C7F-1751BEE79947}" type="datetime1">
              <a:rPr lang="en-ZA" smtClean="0"/>
              <a:t>2017/07/07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93655" y="7038442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5E93-F395-694D-987D-50BDD56F325B}" type="datetime1">
              <a:rPr lang="en-ZA" smtClean="0"/>
              <a:t>2017/07/07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3655" y="7038442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E8C9B-B95B-D745-BDE5-935B2EFE4275}" type="datetime1">
              <a:rPr lang="en-ZA" smtClean="0"/>
              <a:t>2017/07/07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93655" y="7038442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841" y="503978"/>
            <a:ext cx="3239488" cy="1763924"/>
          </a:xfrm>
        </p:spPr>
        <p:txBody>
          <a:bodyPr anchor="b"/>
          <a:lstStyle>
            <a:lvl1pPr>
              <a:defRPr sz="351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0056" y="1088455"/>
            <a:ext cx="5084832" cy="5372269"/>
          </a:xfrm>
        </p:spPr>
        <p:txBody>
          <a:bodyPr/>
          <a:lstStyle>
            <a:lvl1pPr>
              <a:defRPr sz="3515"/>
            </a:lvl1pPr>
            <a:lvl2pPr>
              <a:defRPr sz="3076"/>
            </a:lvl2pPr>
            <a:lvl3pPr>
              <a:defRPr sz="2636"/>
            </a:lvl3pPr>
            <a:lvl4pPr>
              <a:defRPr sz="2197"/>
            </a:lvl4pPr>
            <a:lvl5pPr>
              <a:defRPr sz="2197"/>
            </a:lvl5pPr>
            <a:lvl6pPr>
              <a:defRPr sz="2197"/>
            </a:lvl6pPr>
            <a:lvl7pPr>
              <a:defRPr sz="2197"/>
            </a:lvl7pPr>
            <a:lvl8pPr>
              <a:defRPr sz="2197"/>
            </a:lvl8pPr>
            <a:lvl9pPr>
              <a:defRPr sz="219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1841" y="2267902"/>
            <a:ext cx="3239488" cy="4201570"/>
          </a:xfrm>
        </p:spPr>
        <p:txBody>
          <a:bodyPr/>
          <a:lstStyle>
            <a:lvl1pPr marL="0" indent="0">
              <a:buNone/>
              <a:defRPr sz="1757"/>
            </a:lvl1pPr>
            <a:lvl2pPr marL="502188" indent="0">
              <a:buNone/>
              <a:defRPr sz="1538"/>
            </a:lvl2pPr>
            <a:lvl3pPr marL="1004377" indent="0">
              <a:buNone/>
              <a:defRPr sz="1318"/>
            </a:lvl3pPr>
            <a:lvl4pPr marL="1506565" indent="0">
              <a:buNone/>
              <a:defRPr sz="1098"/>
            </a:lvl4pPr>
            <a:lvl5pPr marL="2008754" indent="0">
              <a:buNone/>
              <a:defRPr sz="1098"/>
            </a:lvl5pPr>
            <a:lvl6pPr marL="2510942" indent="0">
              <a:buNone/>
              <a:defRPr sz="1098"/>
            </a:lvl6pPr>
            <a:lvl7pPr marL="3013131" indent="0">
              <a:buNone/>
              <a:defRPr sz="1098"/>
            </a:lvl7pPr>
            <a:lvl8pPr marL="3515319" indent="0">
              <a:buNone/>
              <a:defRPr sz="1098"/>
            </a:lvl8pPr>
            <a:lvl9pPr marL="4017508" indent="0">
              <a:buNone/>
              <a:defRPr sz="109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A11E-BAAD-0D4D-905C-010056BB2835}" type="datetime1">
              <a:rPr lang="en-ZA" smtClean="0"/>
              <a:t>2017/07/07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3655" y="7038442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841" y="503978"/>
            <a:ext cx="3239488" cy="1763924"/>
          </a:xfrm>
        </p:spPr>
        <p:txBody>
          <a:bodyPr anchor="b"/>
          <a:lstStyle>
            <a:lvl1pPr>
              <a:defRPr sz="351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0056" y="1088455"/>
            <a:ext cx="5084832" cy="5372269"/>
          </a:xfrm>
        </p:spPr>
        <p:txBody>
          <a:bodyPr anchor="t"/>
          <a:lstStyle>
            <a:lvl1pPr marL="0" indent="0">
              <a:buNone/>
              <a:defRPr sz="3515"/>
            </a:lvl1pPr>
            <a:lvl2pPr marL="502188" indent="0">
              <a:buNone/>
              <a:defRPr sz="3076"/>
            </a:lvl2pPr>
            <a:lvl3pPr marL="1004377" indent="0">
              <a:buNone/>
              <a:defRPr sz="2636"/>
            </a:lvl3pPr>
            <a:lvl4pPr marL="1506565" indent="0">
              <a:buNone/>
              <a:defRPr sz="2197"/>
            </a:lvl4pPr>
            <a:lvl5pPr marL="2008754" indent="0">
              <a:buNone/>
              <a:defRPr sz="2197"/>
            </a:lvl5pPr>
            <a:lvl6pPr marL="2510942" indent="0">
              <a:buNone/>
              <a:defRPr sz="2197"/>
            </a:lvl6pPr>
            <a:lvl7pPr marL="3013131" indent="0">
              <a:buNone/>
              <a:defRPr sz="2197"/>
            </a:lvl7pPr>
            <a:lvl8pPr marL="3515319" indent="0">
              <a:buNone/>
              <a:defRPr sz="2197"/>
            </a:lvl8pPr>
            <a:lvl9pPr marL="4017508" indent="0">
              <a:buNone/>
              <a:defRPr sz="2197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1841" y="2267902"/>
            <a:ext cx="3239488" cy="4201570"/>
          </a:xfrm>
        </p:spPr>
        <p:txBody>
          <a:bodyPr/>
          <a:lstStyle>
            <a:lvl1pPr marL="0" indent="0">
              <a:buNone/>
              <a:defRPr sz="1757"/>
            </a:lvl1pPr>
            <a:lvl2pPr marL="502188" indent="0">
              <a:buNone/>
              <a:defRPr sz="1538"/>
            </a:lvl2pPr>
            <a:lvl3pPr marL="1004377" indent="0">
              <a:buNone/>
              <a:defRPr sz="1318"/>
            </a:lvl3pPr>
            <a:lvl4pPr marL="1506565" indent="0">
              <a:buNone/>
              <a:defRPr sz="1098"/>
            </a:lvl4pPr>
            <a:lvl5pPr marL="2008754" indent="0">
              <a:buNone/>
              <a:defRPr sz="1098"/>
            </a:lvl5pPr>
            <a:lvl6pPr marL="2510942" indent="0">
              <a:buNone/>
              <a:defRPr sz="1098"/>
            </a:lvl6pPr>
            <a:lvl7pPr marL="3013131" indent="0">
              <a:buNone/>
              <a:defRPr sz="1098"/>
            </a:lvl7pPr>
            <a:lvl8pPr marL="3515319" indent="0">
              <a:buNone/>
              <a:defRPr sz="1098"/>
            </a:lvl8pPr>
            <a:lvl9pPr marL="4017508" indent="0">
              <a:buNone/>
              <a:defRPr sz="109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C0E3-FCE5-6B46-BC28-D1B389589141}" type="datetime1">
              <a:rPr lang="en-ZA" smtClean="0"/>
              <a:t>2017/07/07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3655" y="7038442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E239-E30F-4F44-8B06-B284D3F2FFF4}" type="datetime1">
              <a:rPr lang="en-ZA" smtClean="0"/>
              <a:t>2017/07/07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3655" y="7038442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0533" y="402484"/>
            <a:ext cx="8663047" cy="146118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0533" y="2012414"/>
            <a:ext cx="8663047" cy="47965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0533" y="7006700"/>
            <a:ext cx="2259925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73051-DB30-A64F-9FD3-2512FC6A75D9}" type="datetime1">
              <a:rPr lang="en-ZA" smtClean="0"/>
              <a:t>2017/07/07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27113" y="7006700"/>
            <a:ext cx="338988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36135" y="6996068"/>
            <a:ext cx="506303" cy="295932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fld id="{F699B3C4-AA33-E74C-9AE8-E97D7C8662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356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hdr="0" dt="0"/>
  <p:txStyles>
    <p:titleStyle>
      <a:lvl1pPr algn="l" defTabSz="1004377" rtl="0" eaLnBrk="1" latinLnBrk="0" hangingPunct="1">
        <a:lnSpc>
          <a:spcPct val="90000"/>
        </a:lnSpc>
        <a:spcBef>
          <a:spcPct val="0"/>
        </a:spcBef>
        <a:buNone/>
        <a:defRPr sz="2800" b="1" i="1" kern="1200">
          <a:solidFill>
            <a:schemeClr val="tx1"/>
          </a:solidFill>
          <a:latin typeface="Trebuchet MS" charset="0"/>
          <a:ea typeface="Trebuchet MS" charset="0"/>
          <a:cs typeface="Trebuchet MS" charset="0"/>
        </a:defRPr>
      </a:lvl1pPr>
    </p:titleStyle>
    <p:bodyStyle>
      <a:lvl1pPr marL="251094" indent="-251094" algn="l" defTabSz="1004377" rtl="0" eaLnBrk="1" latinLnBrk="0" hangingPunct="1">
        <a:lnSpc>
          <a:spcPct val="100000"/>
        </a:lnSpc>
        <a:spcBef>
          <a:spcPts val="1098"/>
        </a:spcBef>
        <a:spcAft>
          <a:spcPts val="600"/>
        </a:spcAft>
        <a:buClr>
          <a:srgbClr val="DC1F26"/>
        </a:buClr>
        <a:buFont typeface="Wingdings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1pPr>
      <a:lvl2pPr marL="753283" indent="-251094" algn="l" defTabSz="1004377" rtl="0" eaLnBrk="1" latinLnBrk="0" hangingPunct="1">
        <a:lnSpc>
          <a:spcPct val="100000"/>
        </a:lnSpc>
        <a:spcBef>
          <a:spcPts val="549"/>
        </a:spcBef>
        <a:spcAft>
          <a:spcPts val="600"/>
        </a:spcAft>
        <a:buClr>
          <a:srgbClr val="DC1F26"/>
        </a:buClr>
        <a:buFont typeface="Wingdings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2pPr>
      <a:lvl3pPr marL="1255471" indent="-251094" algn="l" defTabSz="1004377" rtl="0" eaLnBrk="1" latinLnBrk="0" hangingPunct="1">
        <a:lnSpc>
          <a:spcPct val="100000"/>
        </a:lnSpc>
        <a:spcBef>
          <a:spcPts val="549"/>
        </a:spcBef>
        <a:spcAft>
          <a:spcPts val="600"/>
        </a:spcAft>
        <a:buClr>
          <a:srgbClr val="DC1F26"/>
        </a:buClr>
        <a:buFont typeface="Wingdings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3pPr>
      <a:lvl4pPr marL="1757660" indent="-251094" algn="l" defTabSz="1004377" rtl="0" eaLnBrk="1" latinLnBrk="0" hangingPunct="1">
        <a:lnSpc>
          <a:spcPct val="100000"/>
        </a:lnSpc>
        <a:spcBef>
          <a:spcPts val="549"/>
        </a:spcBef>
        <a:spcAft>
          <a:spcPts val="600"/>
        </a:spcAft>
        <a:buClr>
          <a:srgbClr val="DC1F26"/>
        </a:buClr>
        <a:buFont typeface="Wingdings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4pPr>
      <a:lvl5pPr marL="2259848" indent="-251094" algn="l" defTabSz="1004377" rtl="0" eaLnBrk="1" latinLnBrk="0" hangingPunct="1">
        <a:lnSpc>
          <a:spcPct val="100000"/>
        </a:lnSpc>
        <a:spcBef>
          <a:spcPts val="549"/>
        </a:spcBef>
        <a:spcAft>
          <a:spcPts val="600"/>
        </a:spcAft>
        <a:buClr>
          <a:srgbClr val="DC1F26"/>
        </a:buClr>
        <a:buFont typeface="Wingdings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5pPr>
      <a:lvl6pPr marL="2762037" indent="-251094" algn="l" defTabSz="100437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6pPr>
      <a:lvl7pPr marL="3264225" indent="-251094" algn="l" defTabSz="100437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7pPr>
      <a:lvl8pPr marL="3766414" indent="-251094" algn="l" defTabSz="100437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8pPr>
      <a:lvl9pPr marL="4268602" indent="-251094" algn="l" defTabSz="100437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1pPr>
      <a:lvl2pPr marL="502188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2pPr>
      <a:lvl3pPr marL="1004377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3pPr>
      <a:lvl4pPr marL="1506565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4pPr>
      <a:lvl5pPr marL="2008754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5pPr>
      <a:lvl6pPr marL="2510942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6pPr>
      <a:lvl7pPr marL="3013131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7pPr>
      <a:lvl8pPr marL="3515319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8pPr>
      <a:lvl9pPr marL="4017508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7" Type="http://schemas.openxmlformats.org/officeDocument/2006/relationships/image" Target="../media/image10.JPG"/><Relationship Id="rId8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177884"/>
            <a:ext cx="2630184" cy="1256868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607" y="6325428"/>
            <a:ext cx="1146477" cy="8714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45941" y="4562879"/>
            <a:ext cx="34007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PROGRAMME MODULE 4 (PM4)</a:t>
            </a:r>
            <a:endParaRPr lang="en-GB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4D301-A70E-3E43-AE0A-9757AD428F12}" type="slidenum">
              <a:rPr lang="en-US" smtClean="0"/>
              <a:t>1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45941" y="3177884"/>
            <a:ext cx="56176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i="1" dirty="0" smtClean="0">
                <a:latin typeface="Trebuchet MS" charset="0"/>
                <a:ea typeface="Trebuchet MS" charset="0"/>
                <a:cs typeface="Trebuchet MS" charset="0"/>
              </a:rPr>
              <a:t>HOW TO PLAN AND IMPLEMENT A QUALITY ASSURANCE PROGRAMME </a:t>
            </a:r>
            <a:endParaRPr lang="en-US" sz="2800" b="1" i="1" dirty="0"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47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ESSENTIAL QA CENTRAL LEVEL </a:t>
            </a:r>
            <a:r>
              <a:rPr lang="en-US" dirty="0" smtClean="0"/>
              <a:t>ACTIVITIES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89590" y="2724747"/>
            <a:ext cx="1201968" cy="25107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777796" y="2724747"/>
            <a:ext cx="1201968" cy="25107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066002" y="2724747"/>
            <a:ext cx="1201968" cy="25107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4354208" y="2724746"/>
            <a:ext cx="1201968" cy="25107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642414" y="2724747"/>
            <a:ext cx="1201968" cy="25107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933727" y="2724747"/>
            <a:ext cx="1201968" cy="25107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354208" y="4286143"/>
            <a:ext cx="11194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Coordinate onsite supervisory visits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85095" y="4286143"/>
            <a:ext cx="120190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Standardize policies &amp; </a:t>
            </a:r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documentation 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862645" y="4286143"/>
            <a:ext cx="103226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Maintain &amp; service equipment</a:t>
            </a:r>
            <a:endParaRPr lang="en-GB" sz="1100" b="1" dirty="0">
              <a:solidFill>
                <a:schemeClr val="tx1">
                  <a:lumMod val="65000"/>
                  <a:lumOff val="3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241646" y="4286850"/>
            <a:ext cx="85067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Conduct </a:t>
            </a:r>
            <a:endParaRPr lang="en-US" sz="11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lvl="0"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training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37882" y="4141355"/>
            <a:ext cx="905385" cy="50572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584048" y="2909614"/>
            <a:ext cx="1013052" cy="1013057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0002" t="-5000" r="-20014" b="-25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Rectangle 39"/>
          <p:cNvSpPr/>
          <p:nvPr/>
        </p:nvSpPr>
        <p:spPr>
          <a:xfrm>
            <a:off x="1926088" y="4146083"/>
            <a:ext cx="905385" cy="50572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3214294" y="4146083"/>
            <a:ext cx="905385" cy="50572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4502500" y="4146083"/>
            <a:ext cx="905385" cy="50572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5790706" y="4146083"/>
            <a:ext cx="905385" cy="50572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7082019" y="4146083"/>
            <a:ext cx="905385" cy="50572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5724974" y="4286143"/>
            <a:ext cx="111940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Implement p</a:t>
            </a:r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roficiency testing 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016287" y="4286143"/>
            <a:ext cx="111940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Strengthen the supply chain</a:t>
            </a:r>
          </a:p>
        </p:txBody>
      </p:sp>
      <p:sp>
        <p:nvSpPr>
          <p:cNvPr id="47" name="Oval 46"/>
          <p:cNvSpPr/>
          <p:nvPr/>
        </p:nvSpPr>
        <p:spPr>
          <a:xfrm>
            <a:off x="1874803" y="2914506"/>
            <a:ext cx="1013052" cy="998775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2586" t="1503" r="-44406" b="2127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8" name="Oval 47"/>
          <p:cNvSpPr/>
          <p:nvPr/>
        </p:nvSpPr>
        <p:spPr>
          <a:xfrm>
            <a:off x="3154221" y="2907365"/>
            <a:ext cx="1013052" cy="1013057"/>
          </a:xfrm>
          <a:prstGeom prst="ellipse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7000" r="-17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9" name="Oval 48"/>
          <p:cNvSpPr/>
          <p:nvPr/>
        </p:nvSpPr>
        <p:spPr>
          <a:xfrm>
            <a:off x="4450426" y="2907572"/>
            <a:ext cx="1012639" cy="1012643"/>
          </a:xfrm>
          <a:prstGeom prst="ellipse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7000" r="-17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0" name="Oval 49"/>
          <p:cNvSpPr/>
          <p:nvPr/>
        </p:nvSpPr>
        <p:spPr>
          <a:xfrm>
            <a:off x="5738425" y="2908919"/>
            <a:ext cx="1009945" cy="1009949"/>
          </a:xfrm>
          <a:prstGeom prst="ellipse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6000" r="-36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1" name="Oval 50"/>
          <p:cNvSpPr/>
          <p:nvPr/>
        </p:nvSpPr>
        <p:spPr>
          <a:xfrm>
            <a:off x="7029898" y="2905410"/>
            <a:ext cx="1009625" cy="1009629"/>
          </a:xfrm>
          <a:prstGeom prst="ellipse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2" name="Rectangle 51"/>
          <p:cNvSpPr/>
          <p:nvPr/>
        </p:nvSpPr>
        <p:spPr>
          <a:xfrm>
            <a:off x="8285628" y="2724747"/>
            <a:ext cx="1201968" cy="25107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/>
          <p:cNvGrpSpPr/>
          <p:nvPr/>
        </p:nvGrpSpPr>
        <p:grpSpPr>
          <a:xfrm>
            <a:off x="468266" y="4929841"/>
            <a:ext cx="9019330" cy="790223"/>
            <a:chOff x="1182370" y="4232509"/>
            <a:chExt cx="7644886" cy="790223"/>
          </a:xfrm>
        </p:grpSpPr>
        <p:sp>
          <p:nvSpPr>
            <p:cNvPr id="55" name="Left-Right Arrow 54"/>
            <p:cNvSpPr/>
            <p:nvPr/>
          </p:nvSpPr>
          <p:spPr>
            <a:xfrm>
              <a:off x="1182370" y="4232509"/>
              <a:ext cx="7644886" cy="790223"/>
            </a:xfrm>
            <a:prstGeom prst="leftRightArrow">
              <a:avLst/>
            </a:prstGeom>
            <a:solidFill>
              <a:srgbClr val="AEDACB"/>
            </a:solidFill>
            <a:ln>
              <a:noFill/>
            </a:ln>
            <a:effectLst>
              <a:outerShdw blurRad="50800" dist="38100" dir="4560000" algn="t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420377" y="4442954"/>
              <a:ext cx="35051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charset="0"/>
                  <a:ea typeface="Trebuchet MS" charset="0"/>
                  <a:cs typeface="Trebuchet MS" charset="0"/>
                </a:rPr>
                <a:t>Accurate, reliable and timely results</a:t>
              </a:r>
              <a:endPara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8433920" y="4141355"/>
            <a:ext cx="905385" cy="50572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8368188" y="4281415"/>
            <a:ext cx="111940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Monitor quality indicators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8369794" y="2914506"/>
            <a:ext cx="971117" cy="998775"/>
          </a:xfrm>
          <a:prstGeom prst="ellipse">
            <a:avLst/>
          </a:prstGeom>
          <a:blipFill dpi="0" rotWithShape="0">
            <a:blip r:embed="rId8"/>
            <a:srcRect/>
            <a:stretch>
              <a:fillRect l="-39377" t="694" r="-20262" b="-9136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50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lvl="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Monitoring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quality indicators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 discussed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Module PM6: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How to Monitor and Evaluate your Programme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FM10: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Monitoring Quality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Indicators 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Additional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QA activities conducted at the testing site include:</a:t>
            </a:r>
          </a:p>
          <a:p>
            <a:pPr marL="742950" lvl="1" indent="-285750">
              <a:lnSpc>
                <a:spcPct val="115000"/>
              </a:lnSpc>
              <a:buSzPct val="100000"/>
              <a:defRPr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Make the testing site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safe and functional (i.e. ensure appropriate management of biohazardous waste according to local guidelines)</a:t>
            </a:r>
          </a:p>
          <a:p>
            <a:pPr marL="742950" lvl="1" indent="-285750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Test quality samples (i.e. ensure patients are instructed in good sputum collection techniques)</a:t>
            </a:r>
          </a:p>
          <a:p>
            <a:pPr marL="742950" lvl="1" indent="-285750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Report accurate results (i.e. report results in a standard format, according to national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guidelines)</a:t>
            </a:r>
          </a:p>
          <a:p>
            <a:pPr marL="742950" lvl="1" indent="-285750">
              <a:buSzPct val="100000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See Module TB8: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Quality Assurance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ESSENTIAL TESTING SITE QA </a:t>
            </a:r>
            <a:r>
              <a:rPr lang="en-US" dirty="0" smtClean="0"/>
              <a:t>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ESSENTIAL QA ACTIVITIES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941456"/>
              </p:ext>
            </p:extLst>
          </p:nvPr>
        </p:nvGraphicFramePr>
        <p:xfrm>
          <a:off x="1204914" y="2016125"/>
          <a:ext cx="7631221" cy="295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3596"/>
                <a:gridCol w="3033911"/>
                <a:gridCol w="3013714"/>
              </a:tblGrid>
              <a:tr h="1654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QA activity</a:t>
                      </a:r>
                    </a:p>
                  </a:txBody>
                  <a:tcPr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Central level activities</a:t>
                      </a:r>
                    </a:p>
                  </a:txBody>
                  <a:tcPr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Testing</a:t>
                      </a:r>
                      <a:r>
                        <a:rPr lang="en-GB" sz="1600" baseline="0" dirty="0" smtClean="0">
                          <a:solidFill>
                            <a:schemeClr val="bg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site level activities</a:t>
                      </a:r>
                      <a:endParaRPr lang="en-GB" sz="1600" dirty="0" smtClean="0">
                        <a:solidFill>
                          <a:schemeClr val="bg1"/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>
                    <a:solidFill>
                      <a:srgbClr val="5BBFB4"/>
                    </a:solidFill>
                  </a:tcPr>
                </a:tc>
              </a:tr>
              <a:tr h="1654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Standardize policies</a:t>
                      </a:r>
                      <a:r>
                        <a:rPr lang="en-US" sz="1400" b="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&amp; </a:t>
                      </a:r>
                      <a:r>
                        <a:rPr lang="en-US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documentation</a:t>
                      </a:r>
                    </a:p>
                  </a:txBody>
                  <a:tcPr marL="90238" marR="90238">
                    <a:solidFill>
                      <a:srgbClr val="AEDACB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Develop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standardized policies and documents, and disseminate 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 marL="90238" marR="90238">
                    <a:solidFill>
                      <a:srgbClr val="AEDACB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BBFB4"/>
                        </a:buClr>
                        <a:buSzTx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Ensure standardized documentation and policies are up-to-date, accurate, readily accessible</a:t>
                      </a:r>
                    </a:p>
                  </a:txBody>
                  <a:tcPr marL="90238" marR="90238">
                    <a:solidFill>
                      <a:srgbClr val="AEDACB">
                        <a:alpha val="50000"/>
                      </a:srgbClr>
                    </a:solidFill>
                  </a:tcPr>
                </a:tc>
              </a:tr>
              <a:tr h="16544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Maintain &amp; service equipment</a:t>
                      </a:r>
                    </a:p>
                  </a:txBody>
                  <a:tcPr marL="90238" marR="90238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Develop maintenance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schedules</a:t>
                      </a:r>
                      <a:endParaRPr lang="en-GB" sz="14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Select authorised suppliers to conduct servicing 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 marL="90238" marR="90238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Perform equipment maintenance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and servicing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 marL="90238" marR="90238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6544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Conduct training</a:t>
                      </a:r>
                    </a:p>
                  </a:txBody>
                  <a:tcPr marL="90238" marR="90238">
                    <a:solidFill>
                      <a:srgbClr val="AEDACB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BBFB4"/>
                        </a:buClr>
                        <a:buSzTx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Develop standardized training curricula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Select and train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cadre of trainers </a:t>
                      </a:r>
                    </a:p>
                  </a:txBody>
                  <a:tcPr marL="90238" marR="90238">
                    <a:solidFill>
                      <a:srgbClr val="AEDACB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Ensure staff are trained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Select appropriate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staff to attend trainings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 marL="90238" marR="90238">
                    <a:solidFill>
                      <a:srgbClr val="AEDACB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629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ESSENTIAL QA ACTIVITIES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836296"/>
              </p:ext>
            </p:extLst>
          </p:nvPr>
        </p:nvGraphicFramePr>
        <p:xfrm>
          <a:off x="1204913" y="2016125"/>
          <a:ext cx="7631221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3596"/>
                <a:gridCol w="3033911"/>
                <a:gridCol w="3013714"/>
              </a:tblGrid>
              <a:tr h="1654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QA activity</a:t>
                      </a:r>
                    </a:p>
                  </a:txBody>
                  <a:tcPr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Central level activities</a:t>
                      </a:r>
                    </a:p>
                  </a:txBody>
                  <a:tcPr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Testing</a:t>
                      </a:r>
                      <a:r>
                        <a:rPr lang="en-GB" sz="1600" baseline="0" dirty="0" smtClean="0">
                          <a:solidFill>
                            <a:schemeClr val="bg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site level activities</a:t>
                      </a:r>
                      <a:endParaRPr lang="en-GB" sz="1600" dirty="0" smtClean="0">
                        <a:solidFill>
                          <a:schemeClr val="bg1"/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>
                    <a:solidFill>
                      <a:srgbClr val="5BBFB4"/>
                    </a:solidFill>
                  </a:tcPr>
                </a:tc>
              </a:tr>
              <a:tr h="16544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Coordinate on-site supervisory visits</a:t>
                      </a:r>
                    </a:p>
                  </a:txBody>
                  <a:tcPr marL="90238" marR="90238">
                    <a:solidFill>
                      <a:srgbClr val="AEDACB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Coordinate on-site supervisory visits</a:t>
                      </a:r>
                      <a:r>
                        <a:rPr lang="en-US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US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Provide feedback to testing sites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 marL="90238" marR="90238">
                    <a:solidFill>
                      <a:srgbClr val="AEDACB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Develop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action plans &amp; implement remedial actions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 marL="90238" marR="90238">
                    <a:solidFill>
                      <a:srgbClr val="AEDACB">
                        <a:alpha val="50000"/>
                      </a:srgbClr>
                    </a:solidFill>
                  </a:tcPr>
                </a:tc>
              </a:tr>
              <a:tr h="1654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Implement </a:t>
                      </a:r>
                      <a:r>
                        <a:rPr lang="en-GB" sz="14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proficiency testing (PT)</a:t>
                      </a:r>
                      <a:endParaRPr lang="en-GB" sz="14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 marL="91289" marR="9128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BBFB4"/>
                        </a:buClr>
                        <a:buSzTx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Enrol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testing sites in PT programmes.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BBFB4"/>
                        </a:buClr>
                        <a:buSzTx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Provide feedback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BBFB4"/>
                        </a:buClr>
                        <a:buSzTx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Support sites investigate PT failures </a:t>
                      </a:r>
                    </a:p>
                  </a:txBody>
                  <a:tcPr marL="91289" marR="9128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BBFB4"/>
                        </a:buClr>
                        <a:buSzTx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Conduct PT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BBFB4"/>
                        </a:buClr>
                        <a:buSzTx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Implement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remedial actions for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PT failures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 marL="91289" marR="91289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6544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Strengthen the supply chain</a:t>
                      </a:r>
                    </a:p>
                  </a:txBody>
                  <a:tcPr marL="91289" marR="91289">
                    <a:solidFill>
                      <a:srgbClr val="AEDACB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Select suppliers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Forecast needs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Develop supply chain</a:t>
                      </a:r>
                    </a:p>
                  </a:txBody>
                  <a:tcPr marL="91289" marR="91289">
                    <a:solidFill>
                      <a:srgbClr val="AEDACB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Maintain stock 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Report consumption data to central level </a:t>
                      </a:r>
                    </a:p>
                  </a:txBody>
                  <a:tcPr marL="91289" marR="91289">
                    <a:solidFill>
                      <a:srgbClr val="AEDACB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034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QA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programme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is based on the principle that systems can always be improved. This is called CQI</a:t>
            </a:r>
          </a:p>
          <a:p>
            <a:pPr marL="285750" indent="-285750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Improvements are usually made by changing systems and processes in ways that enable them to achieve a better result.</a:t>
            </a:r>
          </a:p>
          <a:p>
            <a:pPr marL="285750" indent="-285750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 need to ask the following questions: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are we trying to achieve?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changes can we make that will lead to an improvement?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How will we know we have made an improvement? (how can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 measure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it?)</a:t>
            </a:r>
          </a:p>
          <a:p>
            <a:pPr marL="285750" indent="-285750"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Steps should be repeated over time to ensure continuous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improvement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PROGRAMME </a:t>
            </a:r>
            <a:r>
              <a:rPr lang="en-GB" dirty="0"/>
              <a:t>CONTINUOUS QUALITY IMPROVEMENT (</a:t>
            </a:r>
            <a:r>
              <a:rPr lang="en-US" dirty="0"/>
              <a:t>CQI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6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Find out how well you are doing and where you can improve</a:t>
            </a:r>
          </a:p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There is always room for improvement, even in well-functioning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programmes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PROGRAMME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CQI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833" y="3200720"/>
            <a:ext cx="6559296" cy="362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38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DEVELOPING A QA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PROGRAMME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153588" y="2186974"/>
            <a:ext cx="305127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PLAN</a:t>
            </a:r>
          </a:p>
          <a:p>
            <a:pPr marL="285750" indent="-285750">
              <a:buClr>
                <a:srgbClr val="DC1F2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Assemble the team</a:t>
            </a:r>
          </a:p>
          <a:p>
            <a:pPr marL="285750" indent="-285750">
              <a:buClr>
                <a:srgbClr val="DC1F2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Define roles and responsibilities</a:t>
            </a:r>
          </a:p>
          <a:p>
            <a:pPr marL="285750" indent="-285750">
              <a:buClr>
                <a:srgbClr val="DC1F2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Conduct situational analysis</a:t>
            </a:r>
          </a:p>
          <a:p>
            <a:pPr marL="285750" indent="-285750">
              <a:buClr>
                <a:srgbClr val="DC1F2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Plan the implementation</a:t>
            </a:r>
          </a:p>
          <a:p>
            <a:pPr marL="285750" indent="-285750">
              <a:buClr>
                <a:srgbClr val="DC1F2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Define quality standards</a:t>
            </a:r>
          </a:p>
          <a:p>
            <a:pPr marL="285750" indent="-285750">
              <a:buClr>
                <a:srgbClr val="DC1F2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Set the budget and timeline</a:t>
            </a:r>
          </a:p>
        </p:txBody>
      </p:sp>
      <p:sp>
        <p:nvSpPr>
          <p:cNvPr id="5" name="Rectangle 4"/>
          <p:cNvSpPr/>
          <p:nvPr/>
        </p:nvSpPr>
        <p:spPr>
          <a:xfrm>
            <a:off x="1423988" y="3972231"/>
            <a:ext cx="277789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MONITOR</a:t>
            </a:r>
          </a:p>
          <a:p>
            <a:pPr marL="285750" indent="-285750">
              <a:buClr>
                <a:srgbClr val="DC1F2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Establish M&amp;E framework</a:t>
            </a:r>
          </a:p>
          <a:p>
            <a:pPr marL="285750" indent="-285750">
              <a:buClr>
                <a:srgbClr val="DC1F2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Assign responsibilities</a:t>
            </a:r>
          </a:p>
          <a:p>
            <a:pPr marL="285750" indent="-285750">
              <a:buClr>
                <a:srgbClr val="DC1F2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Collect, compile and analyze data</a:t>
            </a:r>
          </a:p>
          <a:p>
            <a:pPr marL="285750" indent="-285750">
              <a:buClr>
                <a:srgbClr val="DC1F2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Monitor remotely</a:t>
            </a:r>
          </a:p>
          <a:p>
            <a:pPr marL="285750" indent="-285750">
              <a:buClr>
                <a:srgbClr val="DC1F2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Evaluate progress towards targets</a:t>
            </a:r>
          </a:p>
          <a:p>
            <a:pPr marL="285750" indent="-285750">
              <a:buClr>
                <a:srgbClr val="DC1F2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Use data for decision-making and quality improvement</a:t>
            </a:r>
          </a:p>
        </p:txBody>
      </p:sp>
      <p:sp>
        <p:nvSpPr>
          <p:cNvPr id="6" name="Rectangle 5"/>
          <p:cNvSpPr/>
          <p:nvPr/>
        </p:nvSpPr>
        <p:spPr>
          <a:xfrm>
            <a:off x="6419303" y="3972231"/>
            <a:ext cx="259407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IMPLEMENT</a:t>
            </a:r>
          </a:p>
          <a:p>
            <a:pPr marL="285750" indent="-285750">
              <a:buClr>
                <a:srgbClr val="DC1F2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Standardize policies &amp; documentation</a:t>
            </a:r>
          </a:p>
          <a:p>
            <a:pPr marL="285750" indent="-285750">
              <a:buClr>
                <a:srgbClr val="DC1F2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Maintain &amp; service equipment</a:t>
            </a:r>
          </a:p>
          <a:p>
            <a:pPr marL="285750" indent="-285750">
              <a:buClr>
                <a:srgbClr val="DC1F2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Conduct training </a:t>
            </a:r>
          </a:p>
          <a:p>
            <a:pPr marL="285750" indent="-285750">
              <a:buClr>
                <a:srgbClr val="DC1F2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Coordinate on-site supervisory visits</a:t>
            </a:r>
          </a:p>
          <a:p>
            <a:pPr marL="285750" indent="-285750">
              <a:buClr>
                <a:srgbClr val="DC1F2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Implement PT </a:t>
            </a:r>
          </a:p>
          <a:p>
            <a:pPr marL="285750" indent="-285750">
              <a:buClr>
                <a:srgbClr val="DC1F2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Strengthen the supply chain</a:t>
            </a:r>
          </a:p>
        </p:txBody>
      </p:sp>
      <p:sp>
        <p:nvSpPr>
          <p:cNvPr id="7" name="Bent Arrow 6"/>
          <p:cNvSpPr/>
          <p:nvPr/>
        </p:nvSpPr>
        <p:spPr>
          <a:xfrm>
            <a:off x="1752600" y="2589746"/>
            <a:ext cx="1060337" cy="792389"/>
          </a:xfrm>
          <a:prstGeom prst="bentArrow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Bent Arrow 7"/>
          <p:cNvSpPr/>
          <p:nvPr/>
        </p:nvSpPr>
        <p:spPr>
          <a:xfrm rot="5400000">
            <a:off x="6531429" y="2861049"/>
            <a:ext cx="1060337" cy="792389"/>
          </a:xfrm>
          <a:prstGeom prst="bentArrow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4201886" y="5203337"/>
            <a:ext cx="1578428" cy="388598"/>
          </a:xfrm>
          <a:prstGeom prst="leftArrow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31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5987" lvl="1" indent="-291191">
              <a:spcBef>
                <a:spcPts val="1089"/>
              </a:spcBef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Develop a QA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programme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at the central level. The following process is recommended:</a:t>
            </a:r>
          </a:p>
          <a:p>
            <a:pPr marL="853292" lvl="2" indent="-457200">
              <a:spcBef>
                <a:spcPts val="1089"/>
              </a:spcBef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Assemble the team</a:t>
            </a:r>
          </a:p>
          <a:p>
            <a:pPr marL="853292" lvl="2" indent="-457200">
              <a:spcBef>
                <a:spcPts val="1089"/>
              </a:spcBef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Define roles and responsibilities</a:t>
            </a:r>
          </a:p>
          <a:p>
            <a:pPr marL="853292" lvl="2" indent="-457200">
              <a:spcBef>
                <a:spcPts val="1089"/>
              </a:spcBef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Conduct situational analysis</a:t>
            </a:r>
          </a:p>
          <a:p>
            <a:pPr marL="853292" lvl="2" indent="-457200">
              <a:spcBef>
                <a:spcPts val="1089"/>
              </a:spcBef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Plan the implementation</a:t>
            </a:r>
          </a:p>
          <a:p>
            <a:pPr marL="853292" lvl="2" indent="-457200">
              <a:spcBef>
                <a:spcPts val="1089"/>
              </a:spcBef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Define quality standards</a:t>
            </a:r>
          </a:p>
          <a:p>
            <a:pPr marL="853292" lvl="2" indent="-457200">
              <a:spcBef>
                <a:spcPts val="1089"/>
              </a:spcBef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Set the budget and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timeline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PLAN QA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80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spcBef>
                <a:spcPts val="1089"/>
              </a:spcBef>
              <a:buSzPct val="100000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Assemble a team / Technical working group (TWG) on QA:</a:t>
            </a:r>
          </a:p>
          <a:p>
            <a:pPr marL="742950" lvl="1" indent="-285750">
              <a:spcBef>
                <a:spcPts val="1089"/>
              </a:spcBef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MOH/NTP leadership and coordination, with engagement of all key stakeholders</a:t>
            </a:r>
          </a:p>
          <a:p>
            <a:pPr marL="742950" lvl="1" indent="-285750">
              <a:spcBef>
                <a:spcPts val="1089"/>
              </a:spcBef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TWG may be TB specific or part of general laboratory TWG </a:t>
            </a:r>
          </a:p>
          <a:p>
            <a:pPr marL="1200150" lvl="2" indent="-285750">
              <a:spcBef>
                <a:spcPts val="1089"/>
              </a:spcBef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Should be aligned with general TWG if TB-specific group is established</a:t>
            </a:r>
          </a:p>
          <a:p>
            <a:pPr marL="742950" lvl="1" indent="-285750">
              <a:spcBef>
                <a:spcPts val="1089"/>
              </a:spcBef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Identify a team lead (i.e. QA focal person) </a:t>
            </a:r>
          </a:p>
          <a:p>
            <a:pPr marL="742950" lvl="1" indent="-285750">
              <a:spcBef>
                <a:spcPts val="1089"/>
              </a:spcBef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Team is responsible for advising on development, implementation and monitoring of TB QA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strategies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PLAN QA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58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52600" y="1695052"/>
            <a:ext cx="5689600" cy="387748"/>
          </a:xfrm>
          <a:prstGeom prst="rect">
            <a:avLst/>
          </a:prstGeom>
          <a:solidFill>
            <a:srgbClr val="5BBFB4"/>
          </a:solidFill>
          <a:ln>
            <a:solidFill>
              <a:srgbClr val="AEDA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04913" y="2339377"/>
            <a:ext cx="7631223" cy="4611670"/>
          </a:xfrm>
        </p:spPr>
        <p:txBody>
          <a:bodyPr/>
          <a:lstStyle/>
          <a:p>
            <a:pPr lvl="1">
              <a:spcBef>
                <a:spcPts val="1089"/>
              </a:spcBef>
              <a:buSzPct val="100000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Ensure quality TB diagnostic testing is the responsibility of:</a:t>
            </a:r>
          </a:p>
          <a:p>
            <a:pPr marL="687283" lvl="2">
              <a:spcBef>
                <a:spcPts val="456"/>
              </a:spcBef>
              <a:buSzPct val="100000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MOH </a:t>
            </a:r>
          </a:p>
          <a:p>
            <a:pPr marL="1011029" lvl="3">
              <a:spcBef>
                <a:spcPts val="456"/>
              </a:spcBef>
              <a:buSzPct val="100000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National Laboratory Policy and guidelines</a:t>
            </a:r>
          </a:p>
          <a:p>
            <a:pPr marL="1011029" lvl="3">
              <a:spcBef>
                <a:spcPts val="456"/>
              </a:spcBef>
              <a:buSzPct val="100000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Central Unit may be responsible for equipment, procurement, quality assurance (proficiency testing [PT] programme)</a:t>
            </a:r>
          </a:p>
          <a:p>
            <a:pPr marL="1011029" lvl="3">
              <a:spcBef>
                <a:spcPts val="456"/>
              </a:spcBef>
              <a:buSzPct val="100000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Funding decisions (with Ministry of Finance)</a:t>
            </a:r>
          </a:p>
          <a:p>
            <a:pPr marL="1011029" lvl="3">
              <a:spcBef>
                <a:spcPts val="456"/>
              </a:spcBef>
              <a:buSzPct val="100000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Training (with Ministry of Education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PLAN QA: ROLES &amp;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RESPONSIBILITIES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25316" y="1755604"/>
            <a:ext cx="61904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100" b="1" dirty="0" err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t>Customise</a:t>
            </a:r>
            <a:r>
              <a:rPr lang="en-US" sz="1100" b="1" dirty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t> according to country </a:t>
            </a:r>
            <a:r>
              <a:rPr lang="en-US" sz="1100" b="1" dirty="0" smtClean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t>context - </a:t>
            </a:r>
            <a:r>
              <a:rPr lang="en-US" sz="1100" b="1" dirty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t>National Laboratory policy, TB NSP </a:t>
            </a:r>
            <a:r>
              <a:rPr lang="en-US" sz="1100" b="1" dirty="0" err="1" smtClean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t>etc</a:t>
            </a:r>
            <a:endParaRPr lang="en-US" sz="1100" b="1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913" y="1534160"/>
            <a:ext cx="680400" cy="680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98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04914" y="2012968"/>
            <a:ext cx="7631223" cy="4611670"/>
          </a:xfrm>
        </p:spPr>
        <p:txBody>
          <a:bodyPr/>
          <a:lstStyle/>
          <a:p>
            <a:pPr marL="285750" indent="-285750">
              <a:spcAft>
                <a:spcPts val="600"/>
              </a:spcAft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ea typeface="Lucida Sans" charset="0"/>
                <a:cs typeface="Lucida Sans" charset="0"/>
              </a:rPr>
              <a:t>Essential activities of a quality assurance (QA) programme</a:t>
            </a:r>
          </a:p>
          <a:p>
            <a:pPr marL="285750" indent="-285750">
              <a:spcAft>
                <a:spcPts val="600"/>
              </a:spcAft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ea typeface="Lucida Sans" charset="0"/>
                <a:cs typeface="Lucida Sans" charset="0"/>
              </a:rPr>
              <a:t>The concept of continuous quality improvement (CQI)</a:t>
            </a:r>
          </a:p>
          <a:p>
            <a:pPr marL="285750" indent="-285750">
              <a:spcAft>
                <a:spcPts val="600"/>
              </a:spcAft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ea typeface="Lucida Sans" charset="0"/>
                <a:cs typeface="Lucida Sans" charset="0"/>
              </a:rPr>
              <a:t>Planning your QA programme</a:t>
            </a:r>
          </a:p>
          <a:p>
            <a:pPr marL="285750" indent="-285750">
              <a:spcAft>
                <a:spcPts val="600"/>
              </a:spcAft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ea typeface="Lucida Sans" charset="0"/>
                <a:cs typeface="Lucida Sans" charset="0"/>
              </a:rPr>
              <a:t>Implementing your QA programme</a:t>
            </a:r>
          </a:p>
          <a:p>
            <a:pPr marL="285750" indent="-285750">
              <a:spcAft>
                <a:spcPts val="600"/>
              </a:spcAft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ea typeface="Lucida Sans" charset="0"/>
                <a:cs typeface="Lucida Sans" charset="0"/>
              </a:rPr>
              <a:t>Monitoring your QA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ucida Sans" charset="0"/>
                <a:cs typeface="Lucida Sans" charset="0"/>
              </a:rPr>
              <a:t>programme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ea typeface="Lucida Sans" charset="0"/>
              <a:cs typeface="Lucida San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04914" y="936046"/>
            <a:ext cx="7631222" cy="759006"/>
          </a:xfrm>
        </p:spPr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MODULE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CONTENTS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127" y="4951492"/>
            <a:ext cx="2778008" cy="18533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30069" y="6819443"/>
            <a:ext cx="33598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52088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04177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5626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8355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604440" algn="l" defTabSz="520888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3125328" algn="l" defTabSz="520888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646216" algn="l" defTabSz="520888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4167104" algn="l" defTabSz="520888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r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©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John Rae </a:t>
            </a:r>
            <a:endParaRPr lang="en-US" sz="1002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94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52600" y="1695052"/>
            <a:ext cx="5689600" cy="387748"/>
          </a:xfrm>
          <a:prstGeom prst="rect">
            <a:avLst/>
          </a:prstGeom>
          <a:solidFill>
            <a:srgbClr val="5BBFB4"/>
          </a:solidFill>
          <a:ln>
            <a:solidFill>
              <a:srgbClr val="AEDA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04913" y="2339377"/>
            <a:ext cx="7631223" cy="4611670"/>
          </a:xfrm>
        </p:spPr>
        <p:txBody>
          <a:bodyPr/>
          <a:lstStyle/>
          <a:p>
            <a:pPr lvl="1">
              <a:spcBef>
                <a:spcPts val="1089"/>
              </a:spcBef>
              <a:buSzPct val="100000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Ensure quality TB diagnostic testing is the responsibility of:</a:t>
            </a:r>
          </a:p>
          <a:p>
            <a:pPr marL="687283" lvl="2">
              <a:spcBef>
                <a:spcPts val="456"/>
              </a:spcBef>
              <a:buSzPct val="100000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NTP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11029" lvl="3">
              <a:spcBef>
                <a:spcPts val="456"/>
              </a:spcBef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National TB strategic planning</a:t>
            </a:r>
          </a:p>
          <a:p>
            <a:pPr marL="1011029" lvl="3">
              <a:spcBef>
                <a:spcPts val="456"/>
              </a:spcBef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Funding for TB activities</a:t>
            </a:r>
          </a:p>
          <a:p>
            <a:pPr marL="1011029" lvl="3">
              <a:spcBef>
                <a:spcPts val="500"/>
              </a:spcBef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Supervision of sites for TB services (with NTRL for laboratory)</a:t>
            </a:r>
          </a:p>
          <a:p>
            <a:pPr marL="1011029" lvl="3">
              <a:spcBef>
                <a:spcPts val="500"/>
              </a:spcBef>
              <a:buSzPct val="100000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M&amp;E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PLAN QA: ROLES &amp;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RESPONSIBILITIES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25316" y="1755604"/>
            <a:ext cx="61904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100" b="1" dirty="0" err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t>Customise</a:t>
            </a:r>
            <a:r>
              <a:rPr lang="en-US" sz="1100" b="1" dirty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t> according to country </a:t>
            </a:r>
            <a:r>
              <a:rPr lang="en-US" sz="1100" b="1" dirty="0" smtClean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t>context - </a:t>
            </a:r>
            <a:r>
              <a:rPr lang="en-US" sz="1100" b="1" dirty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t>National Laboratory policy, TB NSP </a:t>
            </a:r>
            <a:r>
              <a:rPr lang="en-US" sz="1100" b="1" dirty="0" err="1" smtClean="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rPr>
              <a:t>etc</a:t>
            </a:r>
            <a:endParaRPr lang="en-US" sz="1100" b="1" dirty="0">
              <a:solidFill>
                <a:schemeClr val="bg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913" y="1534160"/>
            <a:ext cx="680400" cy="680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94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332404">
              <a:spcBef>
                <a:spcPts val="456"/>
              </a:spcBef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NTRL</a:t>
            </a:r>
          </a:p>
          <a:p>
            <a:pPr marL="742950" lvl="1" indent="-285750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Technical expertise for TB laboratory services</a:t>
            </a:r>
          </a:p>
          <a:p>
            <a:pPr marL="742950" lvl="1" indent="-285750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Training for TB diagnostics</a:t>
            </a:r>
          </a:p>
          <a:p>
            <a:pPr marL="742950" lvl="1" indent="-285750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On-site supervision for TB laboratories</a:t>
            </a:r>
          </a:p>
          <a:p>
            <a:pPr marL="742950" lvl="1" indent="-285750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M&amp;E of laboratory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aspects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PLAN QA: ROLES &amp;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RESPONSIBILITIES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48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sz="2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Implementing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partners</a:t>
            </a:r>
          </a:p>
          <a:p>
            <a:pPr marL="74295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Liaise with MOH/NTP and follow national guidelines</a:t>
            </a:r>
          </a:p>
          <a:p>
            <a:pPr marL="74295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Participate in TWG</a:t>
            </a:r>
          </a:p>
          <a:p>
            <a:pPr marL="74295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Provide technical assistance in line with NSP</a:t>
            </a:r>
          </a:p>
          <a:p>
            <a:pPr marL="74295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Support implementation of actions plans for quality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improvement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PLAN QA: ROLES &amp;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RESPONSIBILITIES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89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04913" y="2012414"/>
            <a:ext cx="7631223" cy="550164"/>
          </a:xfrm>
        </p:spPr>
        <p:txBody>
          <a:bodyPr/>
          <a:lstStyle/>
          <a:p>
            <a:pPr marL="0" lvl="1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conduct a situational analysis, collect data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the extent of implementation of QA activities using standardised checklists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PLAN QA: SITUATIONAL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ANALYSIS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736600"/>
              </p:ext>
            </p:extLst>
          </p:nvPr>
        </p:nvGraphicFramePr>
        <p:xfrm>
          <a:off x="1204913" y="2879940"/>
          <a:ext cx="7631222" cy="238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5611"/>
                <a:gridCol w="3815611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Trebuchet MS" charset="0"/>
                          <a:ea typeface="Trebuchet MS" charset="0"/>
                          <a:cs typeface="Trebuchet MS" charset="0"/>
                        </a:rPr>
                        <a:t>Central level</a:t>
                      </a:r>
                    </a:p>
                  </a:txBody>
                  <a:tcPr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Trebuchet MS" charset="0"/>
                          <a:ea typeface="Trebuchet MS" charset="0"/>
                          <a:cs typeface="Trebuchet MS" charset="0"/>
                        </a:rPr>
                        <a:t>Testing</a:t>
                      </a:r>
                      <a:r>
                        <a:rPr lang="en-GB" sz="1600" baseline="0" dirty="0" smtClean="0">
                          <a:latin typeface="Trebuchet MS" charset="0"/>
                          <a:ea typeface="Trebuchet MS" charset="0"/>
                          <a:cs typeface="Trebuchet MS" charset="0"/>
                        </a:rPr>
                        <a:t> site level</a:t>
                      </a:r>
                      <a:endParaRPr lang="en-GB" sz="1600" dirty="0" smtClean="0"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>
                    <a:solidFill>
                      <a:srgbClr val="5BBFB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Policies &amp; documentation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Equipment maintenance &amp; servicing 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Training 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On-site supervisory visits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PT 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Supply chain management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M&amp;E</a:t>
                      </a:r>
                    </a:p>
                  </a:txBody>
                  <a:tcPr>
                    <a:solidFill>
                      <a:srgbClr val="AEDACB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Safety &amp; functionality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Policies &amp; documentation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Equipment maintenance &amp; servicing 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Training 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Supply chain management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Sample quality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PT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Reporting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US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M&amp;E</a:t>
                      </a:r>
                    </a:p>
                  </a:txBody>
                  <a:tcPr>
                    <a:solidFill>
                      <a:srgbClr val="AEDACB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28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Include a representative number of testing sites in different geographic areas, urban vs rural, different levels of health system (central, regional, district), special populations, and with different partner support</a:t>
            </a:r>
          </a:p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Select the personnel responsible for conducting the assessment (e.g. advanced users) </a:t>
            </a:r>
          </a:p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Assign a timeframe &amp; complete logistics for conducting the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situational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analysis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ea typeface="Lucida Sans Demibold" charset="0"/>
                <a:cs typeface="Lucida Sans Demibold" charset="0"/>
              </a:rPr>
              <a:t>PLAN QA: SITUATIONAL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85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indent="-291191">
              <a:spcBef>
                <a:spcPts val="456"/>
              </a:spcBef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Plan the implementation</a:t>
            </a:r>
          </a:p>
          <a:p>
            <a:pPr marL="74160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Ensure the situational analysis report contains the gaps identified and recommendations at the central level and testing site level</a:t>
            </a:r>
          </a:p>
          <a:p>
            <a:pPr marL="74160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Develop an operational plan to implement recommendations of the situational analysis in a phased manner including timelines and responsibilities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PLAN QA: SITUATIONAL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87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1089"/>
              </a:spcBef>
              <a:buSzPct val="100000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Define national quality standards</a:t>
            </a:r>
          </a:p>
          <a:p>
            <a:pPr marL="742950" lvl="1">
              <a:spcBef>
                <a:spcPts val="1089"/>
              </a:spcBef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Quality standards define minimum requirements to ensure the quality of testing</a:t>
            </a:r>
          </a:p>
          <a:p>
            <a:pPr marL="742950" lvl="1">
              <a:spcBef>
                <a:spcPts val="1089"/>
              </a:spcBef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Examples of quality standards include:</a:t>
            </a:r>
          </a:p>
          <a:p>
            <a:pPr marL="1200150" lvl="2">
              <a:spcBef>
                <a:spcPts val="1089"/>
              </a:spcBef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Standardized curricula are used for trainings </a:t>
            </a:r>
          </a:p>
          <a:p>
            <a:pPr marL="1200150" lvl="2">
              <a:spcBef>
                <a:spcPts val="1089"/>
              </a:spcBef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All testing sites participate in the PT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programme</a:t>
            </a: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200150" lvl="2">
              <a:spcBef>
                <a:spcPts val="1089"/>
              </a:spcBef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All testing sites monitor defined quality indicators on a monthly basis</a:t>
            </a:r>
          </a:p>
          <a:p>
            <a:pPr marL="1200150" lvl="2">
              <a:spcBef>
                <a:spcPts val="1089"/>
              </a:spcBef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Site supervision is conducted bi-annually using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standardised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checklists and includes timely feedback to the testing site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PLAN QA: QUALITY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STANDARDS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26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456"/>
              </a:spcBef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Set the budget and timeline</a:t>
            </a:r>
          </a:p>
          <a:p>
            <a:pPr marL="742950" lvl="1" indent="-285750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Successful implementation of QA requires financial planning led by MOH/NTP, with support of implementing partners</a:t>
            </a:r>
          </a:p>
          <a:p>
            <a:pPr marL="742950" lvl="1" indent="-285750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Develop a budget and include all costs required for QA including:</a:t>
            </a:r>
          </a:p>
          <a:p>
            <a:pPr marL="1200150" lvl="2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Training, workshops etc.</a:t>
            </a:r>
          </a:p>
          <a:p>
            <a:pPr marL="1200150" lvl="2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Equipment maintenance</a:t>
            </a:r>
          </a:p>
          <a:p>
            <a:pPr marL="1200150" lvl="2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Distribution of PT panels</a:t>
            </a:r>
          </a:p>
          <a:p>
            <a:pPr marL="1200150" lvl="2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On-site supervision, transport and per diems</a:t>
            </a:r>
          </a:p>
          <a:p>
            <a:pPr marL="74295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See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PM7: Funding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your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programme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PLAN QA: BUDGETING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96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Without accurate and complete documentation, patient care will be compromised due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 risk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false results, inability to report results due to lack of information, and delays</a:t>
            </a:r>
          </a:p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implement this activity:</a:t>
            </a:r>
          </a:p>
          <a:p>
            <a:pPr marL="74295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Standardize documents, records and forms and distribute to all testing sites in order to ensure conformity</a:t>
            </a:r>
          </a:p>
          <a:p>
            <a:pPr marL="74295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Ensure that documents and records at central and testing site level are up-to-date, accurate, and readily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accessible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IMPLEMENT QA: </a:t>
            </a:r>
            <a:r>
              <a:rPr lang="en-US" dirty="0"/>
              <a:t>STANDARDIZE POLICIES &amp; </a:t>
            </a:r>
            <a:r>
              <a:rPr lang="en-US" dirty="0" smtClean="0"/>
              <a:t>DOCUMENTATION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44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following are some key documents that should be standardized:</a:t>
            </a:r>
          </a:p>
          <a:p>
            <a:pPr marL="742950" lvl="1" indent="-285750">
              <a:buSzPct val="100000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National TB Diagnostic Algorithm </a:t>
            </a:r>
          </a:p>
          <a:p>
            <a:pPr marL="742950" lvl="1" indent="-285750">
              <a:buSzPct val="100000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Specimen request forms</a:t>
            </a:r>
          </a:p>
          <a:p>
            <a:pPr marL="742950" lvl="1" indent="-285750">
              <a:buSzPct val="100000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Sample registers</a:t>
            </a:r>
          </a:p>
          <a:p>
            <a:pPr marL="742950" lvl="1" indent="-285750">
              <a:buSzPct val="100000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Testing SOPs</a:t>
            </a:r>
          </a:p>
          <a:p>
            <a:pPr marL="742950" lvl="1" indent="-285750">
              <a:buSzPct val="100000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Maintenance logs</a:t>
            </a:r>
          </a:p>
          <a:p>
            <a:pPr marL="742950" lvl="1" indent="-285750">
              <a:buSzPct val="100000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Result reporting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forms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IMPLEMENT QA: </a:t>
            </a:r>
            <a:r>
              <a:rPr lang="en-US" dirty="0"/>
              <a:t>STANDARDIZE POLICIES &amp; </a:t>
            </a:r>
            <a:r>
              <a:rPr lang="en-US" dirty="0" smtClean="0"/>
              <a:t>DOCUMENTATION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25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 fontAlgn="ctr">
              <a:spcAft>
                <a:spcPts val="60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Lucida Sans" charset="0"/>
                <a:ea typeface="Lucida Sans" charset="0"/>
                <a:cs typeface="Lucida Sans" charset="0"/>
              </a:rPr>
              <a:t>At the end of this module, you will be able to: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ea typeface="Lucida Sans" charset="0"/>
              <a:cs typeface="Lucida Sans" charset="0"/>
            </a:endParaRPr>
          </a:p>
          <a:p>
            <a:pPr marL="285750" indent="-285750" fontAlgn="ctr">
              <a:spcAft>
                <a:spcPts val="600"/>
              </a:spcAft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Lucida Sans" charset="0"/>
                <a:cs typeface="Lucida Sans" charset="0"/>
              </a:rPr>
              <a:t>Understand essential activities of a QA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ea typeface="Lucida Sans" charset="0"/>
                <a:cs typeface="Lucida Sans" charset="0"/>
              </a:rPr>
              <a:t>programme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ea typeface="Lucida Sans" charset="0"/>
              <a:cs typeface="Lucida Sans" charset="0"/>
            </a:endParaRPr>
          </a:p>
          <a:p>
            <a:pPr marL="285750" indent="-285750" fontAlgn="ctr">
              <a:spcAft>
                <a:spcPts val="600"/>
              </a:spcAft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Lucida Sans" charset="0"/>
                <a:cs typeface="Lucida Sans" charset="0"/>
              </a:rPr>
              <a:t>Understand the concept of CQI and how to apply it to TB diagnostic network strengthening</a:t>
            </a:r>
          </a:p>
          <a:p>
            <a:pPr marL="285750" indent="-285750" fontAlgn="ctr">
              <a:spcAft>
                <a:spcPts val="600"/>
              </a:spcAft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Lucida Sans" charset="0"/>
                <a:cs typeface="Lucida Sans" charset="0"/>
              </a:rPr>
              <a:t>Understand important components to consider when planning, implementing and monitoring a QA programme</a:t>
            </a:r>
          </a:p>
          <a:p>
            <a:pPr marL="285750" indent="-285750" fontAlgn="ctr">
              <a:spcAft>
                <a:spcPts val="600"/>
              </a:spcAft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Lucida Sans" charset="0"/>
                <a:cs typeface="Lucida Sans" charset="0"/>
              </a:rPr>
              <a:t>Conduct a situational analysis to determine the gaps in your QA programme </a:t>
            </a:r>
          </a:p>
          <a:p>
            <a:pPr marL="285750" indent="-285750" fontAlgn="ctr">
              <a:spcAft>
                <a:spcPts val="600"/>
              </a:spcAft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Lucida Sans" charset="0"/>
                <a:cs typeface="Lucida Sans" charset="0"/>
              </a:rPr>
              <a:t>Develop an action plan for improving quality of diagnostic testing for your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Lucida Sans" charset="0"/>
                <a:cs typeface="Lucida Sans" charset="0"/>
              </a:rPr>
              <a:t>country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ea typeface="Lucida Sans" charset="0"/>
              <a:cs typeface="Lucida San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LEARNING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19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Reliable equipment is needed to generate accurate and reliable results</a:t>
            </a:r>
          </a:p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All instruments should undergo verification before being declared “Fit for Use”</a:t>
            </a:r>
          </a:p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All instruments must undergo routine maintenance according to the manufacturer’s recommendations. Failure to do so may invalidate the warranty </a:t>
            </a:r>
          </a:p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Servicing and repair of instruments should be carried out by authorized providers</a:t>
            </a:r>
          </a:p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Maintenance &amp; servicing information should be stored in the instruments “Book of Life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”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IMPLEMENT QA: </a:t>
            </a:r>
            <a:r>
              <a:rPr lang="en-US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Lucida Sans" panose="020B0602030504020204" pitchFamily="34" charset="0"/>
              </a:rPr>
              <a:t>MAINTAIN &amp; SERVICE 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Lucida Sans" panose="020B0602030504020204" pitchFamily="34" charset="0"/>
              </a:rPr>
              <a:t>EQUIPMENT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34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implement this activity:</a:t>
            </a:r>
          </a:p>
          <a:p>
            <a:pPr marL="742950" lvl="1" indent="-285750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Develop a list of all equipment at the testing sites</a:t>
            </a:r>
          </a:p>
          <a:p>
            <a:pPr marL="742950" lvl="1" indent="-285750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Develop a maintenance schedule for equipment </a:t>
            </a:r>
          </a:p>
          <a:p>
            <a:pPr marL="742950" lvl="1" indent="-285750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Select authorized providers to service equipment based on defined criteria</a:t>
            </a:r>
          </a:p>
          <a:p>
            <a:pPr marL="742950" lvl="1" indent="-285750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Estimate budget needs and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timing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IMPLEMENT QA: </a:t>
            </a:r>
            <a:r>
              <a:rPr lang="en-US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Lucida Sans" panose="020B0602030504020204" pitchFamily="34" charset="0"/>
              </a:rPr>
              <a:t>MAINTAIN &amp; SERVICE EQUIPMENT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09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implement this activity:</a:t>
            </a:r>
          </a:p>
          <a:p>
            <a:pPr marL="742950" lvl="1" indent="-285750">
              <a:buSzPct val="100000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Identify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who from the testing site is responsible for communicating with authorized providers and the central level  </a:t>
            </a:r>
          </a:p>
          <a:p>
            <a:pPr marL="742950" lvl="1" indent="-285750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Establish communication procedures in case of equipment failure  </a:t>
            </a:r>
          </a:p>
          <a:p>
            <a:pPr marL="742950" lvl="1" indent="-285750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Monitor testing sites to ensure maintenance &amp; servicing is performed as per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schedule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IMPLEMENT QA: </a:t>
            </a:r>
            <a:r>
              <a:rPr lang="en-US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Lucida Sans" panose="020B0602030504020204" pitchFamily="34" charset="0"/>
              </a:rPr>
              <a:t>MAINTAIN &amp; SERVICE EQUIPMENT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50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Training is critical for all cadres of staff involved in diagnostic test implementation (testing site and clinical staff, supervisors, managers and regional coordinators)</a:t>
            </a:r>
          </a:p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Develop a cadre of trainers to conduct trainings  </a:t>
            </a:r>
          </a:p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Trainers must use the approved national curricula, customize and use this training in your country (see </a:t>
            </a:r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Facilitators Guide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recommendations for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customising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this training) </a:t>
            </a:r>
          </a:p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Trainers should be assessed for competency as trainers as well as technical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knowledge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IMPLEMENT QA: </a:t>
            </a:r>
            <a:r>
              <a:rPr lang="en-US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Lucida Sans" panose="020B0602030504020204" pitchFamily="34" charset="0"/>
              </a:rPr>
              <a:t>CONDUCT 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Lucida Sans" panose="020B0602030504020204" pitchFamily="34" charset="0"/>
              </a:rPr>
              <a:t>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62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implement this activity:</a:t>
            </a:r>
          </a:p>
          <a:p>
            <a:pPr marL="74295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Select appropriate staff to attend trainings </a:t>
            </a:r>
          </a:p>
          <a:p>
            <a:pPr marL="74295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Only use trainers who have been certified as competent</a:t>
            </a:r>
          </a:p>
          <a:p>
            <a:pPr marL="74295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Keep a register of certified users, advanced users, trainers</a:t>
            </a:r>
          </a:p>
          <a:p>
            <a:pPr marL="74295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Define and document the criteria for competency. Only training participants who meet the criteria should be certified as competent</a:t>
            </a:r>
          </a:p>
          <a:p>
            <a:pPr marL="74295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Perform competency assessments after training, and periodically (i.e. annually) thereafter</a:t>
            </a:r>
          </a:p>
          <a:p>
            <a:pPr marL="74295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Retrain staff periodically according to pre-defined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intervals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IMPLEMENT QA: </a:t>
            </a:r>
            <a:r>
              <a:rPr lang="en-US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Lucida Sans" panose="020B0602030504020204" pitchFamily="34" charset="0"/>
              </a:rPr>
              <a:t>CONDUCT 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Lucida Sans" panose="020B0602030504020204" pitchFamily="34" charset="0"/>
              </a:rPr>
              <a:t>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09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On-site supervision is used to determine how well a site is performing and provide the opportunity for in-person mentoring and immediate remediation of urgent problems</a:t>
            </a:r>
          </a:p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On-site supervision is performed using standardized checklists to ensure consistency and completeness of information, and to enable monitoring of trends and follow-up on recommendations and corrective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actions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IMPLEMENT QA: </a:t>
            </a:r>
            <a:r>
              <a:rPr lang="en-GB" dirty="0"/>
              <a:t>COORDINATE ON-SITE SUPERVISORY </a:t>
            </a:r>
            <a:r>
              <a:rPr lang="en-GB" dirty="0" smtClean="0"/>
              <a:t>VISITS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31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implement this activity:</a:t>
            </a:r>
          </a:p>
          <a:p>
            <a:pPr marL="742950" lvl="1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Select and train cadre of assessors </a:t>
            </a:r>
          </a:p>
          <a:p>
            <a:pPr marL="742950" lvl="1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Schedule on-site supervisory visits- site visits should be planned at regular intervals</a:t>
            </a:r>
          </a:p>
          <a:p>
            <a:pPr marL="742950" lvl="1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resources are limited, prioritize poorly performing sites (i.e. based on performance indicator monitoring or PT failure) for on-site supervisory visits</a:t>
            </a:r>
          </a:p>
          <a:p>
            <a:pPr marL="742950" lvl="1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Coordinate assessments of testing sites</a:t>
            </a:r>
          </a:p>
          <a:p>
            <a:pPr marL="742950" lvl="1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Integrate onsite supervisory visits with other supervision visits </a:t>
            </a:r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(i.e.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quarterly NTP visits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IMPLEMENT QA: </a:t>
            </a:r>
            <a:r>
              <a:rPr lang="en-GB" dirty="0"/>
              <a:t>COORDINATE ON-SITE SUPERVISORY </a:t>
            </a:r>
            <a:r>
              <a:rPr lang="en-GB" dirty="0" smtClean="0"/>
              <a:t>VISITS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11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Analyze data collected to inform decision making at central level</a:t>
            </a:r>
          </a:p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Provide feedback to testing sites after on-site supervision visits </a:t>
            </a:r>
          </a:p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See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TB9: EQA</a:t>
            </a:r>
            <a:endParaRPr lang="en-US" sz="20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IMPLEMENT QA: </a:t>
            </a:r>
            <a:r>
              <a:rPr lang="en-GB" dirty="0"/>
              <a:t>COORDINATE ON-SITE SUPERVISORY </a:t>
            </a:r>
            <a:r>
              <a:rPr lang="en-GB" dirty="0" smtClean="0"/>
              <a:t>VISITS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43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PT entails sending a panel of biological materials with known results to testing sites for testing </a:t>
            </a:r>
          </a:p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PT panel results from the testing site are compared to a reference result (and with other laboratory results for the same panel of samples) to determine inter-testing site comparability</a:t>
            </a:r>
          </a:p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Ensure testing sites are enrolled in PT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programmes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for all tests  performed</a:t>
            </a:r>
          </a:p>
          <a:p>
            <a:pPr marL="742950" lvl="1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Blinded re-checking also used for smear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microscopy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IMPLEMENT QA: </a:t>
            </a:r>
            <a:r>
              <a:rPr lang="en-US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Lucida Sans" panose="020B0602030504020204" pitchFamily="34" charset="0"/>
              </a:rPr>
              <a:t>IMPLEMENT 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Lucida Sans" panose="020B0602030504020204" pitchFamily="34" charset="0"/>
              </a:rPr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67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spcBef>
                <a:spcPts val="456"/>
              </a:spcBef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PT must </a:t>
            </a:r>
            <a:r>
              <a:rPr lang="en-US" sz="20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replace the routine monitoring of quality indicators</a:t>
            </a:r>
          </a:p>
          <a:p>
            <a:pPr marL="285750" indent="-285750">
              <a:spcBef>
                <a:spcPts val="456"/>
              </a:spcBef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Currently, PT panels are available commercially</a:t>
            </a:r>
            <a:r>
              <a:rPr lang="is-I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from CDC or Supranational Reference Laboratories, or a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country may prepare its own PT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panels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IMPLEMENT QA: </a:t>
            </a:r>
            <a:r>
              <a:rPr lang="en-US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Lucida Sans" panose="020B0602030504020204" pitchFamily="34" charset="0"/>
              </a:rPr>
              <a:t>IMPLEMENT 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Lucida Sans" panose="020B0602030504020204" pitchFamily="34" charset="0"/>
              </a:rPr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37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Quality diagnostics are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accurate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reliable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reported in a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timely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manner in order to be useful in a clinical or public health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setting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Quality diagnostic services should ensure that the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right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test results are provided for the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right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patient, at the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right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time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ARE QUALITY DIAGNOSTICS</a:t>
            </a:r>
            <a:r>
              <a:rPr lang="en-GB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61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implement this activity:</a:t>
            </a:r>
          </a:p>
          <a:p>
            <a:pPr marL="742950" lvl="1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Communicate PT requirements and guidelines for testing and reporting to the testing sites</a:t>
            </a:r>
          </a:p>
          <a:p>
            <a:pPr marL="742950" lvl="1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Provide feedback to testing sites in a timely manner including corrective actions if there have been PT failures</a:t>
            </a:r>
          </a:p>
          <a:p>
            <a:pPr marL="742950" lvl="1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Guide the testing sites in the procedures to investigate PT failures (i.e. performing root-cause analysis)</a:t>
            </a:r>
          </a:p>
          <a:p>
            <a:pPr marL="742950" lvl="1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PT failures should be followed up with onsite supervision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visits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IMPLEMENT QA: </a:t>
            </a:r>
            <a:r>
              <a:rPr lang="en-US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Lucida Sans" panose="020B0602030504020204" pitchFamily="34" charset="0"/>
              </a:rPr>
              <a:t>IMPLEMENT 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Lucida Sans" panose="020B0602030504020204" pitchFamily="34" charset="0"/>
              </a:rPr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33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quality of testing services depends on the uninterrupted availability of reagents at the testing sites</a:t>
            </a:r>
          </a:p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implement this activity:</a:t>
            </a:r>
          </a:p>
          <a:p>
            <a:pPr marL="742950" lvl="1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Forecast reagent needs based on testing site consumption data</a:t>
            </a:r>
          </a:p>
          <a:p>
            <a:pPr marL="742950" lvl="1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Ensure sufficient budget for procuring reagents</a:t>
            </a:r>
          </a:p>
          <a:p>
            <a:pPr marL="742950" lvl="1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Select suppliers based on defined criteria</a:t>
            </a:r>
          </a:p>
          <a:p>
            <a:pPr marL="742950" lvl="1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Ensure integrity of reagents during distribution to testing sites  </a:t>
            </a:r>
          </a:p>
          <a:p>
            <a:pPr marL="742950" lvl="1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Ensure quality of supplies received prior to distribution to testing sites (i.e. new lot testing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IMPLEMENT QA: </a:t>
            </a:r>
            <a:r>
              <a:rPr lang="en-GB" dirty="0"/>
              <a:t>STRENGTHEN THE SUPPLY </a:t>
            </a:r>
            <a:r>
              <a:rPr lang="en-GB" dirty="0" smtClean="0"/>
              <a:t>CHAIN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59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Calibri" panose="020F0502020204030204" pitchFamily="34" charset="0"/>
              </a:rPr>
              <a:t>National (MOH/NTP/NTRL), districts &amp; facilities collect and analyze a standardized set of performance indicators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periodically </a:t>
            </a:r>
          </a:p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Calibri" panose="020F0502020204030204" pitchFamily="34" charset="0"/>
              </a:rPr>
              <a:t>Performance indicators are monitored for trends and against their targets</a:t>
            </a:r>
          </a:p>
          <a:p>
            <a:pPr marL="285750" indent="-285750"/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 charset="-128"/>
              </a:rPr>
              <a:t>Since indicators are linked, data collected at the facility and district level are passed up to the national level and used to inform indicators that are reported 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 charset="-128"/>
              </a:rPr>
              <a:t>globally</a:t>
            </a:r>
            <a:endParaRPr lang="en-US" altLang="en-US" sz="2000" dirty="0">
              <a:solidFill>
                <a:schemeClr val="tx1">
                  <a:lumMod val="65000"/>
                  <a:lumOff val="35000"/>
                </a:schemeClr>
              </a:solidFill>
              <a:ea typeface="ＭＳ Ｐゴシック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MONITOR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QA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3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Calibri" panose="020F0502020204030204" pitchFamily="34" charset="0"/>
              </a:rPr>
              <a:t>Any unexplained change(s) in performance indicators or failure to meet the targets are documented and investigated</a:t>
            </a:r>
          </a:p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Calibri" panose="020F0502020204030204" pitchFamily="34" charset="0"/>
              </a:rPr>
              <a:t>The national level collates data and provides feedback to the districts and facilities on their performance, and performance of the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Calibri" panose="020F0502020204030204" pitchFamily="34" charset="0"/>
              </a:rPr>
              <a:t>programme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Calibri" panose="020F0502020204030204" pitchFamily="34" charset="0"/>
              </a:rPr>
              <a:t> more generally</a:t>
            </a:r>
          </a:p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See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PM6: How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Monitor and Evaluate your Programme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MONITOR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QA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13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04913" y="2012414"/>
            <a:ext cx="7631223" cy="1532297"/>
          </a:xfrm>
        </p:spPr>
        <p:txBody>
          <a:bodyPr/>
          <a:lstStyle/>
          <a:p>
            <a:pPr marL="285750" indent="-285750">
              <a:spcBef>
                <a:spcPts val="456"/>
              </a:spcBef>
              <a:buSzPct val="100000"/>
              <a:defRPr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Monitoring and evaluation is essential to track progress with implementation</a:t>
            </a:r>
          </a:p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Establish suitable process indicators based on actions identified during the situational analysis</a:t>
            </a:r>
          </a:p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example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MONITOR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QA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98398"/>
              </p:ext>
            </p:extLst>
          </p:nvPr>
        </p:nvGraphicFramePr>
        <p:xfrm>
          <a:off x="1204913" y="4241392"/>
          <a:ext cx="7631222" cy="1544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5611"/>
                <a:gridCol w="3815611"/>
              </a:tblGrid>
              <a:tr h="435346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rebuchet MS" charset="0"/>
                          <a:ea typeface="Trebuchet MS" charset="0"/>
                          <a:cs typeface="Trebuchet MS" charset="0"/>
                        </a:rPr>
                        <a:t>Action item</a:t>
                      </a:r>
                    </a:p>
                  </a:txBody>
                  <a:tcPr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rebuchet MS" charset="0"/>
                          <a:ea typeface="Trebuchet MS" charset="0"/>
                          <a:cs typeface="Trebuchet MS" charset="0"/>
                        </a:rPr>
                        <a:t>Performance indicator</a:t>
                      </a:r>
                    </a:p>
                  </a:txBody>
                  <a:tcPr>
                    <a:solidFill>
                      <a:srgbClr val="5BBFB4"/>
                    </a:solidFill>
                  </a:tcPr>
                </a:tc>
              </a:tr>
              <a:tr h="1109239"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Develop clinician training 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this year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Train three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master trainers this year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>
                    <a:solidFill>
                      <a:srgbClr val="AEDACB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How many approved training curricula were developed in the last 12 months?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BBFB4"/>
                        </a:buClr>
                        <a:buSzTx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How many certified master trainers were trained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in the last 12 months?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>
                    <a:solidFill>
                      <a:srgbClr val="AEDACB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940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04913" y="2012414"/>
            <a:ext cx="7631223" cy="708208"/>
          </a:xfrm>
        </p:spPr>
        <p:txBody>
          <a:bodyPr/>
          <a:lstStyle/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Monitor indicators and compare to the quality standards: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MONITOR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QA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376414"/>
              </p:ext>
            </p:extLst>
          </p:nvPr>
        </p:nvGraphicFramePr>
        <p:xfrm>
          <a:off x="1204912" y="2785577"/>
          <a:ext cx="7631223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4221"/>
                <a:gridCol w="2951652"/>
                <a:gridCol w="311535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rebuchet MS" charset="0"/>
                          <a:ea typeface="Trebuchet MS" charset="0"/>
                          <a:cs typeface="Trebuchet MS" charset="0"/>
                        </a:rPr>
                        <a:t>QA activity</a:t>
                      </a:r>
                    </a:p>
                  </a:txBody>
                  <a:tcPr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rebuchet MS" charset="0"/>
                          <a:ea typeface="Trebuchet MS" charset="0"/>
                          <a:cs typeface="Trebuchet MS" charset="0"/>
                        </a:rPr>
                        <a:t>Quality standard example</a:t>
                      </a:r>
                    </a:p>
                  </a:txBody>
                  <a:tcPr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rebuchet MS" charset="0"/>
                          <a:ea typeface="Trebuchet MS" charset="0"/>
                          <a:cs typeface="Trebuchet MS" charset="0"/>
                        </a:rPr>
                        <a:t>Performance indicator examples</a:t>
                      </a:r>
                    </a:p>
                  </a:txBody>
                  <a:tcPr>
                    <a:solidFill>
                      <a:srgbClr val="5BBFB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Standardize policies &amp; documentation</a:t>
                      </a:r>
                    </a:p>
                  </a:txBody>
                  <a:tcPr>
                    <a:solidFill>
                      <a:srgbClr val="AEDACB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BBFB4"/>
                        </a:buClr>
                        <a:buSzTx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kumimoji="0" lang="en-US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All testing sites use standardized documents, records and forms for sample request and results recording and reporting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>
                    <a:solidFill>
                      <a:srgbClr val="AEDACB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What proportion of testing sites use standardized documentation?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How many testing sites have an up-to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date TB diagnostic algorithm? 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>
                    <a:solidFill>
                      <a:srgbClr val="AEDACB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Maintain &amp; service equipment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kumimoji="0" lang="en-US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All instruments undergo routine maintenance and calibration according to the manufacturer’s recommendation 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BBFB4"/>
                        </a:buClr>
                        <a:buSzTx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What proportion of testing sites performed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</a:t>
                      </a:r>
                      <a:r>
                        <a:rPr kumimoji="0" lang="en-US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routine maintenance according to the manufacturer’s </a:t>
                      </a:r>
                      <a:r>
                        <a:rPr kumimoji="0" lang="en-US" sz="14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recommendation?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34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04913" y="2012414"/>
            <a:ext cx="7631223" cy="719497"/>
          </a:xfrm>
        </p:spPr>
        <p:txBody>
          <a:bodyPr/>
          <a:lstStyle/>
          <a:p>
            <a:pPr marL="285750" indent="-28575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Monitor indicators and compare to the quality standards: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MONITOR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QA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510205"/>
              </p:ext>
            </p:extLst>
          </p:nvPr>
        </p:nvGraphicFramePr>
        <p:xfrm>
          <a:off x="1204913" y="2951163"/>
          <a:ext cx="7631223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4221"/>
                <a:gridCol w="2951652"/>
                <a:gridCol w="3115350"/>
              </a:tblGrid>
              <a:tr h="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rebuchet MS" charset="0"/>
                          <a:ea typeface="Trebuchet MS" charset="0"/>
                          <a:cs typeface="Trebuchet MS" charset="0"/>
                        </a:rPr>
                        <a:t>QA activity</a:t>
                      </a:r>
                    </a:p>
                  </a:txBody>
                  <a:tcPr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rebuchet MS" charset="0"/>
                          <a:ea typeface="Trebuchet MS" charset="0"/>
                          <a:cs typeface="Trebuchet MS" charset="0"/>
                        </a:rPr>
                        <a:t>Quality standard example</a:t>
                      </a:r>
                    </a:p>
                  </a:txBody>
                  <a:tcPr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rebuchet MS" charset="0"/>
                          <a:ea typeface="Trebuchet MS" charset="0"/>
                          <a:cs typeface="Trebuchet MS" charset="0"/>
                        </a:rPr>
                        <a:t>Performance indicator examples</a:t>
                      </a:r>
                    </a:p>
                  </a:txBody>
                  <a:tcPr>
                    <a:solidFill>
                      <a:srgbClr val="5BBFB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BBFB4"/>
                        </a:buClr>
                        <a:buSzTx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Conduct training</a:t>
                      </a:r>
                    </a:p>
                  </a:txBody>
                  <a:tcPr>
                    <a:solidFill>
                      <a:srgbClr val="AEDACB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kumimoji="0" lang="en-US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Standardized curricula are adopted for trainings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kumimoji="0" lang="en-US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Training is conducted by certified trainers </a:t>
                      </a:r>
                    </a:p>
                  </a:txBody>
                  <a:tcPr>
                    <a:solidFill>
                      <a:srgbClr val="AEDACB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BBFB4"/>
                        </a:buClr>
                        <a:buSzTx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How many trainings were conducted using the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standardized curricula?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BBFB4"/>
                        </a:buClr>
                        <a:buSzTx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How many trainings were conducted by certified trainers in the </a:t>
                      </a:r>
                      <a:r>
                        <a:rPr lang="en-GB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last 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12 months?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>
                    <a:solidFill>
                      <a:srgbClr val="AEDACB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110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MONITOR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QA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206647"/>
              </p:ext>
            </p:extLst>
          </p:nvPr>
        </p:nvGraphicFramePr>
        <p:xfrm>
          <a:off x="1204912" y="2016125"/>
          <a:ext cx="7634287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4849"/>
                <a:gridCol w="3309708"/>
                <a:gridCol w="2759730"/>
              </a:tblGrid>
              <a:tr h="51917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rebuchet MS" charset="0"/>
                          <a:ea typeface="Trebuchet MS" charset="0"/>
                          <a:cs typeface="Trebuchet MS" charset="0"/>
                        </a:rPr>
                        <a:t>QA activity</a:t>
                      </a:r>
                    </a:p>
                  </a:txBody>
                  <a:tcPr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rebuchet MS" charset="0"/>
                          <a:ea typeface="Trebuchet MS" charset="0"/>
                          <a:cs typeface="Trebuchet MS" charset="0"/>
                        </a:rPr>
                        <a:t>Quality standard example</a:t>
                      </a:r>
                    </a:p>
                  </a:txBody>
                  <a:tcPr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rebuchet MS" charset="0"/>
                          <a:ea typeface="Trebuchet MS" charset="0"/>
                          <a:cs typeface="Trebuchet MS" charset="0"/>
                        </a:rPr>
                        <a:t>Performance indicator examples</a:t>
                      </a:r>
                    </a:p>
                  </a:txBody>
                  <a:tcPr>
                    <a:solidFill>
                      <a:srgbClr val="5BBFB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Coordinate</a:t>
                      </a:r>
                      <a:r>
                        <a:rPr lang="en-US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o</a:t>
                      </a: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n-site supervisory visits</a:t>
                      </a:r>
                    </a:p>
                  </a:txBody>
                  <a:tcPr>
                    <a:solidFill>
                      <a:srgbClr val="AEDACB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kumimoji="0" lang="en-US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Each testing site receives on-site supervisory visits regularly according to a pre-defined schedule, conducted by competent personnel 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>
                    <a:solidFill>
                      <a:srgbClr val="AEDACB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BBFB4"/>
                        </a:buClr>
                        <a:buSzTx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How many testing sites received at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least one on-site supervisory visit 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in the last 12 months?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</a:t>
                      </a:r>
                    </a:p>
                  </a:txBody>
                  <a:tcPr>
                    <a:solidFill>
                      <a:srgbClr val="AEDACB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Implement PT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BBFB4"/>
                        </a:buClr>
                        <a:buSzTx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kumimoji="0" lang="en-US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Each testing site is enrolled (registered) in a PT programme</a:t>
                      </a:r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BBFB4"/>
                        </a:buClr>
                        <a:buSzTx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kumimoji="0" lang="en-US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All testing sites demonstrated</a:t>
                      </a:r>
                      <a:r>
                        <a:rPr kumimoji="0" lang="en-US" sz="1400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 proficiency in the last PT round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How many testing sites are enrolled in PT?</a:t>
                      </a:r>
                    </a:p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How many testing sites had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a PT failure in the last round?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Strengthen the supply chain</a:t>
                      </a:r>
                    </a:p>
                  </a:txBody>
                  <a:tcPr>
                    <a:solidFill>
                      <a:srgbClr val="AEDACB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BBFB4"/>
                        </a:buClr>
                        <a:buSzTx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kumimoji="0" lang="en-US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A system is in place to ensure uninterrupted supply of Xpert </a:t>
                      </a:r>
                      <a:r>
                        <a:rPr kumimoji="0" lang="en-US" sz="14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MTB/RIF / Xpert Ultra </a:t>
                      </a:r>
                      <a:r>
                        <a:rPr kumimoji="0" lang="en-US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  <a:ea typeface="Trebuchet MS" charset="0"/>
                          <a:cs typeface="Trebuchet MS" charset="0"/>
                        </a:rPr>
                        <a:t>supplies and reagents 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>
                    <a:solidFill>
                      <a:srgbClr val="AEDACB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rgbClr val="5BBFB4"/>
                        </a:buClr>
                        <a:buFont typeface="Wingdings" charset="2"/>
                        <a:buChar char="§"/>
                      </a:pP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How many testing sites reported no interruption to services due to stock-outs in the last quarter?</a:t>
                      </a:r>
                    </a:p>
                  </a:txBody>
                  <a:tcPr>
                    <a:solidFill>
                      <a:srgbClr val="AEDACB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958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spcAft>
                <a:spcPts val="1200"/>
              </a:spcAft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cs typeface="Calibri" panose="020F0502020204030204" pitchFamily="34" charset="0"/>
              </a:rPr>
              <a:t>Give three reasons why quality diagnostic results are important?</a:t>
            </a:r>
          </a:p>
          <a:p>
            <a:pPr marL="285750" indent="-285750">
              <a:spcAft>
                <a:spcPts val="1200"/>
              </a:spcAft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cs typeface="Calibri" panose="020F0502020204030204" pitchFamily="34" charset="0"/>
              </a:rPr>
              <a:t>List six activities for developing a QA programme?</a:t>
            </a:r>
          </a:p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List five activities that should be conducted when implementing the following at the central level:</a:t>
            </a:r>
          </a:p>
          <a:p>
            <a:pPr marL="74295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Equipment maintenance &amp; servicing </a:t>
            </a:r>
          </a:p>
          <a:p>
            <a:pPr marL="74295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Training</a:t>
            </a:r>
          </a:p>
          <a:p>
            <a:pPr marL="74295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Supply chain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management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DISCUSSION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60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285750">
              <a:defRPr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Implementing QA for diagnostic testing aims to ensure that the </a:t>
            </a:r>
            <a:r>
              <a:rPr lang="en-US" sz="2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right test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results are provided for the </a:t>
            </a:r>
            <a:r>
              <a:rPr lang="en-US" sz="2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right patient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at the </a:t>
            </a:r>
            <a:r>
              <a:rPr lang="en-US" sz="2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right </a:t>
            </a:r>
            <a:r>
              <a:rPr lang="en-US" sz="20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time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-285750">
              <a:defRPr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situational analysis should be conducted to establish the current status of QA activities, to identify gaps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used to develop an action plan for phased implementation of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QA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KEY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MESSAGES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07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Inadequate training and mentoring (laboratory and clinical staff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Lack of, or poor adherence to, standard operating procedures (SOPs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Stock-outs and use of expired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reagents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Absent or inadequate maintenance of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equipment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WHAT CONTRIBUTES TO POOR QUALITY DIAGNOSTICS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31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Lucida Sans Demibold" charset="0"/>
                <a:cs typeface="Lucida Sans Demibold" charset="0"/>
              </a:rPr>
              <a:t>KEY </a:t>
            </a:r>
            <a:r>
              <a:rPr lang="en-US" dirty="0" smtClean="0">
                <a:ea typeface="Lucida Sans Demibold" charset="0"/>
                <a:cs typeface="Lucida Sans Demibold" charset="0"/>
              </a:rPr>
              <a:t>MESSAGES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QA activities that should be implemented at central level to ensure quality diagnostic testing include: </a:t>
            </a:r>
          </a:p>
          <a:p>
            <a:pPr marL="742950" lvl="1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Standardize policies &amp; documentation</a:t>
            </a:r>
          </a:p>
          <a:p>
            <a:pPr marL="742950" lvl="1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Maintain &amp; service equipment</a:t>
            </a:r>
          </a:p>
          <a:p>
            <a:pPr marL="742950" lvl="1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Conduct training </a:t>
            </a:r>
          </a:p>
          <a:p>
            <a:pPr marL="742950" lvl="1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Coordinate on-site supervisory visits</a:t>
            </a:r>
          </a:p>
          <a:p>
            <a:pPr marL="742950" lvl="1">
              <a:buSzPct val="100000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Implement PT</a:t>
            </a:r>
          </a:p>
          <a:p>
            <a:pPr marL="742950" lvl="1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Strengthen the supply chain </a:t>
            </a:r>
          </a:p>
          <a:p>
            <a:pPr marL="415987" lvl="1">
              <a:spcBef>
                <a:spcPts val="456"/>
              </a:spcBef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Routine monitoring of appropriate performance indicators is essential to inform decision-making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25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QA ACTIVITIES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1204912" y="2016125"/>
            <a:ext cx="3626731" cy="44268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  <a:spcBef>
                <a:spcPts val="1098"/>
              </a:spcBef>
              <a:spcAft>
                <a:spcPts val="600"/>
              </a:spcAft>
              <a:buNone/>
            </a:pP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Purpose</a:t>
            </a:r>
          </a:p>
          <a:p>
            <a:pPr marL="285750" indent="-285750">
              <a:spcBef>
                <a:spcPts val="1098"/>
              </a:spcBef>
              <a:spcAft>
                <a:spcPts val="600"/>
              </a:spcAft>
              <a:buClr>
                <a:srgbClr val="DC1F2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To identify current practises and gaps and propose activities and challenges to implement QA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activities</a:t>
            </a:r>
          </a:p>
          <a:p>
            <a:pPr>
              <a:lnSpc>
                <a:spcPct val="85000"/>
              </a:lnSpc>
              <a:spcBef>
                <a:spcPts val="1098"/>
              </a:spcBef>
              <a:spcAft>
                <a:spcPts val="600"/>
              </a:spcAft>
            </a:pP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>
              <a:lnSpc>
                <a:spcPct val="85000"/>
              </a:lnSpc>
              <a:spcBef>
                <a:spcPts val="1098"/>
              </a:spcBef>
              <a:spcAft>
                <a:spcPts val="600"/>
              </a:spcAft>
              <a:buNone/>
            </a:pP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Total time</a:t>
            </a:r>
          </a:p>
          <a:p>
            <a:pPr marL="285750" indent="-285750">
              <a:spcBef>
                <a:spcPts val="1098"/>
              </a:spcBef>
              <a:spcAft>
                <a:spcPts val="600"/>
              </a:spcAft>
              <a:buClr>
                <a:srgbClr val="DC1F2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70 minutes – about 30 minutes discussion in small groups, 20 minutes to report back to the large group, 20 minutes group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discussions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22849" y="2016125"/>
            <a:ext cx="4304031" cy="49013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1041632">
              <a:lnSpc>
                <a:spcPct val="85000"/>
              </a:lnSpc>
              <a:spcBef>
                <a:spcPts val="1098"/>
              </a:spcBef>
              <a:spcAft>
                <a:spcPts val="600"/>
              </a:spcAft>
              <a:buNone/>
              <a:defRPr/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Process</a:t>
            </a:r>
          </a:p>
          <a:p>
            <a:pPr marL="390017" indent="-390017" defTabSz="1041632">
              <a:lnSpc>
                <a:spcPct val="85000"/>
              </a:lnSpc>
              <a:spcBef>
                <a:spcPts val="1098"/>
              </a:spcBef>
              <a:spcAft>
                <a:spcPts val="600"/>
              </a:spcAft>
              <a:buClr>
                <a:srgbClr val="DC1F26"/>
              </a:buClr>
              <a:buFont typeface="Wingdings" charset="2"/>
              <a:buChar char="§"/>
              <a:defRPr/>
            </a:pP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Work in groups of three</a:t>
            </a:r>
          </a:p>
          <a:p>
            <a:pPr marL="390017" indent="-390017" defTabSz="1041632">
              <a:spcBef>
                <a:spcPts val="1098"/>
              </a:spcBef>
              <a:spcAft>
                <a:spcPts val="600"/>
              </a:spcAft>
              <a:buClr>
                <a:srgbClr val="DC1F26"/>
              </a:buClr>
              <a:buFont typeface="Wingdings" charset="2"/>
              <a:buChar char="§"/>
              <a:defRPr/>
            </a:pP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On the worksheet provided, for each QA component, list the QA activities that are currently being conducted </a:t>
            </a:r>
            <a:r>
              <a:rPr lang="en-GB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in your </a:t>
            </a:r>
            <a:r>
              <a:rPr lang="en-GB" sz="20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country:</a:t>
            </a:r>
            <a:endParaRPr lang="en-GB" sz="2000" kern="0" dirty="0">
              <a:solidFill>
                <a:schemeClr val="tx1">
                  <a:lumMod val="65000"/>
                  <a:lumOff val="3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390017" indent="-390017" defTabSz="1041632">
              <a:buClr>
                <a:srgbClr val="DC1F26"/>
              </a:buClr>
              <a:buFont typeface="Wingdings" charset="2"/>
              <a:buChar char="§"/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What are the gaps in implementing these activities in your country? </a:t>
            </a:r>
          </a:p>
          <a:p>
            <a:pPr marL="390017" indent="-390017" defTabSz="1041632">
              <a:buClr>
                <a:srgbClr val="DC1F26"/>
              </a:buClr>
              <a:buFont typeface="Wingdings" charset="2"/>
              <a:buChar char="§"/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Recommend activities to fill these gaps, and suggest what challenges may be encountered?</a:t>
            </a:r>
          </a:p>
          <a:p>
            <a:pPr marL="390017" indent="-390017" defTabSz="1041632">
              <a:buClr>
                <a:srgbClr val="DC1F26"/>
              </a:buClr>
              <a:buFont typeface="Wingdings" charset="2"/>
              <a:buChar char="§"/>
              <a:defRPr/>
            </a:pPr>
            <a:r>
              <a:rPr 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Who would you need to engage to address implementation of the QA activities in your country?</a:t>
            </a:r>
          </a:p>
          <a:p>
            <a:pPr marL="390017" indent="-390017" defTabSz="1041632">
              <a:lnSpc>
                <a:spcPct val="85000"/>
              </a:lnSpc>
              <a:spcBef>
                <a:spcPts val="1098"/>
              </a:spcBef>
              <a:spcAft>
                <a:spcPts val="600"/>
              </a:spcAft>
              <a:buClr>
                <a:srgbClr val="DC1F26"/>
              </a:buClr>
              <a:buFont typeface="Wingdings" charset="2"/>
              <a:buChar char="§"/>
              <a:defRPr/>
            </a:pPr>
            <a:r>
              <a:rPr 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Share your findings with the group</a:t>
            </a:r>
          </a:p>
        </p:txBody>
      </p:sp>
    </p:spTree>
    <p:extLst>
      <p:ext uri="{BB962C8B-B14F-4D97-AF65-F5344CB8AC3E}">
        <p14:creationId xmlns:p14="http://schemas.microsoft.com/office/powerpoint/2010/main" val="34608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DEBRIEF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204913" y="2012414"/>
            <a:ext cx="7631223" cy="4611670"/>
          </a:xfrm>
        </p:spPr>
        <p:txBody>
          <a:bodyPr/>
          <a:lstStyle/>
          <a:p>
            <a:pPr marL="285750" indent="-285750">
              <a:lnSpc>
                <a:spcPct val="105000"/>
              </a:lnSpc>
              <a:spcBef>
                <a:spcPts val="0"/>
              </a:spcBef>
              <a:spcAft>
                <a:spcPts val="799"/>
              </a:spcAft>
              <a:defRPr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 you think some QA components are easier to implement than others? Give examples?</a:t>
            </a:r>
          </a:p>
          <a:p>
            <a:pPr marL="285750" indent="-285750">
              <a:lnSpc>
                <a:spcPct val="105000"/>
              </a:lnSpc>
              <a:spcBef>
                <a:spcPts val="0"/>
              </a:spcBef>
              <a:spcAft>
                <a:spcPts val="799"/>
              </a:spcAft>
              <a:defRPr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would </a:t>
            </a:r>
            <a:r>
              <a:rPr lang="en-GB" sz="2000">
                <a:solidFill>
                  <a:schemeClr val="tx1">
                    <a:lumMod val="65000"/>
                    <a:lumOff val="35000"/>
                  </a:schemeClr>
                </a:solidFill>
              </a:rPr>
              <a:t>be </a:t>
            </a:r>
            <a:r>
              <a:rPr lang="en-GB" sz="2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next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steps to implementation of the QA activities discussed in this module? </a:t>
            </a:r>
          </a:p>
          <a:p>
            <a:pPr marL="742950" lvl="1" indent="-285750">
              <a:lnSpc>
                <a:spcPct val="105000"/>
              </a:lnSpc>
              <a:spcBef>
                <a:spcPts val="0"/>
              </a:spcBef>
              <a:spcAft>
                <a:spcPts val="799"/>
              </a:spcAft>
              <a:defRPr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Can you suggest mechanisms to involve stakeholders in the process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10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/>
          <p:nvPr/>
        </p:nvSpPr>
        <p:spPr>
          <a:xfrm>
            <a:off x="1218715" y="2146203"/>
            <a:ext cx="7606681" cy="4124342"/>
          </a:xfrm>
          <a:custGeom>
            <a:avLst/>
            <a:gdLst>
              <a:gd name="connsiteX0" fmla="*/ 0 w 7606681"/>
              <a:gd name="connsiteY0" fmla="*/ 1755 h 4124342"/>
              <a:gd name="connsiteX1" fmla="*/ 1843694 w 7606681"/>
              <a:gd name="connsiteY1" fmla="*/ 1755 h 4124342"/>
              <a:gd name="connsiteX2" fmla="*/ 1843694 w 7606681"/>
              <a:gd name="connsiteY2" fmla="*/ 2063925 h 4124342"/>
              <a:gd name="connsiteX3" fmla="*/ 0 w 7606681"/>
              <a:gd name="connsiteY3" fmla="*/ 2063925 h 4124342"/>
              <a:gd name="connsiteX4" fmla="*/ 3841992 w 7606681"/>
              <a:gd name="connsiteY4" fmla="*/ 1 h 4124342"/>
              <a:gd name="connsiteX5" fmla="*/ 5685686 w 7606681"/>
              <a:gd name="connsiteY5" fmla="*/ 1 h 4124342"/>
              <a:gd name="connsiteX6" fmla="*/ 5685686 w 7606681"/>
              <a:gd name="connsiteY6" fmla="*/ 4124342 h 4124342"/>
              <a:gd name="connsiteX7" fmla="*/ 3841992 w 7606681"/>
              <a:gd name="connsiteY7" fmla="*/ 4124342 h 4124342"/>
              <a:gd name="connsiteX8" fmla="*/ 5762987 w 7606681"/>
              <a:gd name="connsiteY8" fmla="*/ 0 h 4124342"/>
              <a:gd name="connsiteX9" fmla="*/ 7606681 w 7606681"/>
              <a:gd name="connsiteY9" fmla="*/ 0 h 4124342"/>
              <a:gd name="connsiteX10" fmla="*/ 7606681 w 7606681"/>
              <a:gd name="connsiteY10" fmla="*/ 2062170 h 4124342"/>
              <a:gd name="connsiteX11" fmla="*/ 5762987 w 7606681"/>
              <a:gd name="connsiteY11" fmla="*/ 2062170 h 4124342"/>
              <a:gd name="connsiteX12" fmla="*/ 1920996 w 7606681"/>
              <a:gd name="connsiteY12" fmla="*/ 0 h 4124342"/>
              <a:gd name="connsiteX13" fmla="*/ 3764690 w 7606681"/>
              <a:gd name="connsiteY13" fmla="*/ 0 h 4124342"/>
              <a:gd name="connsiteX14" fmla="*/ 3764690 w 7606681"/>
              <a:gd name="connsiteY14" fmla="*/ 3197829 h 4124342"/>
              <a:gd name="connsiteX15" fmla="*/ 1920996 w 7606681"/>
              <a:gd name="connsiteY15" fmla="*/ 3197829 h 412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6681" h="4124342">
                <a:moveTo>
                  <a:pt x="0" y="1755"/>
                </a:moveTo>
                <a:lnTo>
                  <a:pt x="1843694" y="1755"/>
                </a:lnTo>
                <a:lnTo>
                  <a:pt x="1843694" y="2063925"/>
                </a:lnTo>
                <a:lnTo>
                  <a:pt x="0" y="2063925"/>
                </a:lnTo>
                <a:close/>
                <a:moveTo>
                  <a:pt x="3841992" y="1"/>
                </a:moveTo>
                <a:lnTo>
                  <a:pt x="5685686" y="1"/>
                </a:lnTo>
                <a:lnTo>
                  <a:pt x="5685686" y="4124342"/>
                </a:lnTo>
                <a:lnTo>
                  <a:pt x="3841992" y="4124342"/>
                </a:lnTo>
                <a:close/>
                <a:moveTo>
                  <a:pt x="5762987" y="0"/>
                </a:moveTo>
                <a:lnTo>
                  <a:pt x="7606681" y="0"/>
                </a:lnTo>
                <a:lnTo>
                  <a:pt x="7606681" y="2062170"/>
                </a:lnTo>
                <a:lnTo>
                  <a:pt x="5762987" y="2062170"/>
                </a:lnTo>
                <a:close/>
                <a:moveTo>
                  <a:pt x="1920996" y="0"/>
                </a:moveTo>
                <a:lnTo>
                  <a:pt x="3764690" y="0"/>
                </a:lnTo>
                <a:lnTo>
                  <a:pt x="3764690" y="3197829"/>
                </a:lnTo>
                <a:lnTo>
                  <a:pt x="1920996" y="3197829"/>
                </a:lnTo>
                <a:close/>
              </a:path>
            </a:pathLst>
          </a:custGeom>
          <a:blipFill dpi="0" rotWithShape="1">
            <a:blip r:embed="rId2">
              <a:alphaModFix amt="7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4D301-A70E-3E43-AE0A-9757AD428F12}" type="slidenum">
              <a:rPr lang="en-US" smtClean="0"/>
              <a:t>53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981703" y="4726636"/>
            <a:ext cx="273544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Clr>
                <a:srgbClr val="DC1F26"/>
              </a:buClr>
              <a:defRPr/>
            </a:pPr>
            <a:r>
              <a:rPr lang="en-US" altLang="en-US" sz="2400" b="1" i="1" dirty="0" smtClean="0">
                <a:latin typeface="Trebuchet MS" charset="0"/>
                <a:ea typeface="Trebuchet MS" charset="0"/>
                <a:cs typeface="Trebuchet MS" charset="0"/>
              </a:rPr>
              <a:t>THANK YOU</a:t>
            </a:r>
          </a:p>
        </p:txBody>
      </p:sp>
      <p:sp>
        <p:nvSpPr>
          <p:cNvPr id="6" name="Rectangle 5"/>
          <p:cNvSpPr/>
          <p:nvPr/>
        </p:nvSpPr>
        <p:spPr>
          <a:xfrm>
            <a:off x="6981703" y="4409064"/>
            <a:ext cx="1338208" cy="106491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715" y="599770"/>
            <a:ext cx="1843694" cy="14013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232899" y="4216088"/>
            <a:ext cx="33598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52088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04177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5626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8355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604440" algn="l" defTabSz="520888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3125328" algn="l" defTabSz="520888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646216" algn="l" defTabSz="520888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4167104" algn="l" defTabSz="520888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r"/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©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John Rae </a:t>
            </a:r>
            <a:endParaRPr lang="en-US" sz="1002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49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Poor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quality of samples being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tested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Poor communication between lab and clinical services</a:t>
            </a:r>
          </a:p>
          <a:p>
            <a:pPr marL="74295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Ordering inappropriate tests, diagnostic delay, inaccurate interpretation of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results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Lack of regular on-site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supervision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Lack of monitoring and evaluation (M&amp;E) of the diagnostic network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WHAT CONTRIBUTES TO POOR QUALITY DIAGNOSTICS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89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Poor quality results may be inaccurate, inappropriate or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delayed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Consequences can be very significant:</a:t>
            </a:r>
          </a:p>
          <a:p>
            <a:pPr marL="74295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Unnecessary treatment</a:t>
            </a:r>
          </a:p>
          <a:p>
            <a:pPr marL="74295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Treatment complications</a:t>
            </a:r>
          </a:p>
          <a:p>
            <a:pPr marL="74295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Failure to provide the proper treatment</a:t>
            </a:r>
          </a:p>
          <a:p>
            <a:pPr marL="74295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Delay in correct diagnosis</a:t>
            </a:r>
          </a:p>
          <a:p>
            <a:pPr marL="742950" lvl="1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Unnecessary diagnostic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testing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may result in increased cost in time and personnel effort and adverse patient </a:t>
            </a: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outcomes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WHAT ARE THE IMPLICATIONS OF POOR QUALITY DIAGNOSTIC RESULTS?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02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SzPct val="100000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QA programme is developed and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implemented at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central level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by the Ministry of Health (MOH), National TB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Programme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(NTP) or National TB Reference Laboratory (NTRL)</a:t>
            </a:r>
          </a:p>
          <a:p>
            <a:pPr lvl="1"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QA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programme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provides general guidance and tools for standardized QA activities, as well as supervision of the QA activities and monitoring of the adherence to the procedures at the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testing site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level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 QA </a:t>
            </a:r>
            <a:r>
              <a:rPr lang="en-GB" dirty="0" smtClean="0"/>
              <a:t>PROGRAMME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71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841402" y="2012414"/>
            <a:ext cx="2994734" cy="4611670"/>
          </a:xfrm>
        </p:spPr>
        <p:txBody>
          <a:bodyPr/>
          <a:lstStyle/>
          <a:p>
            <a:pPr marL="285750" indent="-28575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Data collected at the 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testing site level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are reviewed regionally and centrally to inform and update policies at the 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central </a:t>
            </a:r>
            <a:r>
              <a:rPr lang="en-GB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level</a:t>
            </a:r>
            <a:endParaRPr lang="en-GB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/>
            <a:r>
              <a:rPr lang="en-AU" sz="2000" dirty="0">
                <a:solidFill>
                  <a:schemeClr val="tx1">
                    <a:lumMod val="65000"/>
                    <a:lumOff val="35000"/>
                  </a:schemeClr>
                </a:solidFill>
                <a:cs typeface="Calibri" panose="020F0502020204030204" pitchFamily="34" charset="0"/>
              </a:rPr>
              <a:t>The </a:t>
            </a:r>
            <a:r>
              <a:rPr lang="en-AU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panose="020F0502020204030204" pitchFamily="34" charset="0"/>
              </a:rPr>
              <a:t>central level </a:t>
            </a:r>
            <a:r>
              <a:rPr lang="en-AU" sz="2000" dirty="0">
                <a:solidFill>
                  <a:schemeClr val="tx1">
                    <a:lumMod val="65000"/>
                    <a:lumOff val="35000"/>
                  </a:schemeClr>
                </a:solidFill>
                <a:cs typeface="Calibri" panose="020F0502020204030204" pitchFamily="34" charset="0"/>
              </a:rPr>
              <a:t>provides supervision &amp; guidance as </a:t>
            </a:r>
            <a:r>
              <a:rPr lang="en-AU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panose="020F0502020204030204" pitchFamily="34" charset="0"/>
              </a:rPr>
              <a:t>testing sites </a:t>
            </a:r>
            <a:r>
              <a:rPr lang="en-AU" sz="2000" dirty="0">
                <a:solidFill>
                  <a:schemeClr val="tx1">
                    <a:lumMod val="65000"/>
                    <a:lumOff val="35000"/>
                  </a:schemeClr>
                </a:solidFill>
                <a:cs typeface="Calibri" panose="020F0502020204030204" pitchFamily="34" charset="0"/>
              </a:rPr>
              <a:t>implement </a:t>
            </a:r>
            <a:r>
              <a:rPr lang="en-A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Calibri" panose="020F0502020204030204" pitchFamily="34" charset="0"/>
              </a:rPr>
              <a:t>QA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QA: CENTRAL &amp; TESTING SITE </a:t>
            </a:r>
            <a:r>
              <a:rPr lang="en-GB" dirty="0" smtClean="0"/>
              <a:t>LINKAGE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116" y="2299878"/>
            <a:ext cx="4831566" cy="403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3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B_PPT_Presentation_v06" id="{536813F9-BA6A-964E-8036-9082AE5D70D0}" vid="{369A4415-5554-104B-ABC3-E338AD82EB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TB_PPT_Presentation_v06</Template>
  <TotalTime>667</TotalTime>
  <Words>3172</Words>
  <Application>Microsoft Macintosh PowerPoint</Application>
  <PresentationFormat>Custom</PresentationFormat>
  <Paragraphs>393</Paragraphs>
  <Slides>53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1" baseType="lpstr">
      <vt:lpstr>Calibri</vt:lpstr>
      <vt:lpstr>Lucida Sans</vt:lpstr>
      <vt:lpstr>Lucida Sans Demibold</vt:lpstr>
      <vt:lpstr>ＭＳ Ｐゴシック</vt:lpstr>
      <vt:lpstr>Trebuchet MS</vt:lpstr>
      <vt:lpstr>Wingdings</vt:lpstr>
      <vt:lpstr>Arial</vt:lpstr>
      <vt:lpstr>Office Theme</vt:lpstr>
      <vt:lpstr>PowerPoint Presentation</vt:lpstr>
      <vt:lpstr>MODULE CONTENTS</vt:lpstr>
      <vt:lpstr>LEARNING OBJECTIVES</vt:lpstr>
      <vt:lpstr>WHAT ARE QUALITY DIAGNOSTICS?</vt:lpstr>
      <vt:lpstr>WHAT CONTRIBUTES TO POOR QUALITY DIAGNOSTICS?</vt:lpstr>
      <vt:lpstr>WHAT CONTRIBUTES TO POOR QUALITY DIAGNOSTICS?</vt:lpstr>
      <vt:lpstr>WHAT ARE THE IMPLICATIONS OF POOR QUALITY DIAGNOSTIC RESULTS? </vt:lpstr>
      <vt:lpstr>A QA PROGRAMME</vt:lpstr>
      <vt:lpstr>QA: CENTRAL &amp; TESTING SITE LINKAGE</vt:lpstr>
      <vt:lpstr>ESSENTIAL QA CENTRAL LEVEL ACTIVITIES</vt:lpstr>
      <vt:lpstr>ESSENTIAL TESTING SITE QA ACTIVITIES</vt:lpstr>
      <vt:lpstr>ESSENTIAL QA ACTIVITIES </vt:lpstr>
      <vt:lpstr>ESSENTIAL QA ACTIVITIES </vt:lpstr>
      <vt:lpstr>PROGRAMME CONTINUOUS QUALITY IMPROVEMENT (CQI)</vt:lpstr>
      <vt:lpstr>PROGRAMME CQI</vt:lpstr>
      <vt:lpstr>DEVELOPING A QA PROGRAMME</vt:lpstr>
      <vt:lpstr>PLAN QA ACTIVITIES</vt:lpstr>
      <vt:lpstr>PLAN QA ACTIVITIES</vt:lpstr>
      <vt:lpstr>PLAN QA: ROLES &amp; RESPONSIBILITIES</vt:lpstr>
      <vt:lpstr>PLAN QA: ROLES &amp; RESPONSIBILITIES</vt:lpstr>
      <vt:lpstr>PLAN QA: ROLES &amp; RESPONSIBILITIES</vt:lpstr>
      <vt:lpstr>PLAN QA: ROLES &amp; RESPONSIBILITIES</vt:lpstr>
      <vt:lpstr>PLAN QA: SITUATIONAL ANALYSIS</vt:lpstr>
      <vt:lpstr>PLAN QA: SITUATIONAL ANALYSIS</vt:lpstr>
      <vt:lpstr>PLAN QA: SITUATIONAL ANALYSIS</vt:lpstr>
      <vt:lpstr>PLAN QA: QUALITY STANDARDS</vt:lpstr>
      <vt:lpstr>PLAN QA: BUDGETING</vt:lpstr>
      <vt:lpstr>IMPLEMENT QA: STANDARDIZE POLICIES &amp; DOCUMENTATION</vt:lpstr>
      <vt:lpstr>IMPLEMENT QA: STANDARDIZE POLICIES &amp; DOCUMENTATION</vt:lpstr>
      <vt:lpstr>IMPLEMENT QA: MAINTAIN &amp; SERVICE EQUIPMENT</vt:lpstr>
      <vt:lpstr>IMPLEMENT QA: MAINTAIN &amp; SERVICE EQUIPMENT</vt:lpstr>
      <vt:lpstr>IMPLEMENT QA: MAINTAIN &amp; SERVICE EQUIPMENT</vt:lpstr>
      <vt:lpstr>IMPLEMENT QA: CONDUCT TRAINING</vt:lpstr>
      <vt:lpstr>IMPLEMENT QA: CONDUCT TRAINING</vt:lpstr>
      <vt:lpstr>IMPLEMENT QA: COORDINATE ON-SITE SUPERVISORY VISITS</vt:lpstr>
      <vt:lpstr>IMPLEMENT QA: COORDINATE ON-SITE SUPERVISORY VISITS</vt:lpstr>
      <vt:lpstr>IMPLEMENT QA: COORDINATE ON-SITE SUPERVISORY VISITS</vt:lpstr>
      <vt:lpstr>IMPLEMENT QA: IMPLEMENT PT</vt:lpstr>
      <vt:lpstr>IMPLEMENT QA: IMPLEMENT PT</vt:lpstr>
      <vt:lpstr>IMPLEMENT QA: IMPLEMENT PT</vt:lpstr>
      <vt:lpstr>IMPLEMENT QA: STRENGTHEN THE SUPPLY CHAIN</vt:lpstr>
      <vt:lpstr>MONITOR QA</vt:lpstr>
      <vt:lpstr>MONITOR QA</vt:lpstr>
      <vt:lpstr>MONITOR QA</vt:lpstr>
      <vt:lpstr>MONITOR QA</vt:lpstr>
      <vt:lpstr>MONITOR QA</vt:lpstr>
      <vt:lpstr>MONITOR QA</vt:lpstr>
      <vt:lpstr>DISCUSSION QUESTIONS</vt:lpstr>
      <vt:lpstr>KEY MESSAGES</vt:lpstr>
      <vt:lpstr>KEY MESSAGES</vt:lpstr>
      <vt:lpstr>EXERCISE: QA ACTIVITIES</vt:lpstr>
      <vt:lpstr>EXERCISE: DEBRIEF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Dr. Andre Trollip</cp:lastModifiedBy>
  <cp:revision>45</cp:revision>
  <dcterms:created xsi:type="dcterms:W3CDTF">2017-01-06T09:22:45Z</dcterms:created>
  <dcterms:modified xsi:type="dcterms:W3CDTF">2017-07-07T11:46:31Z</dcterms:modified>
</cp:coreProperties>
</file>