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36"/>
  </p:notesMasterIdLst>
  <p:handoutMasterIdLst>
    <p:handoutMasterId r:id="rId37"/>
  </p:handoutMasterIdLst>
  <p:sldIdLst>
    <p:sldId id="293" r:id="rId2"/>
    <p:sldId id="258" r:id="rId3"/>
    <p:sldId id="257" r:id="rId4"/>
    <p:sldId id="302" r:id="rId5"/>
    <p:sldId id="375" r:id="rId6"/>
    <p:sldId id="304" r:id="rId7"/>
    <p:sldId id="263" r:id="rId8"/>
    <p:sldId id="331" r:id="rId9"/>
    <p:sldId id="315" r:id="rId10"/>
    <p:sldId id="316" r:id="rId11"/>
    <p:sldId id="362" r:id="rId12"/>
    <p:sldId id="363" r:id="rId13"/>
    <p:sldId id="305" r:id="rId14"/>
    <p:sldId id="374" r:id="rId15"/>
    <p:sldId id="359" r:id="rId16"/>
    <p:sldId id="324" r:id="rId17"/>
    <p:sldId id="323" r:id="rId18"/>
    <p:sldId id="310" r:id="rId19"/>
    <p:sldId id="308" r:id="rId20"/>
    <p:sldId id="309" r:id="rId21"/>
    <p:sldId id="364" r:id="rId22"/>
    <p:sldId id="365" r:id="rId23"/>
    <p:sldId id="366" r:id="rId24"/>
    <p:sldId id="348" r:id="rId25"/>
    <p:sldId id="368" r:id="rId26"/>
    <p:sldId id="369" r:id="rId27"/>
    <p:sldId id="370" r:id="rId28"/>
    <p:sldId id="350" r:id="rId29"/>
    <p:sldId id="353" r:id="rId30"/>
    <p:sldId id="300" r:id="rId31"/>
    <p:sldId id="372" r:id="rId32"/>
    <p:sldId id="295" r:id="rId33"/>
    <p:sldId id="296" r:id="rId34"/>
    <p:sldId id="357" r:id="rId35"/>
  </p:sldIdLst>
  <p:sldSz cx="10044113" cy="7559675"/>
  <p:notesSz cx="6858000" cy="9144000"/>
  <p:defaultTex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p:defaultTextStyle>
  <p:extLst>
    <p:ext uri="{EFAFB233-063F-42B5-8137-9DF3F51BA10A}">
      <p15:sldGuideLst xmlns:p15="http://schemas.microsoft.com/office/powerpoint/2012/main">
        <p15:guide id="1" orient="horz" pos="2381" userDrawn="1">
          <p15:clr>
            <a:srgbClr val="A4A3A4"/>
          </p15:clr>
        </p15:guide>
        <p15:guide id="2" pos="31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LLOCCO, Diego" initials="zalloccod" lastIdx="1" clrIdx="0"/>
  <p:cmAuthor id="1" name="Heidi Albert" initials="HA" lastIdx="2" clrIdx="1"/>
  <p:cmAuthor id="2" name="Tagliani Elisa" initials="TE" lastIdx="2" clrIdx="2">
    <p:extLst>
      <p:ext uri="{19B8F6BF-5375-455C-9EA6-DF929625EA0E}">
        <p15:presenceInfo xmlns:p15="http://schemas.microsoft.com/office/powerpoint/2012/main" userId="Tagliani Elisa" providerId="None"/>
      </p:ext>
    </p:extLst>
  </p:cmAuthor>
  <p:cmAuthor id="3" name="Пользователь Windows" initials="ПW" lastIdx="20" clrIdx="3">
    <p:extLst>
      <p:ext uri="{19B8F6BF-5375-455C-9EA6-DF929625EA0E}">
        <p15:presenceInfo xmlns:p15="http://schemas.microsoft.com/office/powerpoint/2012/main" userId="Пользователь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12" autoAdjust="0"/>
    <p:restoredTop sz="94662"/>
  </p:normalViewPr>
  <p:slideViewPr>
    <p:cSldViewPr>
      <p:cViewPr varScale="1">
        <p:scale>
          <a:sx n="208" d="100"/>
          <a:sy n="208" d="100"/>
        </p:scale>
        <p:origin x="3160" y="184"/>
      </p:cViewPr>
      <p:guideLst>
        <p:guide orient="horz" pos="2381"/>
        <p:guide pos="3164"/>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A5EEB-3CBB-6A40-A4AB-69F0FC031BCF}" type="datetimeFigureOut">
              <a:rPr lang="fr-FR" smtClean="0"/>
              <a:t>06/03/2018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72B661-5ED5-F344-A644-7D2A6C152D6C}" type="slidenum">
              <a:rPr lang="fr-FR" smtClean="0"/>
              <a:t>‹#›</a:t>
            </a:fld>
            <a:endParaRPr lang="fr-FR"/>
          </a:p>
        </p:txBody>
      </p:sp>
    </p:spTree>
    <p:extLst>
      <p:ext uri="{BB962C8B-B14F-4D97-AF65-F5344CB8AC3E}">
        <p14:creationId xmlns:p14="http://schemas.microsoft.com/office/powerpoint/2010/main" val="510300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Rectangle 1"/>
          <p:cNvSpPr>
            <a:spLocks noGrp="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fr-CA"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691550-46B2-3E4F-B291-C367AFEB28E7}" type="datetimeFigureOut">
              <a:rPr lang="fr-FR" altLang="zh-CN"/>
              <a:pPr/>
              <a:t>06/03/2018</a:t>
            </a:fld>
            <a:endParaRPr lang="fr-CA" altLang="zh-CN"/>
          </a:p>
        </p:txBody>
      </p:sp>
      <p:sp>
        <p:nvSpPr>
          <p:cNvPr id="11268" name="Rectangle 3"/>
          <p:cNvSpPr>
            <a:spLocks noGrp="1" noRot="1" noChangeAspect="1"/>
          </p:cNvSpPr>
          <p:nvPr>
            <p:ph type="sldImg" idx="2"/>
          </p:nvPr>
        </p:nvSpPr>
        <p:spPr bwMode="auto">
          <a:xfrm>
            <a:off x="1150938" y="685800"/>
            <a:ext cx="4556125"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ltLang="zh-CN"/>
              <a:t>Cliquez pour modifier les styles du texte du masque</a:t>
            </a:r>
          </a:p>
          <a:p>
            <a:pPr lvl="1"/>
            <a:r>
              <a:rPr lang="fr-FR" altLang="zh-CN"/>
              <a:t>Deuxième niveau</a:t>
            </a:r>
          </a:p>
          <a:p>
            <a:pPr lvl="2"/>
            <a:r>
              <a:rPr lang="fr-FR" altLang="zh-CN"/>
              <a:t>Troisième niveau</a:t>
            </a:r>
          </a:p>
          <a:p>
            <a:pPr lvl="3"/>
            <a:r>
              <a:rPr lang="fr-FR" altLang="zh-CN"/>
              <a:t>Quatrième niveau</a:t>
            </a:r>
          </a:p>
          <a:p>
            <a:pPr lvl="4"/>
            <a:r>
              <a:rPr lang="fr-FR" altLang="zh-CN"/>
              <a:t>Cinquième niveau</a:t>
            </a:r>
            <a:endParaRPr lang="fr-CA" altLang="zh-CN"/>
          </a:p>
        </p:txBody>
      </p:sp>
      <p:sp>
        <p:nvSpPr>
          <p:cNvPr id="13318" name="Rectangle 5"/>
          <p:cNvSpPr>
            <a:spLocks noGrp="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fr-CA"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7B894A4-CD3E-8541-84CD-AE7D909749E7}" type="slidenum">
              <a:rPr lang="fr-CA" altLang="zh-CN"/>
              <a:pPr/>
              <a:t>‹#›</a:t>
            </a:fld>
            <a:endParaRPr lang="fr-CA" altLang="zh-CN"/>
          </a:p>
        </p:txBody>
      </p:sp>
    </p:spTree>
    <p:extLst>
      <p:ext uri="{BB962C8B-B14F-4D97-AF65-F5344CB8AC3E}">
        <p14:creationId xmlns:p14="http://schemas.microsoft.com/office/powerpoint/2010/main" val="16815766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1pPr>
    <a:lvl2pPr marL="520888"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2pPr>
    <a:lvl3pPr marL="1041776"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3pPr>
    <a:lvl4pPr marL="1562664"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4pPr>
    <a:lvl5pPr marL="2083552"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5pPr>
    <a:lvl6pPr marL="2604440" algn="l" defTabSz="1041776" rtl="0" eaLnBrk="1" latinLnBrk="0" hangingPunct="1">
      <a:defRPr sz="1400" kern="1200">
        <a:solidFill>
          <a:schemeClr val="tx1"/>
        </a:solidFill>
        <a:latin typeface="+mn-lt"/>
        <a:ea typeface="+mn-ea"/>
        <a:cs typeface="+mn-cs"/>
      </a:defRPr>
    </a:lvl6pPr>
    <a:lvl7pPr marL="3125328" algn="l" defTabSz="1041776" rtl="0" eaLnBrk="1" latinLnBrk="0" hangingPunct="1">
      <a:defRPr sz="1400" kern="1200">
        <a:solidFill>
          <a:schemeClr val="tx1"/>
        </a:solidFill>
        <a:latin typeface="+mn-lt"/>
        <a:ea typeface="+mn-ea"/>
        <a:cs typeface="+mn-cs"/>
      </a:defRPr>
    </a:lvl7pPr>
    <a:lvl8pPr marL="3646216" algn="l" defTabSz="1041776" rtl="0" eaLnBrk="1" latinLnBrk="0" hangingPunct="1">
      <a:defRPr sz="1400" kern="1200">
        <a:solidFill>
          <a:schemeClr val="tx1"/>
        </a:solidFill>
        <a:latin typeface="+mn-lt"/>
        <a:ea typeface="+mn-ea"/>
        <a:cs typeface="+mn-cs"/>
      </a:defRPr>
    </a:lvl8pPr>
    <a:lvl9pPr marL="4167104" algn="l" defTabSz="1041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hdr" sz="quarter"/>
          </p:nvPr>
        </p:nvSpPr>
        <p:spPr>
          <a:noFill/>
        </p:spPr>
        <p:txBody>
          <a:bodyPr/>
          <a:lstStyle/>
          <a:p>
            <a:r>
              <a:rPr lang="en-GB"/>
              <a:t>World Health Organization</a:t>
            </a:r>
          </a:p>
        </p:txBody>
      </p:sp>
      <p:sp>
        <p:nvSpPr>
          <p:cNvPr id="17410" name="Rectangle 3"/>
          <p:cNvSpPr>
            <a:spLocks noGrp="1" noChangeArrowheads="1"/>
          </p:cNvSpPr>
          <p:nvPr>
            <p:ph type="dt" sz="quarter" idx="1"/>
          </p:nvPr>
        </p:nvSpPr>
        <p:spPr>
          <a:noFill/>
        </p:spPr>
        <p:txBody>
          <a:bodyPr/>
          <a:lstStyle/>
          <a:p>
            <a:fld id="{CC44DA46-8E27-4E7F-AAFC-8BE0B213810E}" type="datetime3">
              <a:rPr lang="en-GB" smtClean="0"/>
              <a:pPr/>
              <a:t>6 March, 2018</a:t>
            </a:fld>
            <a:endParaRPr lang="en-GB"/>
          </a:p>
        </p:txBody>
      </p:sp>
      <p:sp>
        <p:nvSpPr>
          <p:cNvPr id="17411" name="Rectangle 7"/>
          <p:cNvSpPr>
            <a:spLocks noGrp="1" noChangeArrowheads="1"/>
          </p:cNvSpPr>
          <p:nvPr>
            <p:ph type="sldNum" sz="quarter" idx="5"/>
          </p:nvPr>
        </p:nvSpPr>
        <p:spPr>
          <a:noFill/>
        </p:spPr>
        <p:txBody>
          <a:bodyPr/>
          <a:lstStyle/>
          <a:p>
            <a:fld id="{981FCB32-CC7D-4C65-ADFB-4A33291A1F7A}" type="slidenum">
              <a:rPr lang="en-GB" smtClean="0"/>
              <a:pPr/>
              <a:t>2</a:t>
            </a:fld>
            <a:endParaRPr lang="en-GB"/>
          </a:p>
        </p:txBody>
      </p:sp>
      <p:sp>
        <p:nvSpPr>
          <p:cNvPr id="17412" name="Rectangle 2"/>
          <p:cNvSpPr>
            <a:spLocks noGrp="1" noRot="1" noChangeAspect="1" noChangeArrowheads="1" noTextEdit="1"/>
          </p:cNvSpPr>
          <p:nvPr>
            <p:ph type="sldImg"/>
          </p:nvPr>
        </p:nvSpPr>
        <p:spPr>
          <a:xfrm>
            <a:off x="1152525" y="685800"/>
            <a:ext cx="4556125" cy="3429000"/>
          </a:xfrm>
          <a:ln/>
        </p:spPr>
      </p:sp>
      <p:sp>
        <p:nvSpPr>
          <p:cNvPr id="1741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46F5655-DC0C-4376-9436-761914492CA8}" type="slidenum">
              <a:rPr lang="en-US">
                <a:solidFill>
                  <a:prstClr val="white"/>
                </a:solidFill>
              </a:rPr>
              <a:pPr/>
              <a:t>7</a:t>
            </a:fld>
            <a:endParaRPr lang="en-US">
              <a:solidFill>
                <a:prstClr val="white"/>
              </a:solidFill>
            </a:endParaRPr>
          </a:p>
        </p:txBody>
      </p:sp>
      <p:sp>
        <p:nvSpPr>
          <p:cNvPr id="4097" name="Rectangle 1"/>
          <p:cNvSpPr txBox="1">
            <a:spLocks noGrp="1" noRot="1" noChangeAspect="1" noChangeArrowheads="1"/>
          </p:cNvSpPr>
          <p:nvPr>
            <p:ph type="sldImg"/>
          </p:nvPr>
        </p:nvSpPr>
        <p:spPr bwMode="auto">
          <a:xfrm>
            <a:off x="1000125" y="639763"/>
            <a:ext cx="4206875" cy="3165475"/>
          </a:xfrm>
          <a:prstGeom prst="rect">
            <a:avLst/>
          </a:prstGeom>
          <a:solidFill>
            <a:srgbClr val="FFFFFF"/>
          </a:solidFill>
          <a:ln>
            <a:solidFill>
              <a:srgbClr val="000000"/>
            </a:solidFill>
            <a:miter lim="800000"/>
            <a:headEnd/>
            <a:tailEnd/>
          </a:ln>
        </p:spPr>
      </p:sp>
      <p:sp>
        <p:nvSpPr>
          <p:cNvPr id="4098" name="Text Box 2"/>
          <p:cNvSpPr txBox="1">
            <a:spLocks noGrp="1" noChangeArrowheads="1"/>
          </p:cNvSpPr>
          <p:nvPr>
            <p:ph type="body" idx="1"/>
          </p:nvPr>
        </p:nvSpPr>
        <p:spPr bwMode="auto">
          <a:xfrm>
            <a:off x="620528" y="4009160"/>
            <a:ext cx="4965606" cy="3798455"/>
          </a:xfrm>
          <a:prstGeom prst="rect">
            <a:avLst/>
          </a:prstGeom>
          <a:noFill/>
          <a:ln>
            <a:round/>
            <a:headEnd/>
            <a:tailEnd/>
          </a:ln>
        </p:spPr>
        <p:txBody>
          <a:bodyPr lIns="0" tIns="0" rIns="0" bIns="0"/>
          <a:lstStyle/>
          <a:p>
            <a:pPr>
              <a:lnSpc>
                <a:spcPct val="93000"/>
              </a:lnSpc>
              <a:spcBef>
                <a:spcPct val="0"/>
              </a:spcBef>
              <a:buSzPct val="45000"/>
              <a:tabLst>
                <a:tab pos="649628" algn="l"/>
                <a:tab pos="1299256" algn="l"/>
                <a:tab pos="1948884" algn="l"/>
                <a:tab pos="2598511" algn="l"/>
                <a:tab pos="3248139" algn="l"/>
                <a:tab pos="3897767" algn="l"/>
                <a:tab pos="4547395" algn="l"/>
              </a:tabLst>
            </a:pPr>
            <a:r>
              <a:rPr lang="en-US" sz="900">
                <a:latin typeface="Arial Unicode MS" pitchFamily="32" charset="0"/>
                <a:cs typeface="Arial Unicode MS" pitchFamily="32" charset="0"/>
              </a:rPr>
              <a:t>Figure 2. Assay Procedure for the MTB/RIF Test. Two volumes of sample treatment reagent are added to each volume of sputum. The mixture is shaken, incubated at room temperature for 15 minutes, and shaken again. Next, a sample of 2 to 3 ml is transferred to the test cartridge, which is then loaded into the instrument. All subsequent steps occur automatically. The user is provided with a printable test result, such as “MTB detected; RIF resistance not detected.” PCR denotes polymerase chain reaction.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A109D68-8D9F-D847-AA55-85763D02AF0A}" type="slidenum">
              <a:rPr lang="en-US" altLang="en-US">
                <a:latin typeface="Calibri" charset="0"/>
                <a:ea typeface="Arial" charset="0"/>
                <a:cs typeface="Arial" charset="0"/>
              </a:rPr>
              <a:pPr/>
              <a:t>9</a:t>
            </a:fld>
            <a:endParaRPr lang="en-US" altLang="en-US">
              <a:latin typeface="Calibri" charset="0"/>
              <a:ea typeface="Arial" charset="0"/>
              <a:cs typeface="Arial" charset="0"/>
            </a:endParaRPr>
          </a:p>
        </p:txBody>
      </p:sp>
    </p:spTree>
    <p:extLst>
      <p:ext uri="{BB962C8B-B14F-4D97-AF65-F5344CB8AC3E}">
        <p14:creationId xmlns:p14="http://schemas.microsoft.com/office/powerpoint/2010/main" val="201976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pPr>
              <a:defRPr/>
            </a:pPr>
            <a:r>
              <a:rPr lang="en-GB"/>
              <a:t>World Health Organization</a:t>
            </a:r>
          </a:p>
        </p:txBody>
      </p:sp>
      <p:sp>
        <p:nvSpPr>
          <p:cNvPr id="5" name="Date Placeholder 4"/>
          <p:cNvSpPr>
            <a:spLocks noGrp="1"/>
          </p:cNvSpPr>
          <p:nvPr>
            <p:ph type="dt" idx="11"/>
          </p:nvPr>
        </p:nvSpPr>
        <p:spPr/>
        <p:txBody>
          <a:bodyPr/>
          <a:lstStyle/>
          <a:p>
            <a:pPr>
              <a:defRPr/>
            </a:pPr>
            <a:fld id="{2AB9FE47-6557-422B-B3CF-192B33E6634F}" type="datetime3">
              <a:rPr lang="en-GB" smtClean="0"/>
              <a:pPr>
                <a:defRPr/>
              </a:pPr>
              <a:t>6 March, 2018</a:t>
            </a:fld>
            <a:endParaRPr lang="en-GB"/>
          </a:p>
        </p:txBody>
      </p:sp>
      <p:sp>
        <p:nvSpPr>
          <p:cNvPr id="6" name="Slide Number Placeholder 5"/>
          <p:cNvSpPr>
            <a:spLocks noGrp="1"/>
          </p:cNvSpPr>
          <p:nvPr>
            <p:ph type="sldNum" sz="quarter" idx="12"/>
          </p:nvPr>
        </p:nvSpPr>
        <p:spPr/>
        <p:txBody>
          <a:bodyPr/>
          <a:lstStyle/>
          <a:p>
            <a:pPr>
              <a:defRPr/>
            </a:pPr>
            <a:fld id="{D1F892D3-4189-429D-80B8-F505A17DA89B}" type="slidenum">
              <a:rPr lang="en-GB" smtClean="0"/>
              <a:pPr>
                <a:defRPr/>
              </a:pPr>
              <a:t>21</a:t>
            </a:fld>
            <a:endParaRPr lang="en-GB"/>
          </a:p>
        </p:txBody>
      </p:sp>
    </p:spTree>
    <p:extLst>
      <p:ext uri="{BB962C8B-B14F-4D97-AF65-F5344CB8AC3E}">
        <p14:creationId xmlns:p14="http://schemas.microsoft.com/office/powerpoint/2010/main" val="1529463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8876" eaLnBrk="0" hangingPunct="0">
              <a:defRPr>
                <a:solidFill>
                  <a:schemeClr val="tx1"/>
                </a:solidFill>
                <a:latin typeface="Garamond" pitchFamily="18" charset="0"/>
                <a:cs typeface="Arial" pitchFamily="34" charset="0"/>
              </a:defRPr>
            </a:lvl1pPr>
            <a:lvl2pPr marL="719731" indent="-276820" defTabSz="948876" eaLnBrk="0" hangingPunct="0">
              <a:defRPr>
                <a:solidFill>
                  <a:schemeClr val="tx1"/>
                </a:solidFill>
                <a:latin typeface="Garamond" pitchFamily="18" charset="0"/>
                <a:cs typeface="Arial" pitchFamily="34" charset="0"/>
              </a:defRPr>
            </a:lvl2pPr>
            <a:lvl3pPr marL="1107279" indent="-221456" defTabSz="948876" eaLnBrk="0" hangingPunct="0">
              <a:defRPr>
                <a:solidFill>
                  <a:schemeClr val="tx1"/>
                </a:solidFill>
                <a:latin typeface="Garamond" pitchFamily="18" charset="0"/>
                <a:cs typeface="Arial" pitchFamily="34" charset="0"/>
              </a:defRPr>
            </a:lvl3pPr>
            <a:lvl4pPr marL="1550190" indent="-221456" defTabSz="948876" eaLnBrk="0" hangingPunct="0">
              <a:defRPr>
                <a:solidFill>
                  <a:schemeClr val="tx1"/>
                </a:solidFill>
                <a:latin typeface="Garamond" pitchFamily="18" charset="0"/>
                <a:cs typeface="Arial" pitchFamily="34" charset="0"/>
              </a:defRPr>
            </a:lvl4pPr>
            <a:lvl5pPr marL="1993102" indent="-221456" defTabSz="948876" eaLnBrk="0" hangingPunct="0">
              <a:defRPr>
                <a:solidFill>
                  <a:schemeClr val="tx1"/>
                </a:solidFill>
                <a:latin typeface="Garamond" pitchFamily="18" charset="0"/>
                <a:cs typeface="Arial" pitchFamily="34" charset="0"/>
              </a:defRPr>
            </a:lvl5pPr>
            <a:lvl6pPr marL="2436013" indent="-221456" defTabSz="948876" eaLnBrk="0" fontAlgn="base" hangingPunct="0">
              <a:spcBef>
                <a:spcPct val="0"/>
              </a:spcBef>
              <a:spcAft>
                <a:spcPct val="0"/>
              </a:spcAft>
              <a:defRPr>
                <a:solidFill>
                  <a:schemeClr val="tx1"/>
                </a:solidFill>
                <a:latin typeface="Garamond" pitchFamily="18" charset="0"/>
                <a:cs typeface="Arial" pitchFamily="34" charset="0"/>
              </a:defRPr>
            </a:lvl6pPr>
            <a:lvl7pPr marL="2878924" indent="-221456" defTabSz="948876" eaLnBrk="0" fontAlgn="base" hangingPunct="0">
              <a:spcBef>
                <a:spcPct val="0"/>
              </a:spcBef>
              <a:spcAft>
                <a:spcPct val="0"/>
              </a:spcAft>
              <a:defRPr>
                <a:solidFill>
                  <a:schemeClr val="tx1"/>
                </a:solidFill>
                <a:latin typeface="Garamond" pitchFamily="18" charset="0"/>
                <a:cs typeface="Arial" pitchFamily="34" charset="0"/>
              </a:defRPr>
            </a:lvl7pPr>
            <a:lvl8pPr marL="3321835" indent="-221456" defTabSz="948876" eaLnBrk="0" fontAlgn="base" hangingPunct="0">
              <a:spcBef>
                <a:spcPct val="0"/>
              </a:spcBef>
              <a:spcAft>
                <a:spcPct val="0"/>
              </a:spcAft>
              <a:defRPr>
                <a:solidFill>
                  <a:schemeClr val="tx1"/>
                </a:solidFill>
                <a:latin typeface="Garamond" pitchFamily="18" charset="0"/>
                <a:cs typeface="Arial" pitchFamily="34" charset="0"/>
              </a:defRPr>
            </a:lvl8pPr>
            <a:lvl9pPr marL="3764747" indent="-221456" defTabSz="948876"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r>
              <a:rPr lang="en-GB">
                <a:latin typeface="Arial" pitchFamily="34" charset="0"/>
              </a:rPr>
              <a:t>Module 8:  Recording and Reporting </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8876" eaLnBrk="0" hangingPunct="0">
              <a:defRPr>
                <a:solidFill>
                  <a:schemeClr val="tx1"/>
                </a:solidFill>
                <a:latin typeface="Garamond" pitchFamily="18" charset="0"/>
                <a:cs typeface="Arial" pitchFamily="34" charset="0"/>
              </a:defRPr>
            </a:lvl1pPr>
            <a:lvl2pPr marL="719731" indent="-276820" defTabSz="948876" eaLnBrk="0" hangingPunct="0">
              <a:defRPr>
                <a:solidFill>
                  <a:schemeClr val="tx1"/>
                </a:solidFill>
                <a:latin typeface="Garamond" pitchFamily="18" charset="0"/>
                <a:cs typeface="Arial" pitchFamily="34" charset="0"/>
              </a:defRPr>
            </a:lvl2pPr>
            <a:lvl3pPr marL="1107279" indent="-221456" defTabSz="948876" eaLnBrk="0" hangingPunct="0">
              <a:defRPr>
                <a:solidFill>
                  <a:schemeClr val="tx1"/>
                </a:solidFill>
                <a:latin typeface="Garamond" pitchFamily="18" charset="0"/>
                <a:cs typeface="Arial" pitchFamily="34" charset="0"/>
              </a:defRPr>
            </a:lvl3pPr>
            <a:lvl4pPr marL="1550190" indent="-221456" defTabSz="948876" eaLnBrk="0" hangingPunct="0">
              <a:defRPr>
                <a:solidFill>
                  <a:schemeClr val="tx1"/>
                </a:solidFill>
                <a:latin typeface="Garamond" pitchFamily="18" charset="0"/>
                <a:cs typeface="Arial" pitchFamily="34" charset="0"/>
              </a:defRPr>
            </a:lvl4pPr>
            <a:lvl5pPr marL="1993102" indent="-221456" defTabSz="948876" eaLnBrk="0" hangingPunct="0">
              <a:defRPr>
                <a:solidFill>
                  <a:schemeClr val="tx1"/>
                </a:solidFill>
                <a:latin typeface="Garamond" pitchFamily="18" charset="0"/>
                <a:cs typeface="Arial" pitchFamily="34" charset="0"/>
              </a:defRPr>
            </a:lvl5pPr>
            <a:lvl6pPr marL="2436013" indent="-221456" defTabSz="948876" eaLnBrk="0" fontAlgn="base" hangingPunct="0">
              <a:spcBef>
                <a:spcPct val="0"/>
              </a:spcBef>
              <a:spcAft>
                <a:spcPct val="0"/>
              </a:spcAft>
              <a:defRPr>
                <a:solidFill>
                  <a:schemeClr val="tx1"/>
                </a:solidFill>
                <a:latin typeface="Garamond" pitchFamily="18" charset="0"/>
                <a:cs typeface="Arial" pitchFamily="34" charset="0"/>
              </a:defRPr>
            </a:lvl6pPr>
            <a:lvl7pPr marL="2878924" indent="-221456" defTabSz="948876" eaLnBrk="0" fontAlgn="base" hangingPunct="0">
              <a:spcBef>
                <a:spcPct val="0"/>
              </a:spcBef>
              <a:spcAft>
                <a:spcPct val="0"/>
              </a:spcAft>
              <a:defRPr>
                <a:solidFill>
                  <a:schemeClr val="tx1"/>
                </a:solidFill>
                <a:latin typeface="Garamond" pitchFamily="18" charset="0"/>
                <a:cs typeface="Arial" pitchFamily="34" charset="0"/>
              </a:defRPr>
            </a:lvl7pPr>
            <a:lvl8pPr marL="3321835" indent="-221456" defTabSz="948876" eaLnBrk="0" fontAlgn="base" hangingPunct="0">
              <a:spcBef>
                <a:spcPct val="0"/>
              </a:spcBef>
              <a:spcAft>
                <a:spcPct val="0"/>
              </a:spcAft>
              <a:defRPr>
                <a:solidFill>
                  <a:schemeClr val="tx1"/>
                </a:solidFill>
                <a:latin typeface="Garamond" pitchFamily="18" charset="0"/>
                <a:cs typeface="Arial" pitchFamily="34" charset="0"/>
              </a:defRPr>
            </a:lvl8pPr>
            <a:lvl9pPr marL="3764747" indent="-221456" defTabSz="948876"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25396ED6-DD21-47FE-954D-65529F0AA9BA}" type="slidenum">
              <a:rPr lang="en-GB">
                <a:latin typeface="Arial" pitchFamily="34" charset="0"/>
              </a:rPr>
              <a:pPr eaLnBrk="1" hangingPunct="1"/>
              <a:t>22</a:t>
            </a:fld>
            <a:endParaRPr lang="en-GB">
              <a:latin typeface="Arial" pitchFamily="34" charset="0"/>
            </a:endParaRPr>
          </a:p>
        </p:txBody>
      </p:sp>
      <p:sp>
        <p:nvSpPr>
          <p:cNvPr id="20484" name="Rectangle 2"/>
          <p:cNvSpPr>
            <a:spLocks noGrp="1" noRot="1" noChangeAspect="1" noChangeArrowheads="1" noTextEdit="1"/>
          </p:cNvSpPr>
          <p:nvPr>
            <p:ph type="sldImg"/>
          </p:nvPr>
        </p:nvSpPr>
        <p:spPr>
          <a:xfrm>
            <a:off x="1150938" y="685800"/>
            <a:ext cx="4556125" cy="3429000"/>
          </a:xfrm>
          <a:ln/>
        </p:spPr>
      </p:sp>
      <p:sp>
        <p:nvSpPr>
          <p:cNvPr id="20485" name="Rectangle 3"/>
          <p:cNvSpPr>
            <a:spLocks noGrp="1" noChangeArrowheads="1"/>
          </p:cNvSpPr>
          <p:nvPr>
            <p:ph type="body" idx="1"/>
          </p:nvPr>
        </p:nvSpPr>
        <p:spPr>
          <a:xfrm>
            <a:off x="913669" y="4344552"/>
            <a:ext cx="5030663" cy="41127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spcBef>
                <a:spcPct val="0"/>
              </a:spcBef>
            </a:pPr>
            <a:endParaRPr lang="en-US" sz="2400" dirty="0"/>
          </a:p>
        </p:txBody>
      </p:sp>
    </p:spTree>
    <p:extLst>
      <p:ext uri="{BB962C8B-B14F-4D97-AF65-F5344CB8AC3E}">
        <p14:creationId xmlns:p14="http://schemas.microsoft.com/office/powerpoint/2010/main" val="181162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r>
              <a:rPr lang="en-US" dirty="0"/>
              <a:t>Viewing results could go</a:t>
            </a:r>
            <a:r>
              <a:rPr lang="en-US" baseline="0" dirty="0"/>
              <a:t> into module 2 so module is </a:t>
            </a:r>
            <a:r>
              <a:rPr lang="en-US" baseline="0" dirty="0" err="1"/>
              <a:t>omni</a:t>
            </a:r>
            <a:r>
              <a:rPr lang="en-US" baseline="0" dirty="0"/>
              <a:t> specific without test results</a:t>
            </a:r>
            <a:endParaRPr lang="en-GB" dirty="0"/>
          </a:p>
        </p:txBody>
      </p:sp>
      <p:sp>
        <p:nvSpPr>
          <p:cNvPr id="4" name="Slide Number Placeholder 3"/>
          <p:cNvSpPr>
            <a:spLocks noGrp="1"/>
          </p:cNvSpPr>
          <p:nvPr>
            <p:ph type="sldNum" sz="quarter" idx="10"/>
          </p:nvPr>
        </p:nvSpPr>
        <p:spPr/>
        <p:txBody>
          <a:bodyPr/>
          <a:lstStyle/>
          <a:p>
            <a:fld id="{67B894A4-CD3E-8541-84CD-AE7D909749E7}" type="slidenum">
              <a:rPr lang="fr-CA" altLang="zh-CN" smtClean="0"/>
              <a:pPr/>
              <a:t>24</a:t>
            </a:fld>
            <a:endParaRPr lang="fr-CA" altLang="zh-CN"/>
          </a:p>
        </p:txBody>
      </p:sp>
    </p:spTree>
    <p:extLst>
      <p:ext uri="{BB962C8B-B14F-4D97-AF65-F5344CB8AC3E}">
        <p14:creationId xmlns:p14="http://schemas.microsoft.com/office/powerpoint/2010/main" val="969017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GB"/>
              <a:t>World Health Organization</a:t>
            </a:r>
          </a:p>
        </p:txBody>
      </p:sp>
      <p:sp>
        <p:nvSpPr>
          <p:cNvPr id="5" name="Date Placeholder 4"/>
          <p:cNvSpPr>
            <a:spLocks noGrp="1"/>
          </p:cNvSpPr>
          <p:nvPr>
            <p:ph type="dt" idx="11"/>
          </p:nvPr>
        </p:nvSpPr>
        <p:spPr/>
        <p:txBody>
          <a:bodyPr/>
          <a:lstStyle/>
          <a:p>
            <a:pPr>
              <a:defRPr/>
            </a:pPr>
            <a:fld id="{2AB9FE47-6557-422B-B3CF-192B33E6634F}" type="datetime3">
              <a:rPr lang="en-GB" smtClean="0"/>
              <a:pPr>
                <a:defRPr/>
              </a:pPr>
              <a:t>6 March, 2018</a:t>
            </a:fld>
            <a:endParaRPr lang="en-GB"/>
          </a:p>
        </p:txBody>
      </p:sp>
      <p:sp>
        <p:nvSpPr>
          <p:cNvPr id="6" name="Slide Number Placeholder 5"/>
          <p:cNvSpPr>
            <a:spLocks noGrp="1"/>
          </p:cNvSpPr>
          <p:nvPr>
            <p:ph type="sldNum" sz="quarter" idx="12"/>
          </p:nvPr>
        </p:nvSpPr>
        <p:spPr/>
        <p:txBody>
          <a:bodyPr/>
          <a:lstStyle/>
          <a:p>
            <a:pPr>
              <a:defRPr/>
            </a:pPr>
            <a:fld id="{D1F892D3-4189-429D-80B8-F505A17DA89B}" type="slidenum">
              <a:rPr lang="en-GB" smtClean="0"/>
              <a:pPr>
                <a:defRPr/>
              </a:pPr>
              <a:t>25</a:t>
            </a:fld>
            <a:endParaRPr lang="en-GB"/>
          </a:p>
        </p:txBody>
      </p:sp>
    </p:spTree>
    <p:extLst>
      <p:ext uri="{BB962C8B-B14F-4D97-AF65-F5344CB8AC3E}">
        <p14:creationId xmlns:p14="http://schemas.microsoft.com/office/powerpoint/2010/main" val="1704957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8876" eaLnBrk="0" hangingPunct="0">
              <a:defRPr>
                <a:solidFill>
                  <a:schemeClr val="tx1"/>
                </a:solidFill>
                <a:latin typeface="Garamond" pitchFamily="18" charset="0"/>
                <a:cs typeface="Arial" pitchFamily="34" charset="0"/>
              </a:defRPr>
            </a:lvl1pPr>
            <a:lvl2pPr marL="719731" indent="-276820" defTabSz="948876" eaLnBrk="0" hangingPunct="0">
              <a:defRPr>
                <a:solidFill>
                  <a:schemeClr val="tx1"/>
                </a:solidFill>
                <a:latin typeface="Garamond" pitchFamily="18" charset="0"/>
                <a:cs typeface="Arial" pitchFamily="34" charset="0"/>
              </a:defRPr>
            </a:lvl2pPr>
            <a:lvl3pPr marL="1107279" indent="-221456" defTabSz="948876" eaLnBrk="0" hangingPunct="0">
              <a:defRPr>
                <a:solidFill>
                  <a:schemeClr val="tx1"/>
                </a:solidFill>
                <a:latin typeface="Garamond" pitchFamily="18" charset="0"/>
                <a:cs typeface="Arial" pitchFamily="34" charset="0"/>
              </a:defRPr>
            </a:lvl3pPr>
            <a:lvl4pPr marL="1550190" indent="-221456" defTabSz="948876" eaLnBrk="0" hangingPunct="0">
              <a:defRPr>
                <a:solidFill>
                  <a:schemeClr val="tx1"/>
                </a:solidFill>
                <a:latin typeface="Garamond" pitchFamily="18" charset="0"/>
                <a:cs typeface="Arial" pitchFamily="34" charset="0"/>
              </a:defRPr>
            </a:lvl4pPr>
            <a:lvl5pPr marL="1993102" indent="-221456" defTabSz="948876" eaLnBrk="0" hangingPunct="0">
              <a:defRPr>
                <a:solidFill>
                  <a:schemeClr val="tx1"/>
                </a:solidFill>
                <a:latin typeface="Garamond" pitchFamily="18" charset="0"/>
                <a:cs typeface="Arial" pitchFamily="34" charset="0"/>
              </a:defRPr>
            </a:lvl5pPr>
            <a:lvl6pPr marL="2436013" indent="-221456" defTabSz="948876" eaLnBrk="0" fontAlgn="base" hangingPunct="0">
              <a:spcBef>
                <a:spcPct val="0"/>
              </a:spcBef>
              <a:spcAft>
                <a:spcPct val="0"/>
              </a:spcAft>
              <a:defRPr>
                <a:solidFill>
                  <a:schemeClr val="tx1"/>
                </a:solidFill>
                <a:latin typeface="Garamond" pitchFamily="18" charset="0"/>
                <a:cs typeface="Arial" pitchFamily="34" charset="0"/>
              </a:defRPr>
            </a:lvl6pPr>
            <a:lvl7pPr marL="2878924" indent="-221456" defTabSz="948876" eaLnBrk="0" fontAlgn="base" hangingPunct="0">
              <a:spcBef>
                <a:spcPct val="0"/>
              </a:spcBef>
              <a:spcAft>
                <a:spcPct val="0"/>
              </a:spcAft>
              <a:defRPr>
                <a:solidFill>
                  <a:schemeClr val="tx1"/>
                </a:solidFill>
                <a:latin typeface="Garamond" pitchFamily="18" charset="0"/>
                <a:cs typeface="Arial" pitchFamily="34" charset="0"/>
              </a:defRPr>
            </a:lvl7pPr>
            <a:lvl8pPr marL="3321835" indent="-221456" defTabSz="948876" eaLnBrk="0" fontAlgn="base" hangingPunct="0">
              <a:spcBef>
                <a:spcPct val="0"/>
              </a:spcBef>
              <a:spcAft>
                <a:spcPct val="0"/>
              </a:spcAft>
              <a:defRPr>
                <a:solidFill>
                  <a:schemeClr val="tx1"/>
                </a:solidFill>
                <a:latin typeface="Garamond" pitchFamily="18" charset="0"/>
                <a:cs typeface="Arial" pitchFamily="34" charset="0"/>
              </a:defRPr>
            </a:lvl8pPr>
            <a:lvl9pPr marL="3764747" indent="-221456" defTabSz="948876"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r>
              <a:rPr lang="en-GB">
                <a:latin typeface="Arial" pitchFamily="34" charset="0"/>
              </a:rPr>
              <a:t>Module 8:  Recording and Reporting </a:t>
            </a:r>
          </a:p>
        </p:txBody>
      </p:sp>
      <p:sp>
        <p:nvSpPr>
          <p:cNvPr id="2048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8876" eaLnBrk="0" hangingPunct="0">
              <a:defRPr>
                <a:solidFill>
                  <a:schemeClr val="tx1"/>
                </a:solidFill>
                <a:latin typeface="Garamond" pitchFamily="18" charset="0"/>
                <a:cs typeface="Arial" pitchFamily="34" charset="0"/>
              </a:defRPr>
            </a:lvl1pPr>
            <a:lvl2pPr marL="719731" indent="-276820" defTabSz="948876" eaLnBrk="0" hangingPunct="0">
              <a:defRPr>
                <a:solidFill>
                  <a:schemeClr val="tx1"/>
                </a:solidFill>
                <a:latin typeface="Garamond" pitchFamily="18" charset="0"/>
                <a:cs typeface="Arial" pitchFamily="34" charset="0"/>
              </a:defRPr>
            </a:lvl2pPr>
            <a:lvl3pPr marL="1107279" indent="-221456" defTabSz="948876" eaLnBrk="0" hangingPunct="0">
              <a:defRPr>
                <a:solidFill>
                  <a:schemeClr val="tx1"/>
                </a:solidFill>
                <a:latin typeface="Garamond" pitchFamily="18" charset="0"/>
                <a:cs typeface="Arial" pitchFamily="34" charset="0"/>
              </a:defRPr>
            </a:lvl3pPr>
            <a:lvl4pPr marL="1550190" indent="-221456" defTabSz="948876" eaLnBrk="0" hangingPunct="0">
              <a:defRPr>
                <a:solidFill>
                  <a:schemeClr val="tx1"/>
                </a:solidFill>
                <a:latin typeface="Garamond" pitchFamily="18" charset="0"/>
                <a:cs typeface="Arial" pitchFamily="34" charset="0"/>
              </a:defRPr>
            </a:lvl4pPr>
            <a:lvl5pPr marL="1993102" indent="-221456" defTabSz="948876" eaLnBrk="0" hangingPunct="0">
              <a:defRPr>
                <a:solidFill>
                  <a:schemeClr val="tx1"/>
                </a:solidFill>
                <a:latin typeface="Garamond" pitchFamily="18" charset="0"/>
                <a:cs typeface="Arial" pitchFamily="34" charset="0"/>
              </a:defRPr>
            </a:lvl5pPr>
            <a:lvl6pPr marL="2436013" indent="-221456" defTabSz="948876" eaLnBrk="0" fontAlgn="base" hangingPunct="0">
              <a:spcBef>
                <a:spcPct val="0"/>
              </a:spcBef>
              <a:spcAft>
                <a:spcPct val="0"/>
              </a:spcAft>
              <a:defRPr>
                <a:solidFill>
                  <a:schemeClr val="tx1"/>
                </a:solidFill>
                <a:latin typeface="Garamond" pitchFamily="18" charset="0"/>
                <a:cs typeface="Arial" pitchFamily="34" charset="0"/>
              </a:defRPr>
            </a:lvl6pPr>
            <a:lvl7pPr marL="2878924" indent="-221456" defTabSz="948876" eaLnBrk="0" fontAlgn="base" hangingPunct="0">
              <a:spcBef>
                <a:spcPct val="0"/>
              </a:spcBef>
              <a:spcAft>
                <a:spcPct val="0"/>
              </a:spcAft>
              <a:defRPr>
                <a:solidFill>
                  <a:schemeClr val="tx1"/>
                </a:solidFill>
                <a:latin typeface="Garamond" pitchFamily="18" charset="0"/>
                <a:cs typeface="Arial" pitchFamily="34" charset="0"/>
              </a:defRPr>
            </a:lvl7pPr>
            <a:lvl8pPr marL="3321835" indent="-221456" defTabSz="948876" eaLnBrk="0" fontAlgn="base" hangingPunct="0">
              <a:spcBef>
                <a:spcPct val="0"/>
              </a:spcBef>
              <a:spcAft>
                <a:spcPct val="0"/>
              </a:spcAft>
              <a:defRPr>
                <a:solidFill>
                  <a:schemeClr val="tx1"/>
                </a:solidFill>
                <a:latin typeface="Garamond" pitchFamily="18" charset="0"/>
                <a:cs typeface="Arial" pitchFamily="34" charset="0"/>
              </a:defRPr>
            </a:lvl8pPr>
            <a:lvl9pPr marL="3764747" indent="-221456" defTabSz="948876"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25396ED6-DD21-47FE-954D-65529F0AA9BA}" type="slidenum">
              <a:rPr lang="en-GB">
                <a:latin typeface="Arial" pitchFamily="34" charset="0"/>
              </a:rPr>
              <a:pPr eaLnBrk="1" hangingPunct="1"/>
              <a:t>26</a:t>
            </a:fld>
            <a:endParaRPr lang="en-GB">
              <a:latin typeface="Arial" pitchFamily="34" charset="0"/>
            </a:endParaRPr>
          </a:p>
        </p:txBody>
      </p:sp>
      <p:sp>
        <p:nvSpPr>
          <p:cNvPr id="20484" name="Rectangle 2"/>
          <p:cNvSpPr>
            <a:spLocks noGrp="1" noRot="1" noChangeAspect="1" noChangeArrowheads="1" noTextEdit="1"/>
          </p:cNvSpPr>
          <p:nvPr>
            <p:ph type="sldImg"/>
          </p:nvPr>
        </p:nvSpPr>
        <p:spPr>
          <a:xfrm>
            <a:off x="1150938" y="685800"/>
            <a:ext cx="4556125" cy="3429000"/>
          </a:xfrm>
          <a:ln/>
        </p:spPr>
      </p:sp>
      <p:sp>
        <p:nvSpPr>
          <p:cNvPr id="20485" name="Rectangle 3"/>
          <p:cNvSpPr>
            <a:spLocks noGrp="1" noChangeArrowheads="1"/>
          </p:cNvSpPr>
          <p:nvPr>
            <p:ph type="body" idx="1"/>
          </p:nvPr>
        </p:nvSpPr>
        <p:spPr>
          <a:xfrm>
            <a:off x="913669" y="4344552"/>
            <a:ext cx="5030663" cy="41127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spcBef>
                <a:spcPct val="0"/>
              </a:spcBef>
            </a:pPr>
            <a:endParaRPr lang="en-US" sz="2400" dirty="0"/>
          </a:p>
        </p:txBody>
      </p:sp>
    </p:spTree>
    <p:extLst>
      <p:ext uri="{BB962C8B-B14F-4D97-AF65-F5344CB8AC3E}">
        <p14:creationId xmlns:p14="http://schemas.microsoft.com/office/powerpoint/2010/main" val="661118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r>
              <a:rPr lang="en-US" dirty="0"/>
              <a:t>Viewing results could go</a:t>
            </a:r>
            <a:r>
              <a:rPr lang="en-US" baseline="0" dirty="0"/>
              <a:t> into module 2 so module is </a:t>
            </a:r>
            <a:r>
              <a:rPr lang="en-US" baseline="0" dirty="0" err="1"/>
              <a:t>omni</a:t>
            </a:r>
            <a:r>
              <a:rPr lang="en-US" baseline="0" dirty="0"/>
              <a:t> specific without test results</a:t>
            </a:r>
            <a:endParaRPr lang="en-GB" dirty="0"/>
          </a:p>
        </p:txBody>
      </p:sp>
      <p:sp>
        <p:nvSpPr>
          <p:cNvPr id="4" name="Slide Number Placeholder 3"/>
          <p:cNvSpPr>
            <a:spLocks noGrp="1"/>
          </p:cNvSpPr>
          <p:nvPr>
            <p:ph type="sldNum" sz="quarter" idx="10"/>
          </p:nvPr>
        </p:nvSpPr>
        <p:spPr/>
        <p:txBody>
          <a:bodyPr/>
          <a:lstStyle/>
          <a:p>
            <a:fld id="{67B894A4-CD3E-8541-84CD-AE7D909749E7}" type="slidenum">
              <a:rPr lang="fr-CA" altLang="zh-CN" smtClean="0"/>
              <a:pPr/>
              <a:t>28</a:t>
            </a:fld>
            <a:endParaRPr lang="fr-CA" altLang="zh-CN"/>
          </a:p>
        </p:txBody>
      </p:sp>
    </p:spTree>
    <p:extLst>
      <p:ext uri="{BB962C8B-B14F-4D97-AF65-F5344CB8AC3E}">
        <p14:creationId xmlns:p14="http://schemas.microsoft.com/office/powerpoint/2010/main" val="1578589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8" name="Rectangle 7"/>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11" name="Content Placeholder 15"/>
          <p:cNvSpPr>
            <a:spLocks noGrp="1"/>
          </p:cNvSpPr>
          <p:nvPr>
            <p:ph sz="quarter" idx="13" hasCustomPrompt="1"/>
          </p:nvPr>
        </p:nvSpPr>
        <p:spPr>
          <a:xfrm>
            <a:off x="2940051" y="4551364"/>
            <a:ext cx="5522913" cy="498475"/>
          </a:xfrm>
        </p:spPr>
        <p:txBody>
          <a:bodyPr/>
          <a:lstStyle>
            <a:lvl1pPr marL="0" indent="0">
              <a:buNone/>
              <a:defRPr baseline="0"/>
            </a:lvl1pPr>
          </a:lstStyle>
          <a:p>
            <a:pPr lvl="0"/>
            <a:r>
              <a:rPr lang="en-US" dirty="0"/>
              <a:t>Click to edit Sub header</a:t>
            </a:r>
          </a:p>
        </p:txBody>
      </p:sp>
      <p:sp>
        <p:nvSpPr>
          <p:cNvPr id="12" name="Title 16"/>
          <p:cNvSpPr>
            <a:spLocks noGrp="1"/>
          </p:cNvSpPr>
          <p:nvPr>
            <p:ph type="title" hasCustomPrompt="1"/>
          </p:nvPr>
        </p:nvSpPr>
        <p:spPr>
          <a:xfrm>
            <a:off x="2940051" y="3177884"/>
            <a:ext cx="5522913" cy="1256868"/>
          </a:xfrm>
        </p:spPr>
        <p:txBody>
          <a:bodyPr wrap="square">
            <a:normAutofit/>
          </a:bodyPr>
          <a:lstStyle/>
          <a:p>
            <a:r>
              <a:rPr lang="en-US" dirty="0"/>
              <a:t>CLICK TO EDIT MASTER TITLE STYLE </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012414"/>
            <a:ext cx="7631223" cy="4611670"/>
          </a:xfrm>
        </p:spPr>
        <p:txBody>
          <a:bodyPr/>
          <a:lstStyle>
            <a:lvl1pPr marL="284399" indent="-284399">
              <a:spcBef>
                <a:spcPts val="1098"/>
              </a:spcBef>
              <a:spcAft>
                <a:spcPts val="600"/>
              </a:spcAft>
              <a:defRPr/>
            </a:lvl1pPr>
            <a:lvl2pPr marL="284399" indent="-284399">
              <a:spcBef>
                <a:spcPts val="1098"/>
              </a:spcBef>
              <a:spcAft>
                <a:spcPts val="600"/>
              </a:spcAft>
              <a:defRPr/>
            </a:lvl2pPr>
            <a:lvl3pPr marL="284399" indent="-284399">
              <a:spcBef>
                <a:spcPts val="1098"/>
              </a:spcBef>
              <a:spcAft>
                <a:spcPts val="600"/>
              </a:spcAft>
              <a:defRPr/>
            </a:lvl3pPr>
            <a:lvl4pPr marL="284399" indent="-284399">
              <a:spcBef>
                <a:spcPts val="1098"/>
              </a:spcBef>
              <a:spcAft>
                <a:spcPts val="600"/>
              </a:spcAft>
              <a:defRPr/>
            </a:lvl4pPr>
            <a:lvl5pPr marL="284399" indent="-284399">
              <a:spcBef>
                <a:spcPts val="1098"/>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936046"/>
            <a:ext cx="791110" cy="759006"/>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p:nvSpPr>
        <p:spPr>
          <a:xfrm>
            <a:off x="791110" y="7111494"/>
            <a:ext cx="5383074" cy="180506"/>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i="0" kern="1200" dirty="0">
                <a:effectLst/>
                <a:latin typeface="+mn-lt"/>
                <a:ea typeface="Lucida Sans" charset="0"/>
                <a:cs typeface="Lucida Sans" charset="0"/>
              </a:rPr>
              <a:t>GLI Training Package</a:t>
            </a:r>
            <a:r>
              <a:rPr lang="en-US" sz="800" i="0" kern="1200">
                <a:effectLst/>
                <a:latin typeface="+mn-lt"/>
                <a:ea typeface="Lucida Sans" charset="0"/>
                <a:cs typeface="Lucida Sans" charset="0"/>
              </a:rPr>
              <a:t>: </a:t>
            </a:r>
            <a:r>
              <a:rPr lang="en-US" sz="800" b="0" i="0" kern="1200">
                <a:effectLst/>
                <a:latin typeface="+mn-lt"/>
                <a:ea typeface="Lucida Sans" charset="0"/>
                <a:cs typeface="Lucida Sans" charset="0"/>
              </a:rPr>
              <a:t>Xpert MTB/RIF (Ultra) Module </a:t>
            </a:r>
            <a:r>
              <a:rPr lang="en-US" sz="800" b="0" i="0" kern="1200" dirty="0">
                <a:effectLst/>
                <a:latin typeface="+mn-lt"/>
                <a:ea typeface="Lucida Sans" charset="0"/>
                <a:cs typeface="Lucida Sans" charset="0"/>
              </a:rPr>
              <a:t>8: Clinical guide to Xpert </a:t>
            </a:r>
            <a:r>
              <a:rPr lang="en-US" sz="800" b="0" i="0" kern="1200">
                <a:effectLst/>
                <a:latin typeface="+mn-lt"/>
                <a:ea typeface="Lucida Sans" charset="0"/>
                <a:cs typeface="Lucida Sans" charset="0"/>
              </a:rPr>
              <a:t>MTB/RIF (</a:t>
            </a:r>
            <a:r>
              <a:rPr lang="en-US" sz="800" b="0" i="0" kern="1200" baseline="0">
                <a:effectLst/>
                <a:latin typeface="+mn-lt"/>
                <a:ea typeface="Lucida Sans" charset="0"/>
                <a:cs typeface="Lucida Sans" charset="0"/>
              </a:rPr>
              <a:t>Ultra)</a:t>
            </a:r>
            <a:endParaRPr lang="en-US" sz="900" b="0" i="0" dirty="0">
              <a:latin typeface="+mn-lt"/>
              <a:ea typeface="Lucida Sans" charset="0"/>
              <a:cs typeface="Lucida Sans" charset="0"/>
            </a:endParaRPr>
          </a:p>
        </p:txBody>
      </p:sp>
      <p:sp>
        <p:nvSpPr>
          <p:cNvPr id="12"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200" smtClean="0"/>
              <a:pPr/>
              <a:t>‹#›</a:t>
            </a:fld>
            <a:endParaRPr lang="en-US" sz="1200" dirty="0"/>
          </a:p>
        </p:txBody>
      </p:sp>
      <p:sp>
        <p:nvSpPr>
          <p:cNvPr id="17" name="Title 16"/>
          <p:cNvSpPr>
            <a:spLocks noGrp="1"/>
          </p:cNvSpPr>
          <p:nvPr>
            <p:ph type="title" hasCustomPrompt="1"/>
          </p:nvPr>
        </p:nvSpPr>
        <p:spPr>
          <a:xfrm>
            <a:off x="1204914" y="936046"/>
            <a:ext cx="7631221" cy="759006"/>
          </a:xfrm>
        </p:spPr>
        <p:txBody>
          <a:bodyPr wrap="square">
            <a:normAutofit/>
          </a:bodyPr>
          <a:lstStyle/>
          <a:p>
            <a:r>
              <a:rPr lang="en-US" dirty="0"/>
              <a:t>CLICK TO EDIT MASTER TITLE STYLE </a:t>
            </a:r>
          </a:p>
        </p:txBody>
      </p:sp>
    </p:spTree>
  </p:cSld>
  <p:clrMapOvr>
    <a:masterClrMapping/>
  </p:clrMapOvr>
  <p:hf hdr="0" ftr="0" dt="0"/>
  <p:extLst mod="1">
    <p:ext uri="{DCECCB84-F9BA-43D5-87BE-67443E8EF086}">
      <p15:sldGuideLst xmlns:p15="http://schemas.microsoft.com/office/powerpoint/2012/main">
        <p15:guide id="1" orient="horz" pos="2386" userDrawn="1">
          <p15:clr>
            <a:srgbClr val="FBAE40"/>
          </p15:clr>
        </p15:guide>
        <p15:guide id="2" pos="2972" userDrawn="1">
          <p15:clr>
            <a:srgbClr val="FBAE40"/>
          </p15:clr>
        </p15:guide>
        <p15:guide id="3" pos="5232" userDrawn="1">
          <p15:clr>
            <a:srgbClr val="FBAE40"/>
          </p15:clr>
        </p15:guide>
        <p15:guide id="4" pos="5530" userDrawn="1">
          <p15:clr>
            <a:srgbClr val="FBAE40"/>
          </p15:clr>
        </p15:guide>
        <p15:guide id="5" pos="458" userDrawn="1">
          <p15:clr>
            <a:srgbClr val="FBAE40"/>
          </p15:clr>
        </p15:guide>
        <p15:guide id="6" pos="713" userDrawn="1">
          <p15:clr>
            <a:srgbClr val="FBAE40"/>
          </p15:clr>
        </p15:guide>
        <p15:guide id="7" orient="horz" pos="1068" userDrawn="1">
          <p15:clr>
            <a:srgbClr val="FBAE40"/>
          </p15:clr>
        </p15:guide>
        <p15:guide id="8" orient="horz" pos="590" userDrawn="1">
          <p15:clr>
            <a:srgbClr val="FBAE40"/>
          </p15:clr>
        </p15:guide>
        <p15:guide id="9" orient="horz" pos="4182" userDrawn="1">
          <p15:clr>
            <a:srgbClr val="FBAE40"/>
          </p15:clr>
        </p15:guide>
        <p15:guide id="10" orient="horz" pos="1273"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xercise slide">
    <p:spTree>
      <p:nvGrpSpPr>
        <p:cNvPr id="1" name=""/>
        <p:cNvGrpSpPr/>
        <p:nvPr/>
      </p:nvGrpSpPr>
      <p:grpSpPr>
        <a:xfrm>
          <a:off x="0" y="0"/>
          <a:ext cx="0" cy="0"/>
          <a:chOff x="0" y="0"/>
          <a:chExt cx="0" cy="0"/>
        </a:xfrm>
      </p:grpSpPr>
      <p:sp>
        <p:nvSpPr>
          <p:cNvPr id="10" name="Content Placeholder 2"/>
          <p:cNvSpPr>
            <a:spLocks noGrp="1"/>
          </p:cNvSpPr>
          <p:nvPr>
            <p:ph idx="1"/>
          </p:nvPr>
        </p:nvSpPr>
        <p:spPr>
          <a:xfrm>
            <a:off x="1204913" y="2012414"/>
            <a:ext cx="7631223" cy="4611670"/>
          </a:xfrm>
        </p:spPr>
        <p:txBody>
          <a:bodyPr/>
          <a:lstStyle>
            <a:lvl1pPr marL="284399" indent="-284399">
              <a:spcBef>
                <a:spcPts val="1098"/>
              </a:spcBef>
              <a:spcAft>
                <a:spcPts val="600"/>
              </a:spcAft>
              <a:defRPr/>
            </a:lvl1pPr>
            <a:lvl2pPr marL="284399" indent="-284399">
              <a:spcBef>
                <a:spcPts val="1098"/>
              </a:spcBef>
              <a:spcAft>
                <a:spcPts val="600"/>
              </a:spcAft>
              <a:defRPr/>
            </a:lvl2pPr>
            <a:lvl3pPr marL="284399" indent="-284399">
              <a:spcBef>
                <a:spcPts val="1098"/>
              </a:spcBef>
              <a:spcAft>
                <a:spcPts val="600"/>
              </a:spcAft>
              <a:defRPr/>
            </a:lvl3pPr>
            <a:lvl4pPr marL="284399" indent="-284399">
              <a:spcBef>
                <a:spcPts val="1098"/>
              </a:spcBef>
              <a:spcAft>
                <a:spcPts val="600"/>
              </a:spcAft>
              <a:defRPr/>
            </a:lvl4pPr>
            <a:lvl5pPr marL="284399" indent="-284399">
              <a:spcBef>
                <a:spcPts val="1098"/>
              </a:spcBef>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p:nvSpPr>
        <p:spPr>
          <a:xfrm>
            <a:off x="0" y="936046"/>
            <a:ext cx="791110" cy="7590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3"/>
          <p:cNvSpPr txBox="1">
            <a:spLocks/>
          </p:cNvSpPr>
          <p:nvPr/>
        </p:nvSpPr>
        <p:spPr>
          <a:xfrm>
            <a:off x="791110" y="7111495"/>
            <a:ext cx="3595954" cy="180504"/>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i="0" kern="1200" dirty="0">
                <a:effectLst/>
                <a:latin typeface="+mn-lt"/>
                <a:ea typeface="Lucida Sans" charset="0"/>
                <a:cs typeface="Lucida Sans" charset="0"/>
              </a:rPr>
              <a:t>GLI Training Package: </a:t>
            </a:r>
            <a:r>
              <a:rPr lang="en-GB" sz="800" b="0" i="0" kern="1200" dirty="0">
                <a:effectLst/>
                <a:latin typeface="+mn-lt"/>
                <a:ea typeface="Lucida Sans" charset="0"/>
                <a:cs typeface="Lucida Sans" charset="0"/>
              </a:rPr>
              <a:t>P</a:t>
            </a:r>
            <a:r>
              <a:rPr lang="en-GB" sz="800" b="0" i="0" dirty="0">
                <a:latin typeface="+mn-lt"/>
                <a:ea typeface="Lucida Sans" charset="0"/>
                <a:cs typeface="Lucida Sans" charset="0"/>
              </a:rPr>
              <a:t>lan and implement a quality assurance programme </a:t>
            </a:r>
            <a:endParaRPr lang="en-US" sz="900" b="0" i="0" dirty="0">
              <a:latin typeface="+mn-lt"/>
              <a:ea typeface="Lucida Sans" charset="0"/>
              <a:cs typeface="Lucida Sans" charset="0"/>
            </a:endParaRPr>
          </a:p>
        </p:txBody>
      </p:sp>
      <p:sp>
        <p:nvSpPr>
          <p:cNvPr id="15"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200" smtClean="0"/>
              <a:pPr/>
              <a:t>‹#›</a:t>
            </a:fld>
            <a:endParaRPr lang="en-US" sz="1200" dirty="0"/>
          </a:p>
        </p:txBody>
      </p:sp>
      <p:sp>
        <p:nvSpPr>
          <p:cNvPr id="16" name="Title 16"/>
          <p:cNvSpPr>
            <a:spLocks noGrp="1"/>
          </p:cNvSpPr>
          <p:nvPr>
            <p:ph type="title" hasCustomPrompt="1"/>
          </p:nvPr>
        </p:nvSpPr>
        <p:spPr>
          <a:xfrm>
            <a:off x="1204914" y="936046"/>
            <a:ext cx="7631221" cy="759006"/>
          </a:xfrm>
        </p:spPr>
        <p:txBody>
          <a:bodyPr wrap="square">
            <a:normAutofit/>
          </a:bodyPr>
          <a:lstStyle>
            <a:lvl1pPr>
              <a:defRPr>
                <a:solidFill>
                  <a:srgbClr val="DC1F26"/>
                </a:solidFill>
              </a:defRPr>
            </a:lvl1pPr>
          </a:lstStyle>
          <a:p>
            <a:r>
              <a:rPr lang="en-US" dirty="0"/>
              <a:t>CLICK TO EDIT MASTER TITLE STYLE </a:t>
            </a:r>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714" y="967220"/>
            <a:ext cx="664464" cy="676656"/>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957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Tab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14643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4" y="402484"/>
            <a:ext cx="8663047" cy="1461188"/>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0534" y="2012414"/>
            <a:ext cx="8663047" cy="479654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0534" y="7006701"/>
            <a:ext cx="2259925" cy="402483"/>
          </a:xfrm>
          <a:prstGeom prst="rect">
            <a:avLst/>
          </a:prstGeom>
        </p:spPr>
        <p:txBody>
          <a:bodyPr vert="horz" lIns="91440" tIns="45720" rIns="91440" bIns="45720" rtlCol="0" anchor="ctr"/>
          <a:lstStyle>
            <a:lvl1pPr algn="l">
              <a:defRPr sz="1318">
                <a:solidFill>
                  <a:schemeClr val="tx1">
                    <a:tint val="75000"/>
                  </a:schemeClr>
                </a:solidFill>
              </a:defRPr>
            </a:lvl1pPr>
          </a:lstStyle>
          <a:p>
            <a:fld id="{C9E73051-DB30-A64F-9FD3-2512FC6A75D9}" type="datetime1">
              <a:rPr lang="en-ZA" smtClean="0"/>
              <a:t>2018/03/06</a:t>
            </a:fld>
            <a:endParaRPr lang="en-US"/>
          </a:p>
        </p:txBody>
      </p:sp>
    </p:spTree>
    <p:extLst>
      <p:ext uri="{BB962C8B-B14F-4D97-AF65-F5344CB8AC3E}">
        <p14:creationId xmlns:p14="http://schemas.microsoft.com/office/powerpoint/2010/main" val="57727108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31" r:id="rId4"/>
    <p:sldLayoutId id="2147483724" r:id="rId5"/>
  </p:sldLayoutIdLst>
  <p:hf hdr="0" ftr="0" dt="0"/>
  <p:txStyles>
    <p:titleStyle>
      <a:lvl1pPr algn="l" defTabSz="1004373" rtl="0" eaLnBrk="1" latinLnBrk="0" hangingPunct="1">
        <a:lnSpc>
          <a:spcPct val="90000"/>
        </a:lnSpc>
        <a:spcBef>
          <a:spcPct val="0"/>
        </a:spcBef>
        <a:buNone/>
        <a:defRPr sz="2800" b="1" i="1" kern="1200">
          <a:solidFill>
            <a:schemeClr val="tx1"/>
          </a:solidFill>
          <a:latin typeface="Trebuchet MS" charset="0"/>
          <a:ea typeface="Trebuchet MS" charset="0"/>
          <a:cs typeface="Trebuchet MS" charset="0"/>
        </a:defRPr>
      </a:lvl1pPr>
    </p:titleStyle>
    <p:bodyStyle>
      <a:lvl1pPr marL="251093" indent="-251093" algn="l" defTabSz="1004373" rtl="0" eaLnBrk="1" latinLnBrk="0" hangingPunct="1">
        <a:lnSpc>
          <a:spcPct val="100000"/>
        </a:lnSpc>
        <a:spcBef>
          <a:spcPts val="1098"/>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1pPr>
      <a:lvl2pPr marL="753280"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2pPr>
      <a:lvl3pPr marL="1255466"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3pPr>
      <a:lvl4pPr marL="1757652"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4pPr>
      <a:lvl5pPr marL="2259838" indent="-251093" algn="l" defTabSz="1004373"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5pPr>
      <a:lvl6pPr marL="2762025"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6pPr>
      <a:lvl7pPr marL="3264210"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7pPr>
      <a:lvl8pPr marL="3766398"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8pPr>
      <a:lvl9pPr marL="4268583" indent="-251093" algn="l" defTabSz="1004373"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9pPr>
    </p:bodyStyle>
    <p:otherStyle>
      <a:defPPr>
        <a:defRPr lang="en-US"/>
      </a:defPPr>
      <a:lvl1pPr marL="0" algn="l" defTabSz="1004373" rtl="0" eaLnBrk="1" latinLnBrk="0" hangingPunct="1">
        <a:defRPr sz="1977" kern="1200">
          <a:solidFill>
            <a:schemeClr val="tx1"/>
          </a:solidFill>
          <a:latin typeface="+mn-lt"/>
          <a:ea typeface="+mn-ea"/>
          <a:cs typeface="+mn-cs"/>
        </a:defRPr>
      </a:lvl1pPr>
      <a:lvl2pPr marL="502185" algn="l" defTabSz="1004373" rtl="0" eaLnBrk="1" latinLnBrk="0" hangingPunct="1">
        <a:defRPr sz="1977" kern="1200">
          <a:solidFill>
            <a:schemeClr val="tx1"/>
          </a:solidFill>
          <a:latin typeface="+mn-lt"/>
          <a:ea typeface="+mn-ea"/>
          <a:cs typeface="+mn-cs"/>
        </a:defRPr>
      </a:lvl2pPr>
      <a:lvl3pPr marL="1004373" algn="l" defTabSz="1004373" rtl="0" eaLnBrk="1" latinLnBrk="0" hangingPunct="1">
        <a:defRPr sz="1977" kern="1200">
          <a:solidFill>
            <a:schemeClr val="tx1"/>
          </a:solidFill>
          <a:latin typeface="+mn-lt"/>
          <a:ea typeface="+mn-ea"/>
          <a:cs typeface="+mn-cs"/>
        </a:defRPr>
      </a:lvl3pPr>
      <a:lvl4pPr marL="1506558" algn="l" defTabSz="1004373" rtl="0" eaLnBrk="1" latinLnBrk="0" hangingPunct="1">
        <a:defRPr sz="1977" kern="1200">
          <a:solidFill>
            <a:schemeClr val="tx1"/>
          </a:solidFill>
          <a:latin typeface="+mn-lt"/>
          <a:ea typeface="+mn-ea"/>
          <a:cs typeface="+mn-cs"/>
        </a:defRPr>
      </a:lvl4pPr>
      <a:lvl5pPr marL="2008746" algn="l" defTabSz="1004373" rtl="0" eaLnBrk="1" latinLnBrk="0" hangingPunct="1">
        <a:defRPr sz="1977" kern="1200">
          <a:solidFill>
            <a:schemeClr val="tx1"/>
          </a:solidFill>
          <a:latin typeface="+mn-lt"/>
          <a:ea typeface="+mn-ea"/>
          <a:cs typeface="+mn-cs"/>
        </a:defRPr>
      </a:lvl5pPr>
      <a:lvl6pPr marL="2510931" algn="l" defTabSz="1004373" rtl="0" eaLnBrk="1" latinLnBrk="0" hangingPunct="1">
        <a:defRPr sz="1977" kern="1200">
          <a:solidFill>
            <a:schemeClr val="tx1"/>
          </a:solidFill>
          <a:latin typeface="+mn-lt"/>
          <a:ea typeface="+mn-ea"/>
          <a:cs typeface="+mn-cs"/>
        </a:defRPr>
      </a:lvl6pPr>
      <a:lvl7pPr marL="3013117" algn="l" defTabSz="1004373" rtl="0" eaLnBrk="1" latinLnBrk="0" hangingPunct="1">
        <a:defRPr sz="1977" kern="1200">
          <a:solidFill>
            <a:schemeClr val="tx1"/>
          </a:solidFill>
          <a:latin typeface="+mn-lt"/>
          <a:ea typeface="+mn-ea"/>
          <a:cs typeface="+mn-cs"/>
        </a:defRPr>
      </a:lvl7pPr>
      <a:lvl8pPr marL="3515304" algn="l" defTabSz="1004373" rtl="0" eaLnBrk="1" latinLnBrk="0" hangingPunct="1">
        <a:defRPr sz="1977" kern="1200">
          <a:solidFill>
            <a:schemeClr val="tx1"/>
          </a:solidFill>
          <a:latin typeface="+mn-lt"/>
          <a:ea typeface="+mn-ea"/>
          <a:cs typeface="+mn-cs"/>
        </a:defRPr>
      </a:lvl8pPr>
      <a:lvl9pPr marL="4017490" algn="l" defTabSz="1004373" rtl="0" eaLnBrk="1" latinLnBrk="0" hangingPunct="1">
        <a:defRPr sz="19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dirty="0">
                <a:solidFill>
                  <a:schemeClr val="tx1">
                    <a:lumMod val="65000"/>
                    <a:lumOff val="35000"/>
                  </a:schemeClr>
                </a:solidFill>
              </a:rPr>
              <a:t>MODULE 8 (M8)</a:t>
            </a:r>
          </a:p>
        </p:txBody>
      </p:sp>
      <p:sp>
        <p:nvSpPr>
          <p:cNvPr id="3" name="Title 2"/>
          <p:cNvSpPr>
            <a:spLocks noGrp="1"/>
          </p:cNvSpPr>
          <p:nvPr>
            <p:ph type="title"/>
          </p:nvPr>
        </p:nvSpPr>
        <p:spPr>
          <a:xfrm>
            <a:off x="2801787" y="3130402"/>
            <a:ext cx="5889683" cy="1256868"/>
          </a:xfrm>
        </p:spPr>
        <p:txBody>
          <a:bodyPr/>
          <a:lstStyle/>
          <a:p>
            <a:r>
              <a:rPr lang="en-GB" dirty="0"/>
              <a:t>CLINICAL GUIDE TO </a:t>
            </a:r>
            <a:r>
              <a:rPr lang="en-GB"/>
              <a:t>XPERT MTB/RIF (ULTRA)</a:t>
            </a:r>
            <a:endParaRPr lang="en-GB" dirty="0"/>
          </a:p>
        </p:txBody>
      </p:sp>
    </p:spTree>
    <p:extLst>
      <p:ext uri="{BB962C8B-B14F-4D97-AF65-F5344CB8AC3E}">
        <p14:creationId xmlns:p14="http://schemas.microsoft.com/office/powerpoint/2010/main" val="1277911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2" y="1766937"/>
            <a:ext cx="7631223" cy="4611670"/>
          </a:xfrm>
        </p:spPr>
        <p:txBody>
          <a:bodyPr/>
          <a:lstStyle/>
          <a:p>
            <a:r>
              <a:rPr lang="en-GB" sz="2000" dirty="0">
                <a:solidFill>
                  <a:schemeClr val="tx1">
                    <a:lumMod val="65000"/>
                    <a:lumOff val="35000"/>
                  </a:schemeClr>
                </a:solidFill>
              </a:rPr>
              <a:t>Algorithm 1 is the preferred algorithm for testing in support of the diagnosis of TB in individuals being evaluated for pulmonary TB and incorporates the goals of the End TB Strategy for the use of WRDs and universal DST</a:t>
            </a:r>
          </a:p>
          <a:p>
            <a:r>
              <a:rPr lang="en-GB" sz="2000" dirty="0">
                <a:solidFill>
                  <a:schemeClr val="tx1">
                    <a:lumMod val="65000"/>
                    <a:lumOff val="35000"/>
                  </a:schemeClr>
                </a:solidFill>
              </a:rPr>
              <a:t>Algorithm 1 should be followed in any setting where Xpert MTB/RIF testing is available on site or when testing can be accessed through a reliable referral system with short turnaround time</a:t>
            </a:r>
          </a:p>
          <a:p>
            <a:r>
              <a:rPr lang="en-GB" sz="2000" dirty="0">
                <a:solidFill>
                  <a:schemeClr val="tx1">
                    <a:lumMod val="65000"/>
                    <a:lumOff val="35000"/>
                  </a:schemeClr>
                </a:solidFill>
              </a:rPr>
              <a:t>The Xpert MTB/RIF test is not recommended as a test to monitor treatment</a:t>
            </a: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lstStyle/>
          <a:p>
            <a:pPr>
              <a:defRPr/>
            </a:pPr>
            <a:r>
              <a:rPr lang="en-US" dirty="0"/>
              <a:t>DIAGNOSTIC ALGORITHM (1)</a:t>
            </a:r>
          </a:p>
        </p:txBody>
      </p:sp>
      <p:sp>
        <p:nvSpPr>
          <p:cNvPr id="4" name="TextBox 3"/>
          <p:cNvSpPr txBox="1"/>
          <p:nvPr/>
        </p:nvSpPr>
        <p:spPr>
          <a:xfrm flipH="1">
            <a:off x="5980400" y="6672101"/>
            <a:ext cx="2905849" cy="400110"/>
          </a:xfrm>
          <a:prstGeom prst="rect">
            <a:avLst/>
          </a:prstGeom>
          <a:noFill/>
        </p:spPr>
        <p:txBody>
          <a:bodyPr wrap="square" rtlCol="0">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spTree>
    <p:extLst>
      <p:ext uri="{BB962C8B-B14F-4D97-AF65-F5344CB8AC3E}">
        <p14:creationId xmlns:p14="http://schemas.microsoft.com/office/powerpoint/2010/main" val="1589763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79619" y="904458"/>
            <a:ext cx="8460471" cy="1385896"/>
          </a:xfrm>
        </p:spPr>
        <p:txBody>
          <a:bodyPr>
            <a:noAutofit/>
          </a:bodyPr>
          <a:lstStyle/>
          <a:p>
            <a:pPr>
              <a:defRPr/>
            </a:pPr>
            <a:r>
              <a:rPr lang="en-US" dirty="0"/>
              <a:t>ALGORITHM 3: ALGORITHM FOR TESTING FOR SECOND-LINE DRUG RESISTANCE AMONG RIFAMPICIN-RESISTANT TB OR MDR-TB PATIENTS </a:t>
            </a:r>
            <a:br>
              <a:rPr lang="en-US" dirty="0"/>
            </a:br>
            <a:endParaRPr lang="en-US" dirty="0"/>
          </a:p>
        </p:txBody>
      </p:sp>
      <p:sp>
        <p:nvSpPr>
          <p:cNvPr id="4" name="TextBox 3"/>
          <p:cNvSpPr txBox="1"/>
          <p:nvPr/>
        </p:nvSpPr>
        <p:spPr>
          <a:xfrm flipH="1">
            <a:off x="5980400" y="6672101"/>
            <a:ext cx="2905849" cy="400110"/>
          </a:xfrm>
          <a:prstGeom prst="rect">
            <a:avLst/>
          </a:prstGeom>
          <a:noFill/>
        </p:spPr>
        <p:txBody>
          <a:bodyPr wrap="square" rtlCol="0">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sp>
        <p:nvSpPr>
          <p:cNvPr id="5" name="TextBox 4"/>
          <p:cNvSpPr txBox="1"/>
          <p:nvPr/>
        </p:nvSpPr>
        <p:spPr>
          <a:xfrm>
            <a:off x="6693262" y="2542903"/>
            <a:ext cx="2542902" cy="2893100"/>
          </a:xfrm>
          <a:prstGeom prst="rect">
            <a:avLst/>
          </a:prstGeom>
          <a:noFill/>
        </p:spPr>
        <p:txBody>
          <a:bodyPr wrap="square" rtlCol="0">
            <a:spAutoFit/>
          </a:bodyPr>
          <a:lstStyle/>
          <a:p>
            <a:r>
              <a:rPr lang="en-US" sz="700" baseline="30000" dirty="0">
                <a:solidFill>
                  <a:schemeClr val="tx1">
                    <a:lumMod val="65000"/>
                    <a:lumOff val="35000"/>
                  </a:schemeClr>
                </a:solidFill>
                <a:latin typeface="Arial" charset="0"/>
                <a:ea typeface="Arial" charset="0"/>
                <a:cs typeface="Arial" charset="0"/>
              </a:rPr>
              <a:t>1 </a:t>
            </a:r>
            <a:r>
              <a:rPr lang="en-US" sz="700" dirty="0">
                <a:solidFill>
                  <a:schemeClr val="tx1">
                    <a:lumMod val="65000"/>
                    <a:lumOff val="35000"/>
                  </a:schemeClr>
                </a:solidFill>
                <a:latin typeface="Arial" charset="0"/>
                <a:ea typeface="Arial" charset="0"/>
                <a:cs typeface="Arial" charset="0"/>
              </a:rPr>
              <a:t> Patients may be initiated on the shorter MDR-TB regimen if the patient is assessed as being at low risk of having resistance to FQs and to SLIDs and meets the eligibility requirements. In patients at high risk of resistance or in settings with high underlying prevalence of resistance to FQs or SLIDs, selection or design of the treatment regimen to initiate may be guided by SL-LPA if the results can be obtained rapidly. See WHO </a:t>
            </a:r>
            <a:r>
              <a:rPr lang="en-US" sz="700" i="1" dirty="0">
                <a:solidFill>
                  <a:schemeClr val="tx1">
                    <a:lumMod val="65000"/>
                    <a:lumOff val="35000"/>
                  </a:schemeClr>
                </a:solidFill>
                <a:latin typeface="Arial" charset="0"/>
                <a:ea typeface="Arial" charset="0"/>
                <a:cs typeface="Arial" charset="0"/>
              </a:rPr>
              <a:t>Guidelines for the programmatic management of drug-resistant tuberculosis, 2016 update. </a:t>
            </a: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2</a:t>
            </a:r>
            <a:r>
              <a:rPr lang="en-US" sz="700" dirty="0">
                <a:solidFill>
                  <a:schemeClr val="tx1">
                    <a:lumMod val="65000"/>
                    <a:lumOff val="35000"/>
                  </a:schemeClr>
                </a:solidFill>
                <a:latin typeface="Arial" charset="0"/>
                <a:ea typeface="Arial" charset="0"/>
                <a:cs typeface="Arial" charset="0"/>
              </a:rPr>
              <a:t>  Diagnostic accuracy is similar when SL-LPA is performed directly on sputum or from cultured isolates. SL-LPA can be used on smear-positive or smear-negative specimens although a higher indeterminate rate will occur when testing smear-negative specimens. </a:t>
            </a:r>
          </a:p>
          <a:p>
            <a:endParaRPr lang="en-US" sz="700" dirty="0">
              <a:solidFill>
                <a:schemeClr val="tx1">
                  <a:lumMod val="65000"/>
                  <a:lumOff val="35000"/>
                </a:schemeClr>
              </a:solidFill>
              <a:latin typeface="Arial" charset="0"/>
              <a:ea typeface="Arial" charset="0"/>
              <a:cs typeface="Arial" charset="0"/>
            </a:endParaRPr>
          </a:p>
          <a:p>
            <a:r>
              <a:rPr lang="en-US" sz="700" baseline="30000" dirty="0">
                <a:solidFill>
                  <a:schemeClr val="tx1">
                    <a:lumMod val="65000"/>
                    <a:lumOff val="35000"/>
                  </a:schemeClr>
                </a:solidFill>
                <a:latin typeface="Arial" charset="0"/>
                <a:ea typeface="Arial" charset="0"/>
                <a:cs typeface="Arial" charset="0"/>
              </a:rPr>
              <a:t>3 </a:t>
            </a:r>
            <a:r>
              <a:rPr lang="en-US" sz="700" dirty="0">
                <a:solidFill>
                  <a:schemeClr val="tx1">
                    <a:lumMod val="65000"/>
                    <a:lumOff val="35000"/>
                  </a:schemeClr>
                </a:solidFill>
                <a:latin typeface="Arial" charset="0"/>
                <a:ea typeface="Arial" charset="0"/>
                <a:cs typeface="Arial" charset="0"/>
              </a:rPr>
              <a:t> The shorter MDR-TB regimen may be used in MDR-TB patients who do not have the following conditions: 1) confirmed resistance, or suspected ineffectiveness, to a medicine (except isoniazid) in the shorter MDR-TB regimen for which there is reliable DST, 2) previous exposure for &gt;one month to a second-line medicine included in the shorter MDR-TB regimen, 3) intolerance to one or more medicines in the shorter MDR-TB regimen or increased risk of toxicity, 4) pregnancy, or 5) </a:t>
            </a:r>
            <a:r>
              <a:rPr lang="en-US" sz="700" dirty="0" err="1">
                <a:solidFill>
                  <a:schemeClr val="tx1">
                    <a:lumMod val="65000"/>
                    <a:lumOff val="35000"/>
                  </a:schemeClr>
                </a:solidFill>
                <a:latin typeface="Arial" charset="0"/>
                <a:ea typeface="Arial" charset="0"/>
                <a:cs typeface="Arial" charset="0"/>
              </a:rPr>
              <a:t>extrapulmonary</a:t>
            </a:r>
            <a:r>
              <a:rPr lang="en-US" sz="700" dirty="0">
                <a:solidFill>
                  <a:schemeClr val="tx1">
                    <a:lumMod val="65000"/>
                    <a:lumOff val="35000"/>
                  </a:schemeClr>
                </a:solidFill>
                <a:latin typeface="Arial" charset="0"/>
                <a:ea typeface="Arial" charset="0"/>
                <a:cs typeface="Arial" charset="0"/>
              </a:rPr>
              <a:t> disease. </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13544" y="2208726"/>
            <a:ext cx="5869679" cy="4491439"/>
          </a:xfrm>
          <a:prstGeom prst="rect">
            <a:avLst/>
          </a:prstGeom>
        </p:spPr>
      </p:pic>
    </p:spTree>
    <p:extLst>
      <p:ext uri="{BB962C8B-B14F-4D97-AF65-F5344CB8AC3E}">
        <p14:creationId xmlns:p14="http://schemas.microsoft.com/office/powerpoint/2010/main" val="665996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Algorithm 3 is for further evaluation of patients with RR-TB or MDR-TB. </a:t>
            </a:r>
          </a:p>
          <a:p>
            <a:r>
              <a:rPr lang="en-GB" sz="2000" dirty="0">
                <a:solidFill>
                  <a:schemeClr val="tx1">
                    <a:lumMod val="65000"/>
                    <a:lumOff val="35000"/>
                  </a:schemeClr>
                </a:solidFill>
              </a:rPr>
              <a:t>All patients with RR-TB or MDR-TB should be started on a second-line regimen </a:t>
            </a:r>
          </a:p>
          <a:p>
            <a:r>
              <a:rPr lang="en-GB" sz="2000" dirty="0">
                <a:solidFill>
                  <a:schemeClr val="tx1">
                    <a:lumMod val="65000"/>
                    <a:lumOff val="35000"/>
                  </a:schemeClr>
                </a:solidFill>
              </a:rPr>
              <a:t>The results of DST for FQs and SLIDs should ideally be known for all RR-TB and MDR-TB patients before starting treatment, although this testing should not delay the start of treatment</a:t>
            </a:r>
          </a:p>
          <a:p>
            <a:r>
              <a:rPr lang="en-GB" sz="2000" dirty="0">
                <a:solidFill>
                  <a:schemeClr val="tx1">
                    <a:lumMod val="65000"/>
                    <a:lumOff val="35000"/>
                  </a:schemeClr>
                </a:solidFill>
              </a:rPr>
              <a:t>If SL-LPA is not available, patients should be treated according to national guidelines. Patients may be evaluated for the use of a shorter MDR-TB regimen using criteria such as country drug-resistance patterns and the patient’s treatment history.</a:t>
            </a:r>
          </a:p>
        </p:txBody>
      </p:sp>
      <p:sp>
        <p:nvSpPr>
          <p:cNvPr id="2" name="Title 1"/>
          <p:cNvSpPr>
            <a:spLocks noGrp="1"/>
          </p:cNvSpPr>
          <p:nvPr>
            <p:ph type="title"/>
          </p:nvPr>
        </p:nvSpPr>
        <p:spPr/>
        <p:txBody>
          <a:bodyPr/>
          <a:lstStyle/>
          <a:p>
            <a:pPr>
              <a:defRPr/>
            </a:pPr>
            <a:r>
              <a:rPr lang="en-US" dirty="0"/>
              <a:t>DIAGNOSTIC ALGORITHM (3)</a:t>
            </a:r>
          </a:p>
        </p:txBody>
      </p:sp>
      <p:sp>
        <p:nvSpPr>
          <p:cNvPr id="4" name="TextBox 3"/>
          <p:cNvSpPr txBox="1"/>
          <p:nvPr/>
        </p:nvSpPr>
        <p:spPr>
          <a:xfrm flipH="1">
            <a:off x="5980400" y="6672101"/>
            <a:ext cx="2905849" cy="400110"/>
          </a:xfrm>
          <a:prstGeom prst="rect">
            <a:avLst/>
          </a:prstGeom>
          <a:noFill/>
        </p:spPr>
        <p:txBody>
          <a:bodyPr wrap="square" rtlCol="0">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spTree>
    <p:extLst>
      <p:ext uri="{BB962C8B-B14F-4D97-AF65-F5344CB8AC3E}">
        <p14:creationId xmlns:p14="http://schemas.microsoft.com/office/powerpoint/2010/main" val="725701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XPERT </a:t>
            </a:r>
            <a:r>
              <a:rPr lang="en-US" dirty="0">
                <a:cs typeface="Calibri" panose="020F0502020204030204" pitchFamily="34" charset="0"/>
              </a:rPr>
              <a:t>MTB/RIF </a:t>
            </a:r>
            <a:r>
              <a:rPr lang="en-GB" dirty="0"/>
              <a:t>ULTRA</a:t>
            </a:r>
          </a:p>
        </p:txBody>
      </p:sp>
      <p:sp>
        <p:nvSpPr>
          <p:cNvPr id="3" name="Content Placeholder 2"/>
          <p:cNvSpPr>
            <a:spLocks noGrp="1"/>
          </p:cNvSpPr>
          <p:nvPr>
            <p:ph idx="1"/>
          </p:nvPr>
        </p:nvSpPr>
        <p:spPr/>
        <p:txBody>
          <a:bodyPr/>
          <a:lstStyle/>
          <a:p>
            <a:r>
              <a:rPr lang="en-US" sz="2000" dirty="0">
                <a:solidFill>
                  <a:schemeClr val="tx1">
                    <a:lumMod val="65000"/>
                    <a:lumOff val="35000"/>
                  </a:schemeClr>
                </a:solidFill>
              </a:rPr>
              <a:t>GeneXpert </a:t>
            </a:r>
            <a:r>
              <a:rPr lang="en-US" sz="2000" dirty="0">
                <a:solidFill>
                  <a:schemeClr val="tx1">
                    <a:lumMod val="65000"/>
                    <a:lumOff val="35000"/>
                  </a:schemeClr>
                </a:solidFill>
                <a:cs typeface="Calibri" panose="020F0502020204030204" pitchFamily="34" charset="0"/>
              </a:rPr>
              <a:t>MTB/RIF </a:t>
            </a:r>
            <a:r>
              <a:rPr lang="en-US" sz="2000" dirty="0">
                <a:solidFill>
                  <a:schemeClr val="tx1">
                    <a:lumMod val="65000"/>
                    <a:lumOff val="35000"/>
                  </a:schemeClr>
                </a:solidFill>
              </a:rPr>
              <a:t>Ultra</a:t>
            </a:r>
          </a:p>
          <a:p>
            <a:pPr marL="847217" lvl="2" indent="-390017" defTabSz="1041632">
              <a:lnSpc>
                <a:spcPct val="85000"/>
              </a:lnSpc>
              <a:spcBef>
                <a:spcPts val="600"/>
              </a:spcBef>
              <a:defRPr/>
            </a:pPr>
            <a:r>
              <a:rPr lang="en-US" sz="2000" kern="0" dirty="0">
                <a:solidFill>
                  <a:schemeClr val="tx1">
                    <a:lumMod val="65000"/>
                    <a:lumOff val="35000"/>
                  </a:schemeClr>
                </a:solidFill>
              </a:rPr>
              <a:t>Follows the same procedure as the Xpert MTB/RIF test</a:t>
            </a:r>
          </a:p>
          <a:p>
            <a:pPr marL="847217" lvl="2" indent="-390017" defTabSz="1041632">
              <a:lnSpc>
                <a:spcPct val="85000"/>
              </a:lnSpc>
              <a:spcBef>
                <a:spcPts val="600"/>
              </a:spcBef>
              <a:defRPr/>
            </a:pPr>
            <a:r>
              <a:rPr lang="en-US" sz="2000" kern="0" dirty="0">
                <a:solidFill>
                  <a:schemeClr val="tx1">
                    <a:lumMod val="65000"/>
                    <a:lumOff val="35000"/>
                  </a:schemeClr>
                </a:solidFill>
              </a:rPr>
              <a:t>Next-generation test with improved sensitivity and detection of RR particularly in smear-negative culture-positive specimens and in specimens from HIV-infected patients</a:t>
            </a:r>
          </a:p>
          <a:p>
            <a:pPr marL="847217" lvl="2" indent="-390017" defTabSz="1041632">
              <a:lnSpc>
                <a:spcPct val="85000"/>
              </a:lnSpc>
              <a:spcBef>
                <a:spcPts val="600"/>
              </a:spcBef>
              <a:defRPr/>
            </a:pPr>
            <a:r>
              <a:rPr lang="en-US" sz="2000" kern="0" dirty="0">
                <a:solidFill>
                  <a:schemeClr val="tx1">
                    <a:lumMod val="65000"/>
                    <a:lumOff val="35000"/>
                  </a:schemeClr>
                </a:solidFill>
              </a:rPr>
              <a:t>Can detect non-replicating or non-viable bacilli present particularly in patients with recent history of TB, reducing the overall specificity of Xpert </a:t>
            </a:r>
            <a:r>
              <a:rPr lang="en-US" sz="2000" dirty="0">
                <a:solidFill>
                  <a:schemeClr val="tx1">
                    <a:lumMod val="65000"/>
                    <a:lumOff val="35000"/>
                  </a:schemeClr>
                </a:solidFill>
                <a:cs typeface="Calibri" panose="020F0502020204030204" pitchFamily="34" charset="0"/>
              </a:rPr>
              <a:t>MTB/RIF </a:t>
            </a:r>
            <a:r>
              <a:rPr lang="en-US" sz="2000" kern="0" dirty="0">
                <a:solidFill>
                  <a:schemeClr val="tx1">
                    <a:lumMod val="65000"/>
                    <a:lumOff val="35000"/>
                  </a:schemeClr>
                </a:solidFill>
              </a:rPr>
              <a:t>Ultra in high-burden TB settings</a:t>
            </a:r>
            <a:endParaRPr lang="en-US" sz="2000" dirty="0">
              <a:solidFill>
                <a:schemeClr val="tx1">
                  <a:lumMod val="65000"/>
                  <a:lumOff val="35000"/>
                </a:schemeClr>
              </a:solidFill>
            </a:endParaRPr>
          </a:p>
        </p:txBody>
      </p:sp>
    </p:spTree>
    <p:extLst>
      <p:ext uri="{BB962C8B-B14F-4D97-AF65-F5344CB8AC3E}">
        <p14:creationId xmlns:p14="http://schemas.microsoft.com/office/powerpoint/2010/main" val="232065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XPERT </a:t>
            </a:r>
            <a:r>
              <a:rPr lang="en-US" dirty="0">
                <a:cs typeface="Calibri" panose="020F0502020204030204" pitchFamily="34" charset="0"/>
              </a:rPr>
              <a:t>MTB/RIF </a:t>
            </a:r>
            <a:r>
              <a:rPr lang="en-GB" dirty="0"/>
              <a:t>ULTRA</a:t>
            </a:r>
          </a:p>
        </p:txBody>
      </p:sp>
      <p:sp>
        <p:nvSpPr>
          <p:cNvPr id="3" name="Content Placeholder 2"/>
          <p:cNvSpPr>
            <a:spLocks noGrp="1"/>
          </p:cNvSpPr>
          <p:nvPr>
            <p:ph idx="1"/>
          </p:nvPr>
        </p:nvSpPr>
        <p:spPr/>
        <p:txBody>
          <a:bodyPr/>
          <a:lstStyle/>
          <a:p>
            <a:pPr marL="847217" lvl="1" indent="-390017" defTabSz="1041632">
              <a:lnSpc>
                <a:spcPct val="85000"/>
              </a:lnSpc>
              <a:spcBef>
                <a:spcPts val="600"/>
              </a:spcBef>
              <a:defRPr/>
            </a:pPr>
            <a:r>
              <a:rPr lang="en-US" sz="2000" dirty="0">
                <a:solidFill>
                  <a:schemeClr val="tx1">
                    <a:lumMod val="65000"/>
                    <a:lumOff val="35000"/>
                  </a:schemeClr>
                </a:solidFill>
              </a:rPr>
              <a:t>GeneXpert </a:t>
            </a:r>
            <a:r>
              <a:rPr lang="en-US" sz="2000" dirty="0">
                <a:solidFill>
                  <a:schemeClr val="tx1">
                    <a:lumMod val="65000"/>
                    <a:lumOff val="35000"/>
                  </a:schemeClr>
                </a:solidFill>
                <a:cs typeface="Calibri" panose="020F0502020204030204" pitchFamily="34" charset="0"/>
              </a:rPr>
              <a:t>MTB/RIF </a:t>
            </a:r>
            <a:r>
              <a:rPr lang="en-US" sz="2000" dirty="0">
                <a:solidFill>
                  <a:schemeClr val="tx1">
                    <a:lumMod val="65000"/>
                    <a:lumOff val="35000"/>
                  </a:schemeClr>
                </a:solidFill>
              </a:rPr>
              <a:t>Ultra</a:t>
            </a:r>
          </a:p>
          <a:p>
            <a:pPr marL="1135217" lvl="2" indent="-390017" defTabSz="1041632">
              <a:lnSpc>
                <a:spcPct val="85000"/>
              </a:lnSpc>
              <a:spcBef>
                <a:spcPts val="600"/>
              </a:spcBef>
              <a:defRPr/>
            </a:pPr>
            <a:r>
              <a:rPr lang="en-US" sz="2000" kern="0" dirty="0">
                <a:solidFill>
                  <a:schemeClr val="tx1">
                    <a:lumMod val="65000"/>
                    <a:lumOff val="35000"/>
                  </a:schemeClr>
                </a:solidFill>
              </a:rPr>
              <a:t>Improved sensitivity for </a:t>
            </a:r>
            <a:r>
              <a:rPr lang="en-US" sz="2000" kern="0" dirty="0" err="1">
                <a:solidFill>
                  <a:schemeClr val="tx1">
                    <a:lumMod val="65000"/>
                    <a:lumOff val="35000"/>
                  </a:schemeClr>
                </a:solidFill>
              </a:rPr>
              <a:t>extrapulmonary</a:t>
            </a:r>
            <a:r>
              <a:rPr lang="en-US" sz="2000" kern="0" dirty="0">
                <a:solidFill>
                  <a:schemeClr val="tx1">
                    <a:lumMod val="65000"/>
                    <a:lumOff val="35000"/>
                  </a:schemeClr>
                </a:solidFill>
              </a:rPr>
              <a:t> specimens and pediatrics</a:t>
            </a:r>
          </a:p>
          <a:p>
            <a:pPr marL="1135217" lvl="2" indent="-390017" defTabSz="1041632">
              <a:lnSpc>
                <a:spcPct val="85000"/>
              </a:lnSpc>
              <a:spcBef>
                <a:spcPts val="600"/>
              </a:spcBef>
              <a:defRPr/>
            </a:pPr>
            <a:r>
              <a:rPr lang="en-US" sz="2000" kern="0" dirty="0" err="1">
                <a:solidFill>
                  <a:schemeClr val="tx1">
                    <a:lumMod val="65000"/>
                    <a:lumOff val="35000"/>
                  </a:schemeClr>
                </a:solidFill>
              </a:rPr>
              <a:t>Extrapulmonary</a:t>
            </a:r>
            <a:r>
              <a:rPr lang="en-US" sz="2000" kern="0" dirty="0">
                <a:solidFill>
                  <a:schemeClr val="tx1">
                    <a:lumMod val="65000"/>
                    <a:lumOff val="35000"/>
                  </a:schemeClr>
                </a:solidFill>
              </a:rPr>
              <a:t> specimens include*</a:t>
            </a:r>
          </a:p>
          <a:p>
            <a:pPr marL="1459217" lvl="2" indent="-390017" defTabSz="1041632">
              <a:lnSpc>
                <a:spcPct val="85000"/>
              </a:lnSpc>
              <a:spcBef>
                <a:spcPts val="600"/>
              </a:spcBef>
              <a:defRPr/>
            </a:pPr>
            <a:r>
              <a:rPr lang="en-US" sz="2000" kern="0" dirty="0">
                <a:solidFill>
                  <a:schemeClr val="tx1">
                    <a:lumMod val="65000"/>
                    <a:lumOff val="35000"/>
                  </a:schemeClr>
                </a:solidFill>
              </a:rPr>
              <a:t>Cerebrospinal fluid (CSF)</a:t>
            </a:r>
          </a:p>
          <a:p>
            <a:pPr marL="1459217" lvl="2" indent="-390017" defTabSz="1041632">
              <a:lnSpc>
                <a:spcPct val="85000"/>
              </a:lnSpc>
              <a:spcBef>
                <a:spcPts val="600"/>
              </a:spcBef>
              <a:defRPr/>
            </a:pPr>
            <a:r>
              <a:rPr lang="en-US" sz="2000" kern="0" dirty="0">
                <a:solidFill>
                  <a:schemeClr val="tx1">
                    <a:lumMod val="65000"/>
                    <a:lumOff val="35000"/>
                  </a:schemeClr>
                </a:solidFill>
              </a:rPr>
              <a:t>Lymph nodes</a:t>
            </a:r>
          </a:p>
          <a:p>
            <a:pPr marL="1459217" lvl="2" indent="-390017" defTabSz="1041632">
              <a:lnSpc>
                <a:spcPct val="85000"/>
              </a:lnSpc>
              <a:spcBef>
                <a:spcPts val="600"/>
              </a:spcBef>
              <a:defRPr/>
            </a:pPr>
            <a:r>
              <a:rPr lang="en-US" sz="2000" kern="0" dirty="0">
                <a:solidFill>
                  <a:schemeClr val="tx1">
                    <a:lumMod val="65000"/>
                    <a:lumOff val="35000"/>
                  </a:schemeClr>
                </a:solidFill>
              </a:rPr>
              <a:t>Tissue specimens</a:t>
            </a:r>
          </a:p>
          <a:p>
            <a:pPr marL="847217" lvl="2" indent="-390017" defTabSz="1041632">
              <a:lnSpc>
                <a:spcPct val="85000"/>
              </a:lnSpc>
              <a:spcBef>
                <a:spcPts val="600"/>
              </a:spcBef>
              <a:defRPr/>
            </a:pPr>
            <a:endParaRPr lang="en-US" sz="2000" kern="0" dirty="0">
              <a:solidFill>
                <a:schemeClr val="tx1">
                  <a:lumMod val="65000"/>
                  <a:lumOff val="35000"/>
                </a:schemeClr>
              </a:solidFill>
            </a:endParaRPr>
          </a:p>
        </p:txBody>
      </p:sp>
      <p:sp>
        <p:nvSpPr>
          <p:cNvPr id="4" name="TextBox 3">
            <a:extLst>
              <a:ext uri="{FF2B5EF4-FFF2-40B4-BE49-F238E27FC236}">
                <a16:creationId xmlns:a16="http://schemas.microsoft.com/office/drawing/2014/main" id="{611A7FA9-69BB-234C-9BFA-58BCBE26E65F}"/>
              </a:ext>
            </a:extLst>
          </p:cNvPr>
          <p:cNvSpPr txBox="1"/>
          <p:nvPr/>
        </p:nvSpPr>
        <p:spPr>
          <a:xfrm>
            <a:off x="5326856" y="6818335"/>
            <a:ext cx="3663182" cy="246221"/>
          </a:xfrm>
          <a:prstGeom prst="rect">
            <a:avLst/>
          </a:prstGeom>
          <a:noFill/>
        </p:spPr>
        <p:txBody>
          <a:bodyPr wrap="none" rtlCol="0">
            <a:spAutoFit/>
          </a:bodyPr>
          <a:lstStyle/>
          <a:p>
            <a:r>
              <a:rPr lang="en-GB" sz="1000" dirty="0">
                <a:solidFill>
                  <a:srgbClr val="DD1F26"/>
                </a:solidFill>
                <a:latin typeface="Calibri" charset="0"/>
                <a:ea typeface="Calibri" charset="0"/>
                <a:cs typeface="Calibri" charset="0"/>
              </a:rPr>
              <a:t>* http://</a:t>
            </a:r>
            <a:r>
              <a:rPr lang="en-GB" sz="1000" dirty="0" err="1">
                <a:solidFill>
                  <a:srgbClr val="DD1F26"/>
                </a:solidFill>
                <a:latin typeface="Calibri" charset="0"/>
                <a:ea typeface="Calibri" charset="0"/>
                <a:cs typeface="Calibri" charset="0"/>
              </a:rPr>
              <a:t>www.stoptb.org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wg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gli</a:t>
            </a:r>
            <a:r>
              <a:rPr lang="en-GB" sz="1000" dirty="0">
                <a:solidFill>
                  <a:srgbClr val="DD1F26"/>
                </a:solidFill>
                <a:latin typeface="Calibri" charset="0"/>
                <a:ea typeface="Calibri" charset="0"/>
                <a:cs typeface="Calibri" charset="0"/>
              </a:rPr>
              <a:t>/assets/documents/</a:t>
            </a:r>
            <a:r>
              <a:rPr lang="en-GB" sz="1000" dirty="0" err="1">
                <a:solidFill>
                  <a:srgbClr val="DD1F26"/>
                </a:solidFill>
                <a:latin typeface="Calibri" charset="0"/>
                <a:ea typeface="Calibri" charset="0"/>
                <a:cs typeface="Calibri" charset="0"/>
              </a:rPr>
              <a:t>GLI_ultra.pdf</a:t>
            </a:r>
            <a:endParaRPr lang="en-GB" sz="1000" dirty="0">
              <a:solidFill>
                <a:srgbClr val="DD1F26"/>
              </a:solidFill>
              <a:latin typeface="Calibri" charset="0"/>
              <a:ea typeface="Calibri" charset="0"/>
              <a:cs typeface="Calibri" charset="0"/>
            </a:endParaRPr>
          </a:p>
        </p:txBody>
      </p:sp>
    </p:spTree>
    <p:extLst>
      <p:ext uri="{BB962C8B-B14F-4D97-AF65-F5344CB8AC3E}">
        <p14:creationId xmlns:p14="http://schemas.microsoft.com/office/powerpoint/2010/main" val="2626557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INSERT YOUR COUNTRY ALGORITHM</a:t>
            </a:r>
          </a:p>
        </p:txBody>
      </p:sp>
      <p:grpSp>
        <p:nvGrpSpPr>
          <p:cNvPr id="7" name="Group 6"/>
          <p:cNvGrpSpPr/>
          <p:nvPr/>
        </p:nvGrpSpPr>
        <p:grpSpPr>
          <a:xfrm>
            <a:off x="1101296" y="1722279"/>
            <a:ext cx="6974433" cy="680470"/>
            <a:chOff x="1101296" y="1722279"/>
            <a:chExt cx="6974433" cy="680470"/>
          </a:xfrm>
        </p:grpSpPr>
        <p:sp>
          <p:nvSpPr>
            <p:cNvPr id="4" name="Rectangle 3"/>
            <p:cNvSpPr/>
            <p:nvPr/>
          </p:nvSpPr>
          <p:spPr>
            <a:xfrm>
              <a:off x="1608980" y="1888718"/>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885313" y="1951787"/>
              <a:ext cx="6190416" cy="261610"/>
            </a:xfrm>
            <a:prstGeom prst="rect">
              <a:avLst/>
            </a:prstGeom>
            <a:noFill/>
          </p:spPr>
          <p:txBody>
            <a:bodyPr wrap="square" rtlCol="0">
              <a:spAutoFit/>
            </a:bodyPr>
            <a:lstStyle/>
            <a:p>
              <a:pPr>
                <a:spcAft>
                  <a:spcPts val="0"/>
                </a:spcAft>
              </a:pPr>
              <a:r>
                <a:rPr lang="en-US" sz="1100" dirty="0">
                  <a:solidFill>
                    <a:schemeClr val="bg1"/>
                  </a:solidFill>
                  <a:latin typeface="Trebuchet MS" charset="0"/>
                  <a:ea typeface="Trebuchet MS" charset="0"/>
                  <a:cs typeface="Trebuchet MS" charset="0"/>
                </a:rPr>
                <a:t>Adapt according to </a:t>
              </a:r>
              <a:r>
                <a:rPr lang="en-US" sz="1100" dirty="0">
                  <a:solidFill>
                    <a:schemeClr val="bg1"/>
                  </a:solidFill>
                  <a:latin typeface="+mn-lt"/>
                  <a:cs typeface="Calibri" pitchFamily="34" charset="0"/>
                </a:rPr>
                <a:t>NTP guidelines in your country</a:t>
              </a:r>
              <a:r>
                <a:rPr lang="en-US" sz="1100" dirty="0">
                  <a:solidFill>
                    <a:schemeClr val="bg1"/>
                  </a:solidFill>
                  <a:latin typeface="+mn-lt"/>
                  <a:ea typeface="Trebuchet MS" charset="0"/>
                  <a:cs typeface="Trebuchet MS" charset="0"/>
                </a:rPr>
                <a:t>   </a:t>
              </a:r>
              <a:endParaRPr lang="en-GB" sz="1100" dirty="0">
                <a:solidFill>
                  <a:schemeClr val="bg1"/>
                </a:solidFill>
                <a:latin typeface="+mn-lt"/>
                <a:ea typeface="Trebuchet MS" charset="0"/>
                <a:cs typeface="Trebuchet MS"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01296" y="1722279"/>
              <a:ext cx="680400" cy="680470"/>
            </a:xfrm>
            <a:prstGeom prst="rect">
              <a:avLst/>
            </a:prstGeom>
          </p:spPr>
        </p:pic>
      </p:grpSp>
    </p:spTree>
    <p:extLst>
      <p:ext uri="{BB962C8B-B14F-4D97-AF65-F5344CB8AC3E}">
        <p14:creationId xmlns:p14="http://schemas.microsoft.com/office/powerpoint/2010/main" val="337808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2"/>
          <p:cNvSpPr>
            <a:spLocks noGrp="1"/>
          </p:cNvSpPr>
          <p:nvPr>
            <p:ph type="title"/>
          </p:nvPr>
        </p:nvSpPr>
        <p:spPr/>
        <p:txBody>
          <a:bodyPr/>
          <a:lstStyle/>
          <a:p>
            <a:r>
              <a:rPr lang="en-GB" dirty="0"/>
              <a:t>DIAGNOSTIC ALGORITHM (1A)</a:t>
            </a:r>
          </a:p>
        </p:txBody>
      </p:sp>
      <p:sp>
        <p:nvSpPr>
          <p:cNvPr id="3" name="TextBox 2"/>
          <p:cNvSpPr txBox="1"/>
          <p:nvPr/>
        </p:nvSpPr>
        <p:spPr>
          <a:xfrm>
            <a:off x="6222830" y="2246109"/>
            <a:ext cx="3209605" cy="4078039"/>
          </a:xfrm>
          <a:prstGeom prst="rect">
            <a:avLst/>
          </a:prstGeom>
          <a:noFill/>
        </p:spPr>
        <p:txBody>
          <a:bodyPr wrap="square" rtlCol="0">
            <a:spAutoFit/>
          </a:bodyPr>
          <a:lstStyle/>
          <a:p>
            <a:r>
              <a:rPr lang="en-US" sz="700" baseline="30000" dirty="0">
                <a:latin typeface="Arial" charset="0"/>
                <a:ea typeface="Arial" charset="0"/>
                <a:cs typeface="Arial" charset="0"/>
              </a:rPr>
              <a:t>1</a:t>
            </a:r>
            <a:r>
              <a:rPr lang="en-US" sz="700" dirty="0">
                <a:latin typeface="Arial" charset="0"/>
                <a:ea typeface="Arial" charset="0"/>
                <a:cs typeface="Arial" charset="0"/>
              </a:rPr>
              <a:t>  Persons to be evaluated for TB include adults and children with signs or symptoms suggestive of TB or with a chest X-ray with abnormalities suggestive of TB. This algorithm may also be followed for the diagnosis of </a:t>
            </a:r>
            <a:r>
              <a:rPr lang="en-US" sz="700" dirty="0" err="1">
                <a:latin typeface="Arial" charset="0"/>
                <a:ea typeface="Arial" charset="0"/>
                <a:cs typeface="Arial" charset="0"/>
              </a:rPr>
              <a:t>extrapulmonary</a:t>
            </a:r>
            <a:r>
              <a:rPr lang="en-US" sz="700" dirty="0">
                <a:latin typeface="Arial" charset="0"/>
                <a:ea typeface="Arial" charset="0"/>
                <a:cs typeface="Arial" charset="0"/>
              </a:rPr>
              <a:t> TB using CSF, lymph node and other tissue specimen. The evaluation should include determining the person’s age, HIV-infection status, and possibility of a history of TB treatment.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2</a:t>
            </a:r>
            <a:r>
              <a:rPr lang="en-US" sz="700" dirty="0">
                <a:latin typeface="Arial" charset="0"/>
                <a:ea typeface="Arial" charset="0"/>
                <a:cs typeface="Arial" charset="0"/>
              </a:rPr>
              <a:t>  MTB detected (not trace) includes MTB detected high, moderate, low, or very low. Follow Algorithm 1 for interpretation and follow-up testing. </a:t>
            </a:r>
          </a:p>
          <a:p>
            <a:endParaRPr lang="en-US" sz="700" dirty="0">
              <a:latin typeface="Arial" charset="0"/>
              <a:ea typeface="Arial" charset="0"/>
              <a:cs typeface="Arial" charset="0"/>
            </a:endParaRPr>
          </a:p>
          <a:p>
            <a:r>
              <a:rPr lang="en-US" sz="700" dirty="0">
                <a:latin typeface="Arial" charset="0"/>
                <a:ea typeface="Arial" charset="0"/>
                <a:cs typeface="Arial" charset="0"/>
              </a:rPr>
              <a:t>3  MTB detected trace results do not provide any information regarding rifampicin susceptibility or resistance.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4 </a:t>
            </a:r>
            <a:r>
              <a:rPr lang="en-US" sz="700" dirty="0">
                <a:latin typeface="Arial" charset="0"/>
                <a:ea typeface="Arial" charset="0"/>
                <a:cs typeface="Arial" charset="0"/>
              </a:rPr>
              <a:t> PLHIV include persons who are HIV positive or whose HIV status is unknown, but who present with strong clinical evidence of HIV infection in settings where there is a high prevalence of HIV or among members of a risk group for HIV. For all people with unknown HIV status, HIV testing should be performed according to national guidelines.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5  </a:t>
            </a:r>
            <a:r>
              <a:rPr lang="en-US" sz="700" dirty="0">
                <a:latin typeface="Arial" charset="0"/>
                <a:ea typeface="Arial" charset="0"/>
                <a:cs typeface="Arial" charset="0"/>
              </a:rPr>
              <a:t>Patients should be initiated on a </a:t>
            </a:r>
            <a:r>
              <a:rPr lang="en-US" sz="700" dirty="0" err="1">
                <a:latin typeface="Arial" charset="0"/>
                <a:ea typeface="Arial" charset="0"/>
                <a:cs typeface="Arial" charset="0"/>
              </a:rPr>
              <a:t>rst</a:t>
            </a:r>
            <a:r>
              <a:rPr lang="en-US" sz="700" dirty="0">
                <a:latin typeface="Arial" charset="0"/>
                <a:ea typeface="Arial" charset="0"/>
                <a:cs typeface="Arial" charset="0"/>
              </a:rPr>
              <a:t>-line regimen according to national guidelines unless the patient is at very high risk of having MDR-TB or if a second Ultra assay indicates rifampicin resistance. Such patients should be initiated on an MDR-TB regimen.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6 </a:t>
            </a:r>
            <a:r>
              <a:rPr lang="en-US" sz="700" dirty="0">
                <a:latin typeface="Arial" charset="0"/>
                <a:ea typeface="Arial" charset="0"/>
                <a:cs typeface="Arial" charset="0"/>
              </a:rPr>
              <a:t> For adults who successfully completed a course of therapy within the past 2 years (i.e., recent TB treatment), the possibility of both Ultra trace results being false-positive results because of the presence of non-viable bacilli must be considered. Clinical decisions must be made on all available information and clinical judgment; further investigations for TB may include chest X-ray, additional clinical assessments, clinical response following treatment with broad-spectrum antimicrobial agents, repeat Ultra testing, or culture.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7 </a:t>
            </a:r>
            <a:r>
              <a:rPr lang="en-US" sz="700" dirty="0">
                <a:latin typeface="Arial" charset="0"/>
                <a:ea typeface="Arial" charset="0"/>
                <a:cs typeface="Arial" charset="0"/>
              </a:rPr>
              <a:t> Further investigations for TB may include chest X-ray, additional clinical assessments, clinical response following treatment with broad-spectrum antimicrobial agents, repeat Ultra testing, or culture. </a:t>
            </a:r>
          </a:p>
          <a:p>
            <a:endParaRPr lang="en-GB" sz="700" dirty="0">
              <a:latin typeface="Arial" charset="0"/>
              <a:ea typeface="Arial" charset="0"/>
              <a:cs typeface="Arial" charset="0"/>
            </a:endParaRPr>
          </a:p>
        </p:txBody>
      </p:sp>
      <p:sp>
        <p:nvSpPr>
          <p:cNvPr id="5" name="Rectangle 4"/>
          <p:cNvSpPr/>
          <p:nvPr/>
        </p:nvSpPr>
        <p:spPr>
          <a:xfrm>
            <a:off x="3816460" y="6675150"/>
            <a:ext cx="5019675" cy="400110"/>
          </a:xfrm>
          <a:prstGeom prst="rect">
            <a:avLst/>
          </a:prstGeom>
        </p:spPr>
        <p:txBody>
          <a:bodyPr>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89608" y="1695052"/>
            <a:ext cx="4800783" cy="5190752"/>
          </a:xfrm>
          <a:prstGeom prst="rect">
            <a:avLst/>
          </a:prstGeom>
        </p:spPr>
      </p:pic>
    </p:spTree>
    <p:extLst>
      <p:ext uri="{BB962C8B-B14F-4D97-AF65-F5344CB8AC3E}">
        <p14:creationId xmlns:p14="http://schemas.microsoft.com/office/powerpoint/2010/main" val="15786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2"/>
          <p:cNvSpPr>
            <a:spLocks noGrp="1"/>
          </p:cNvSpPr>
          <p:nvPr>
            <p:ph type="title"/>
          </p:nvPr>
        </p:nvSpPr>
        <p:spPr/>
        <p:txBody>
          <a:bodyPr/>
          <a:lstStyle/>
          <a:p>
            <a:r>
              <a:rPr lang="en-GB" dirty="0"/>
              <a:t>DIAGNOSTIC ALGORITHM (1A)</a:t>
            </a:r>
          </a:p>
        </p:txBody>
      </p:sp>
      <p:sp>
        <p:nvSpPr>
          <p:cNvPr id="3" name="TextBox 2"/>
          <p:cNvSpPr txBox="1"/>
          <p:nvPr/>
        </p:nvSpPr>
        <p:spPr>
          <a:xfrm>
            <a:off x="1202259" y="2150972"/>
            <a:ext cx="8110920" cy="2157001"/>
          </a:xfrm>
          <a:prstGeom prst="rect">
            <a:avLst/>
          </a:prstGeom>
          <a:noFill/>
        </p:spPr>
        <p:txBody>
          <a:bodyPr wrap="square" rtlCol="0">
            <a:spAutoFit/>
          </a:bodyPr>
          <a:lstStyle/>
          <a:p>
            <a:pPr marL="284400" indent="-284400" defTabSz="1004377">
              <a:spcBef>
                <a:spcPts val="1098"/>
              </a:spcBef>
              <a:spcAft>
                <a:spcPts val="600"/>
              </a:spcAft>
              <a:buClr>
                <a:srgbClr val="DC1F26"/>
              </a:buClr>
              <a:buFont typeface="Wingdings" charset="2"/>
              <a:buChar char="§"/>
            </a:pPr>
            <a:r>
              <a:rPr lang="en-US" sz="2000" dirty="0">
                <a:solidFill>
                  <a:schemeClr val="tx1">
                    <a:lumMod val="65000"/>
                    <a:lumOff val="35000"/>
                  </a:schemeClr>
                </a:solidFill>
                <a:latin typeface="Trebuchet MS" charset="0"/>
                <a:ea typeface="Trebuchet MS" charset="0"/>
                <a:cs typeface="Trebuchet MS" charset="0"/>
              </a:rPr>
              <a:t>Algorithm 1A has been developed by GLI based on the conclusions of the WHO Report on the use of Xpert </a:t>
            </a:r>
            <a:r>
              <a:rPr lang="en-US" sz="2000" dirty="0">
                <a:solidFill>
                  <a:schemeClr val="tx1">
                    <a:lumMod val="65000"/>
                    <a:lumOff val="35000"/>
                  </a:schemeClr>
                </a:solidFill>
                <a:cs typeface="Calibri" panose="020F0502020204030204" pitchFamily="34" charset="0"/>
              </a:rPr>
              <a:t>MTB/RIF </a:t>
            </a:r>
            <a:r>
              <a:rPr lang="en-US" sz="2000" dirty="0">
                <a:solidFill>
                  <a:schemeClr val="tx1">
                    <a:lumMod val="65000"/>
                    <a:lumOff val="35000"/>
                  </a:schemeClr>
                </a:solidFill>
                <a:latin typeface="Trebuchet MS" charset="0"/>
                <a:ea typeface="Trebuchet MS" charset="0"/>
                <a:cs typeface="Trebuchet MS" charset="0"/>
              </a:rPr>
              <a:t>Ultra</a:t>
            </a:r>
          </a:p>
          <a:p>
            <a:pPr marL="284400" indent="-284400" defTabSz="1004377">
              <a:spcBef>
                <a:spcPts val="1098"/>
              </a:spcBef>
              <a:spcAft>
                <a:spcPts val="600"/>
              </a:spcAft>
              <a:buClr>
                <a:srgbClr val="DC1F26"/>
              </a:buClr>
              <a:buFont typeface="Wingdings" charset="2"/>
              <a:buChar char="§"/>
            </a:pPr>
            <a:r>
              <a:rPr lang="en-US" sz="2000" dirty="0">
                <a:solidFill>
                  <a:schemeClr val="tx1">
                    <a:lumMod val="65000"/>
                    <a:lumOff val="35000"/>
                  </a:schemeClr>
                </a:solidFill>
                <a:latin typeface="Trebuchet MS" charset="0"/>
                <a:ea typeface="Trebuchet MS" charset="0"/>
                <a:cs typeface="Trebuchet MS" charset="0"/>
              </a:rPr>
              <a:t>Xpert </a:t>
            </a:r>
            <a:r>
              <a:rPr lang="en-US" sz="2000" dirty="0">
                <a:solidFill>
                  <a:schemeClr val="tx1">
                    <a:lumMod val="65000"/>
                    <a:lumOff val="35000"/>
                  </a:schemeClr>
                </a:solidFill>
                <a:cs typeface="Calibri" panose="020F0502020204030204" pitchFamily="34" charset="0"/>
              </a:rPr>
              <a:t>MTB/RIF </a:t>
            </a:r>
            <a:r>
              <a:rPr lang="en-US" sz="2000" dirty="0">
                <a:solidFill>
                  <a:schemeClr val="tx1">
                    <a:lumMod val="65000"/>
                    <a:lumOff val="35000"/>
                  </a:schemeClr>
                </a:solidFill>
                <a:latin typeface="Trebuchet MS" charset="0"/>
                <a:ea typeface="Trebuchet MS" charset="0"/>
                <a:cs typeface="Trebuchet MS" charset="0"/>
              </a:rPr>
              <a:t>Ultra test is used as the initial diagnostic test for all adults and children, regardless of HIV status, with signs or symptoms consistent with pulmonary TB or with a chest X-ray with abnormalities suggestive of TB </a:t>
            </a:r>
          </a:p>
        </p:txBody>
      </p:sp>
      <p:sp>
        <p:nvSpPr>
          <p:cNvPr id="9" name="Rectangle 8"/>
          <p:cNvSpPr/>
          <p:nvPr/>
        </p:nvSpPr>
        <p:spPr>
          <a:xfrm>
            <a:off x="3816460" y="6816144"/>
            <a:ext cx="5019675" cy="400110"/>
          </a:xfrm>
          <a:prstGeom prst="rect">
            <a:avLst/>
          </a:prstGeom>
        </p:spPr>
        <p:txBody>
          <a:bodyPr>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sp>
        <p:nvSpPr>
          <p:cNvPr id="5" name="TextBox 4"/>
          <p:cNvSpPr txBox="1"/>
          <p:nvPr/>
        </p:nvSpPr>
        <p:spPr>
          <a:xfrm>
            <a:off x="1202259" y="4427909"/>
            <a:ext cx="8110920" cy="1849224"/>
          </a:xfrm>
          <a:prstGeom prst="rect">
            <a:avLst/>
          </a:prstGeom>
          <a:noFill/>
        </p:spPr>
        <p:txBody>
          <a:bodyPr wrap="square" rtlCol="0">
            <a:spAutoFit/>
          </a:bodyPr>
          <a:lstStyle/>
          <a:p>
            <a:pPr marL="284400" indent="-284400" defTabSz="1004377">
              <a:spcBef>
                <a:spcPts val="1098"/>
              </a:spcBef>
              <a:spcAft>
                <a:spcPts val="600"/>
              </a:spcAft>
              <a:buClr>
                <a:srgbClr val="DC1F26"/>
              </a:buClr>
              <a:buFont typeface="Wingdings" charset="2"/>
              <a:buChar char="§"/>
            </a:pPr>
            <a:r>
              <a:rPr lang="en-US" sz="2000" dirty="0">
                <a:solidFill>
                  <a:schemeClr val="tx1">
                    <a:lumMod val="65000"/>
                    <a:lumOff val="35000"/>
                  </a:schemeClr>
                </a:solidFill>
                <a:latin typeface="Trebuchet MS" charset="0"/>
                <a:ea typeface="Trebuchet MS" charset="0"/>
                <a:cs typeface="Trebuchet MS" charset="0"/>
              </a:rPr>
              <a:t>The considerations for the use of the Xpert </a:t>
            </a:r>
            <a:r>
              <a:rPr lang="en-US" sz="2000" dirty="0">
                <a:solidFill>
                  <a:schemeClr val="tx1">
                    <a:lumMod val="65000"/>
                    <a:lumOff val="35000"/>
                  </a:schemeClr>
                </a:solidFill>
                <a:cs typeface="Calibri" panose="020F0502020204030204" pitchFamily="34" charset="0"/>
              </a:rPr>
              <a:t>MTB/RIF </a:t>
            </a:r>
            <a:r>
              <a:rPr lang="en-US" sz="2000" dirty="0">
                <a:solidFill>
                  <a:schemeClr val="tx1">
                    <a:lumMod val="65000"/>
                    <a:lumOff val="35000"/>
                  </a:schemeClr>
                </a:solidFill>
                <a:latin typeface="Trebuchet MS" charset="0"/>
                <a:ea typeface="Trebuchet MS" charset="0"/>
                <a:cs typeface="Trebuchet MS" charset="0"/>
              </a:rPr>
              <a:t>Ultra assay are the same as for the Xpert MTB/RIF assay as described in the decision tree for Algorithm 1</a:t>
            </a:r>
          </a:p>
          <a:p>
            <a:pPr marL="284400" indent="-284400" defTabSz="1004377">
              <a:spcBef>
                <a:spcPts val="1098"/>
              </a:spcBef>
              <a:spcAft>
                <a:spcPts val="600"/>
              </a:spcAft>
              <a:buClr>
                <a:srgbClr val="DC1F26"/>
              </a:buClr>
              <a:buFont typeface="Wingdings" charset="2"/>
              <a:buChar char="§"/>
            </a:pPr>
            <a:r>
              <a:rPr lang="en-US" sz="2000" dirty="0">
                <a:solidFill>
                  <a:schemeClr val="tx1">
                    <a:lumMod val="65000"/>
                    <a:lumOff val="35000"/>
                  </a:schemeClr>
                </a:solidFill>
                <a:latin typeface="Trebuchet MS" charset="0"/>
                <a:ea typeface="Trebuchet MS" charset="0"/>
                <a:cs typeface="Trebuchet MS" charset="0"/>
              </a:rPr>
              <a:t>The interpretation of ‘MTB detected trace’ results and necessary follow-up testing are described in this algorithm</a:t>
            </a:r>
            <a:endParaRPr lang="en-GB" sz="2000" dirty="0">
              <a:solidFill>
                <a:schemeClr val="tx1">
                  <a:lumMod val="65000"/>
                  <a:lumOff val="35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239831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solidFill>
                  <a:schemeClr val="tx1">
                    <a:lumMod val="65000"/>
                    <a:lumOff val="35000"/>
                  </a:schemeClr>
                </a:solidFill>
                <a:latin typeface="+mn-lt"/>
                <a:cs typeface="Calibri" pitchFamily="34" charset="0"/>
              </a:rPr>
              <a:t>Use appropriate container for specimen  collection (sterile, translucent, combustible, leak-proof, screw-capped, wide-mouthed).</a:t>
            </a:r>
          </a:p>
          <a:p>
            <a:r>
              <a:rPr lang="en-US" sz="2000" dirty="0">
                <a:solidFill>
                  <a:schemeClr val="tx1">
                    <a:lumMod val="65000"/>
                    <a:lumOff val="35000"/>
                  </a:schemeClr>
                </a:solidFill>
                <a:latin typeface="+mn-lt"/>
                <a:cs typeface="Calibri" pitchFamily="34" charset="0"/>
              </a:rPr>
              <a:t>Make sure that specimen details on container match the Lab Request Form</a:t>
            </a:r>
          </a:p>
          <a:p>
            <a:r>
              <a:rPr lang="en-US" sz="2000" dirty="0">
                <a:solidFill>
                  <a:schemeClr val="tx1">
                    <a:lumMod val="65000"/>
                    <a:lumOff val="35000"/>
                  </a:schemeClr>
                </a:solidFill>
                <a:latin typeface="+mn-lt"/>
                <a:cs typeface="Calibri" pitchFamily="34" charset="0"/>
              </a:rPr>
              <a:t>Collection of sputum should be supervised</a:t>
            </a:r>
          </a:p>
          <a:p>
            <a:endParaRPr lang="en-GB" dirty="0"/>
          </a:p>
        </p:txBody>
      </p:sp>
      <p:sp>
        <p:nvSpPr>
          <p:cNvPr id="3" name="Title 2"/>
          <p:cNvSpPr>
            <a:spLocks noGrp="1"/>
          </p:cNvSpPr>
          <p:nvPr>
            <p:ph type="title"/>
          </p:nvPr>
        </p:nvSpPr>
        <p:spPr/>
        <p:txBody>
          <a:bodyPr/>
          <a:lstStyle/>
          <a:p>
            <a:r>
              <a:rPr lang="en-GB" dirty="0"/>
              <a:t>SPUTUM SPECIMEN COLLECTION</a:t>
            </a:r>
          </a:p>
        </p:txBody>
      </p:sp>
    </p:spTree>
    <p:extLst>
      <p:ext uri="{BB962C8B-B14F-4D97-AF65-F5344CB8AC3E}">
        <p14:creationId xmlns:p14="http://schemas.microsoft.com/office/powerpoint/2010/main" val="1721132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spcBef>
                <a:spcPts val="563"/>
              </a:spcBef>
              <a:spcAft>
                <a:spcPts val="1126"/>
              </a:spcAft>
              <a:defRPr/>
            </a:pPr>
            <a:r>
              <a:rPr lang="en-GB" sz="2000" dirty="0">
                <a:solidFill>
                  <a:schemeClr val="tx1">
                    <a:lumMod val="65000"/>
                    <a:lumOff val="35000"/>
                  </a:schemeClr>
                </a:solidFill>
              </a:rPr>
              <a:t>Obtaining an adequate quantity of good quality sputum is critical to ensuring accurate test results</a:t>
            </a:r>
          </a:p>
          <a:p>
            <a:pPr>
              <a:lnSpc>
                <a:spcPct val="80000"/>
              </a:lnSpc>
              <a:spcBef>
                <a:spcPts val="563"/>
              </a:spcBef>
              <a:spcAft>
                <a:spcPts val="1126"/>
              </a:spcAft>
              <a:defRPr/>
            </a:pPr>
            <a:r>
              <a:rPr lang="en-GB" sz="2000" dirty="0">
                <a:solidFill>
                  <a:schemeClr val="tx1">
                    <a:lumMod val="65000"/>
                    <a:lumOff val="35000"/>
                  </a:schemeClr>
                </a:solidFill>
              </a:rPr>
              <a:t>For best results, obtain &gt;1ml of purulent/mucoid sputum</a:t>
            </a:r>
          </a:p>
          <a:p>
            <a:endParaRPr lang="en-US" sz="2000" dirty="0">
              <a:solidFill>
                <a:schemeClr val="tx1">
                  <a:lumMod val="65000"/>
                  <a:lumOff val="35000"/>
                </a:schemeClr>
              </a:solidFill>
            </a:endParaRPr>
          </a:p>
        </p:txBody>
      </p:sp>
      <p:sp>
        <p:nvSpPr>
          <p:cNvPr id="2" name="Title 1"/>
          <p:cNvSpPr>
            <a:spLocks noGrp="1"/>
          </p:cNvSpPr>
          <p:nvPr>
            <p:ph type="title"/>
          </p:nvPr>
        </p:nvSpPr>
        <p:spPr>
          <a:xfrm>
            <a:off x="1081525" y="869042"/>
            <a:ext cx="9039701" cy="953161"/>
          </a:xfrm>
        </p:spPr>
        <p:txBody>
          <a:bodyPr>
            <a:noAutofit/>
          </a:bodyPr>
          <a:lstStyle/>
          <a:p>
            <a:r>
              <a:rPr lang="en-US" sz="2800" dirty="0"/>
              <a:t>SPUTUM SPECIMEN COLLECTION: GOOD QUALITY</a:t>
            </a:r>
          </a:p>
        </p:txBody>
      </p:sp>
      <p:pic>
        <p:nvPicPr>
          <p:cNvPr id="4" name="Picture 3" descr="P10_mucoid"/>
          <p:cNvPicPr>
            <a:picLocks noChangeAspect="1" noChangeArrowheads="1"/>
          </p:cNvPicPr>
          <p:nvPr/>
        </p:nvPicPr>
        <p:blipFill>
          <a:blip r:embed="rId2" cstate="print"/>
          <a:srcRect/>
          <a:stretch>
            <a:fillRect/>
          </a:stretch>
        </p:blipFill>
        <p:spPr bwMode="auto">
          <a:xfrm>
            <a:off x="3754289" y="3388168"/>
            <a:ext cx="2716352" cy="2502937"/>
          </a:xfrm>
          <a:prstGeom prst="rect">
            <a:avLst/>
          </a:prstGeom>
          <a:noFill/>
          <a:ln w="9525">
            <a:noFill/>
            <a:miter lim="800000"/>
            <a:headEnd/>
            <a:tailEnd/>
          </a:ln>
        </p:spPr>
      </p:pic>
      <p:sp>
        <p:nvSpPr>
          <p:cNvPr id="5" name="Rectangle 8"/>
          <p:cNvSpPr txBox="1">
            <a:spLocks noChangeArrowheads="1"/>
          </p:cNvSpPr>
          <p:nvPr/>
        </p:nvSpPr>
        <p:spPr bwMode="auto">
          <a:xfrm>
            <a:off x="1125592" y="5901181"/>
            <a:ext cx="1766142" cy="3282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66499" indent="-366499" algn="ctr" defTabSz="978822">
              <a:spcBef>
                <a:spcPct val="80000"/>
              </a:spcBef>
              <a:buClr>
                <a:srgbClr val="1E7FB8"/>
              </a:buClr>
              <a:defRPr/>
            </a:pPr>
            <a:r>
              <a:rPr lang="en-US" sz="2400" b="1" kern="0" dirty="0">
                <a:solidFill>
                  <a:schemeClr val="tx1">
                    <a:lumMod val="65000"/>
                    <a:lumOff val="35000"/>
                  </a:schemeClr>
                </a:solidFill>
                <a:latin typeface="+mn-lt"/>
                <a:ea typeface="+mn-ea"/>
                <a:cs typeface="+mn-cs"/>
              </a:rPr>
              <a:t>Purulent</a:t>
            </a:r>
          </a:p>
        </p:txBody>
      </p:sp>
      <p:sp>
        <p:nvSpPr>
          <p:cNvPr id="6" name="Rectangle 9"/>
          <p:cNvSpPr>
            <a:spLocks noChangeArrowheads="1"/>
          </p:cNvSpPr>
          <p:nvPr/>
        </p:nvSpPr>
        <p:spPr bwMode="auto">
          <a:xfrm>
            <a:off x="4260056" y="5901181"/>
            <a:ext cx="1715926" cy="374588"/>
          </a:xfrm>
          <a:prstGeom prst="rect">
            <a:avLst/>
          </a:prstGeom>
          <a:noFill/>
          <a:ln w="9525">
            <a:noFill/>
            <a:miter lim="800000"/>
            <a:headEnd/>
            <a:tailEnd/>
          </a:ln>
        </p:spPr>
        <p:txBody>
          <a:bodyPr lIns="85814" tIns="42908" rIns="85814" bIns="42908"/>
          <a:lstStyle/>
          <a:p>
            <a:pPr marL="321804" indent="-321804" algn="ctr">
              <a:spcBef>
                <a:spcPct val="20000"/>
              </a:spcBef>
              <a:buClr>
                <a:srgbClr val="FF3300"/>
              </a:buClr>
              <a:buSzPct val="130000"/>
            </a:pPr>
            <a:r>
              <a:rPr lang="en-US" sz="2400" b="1" dirty="0">
                <a:solidFill>
                  <a:schemeClr val="tx1">
                    <a:lumMod val="65000"/>
                    <a:lumOff val="35000"/>
                  </a:schemeClr>
                </a:solidFill>
              </a:rPr>
              <a:t>Mucoid</a:t>
            </a:r>
          </a:p>
        </p:txBody>
      </p:sp>
      <p:pic>
        <p:nvPicPr>
          <p:cNvPr id="8" name="Picture 2" descr="P10_purulent"/>
          <p:cNvPicPr>
            <a:picLocks noChangeAspect="1" noChangeArrowheads="1"/>
          </p:cNvPicPr>
          <p:nvPr/>
        </p:nvPicPr>
        <p:blipFill>
          <a:blip r:embed="rId3" cstate="print"/>
          <a:srcRect/>
          <a:stretch>
            <a:fillRect/>
          </a:stretch>
        </p:blipFill>
        <p:spPr bwMode="auto">
          <a:xfrm>
            <a:off x="675106" y="3395327"/>
            <a:ext cx="2648420" cy="2502937"/>
          </a:xfrm>
          <a:prstGeom prst="rect">
            <a:avLst/>
          </a:prstGeom>
          <a:noFill/>
          <a:ln w="9525">
            <a:noFill/>
            <a:miter lim="800000"/>
            <a:headEnd/>
            <a:tailEnd/>
          </a:ln>
        </p:spPr>
      </p:pic>
      <p:pic>
        <p:nvPicPr>
          <p:cNvPr id="9" name="Picture 8" descr="P10_bloodstained"/>
          <p:cNvPicPr>
            <a:picLocks noChangeAspect="1" noChangeArrowheads="1"/>
          </p:cNvPicPr>
          <p:nvPr/>
        </p:nvPicPr>
        <p:blipFill>
          <a:blip r:embed="rId4" cstate="print"/>
          <a:srcRect/>
          <a:stretch>
            <a:fillRect/>
          </a:stretch>
        </p:blipFill>
        <p:spPr bwMode="auto">
          <a:xfrm>
            <a:off x="6901403" y="3395327"/>
            <a:ext cx="2516581" cy="2495777"/>
          </a:xfrm>
          <a:prstGeom prst="rect">
            <a:avLst/>
          </a:prstGeom>
          <a:noFill/>
          <a:ln w="9525">
            <a:noFill/>
            <a:miter lim="800000"/>
            <a:headEnd/>
            <a:tailEnd/>
          </a:ln>
        </p:spPr>
      </p:pic>
      <p:sp>
        <p:nvSpPr>
          <p:cNvPr id="10" name="Rectangle 8"/>
          <p:cNvSpPr>
            <a:spLocks noChangeArrowheads="1"/>
          </p:cNvSpPr>
          <p:nvPr/>
        </p:nvSpPr>
        <p:spPr bwMode="auto">
          <a:xfrm>
            <a:off x="7067488" y="5901181"/>
            <a:ext cx="2182253" cy="205768"/>
          </a:xfrm>
          <a:prstGeom prst="rect">
            <a:avLst/>
          </a:prstGeom>
          <a:noFill/>
          <a:ln w="9525">
            <a:noFill/>
            <a:miter lim="800000"/>
            <a:headEnd/>
            <a:tailEnd/>
          </a:ln>
        </p:spPr>
        <p:txBody>
          <a:bodyPr lIns="85814" tIns="42908" rIns="85814" bIns="42908"/>
          <a:lstStyle/>
          <a:p>
            <a:pPr marL="321804" indent="-321804" algn="ctr">
              <a:spcBef>
                <a:spcPct val="20000"/>
              </a:spcBef>
              <a:buClr>
                <a:srgbClr val="FF3300"/>
              </a:buClr>
              <a:buSzPct val="130000"/>
            </a:pPr>
            <a:r>
              <a:rPr lang="en-US" sz="2400" b="1" dirty="0">
                <a:solidFill>
                  <a:schemeClr val="tx1">
                    <a:lumMod val="65000"/>
                    <a:lumOff val="35000"/>
                  </a:schemeClr>
                </a:solidFill>
              </a:rPr>
              <a:t>Bloodstained</a:t>
            </a:r>
          </a:p>
        </p:txBody>
      </p:sp>
      <p:sp>
        <p:nvSpPr>
          <p:cNvPr id="11" name="Rectangle 9"/>
          <p:cNvSpPr>
            <a:spLocks noChangeArrowheads="1"/>
          </p:cNvSpPr>
          <p:nvPr/>
        </p:nvSpPr>
        <p:spPr bwMode="auto">
          <a:xfrm>
            <a:off x="7873590" y="6805898"/>
            <a:ext cx="10150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r>
              <a:rPr lang="en-US" altLang="en-US" sz="1000" dirty="0">
                <a:solidFill>
                  <a:srgbClr val="DC1F26"/>
                </a:solidFill>
                <a:latin typeface="Calibri" charset="0"/>
                <a:ea typeface="Calibri" charset="0"/>
                <a:cs typeface="Calibri" charset="0"/>
              </a:rPr>
              <a:t> </a:t>
            </a:r>
            <a:r>
              <a:rPr lang="de-DE" altLang="en-US" sz="1000" dirty="0">
                <a:solidFill>
                  <a:srgbClr val="DC1F26"/>
                </a:solidFill>
                <a:latin typeface="Calibri" charset="0"/>
                <a:ea typeface="Calibri" charset="0"/>
                <a:cs typeface="Calibri" charset="0"/>
              </a:rPr>
              <a:t>© </a:t>
            </a:r>
            <a:r>
              <a:rPr lang="en-US" altLang="en-US" sz="1000" dirty="0">
                <a:solidFill>
                  <a:srgbClr val="DC1F26"/>
                </a:solidFill>
                <a:latin typeface="Calibri" charset="0"/>
                <a:ea typeface="Calibri" charset="0"/>
                <a:cs typeface="Calibri" charset="0"/>
              </a:rPr>
              <a:t>A. van </a:t>
            </a:r>
            <a:r>
              <a:rPr lang="en-US" altLang="en-US" sz="1000" dirty="0" err="1">
                <a:solidFill>
                  <a:srgbClr val="DC1F26"/>
                </a:solidFill>
                <a:latin typeface="Calibri" charset="0"/>
                <a:ea typeface="Calibri" charset="0"/>
                <a:cs typeface="Calibri" charset="0"/>
              </a:rPr>
              <a:t>Deun</a:t>
            </a:r>
            <a:r>
              <a:rPr lang="en-US" altLang="en-US" sz="1000" dirty="0">
                <a:solidFill>
                  <a:srgbClr val="DC1F26"/>
                </a:solidFill>
                <a:latin typeface="Calibri" charset="0"/>
                <a:ea typeface="Calibri" charset="0"/>
                <a:cs typeface="Calibri" charset="0"/>
              </a:rPr>
              <a:t> </a:t>
            </a:r>
          </a:p>
          <a:p>
            <a:pPr algn="r" eaLnBrk="1" hangingPunct="1"/>
            <a:endParaRPr lang="en-US" altLang="en-US" sz="1000" dirty="0">
              <a:solidFill>
                <a:srgbClr val="DC1F26"/>
              </a:solidFill>
              <a:latin typeface="Calibri" charset="0"/>
              <a:ea typeface="Calibri" charset="0"/>
              <a:cs typeface="Calibri" charset="0"/>
            </a:endParaRPr>
          </a:p>
        </p:txBody>
      </p:sp>
    </p:spTree>
    <p:extLst>
      <p:ext uri="{BB962C8B-B14F-4D97-AF65-F5344CB8AC3E}">
        <p14:creationId xmlns:p14="http://schemas.microsoft.com/office/powerpoint/2010/main" val="981603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Content Placeholder 8"/>
          <p:cNvSpPr>
            <a:spLocks noGrp="1"/>
          </p:cNvSpPr>
          <p:nvPr>
            <p:ph idx="1"/>
          </p:nvPr>
        </p:nvSpPr>
        <p:spPr>
          <a:xfrm>
            <a:off x="1204913" y="2012414"/>
            <a:ext cx="7631222" cy="4611670"/>
          </a:xfrm>
        </p:spPr>
        <p:txBody>
          <a:bodyPr/>
          <a:lstStyle/>
          <a:p>
            <a:pPr marL="425438" indent="-425438" defTabSz="1136230">
              <a:spcBef>
                <a:spcPts val="1308"/>
              </a:spcBef>
            </a:pPr>
            <a:r>
              <a:rPr lang="en-US" sz="2004" dirty="0">
                <a:solidFill>
                  <a:schemeClr val="tx1">
                    <a:lumMod val="65000"/>
                    <a:lumOff val="35000"/>
                  </a:schemeClr>
                </a:solidFill>
                <a:latin typeface="+mn-lt"/>
                <a:cs typeface="Calibri" panose="020F0502020204030204" pitchFamily="34" charset="0"/>
              </a:rPr>
              <a:t>Introduction to Xpert MTB/RIF and Xpert MTB/RIF Ultra</a:t>
            </a:r>
          </a:p>
          <a:p>
            <a:pPr marL="425438" indent="-425438" defTabSz="1136230">
              <a:spcBef>
                <a:spcPts val="1308"/>
              </a:spcBef>
            </a:pPr>
            <a:r>
              <a:rPr lang="en-GB" sz="2004" dirty="0">
                <a:solidFill>
                  <a:schemeClr val="tx1">
                    <a:lumMod val="65000"/>
                    <a:lumOff val="35000"/>
                  </a:schemeClr>
                </a:solidFill>
                <a:latin typeface="+mn-lt"/>
                <a:cs typeface="Calibri" panose="020F0502020204030204" pitchFamily="34" charset="0"/>
              </a:rPr>
              <a:t>Recommended diagnostic algorithms with Xpert MTB/RIF (Ultra)* </a:t>
            </a:r>
          </a:p>
          <a:p>
            <a:pPr marL="425438" indent="-425438" defTabSz="1136230">
              <a:spcBef>
                <a:spcPts val="1308"/>
              </a:spcBef>
            </a:pPr>
            <a:r>
              <a:rPr lang="en-GB" sz="2004" dirty="0">
                <a:solidFill>
                  <a:schemeClr val="tx1">
                    <a:lumMod val="65000"/>
                    <a:lumOff val="35000"/>
                  </a:schemeClr>
                </a:solidFill>
                <a:latin typeface="+mn-lt"/>
                <a:cs typeface="Calibri" panose="020F0502020204030204" pitchFamily="34" charset="0"/>
              </a:rPr>
              <a:t>Sputum collection and reporting essentials</a:t>
            </a:r>
          </a:p>
          <a:p>
            <a:pPr marL="425438" indent="-425438" defTabSz="1136230">
              <a:spcBef>
                <a:spcPts val="1308"/>
              </a:spcBef>
            </a:pPr>
            <a:r>
              <a:rPr lang="en-GB" sz="2004" dirty="0">
                <a:solidFill>
                  <a:schemeClr val="tx1">
                    <a:lumMod val="65000"/>
                    <a:lumOff val="35000"/>
                  </a:schemeClr>
                </a:solidFill>
                <a:latin typeface="+mn-lt"/>
                <a:cs typeface="Calibri" panose="020F0502020204030204" pitchFamily="34" charset="0"/>
              </a:rPr>
              <a:t>Treatment and follow-up testing</a:t>
            </a:r>
          </a:p>
          <a:p>
            <a:pPr marL="0" indent="0">
              <a:buNone/>
            </a:pPr>
            <a:endParaRPr lang="en-GB" sz="2004" dirty="0">
              <a:solidFill>
                <a:schemeClr val="tx1">
                  <a:lumMod val="65000"/>
                  <a:lumOff val="35000"/>
                </a:schemeClr>
              </a:solidFill>
              <a:latin typeface="+mn-lt"/>
              <a:cs typeface="Calibri" panose="020F0502020204030204" pitchFamily="34" charset="0"/>
            </a:endParaRPr>
          </a:p>
        </p:txBody>
      </p:sp>
      <p:sp>
        <p:nvSpPr>
          <p:cNvPr id="7" name="Title 1"/>
          <p:cNvSpPr>
            <a:spLocks noGrp="1"/>
          </p:cNvSpPr>
          <p:nvPr>
            <p:ph type="title"/>
          </p:nvPr>
        </p:nvSpPr>
        <p:spPr>
          <a:xfrm>
            <a:off x="1204913" y="899517"/>
            <a:ext cx="7891251" cy="1015016"/>
          </a:xfrm>
        </p:spPr>
        <p:txBody>
          <a:bodyPr/>
          <a:lstStyle/>
          <a:p>
            <a:pPr eaLnBrk="1" hangingPunct="1">
              <a:defRPr/>
            </a:pPr>
            <a:r>
              <a:rPr lang="en-GB" dirty="0">
                <a:ea typeface="+mj-ea"/>
              </a:rPr>
              <a:t>MODULE CONTENTS</a:t>
            </a:r>
          </a:p>
        </p:txBody>
      </p:sp>
      <p:sp>
        <p:nvSpPr>
          <p:cNvPr id="4" name="TextBox 3"/>
          <p:cNvSpPr txBox="1"/>
          <p:nvPr/>
        </p:nvSpPr>
        <p:spPr>
          <a:xfrm>
            <a:off x="5784056" y="6810641"/>
            <a:ext cx="3151825" cy="261610"/>
          </a:xfrm>
          <a:prstGeom prst="rect">
            <a:avLst/>
          </a:prstGeom>
          <a:noFill/>
        </p:spPr>
        <p:txBody>
          <a:bodyPr wrap="none" rtlCol="0">
            <a:spAutoFit/>
          </a:bodyPr>
          <a:lstStyle/>
          <a:p>
            <a:r>
              <a:rPr lang="en-US" sz="1100">
                <a:solidFill>
                  <a:srgbClr val="DD1F26"/>
                </a:solidFill>
                <a:latin typeface="Calibri" charset="0"/>
                <a:ea typeface="Calibri" charset="0"/>
                <a:cs typeface="Calibri" charset="0"/>
              </a:rPr>
              <a:t>* Refers  to Xpert </a:t>
            </a:r>
            <a:r>
              <a:rPr lang="en-US" sz="1100" dirty="0">
                <a:solidFill>
                  <a:srgbClr val="DD1F26"/>
                </a:solidFill>
                <a:latin typeface="Calibri" charset="0"/>
                <a:ea typeface="Calibri" charset="0"/>
                <a:cs typeface="Calibri" charset="0"/>
              </a:rPr>
              <a:t>MTB/RIF and Xpert MTB/RIF Ultra</a:t>
            </a:r>
          </a:p>
        </p:txBody>
      </p:sp>
    </p:spTree>
    <p:extLst>
      <p:ext uri="{BB962C8B-B14F-4D97-AF65-F5344CB8AC3E}">
        <p14:creationId xmlns:p14="http://schemas.microsoft.com/office/powerpoint/2010/main" val="2556599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Poor quality specimens give poor quality results</a:t>
            </a:r>
          </a:p>
        </p:txBody>
      </p:sp>
      <p:sp>
        <p:nvSpPr>
          <p:cNvPr id="2" name="Title 1"/>
          <p:cNvSpPr>
            <a:spLocks noGrp="1"/>
          </p:cNvSpPr>
          <p:nvPr>
            <p:ph type="title"/>
          </p:nvPr>
        </p:nvSpPr>
        <p:spPr/>
        <p:txBody>
          <a:bodyPr>
            <a:noAutofit/>
          </a:bodyPr>
          <a:lstStyle/>
          <a:p>
            <a:r>
              <a:rPr lang="en-US" sz="2800" dirty="0"/>
              <a:t>SPUTUM SPECIMEN COLLECTION: POOR QUALITY</a:t>
            </a:r>
          </a:p>
        </p:txBody>
      </p:sp>
      <p:sp>
        <p:nvSpPr>
          <p:cNvPr id="5" name="Rectangle 7"/>
          <p:cNvSpPr txBox="1">
            <a:spLocks noChangeArrowheads="1"/>
          </p:cNvSpPr>
          <p:nvPr/>
        </p:nvSpPr>
        <p:spPr bwMode="auto">
          <a:xfrm>
            <a:off x="2434758" y="5837238"/>
            <a:ext cx="4940754" cy="6831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66499" indent="-366499" algn="ctr" defTabSz="978822">
              <a:lnSpc>
                <a:spcPct val="80000"/>
              </a:lnSpc>
              <a:spcBef>
                <a:spcPct val="80000"/>
              </a:spcBef>
              <a:buClr>
                <a:srgbClr val="1E7FB8"/>
              </a:buClr>
              <a:defRPr/>
            </a:pPr>
            <a:r>
              <a:rPr lang="en-US" sz="2400" b="1" kern="0" dirty="0">
                <a:solidFill>
                  <a:schemeClr val="tx1">
                    <a:lumMod val="65000"/>
                    <a:lumOff val="35000"/>
                  </a:schemeClr>
                </a:solidFill>
                <a:latin typeface="+mn-lt"/>
                <a:ea typeface="+mn-ea"/>
                <a:cs typeface="+mn-cs"/>
              </a:rPr>
              <a:t>Salivary</a:t>
            </a:r>
            <a:r>
              <a:rPr lang="en-US" sz="2400" kern="0" dirty="0">
                <a:solidFill>
                  <a:schemeClr val="tx1">
                    <a:lumMod val="65000"/>
                    <a:lumOff val="35000"/>
                  </a:schemeClr>
                </a:solidFill>
                <a:latin typeface="+mn-lt"/>
                <a:ea typeface="+mn-ea"/>
                <a:cs typeface="+mn-cs"/>
              </a:rPr>
              <a:t> (thin, watery, or comprised mainly of bubbles)</a:t>
            </a:r>
            <a:endParaRPr lang="en-US" sz="2400" b="1" kern="0" dirty="0">
              <a:solidFill>
                <a:schemeClr val="tx1">
                  <a:lumMod val="65000"/>
                  <a:lumOff val="35000"/>
                </a:schemeClr>
              </a:solidFill>
              <a:latin typeface="+mn-lt"/>
              <a:ea typeface="+mn-ea"/>
              <a:cs typeface="+mn-cs"/>
            </a:endParaRPr>
          </a:p>
        </p:txBody>
      </p:sp>
      <p:pic>
        <p:nvPicPr>
          <p:cNvPr id="8" name="Picture 2" descr="P10_poor"/>
          <p:cNvPicPr>
            <a:picLocks noChangeAspect="1" noChangeArrowheads="1"/>
          </p:cNvPicPr>
          <p:nvPr/>
        </p:nvPicPr>
        <p:blipFill>
          <a:blip r:embed="rId2" cstate="print"/>
          <a:srcRect/>
          <a:stretch>
            <a:fillRect/>
          </a:stretch>
        </p:blipFill>
        <p:spPr bwMode="auto">
          <a:xfrm>
            <a:off x="3498056" y="2865437"/>
            <a:ext cx="2814158" cy="2829735"/>
          </a:xfrm>
          <a:prstGeom prst="rect">
            <a:avLst/>
          </a:prstGeom>
          <a:noFill/>
          <a:ln w="9525">
            <a:noFill/>
            <a:miter lim="800000"/>
            <a:headEnd/>
            <a:tailEnd/>
          </a:ln>
        </p:spPr>
      </p:pic>
      <p:sp>
        <p:nvSpPr>
          <p:cNvPr id="6" name="Rectangle 9"/>
          <p:cNvSpPr>
            <a:spLocks noChangeArrowheads="1"/>
          </p:cNvSpPr>
          <p:nvPr/>
        </p:nvSpPr>
        <p:spPr bwMode="auto">
          <a:xfrm>
            <a:off x="7908856" y="6805898"/>
            <a:ext cx="9798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r>
              <a:rPr lang="de-DE" altLang="en-US" sz="1000" dirty="0">
                <a:solidFill>
                  <a:srgbClr val="DC1F26"/>
                </a:solidFill>
                <a:latin typeface="Calibri" charset="0"/>
                <a:ea typeface="Calibri" charset="0"/>
                <a:cs typeface="Calibri" charset="0"/>
              </a:rPr>
              <a:t>©</a:t>
            </a:r>
            <a:r>
              <a:rPr lang="en-US" altLang="en-US" sz="1000" dirty="0">
                <a:solidFill>
                  <a:srgbClr val="DC1F26"/>
                </a:solidFill>
                <a:latin typeface="Calibri" charset="0"/>
                <a:ea typeface="Calibri" charset="0"/>
                <a:cs typeface="Calibri" charset="0"/>
              </a:rPr>
              <a:t> A. van </a:t>
            </a:r>
            <a:r>
              <a:rPr lang="en-US" altLang="en-US" sz="1000" dirty="0" err="1">
                <a:solidFill>
                  <a:srgbClr val="DC1F26"/>
                </a:solidFill>
                <a:latin typeface="Calibri" charset="0"/>
                <a:ea typeface="Calibri" charset="0"/>
                <a:cs typeface="Calibri" charset="0"/>
              </a:rPr>
              <a:t>Deun</a:t>
            </a:r>
            <a:r>
              <a:rPr lang="en-US" altLang="en-US" sz="1000" dirty="0">
                <a:solidFill>
                  <a:srgbClr val="DC1F26"/>
                </a:solidFill>
                <a:latin typeface="Calibri" charset="0"/>
                <a:ea typeface="Calibri" charset="0"/>
                <a:cs typeface="Calibri" charset="0"/>
              </a:rPr>
              <a:t> </a:t>
            </a:r>
          </a:p>
          <a:p>
            <a:pPr algn="r" eaLnBrk="1" hangingPunct="1"/>
            <a:endParaRPr lang="en-US" altLang="en-US" sz="1000" dirty="0">
              <a:solidFill>
                <a:srgbClr val="DC1F26"/>
              </a:solidFill>
              <a:latin typeface="Calibri" charset="0"/>
              <a:ea typeface="Calibri" charset="0"/>
              <a:cs typeface="Calibri" charset="0"/>
            </a:endParaRPr>
          </a:p>
        </p:txBody>
      </p:sp>
    </p:spTree>
    <p:extLst>
      <p:ext uri="{BB962C8B-B14F-4D97-AF65-F5344CB8AC3E}">
        <p14:creationId xmlns:p14="http://schemas.microsoft.com/office/powerpoint/2010/main" val="8400263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36256" y="2454059"/>
            <a:ext cx="4724400" cy="415198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2"/>
          <p:cNvSpPr>
            <a:spLocks noGrp="1" noRot="1" noChangeArrowheads="1"/>
          </p:cNvSpPr>
          <p:nvPr>
            <p:ph type="title"/>
          </p:nvPr>
        </p:nvSpPr>
        <p:spPr/>
        <p:txBody>
          <a:bodyPr>
            <a:normAutofit/>
          </a:bodyPr>
          <a:lstStyle/>
          <a:p>
            <a:r>
              <a:rPr lang="en-US" sz="2800" dirty="0"/>
              <a:t>LABORATORY REQUEST FORM*: EXAMPLE</a:t>
            </a:r>
          </a:p>
        </p:txBody>
      </p:sp>
      <p:sp>
        <p:nvSpPr>
          <p:cNvPr id="2" name="TextBox 1"/>
          <p:cNvSpPr txBox="1"/>
          <p:nvPr/>
        </p:nvSpPr>
        <p:spPr>
          <a:xfrm>
            <a:off x="1204914" y="2380141"/>
            <a:ext cx="2443302" cy="923330"/>
          </a:xfrm>
          <a:prstGeom prst="rect">
            <a:avLst/>
          </a:prstGeom>
          <a:noFill/>
        </p:spPr>
        <p:txBody>
          <a:bodyPr wrap="square" rtlCol="0">
            <a:spAutoFit/>
          </a:bodyPr>
          <a:lstStyle/>
          <a:p>
            <a:pPr algn="ctr"/>
            <a:r>
              <a:rPr lang="en-US" b="1" dirty="0">
                <a:solidFill>
                  <a:srgbClr val="DD1F26"/>
                </a:solidFill>
                <a:latin typeface="Trebuchet MS" charset="0"/>
                <a:ea typeface="Trebuchet MS" charset="0"/>
                <a:cs typeface="Trebuchet MS" charset="0"/>
              </a:rPr>
              <a:t>To be completed by person requesting the test</a:t>
            </a:r>
          </a:p>
        </p:txBody>
      </p:sp>
      <p:sp>
        <p:nvSpPr>
          <p:cNvPr id="10" name="Rectangle 9"/>
          <p:cNvSpPr/>
          <p:nvPr/>
        </p:nvSpPr>
        <p:spPr>
          <a:xfrm>
            <a:off x="1752600" y="1695052"/>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912434" y="1733093"/>
            <a:ext cx="5293247" cy="261610"/>
          </a:xfrm>
          <a:prstGeom prst="rect">
            <a:avLst/>
          </a:prstGeom>
          <a:noFill/>
        </p:spPr>
        <p:txBody>
          <a:bodyPr wrap="square" rtlCol="0">
            <a:spAutoFit/>
          </a:bodyPr>
          <a:lstStyle/>
          <a:p>
            <a:r>
              <a:rPr lang="en-ZA" sz="1100" dirty="0">
                <a:solidFill>
                  <a:srgbClr val="F2F2F2"/>
                </a:solidFill>
              </a:rPr>
              <a:t>Replace with your country’s request form</a:t>
            </a:r>
          </a:p>
        </p:txBody>
      </p:sp>
      <p:pic>
        <p:nvPicPr>
          <p:cNvPr id="16" name="Picture 1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04914" y="1551001"/>
            <a:ext cx="680400" cy="680470"/>
          </a:xfrm>
          <a:prstGeom prst="rect">
            <a:avLst/>
          </a:prstGeom>
        </p:spPr>
      </p:pic>
      <p:sp>
        <p:nvSpPr>
          <p:cNvPr id="3" name="TextBox 2"/>
          <p:cNvSpPr txBox="1"/>
          <p:nvPr/>
        </p:nvSpPr>
        <p:spPr>
          <a:xfrm>
            <a:off x="4793456" y="6777247"/>
            <a:ext cx="4184159" cy="400110"/>
          </a:xfrm>
          <a:prstGeom prst="rect">
            <a:avLst/>
          </a:prstGeom>
          <a:noFill/>
        </p:spPr>
        <p:txBody>
          <a:bodyPr wrap="none" rtlCol="0">
            <a:spAutoFit/>
          </a:bodyPr>
          <a:lstStyle/>
          <a:p>
            <a:r>
              <a:rPr lang="en-GB" sz="1000" dirty="0">
                <a:solidFill>
                  <a:srgbClr val="DD1F26"/>
                </a:solidFill>
                <a:latin typeface="+mn-lt"/>
              </a:rPr>
              <a:t>* </a:t>
            </a:r>
            <a:r>
              <a:rPr lang="en-GB" sz="1000">
                <a:solidFill>
                  <a:srgbClr val="DD1F26"/>
                </a:solidFill>
                <a:latin typeface="+mn-lt"/>
              </a:rPr>
              <a:t>WHO Definitions </a:t>
            </a:r>
            <a:r>
              <a:rPr lang="en-GB" sz="1000" dirty="0">
                <a:solidFill>
                  <a:srgbClr val="DD1F26"/>
                </a:solidFill>
                <a:latin typeface="+mn-lt"/>
              </a:rPr>
              <a:t>and reporting framework for tuberculosis – 2013 revision </a:t>
            </a:r>
          </a:p>
          <a:p>
            <a:endParaRPr lang="en-GB" sz="1000" dirty="0">
              <a:solidFill>
                <a:srgbClr val="DD1F26"/>
              </a:solidFill>
              <a:latin typeface="+mn-lt"/>
            </a:endParaRPr>
          </a:p>
        </p:txBody>
      </p:sp>
    </p:spTree>
    <p:extLst>
      <p:ext uri="{BB962C8B-B14F-4D97-AF65-F5344CB8AC3E}">
        <p14:creationId xmlns:p14="http://schemas.microsoft.com/office/powerpoint/2010/main" val="1373269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5"/>
          <p:cNvSpPr>
            <a:spLocks noGrp="1" noChangeArrowheads="1"/>
          </p:cNvSpPr>
          <p:nvPr>
            <p:ph idx="1"/>
          </p:nvPr>
        </p:nvSpPr>
        <p:spPr>
          <a:xfrm>
            <a:off x="1205355" y="2389738"/>
            <a:ext cx="7631223" cy="3918683"/>
          </a:xfrm>
        </p:spPr>
        <p:txBody>
          <a:bodyPr/>
          <a:lstStyle/>
          <a:p>
            <a:pPr>
              <a:spcBef>
                <a:spcPts val="600"/>
              </a:spcBef>
            </a:pPr>
            <a:r>
              <a:rPr lang="en-US" dirty="0">
                <a:solidFill>
                  <a:schemeClr val="tx1">
                    <a:lumMod val="65000"/>
                    <a:lumOff val="35000"/>
                  </a:schemeClr>
                </a:solidFill>
              </a:rPr>
              <a:t>Name of treatment unit</a:t>
            </a:r>
          </a:p>
          <a:p>
            <a:pPr>
              <a:spcBef>
                <a:spcPts val="600"/>
              </a:spcBef>
            </a:pPr>
            <a:r>
              <a:rPr lang="en-US" dirty="0">
                <a:solidFill>
                  <a:schemeClr val="tx1">
                    <a:lumMod val="65000"/>
                    <a:lumOff val="35000"/>
                  </a:schemeClr>
                </a:solidFill>
              </a:rPr>
              <a:t>Date of request</a:t>
            </a:r>
          </a:p>
          <a:p>
            <a:pPr>
              <a:spcBef>
                <a:spcPts val="600"/>
              </a:spcBef>
            </a:pPr>
            <a:r>
              <a:rPr lang="en-US" dirty="0">
                <a:solidFill>
                  <a:schemeClr val="tx1">
                    <a:lumMod val="65000"/>
                    <a:lumOff val="35000"/>
                  </a:schemeClr>
                </a:solidFill>
              </a:rPr>
              <a:t>Patient information (i.e. name, sex, age, address, and patient/suspect register number)</a:t>
            </a:r>
          </a:p>
          <a:p>
            <a:pPr>
              <a:spcBef>
                <a:spcPts val="600"/>
              </a:spcBef>
            </a:pPr>
            <a:r>
              <a:rPr lang="en-US" dirty="0">
                <a:solidFill>
                  <a:schemeClr val="tx1">
                    <a:lumMod val="65000"/>
                    <a:lumOff val="35000"/>
                  </a:schemeClr>
                </a:solidFill>
              </a:rPr>
              <a:t>Number of specimens and specimen type sent for testing</a:t>
            </a:r>
          </a:p>
          <a:p>
            <a:pPr>
              <a:spcBef>
                <a:spcPts val="600"/>
              </a:spcBef>
            </a:pPr>
            <a:r>
              <a:rPr lang="en-US" dirty="0">
                <a:solidFill>
                  <a:schemeClr val="tx1">
                    <a:lumMod val="65000"/>
                    <a:lumOff val="35000"/>
                  </a:schemeClr>
                </a:solidFill>
              </a:rPr>
              <a:t>Date of collection of specimen(s)</a:t>
            </a:r>
          </a:p>
          <a:p>
            <a:pPr>
              <a:spcBef>
                <a:spcPts val="600"/>
              </a:spcBef>
            </a:pPr>
            <a:r>
              <a:rPr lang="en-US" dirty="0">
                <a:solidFill>
                  <a:schemeClr val="tx1">
                    <a:lumMod val="65000"/>
                    <a:lumOff val="35000"/>
                  </a:schemeClr>
                </a:solidFill>
              </a:rPr>
              <a:t>Name of test to be performed [e.g. Xpert MTB/RIF (Ultra)]</a:t>
            </a:r>
          </a:p>
          <a:p>
            <a:pPr>
              <a:spcBef>
                <a:spcPts val="600"/>
              </a:spcBef>
            </a:pPr>
            <a:r>
              <a:rPr lang="en-US" dirty="0">
                <a:solidFill>
                  <a:schemeClr val="tx1">
                    <a:lumMod val="65000"/>
                    <a:lumOff val="35000"/>
                  </a:schemeClr>
                </a:solidFill>
              </a:rPr>
              <a:t>Reason for examination (i.e. diagnosis or follow-up)</a:t>
            </a:r>
          </a:p>
          <a:p>
            <a:pPr>
              <a:spcBef>
                <a:spcPts val="600"/>
              </a:spcBef>
            </a:pPr>
            <a:r>
              <a:rPr lang="en-US" dirty="0">
                <a:solidFill>
                  <a:schemeClr val="tx1">
                    <a:lumMod val="65000"/>
                    <a:lumOff val="35000"/>
                  </a:schemeClr>
                </a:solidFill>
              </a:rPr>
              <a:t>Clinical information</a:t>
            </a:r>
          </a:p>
          <a:p>
            <a:pPr>
              <a:spcBef>
                <a:spcPts val="600"/>
              </a:spcBef>
            </a:pPr>
            <a:r>
              <a:rPr lang="en-US" dirty="0">
                <a:solidFill>
                  <a:schemeClr val="tx1">
                    <a:lumMod val="65000"/>
                    <a:lumOff val="35000"/>
                  </a:schemeClr>
                </a:solidFill>
              </a:rPr>
              <a:t>Type of patient (i.e. retreatment, MDR, PLHIV, New etc.)</a:t>
            </a:r>
          </a:p>
          <a:p>
            <a:pPr>
              <a:spcBef>
                <a:spcPts val="600"/>
              </a:spcBef>
            </a:pPr>
            <a:r>
              <a:rPr lang="en-US" dirty="0">
                <a:solidFill>
                  <a:schemeClr val="tx1">
                    <a:lumMod val="65000"/>
                    <a:lumOff val="35000"/>
                  </a:schemeClr>
                </a:solidFill>
              </a:rPr>
              <a:t>Signature of person requesting examination</a:t>
            </a:r>
          </a:p>
        </p:txBody>
      </p:sp>
      <p:sp>
        <p:nvSpPr>
          <p:cNvPr id="6" name="Rectangle 2"/>
          <p:cNvSpPr>
            <a:spLocks noGrp="1" noRot="1" noChangeArrowheads="1"/>
          </p:cNvSpPr>
          <p:nvPr>
            <p:ph type="title"/>
          </p:nvPr>
        </p:nvSpPr>
        <p:spPr>
          <a:xfrm>
            <a:off x="1204914" y="936046"/>
            <a:ext cx="8160542" cy="759006"/>
          </a:xfrm>
        </p:spPr>
        <p:txBody>
          <a:bodyPr>
            <a:normAutofit/>
          </a:bodyPr>
          <a:lstStyle/>
          <a:p>
            <a:r>
              <a:rPr lang="en-US" sz="2800" dirty="0"/>
              <a:t>LABORATORY REQUEST FORM: CONTENT</a:t>
            </a:r>
          </a:p>
        </p:txBody>
      </p:sp>
      <p:grpSp>
        <p:nvGrpSpPr>
          <p:cNvPr id="2" name="Group 1"/>
          <p:cNvGrpSpPr/>
          <p:nvPr/>
        </p:nvGrpSpPr>
        <p:grpSpPr>
          <a:xfrm>
            <a:off x="1222154" y="1524624"/>
            <a:ext cx="6220046" cy="680470"/>
            <a:chOff x="1222154" y="1524624"/>
            <a:chExt cx="6220046" cy="680470"/>
          </a:xfrm>
        </p:grpSpPr>
        <p:sp>
          <p:nvSpPr>
            <p:cNvPr id="11" name="Rectangle 10"/>
            <p:cNvSpPr/>
            <p:nvPr/>
          </p:nvSpPr>
          <p:spPr>
            <a:xfrm>
              <a:off x="1752600" y="1695052"/>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01515" y="1734054"/>
              <a:ext cx="5293247" cy="261610"/>
            </a:xfrm>
            <a:prstGeom prst="rect">
              <a:avLst/>
            </a:prstGeom>
            <a:noFill/>
          </p:spPr>
          <p:txBody>
            <a:bodyPr wrap="square" rtlCol="0">
              <a:spAutoFit/>
            </a:bodyPr>
            <a:lstStyle/>
            <a:p>
              <a:r>
                <a:rPr lang="en-US" altLang="en-US" sz="1100" dirty="0">
                  <a:solidFill>
                    <a:schemeClr val="bg1"/>
                  </a:solidFill>
                  <a:ea typeface="Calibri" charset="0"/>
                  <a:cs typeface="Calibri" charset="0"/>
                </a:rPr>
                <a:t>Adapt according to NTP guidelines in your country</a:t>
              </a:r>
              <a:endParaRPr lang="en-US" altLang="en-US" sz="1100" u="sng" dirty="0">
                <a:solidFill>
                  <a:schemeClr val="bg1"/>
                </a:solidFill>
                <a:ea typeface="Calibri" charset="0"/>
                <a:cs typeface="Calibri" charset="0"/>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22154" y="1524624"/>
              <a:ext cx="680400" cy="680470"/>
            </a:xfrm>
            <a:prstGeom prst="rect">
              <a:avLst/>
            </a:prstGeom>
          </p:spPr>
        </p:pic>
      </p:grpSp>
    </p:spTree>
    <p:extLst>
      <p:ext uri="{BB962C8B-B14F-4D97-AF65-F5344CB8AC3E}">
        <p14:creationId xmlns:p14="http://schemas.microsoft.com/office/powerpoint/2010/main" val="308966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2" y="2454058"/>
            <a:ext cx="7631223" cy="4611670"/>
          </a:xfrm>
        </p:spPr>
        <p:txBody>
          <a:bodyPr/>
          <a:lstStyle/>
          <a:p>
            <a:r>
              <a:rPr lang="en-US" sz="2000" dirty="0">
                <a:solidFill>
                  <a:schemeClr val="tx1">
                    <a:lumMod val="65000"/>
                    <a:lumOff val="35000"/>
                  </a:schemeClr>
                </a:solidFill>
              </a:rPr>
              <a:t>WHO recommends repeat testing of Xpert MTB/RIF Ultra trace call results</a:t>
            </a:r>
          </a:p>
          <a:p>
            <a:r>
              <a:rPr lang="en-US" sz="2000" dirty="0">
                <a:solidFill>
                  <a:schemeClr val="tx1">
                    <a:lumMod val="65000"/>
                    <a:lumOff val="35000"/>
                  </a:schemeClr>
                </a:solidFill>
              </a:rPr>
              <a:t>Depending on the algorithm, information on the patient category (e.g. pediatric, history of previous treatment) may be required. Patient categories are often included on request forms, but are incompletely or inconsistently completed</a:t>
            </a:r>
            <a:endParaRPr lang="en-GB" sz="2000" dirty="0">
              <a:solidFill>
                <a:schemeClr val="tx1">
                  <a:lumMod val="65000"/>
                  <a:lumOff val="35000"/>
                </a:schemeClr>
              </a:solidFill>
            </a:endParaRPr>
          </a:p>
          <a:p>
            <a:r>
              <a:rPr lang="en-US" sz="2000" dirty="0">
                <a:solidFill>
                  <a:schemeClr val="tx1">
                    <a:lumMod val="65000"/>
                    <a:lumOff val="35000"/>
                  </a:schemeClr>
                </a:solidFill>
              </a:rPr>
              <a:t>Establish a numbering system to identify repeat samples from the same patient, in order to monitor the proportion and performance of repeat tests </a:t>
            </a:r>
          </a:p>
        </p:txBody>
      </p:sp>
      <p:sp>
        <p:nvSpPr>
          <p:cNvPr id="4" name="Title 3"/>
          <p:cNvSpPr>
            <a:spLocks noGrp="1"/>
          </p:cNvSpPr>
          <p:nvPr>
            <p:ph type="title"/>
          </p:nvPr>
        </p:nvSpPr>
        <p:spPr/>
        <p:txBody>
          <a:bodyPr>
            <a:normAutofit fontScale="90000"/>
          </a:bodyPr>
          <a:lstStyle/>
          <a:p>
            <a:r>
              <a:rPr lang="en-GB" dirty="0"/>
              <a:t>SPECIAL CONSIDERATIONS FOR XPERT MTB/RIF ULTRA*</a:t>
            </a:r>
          </a:p>
        </p:txBody>
      </p:sp>
      <p:sp>
        <p:nvSpPr>
          <p:cNvPr id="2" name="TextBox 1"/>
          <p:cNvSpPr txBox="1"/>
          <p:nvPr/>
        </p:nvSpPr>
        <p:spPr>
          <a:xfrm>
            <a:off x="5326856" y="6818335"/>
            <a:ext cx="3663182" cy="246221"/>
          </a:xfrm>
          <a:prstGeom prst="rect">
            <a:avLst/>
          </a:prstGeom>
          <a:noFill/>
        </p:spPr>
        <p:txBody>
          <a:bodyPr wrap="none" rtlCol="0">
            <a:spAutoFit/>
          </a:bodyPr>
          <a:lstStyle/>
          <a:p>
            <a:r>
              <a:rPr lang="en-GB" sz="1000" dirty="0">
                <a:solidFill>
                  <a:srgbClr val="DD1F26"/>
                </a:solidFill>
                <a:latin typeface="Calibri" charset="0"/>
                <a:ea typeface="Calibri" charset="0"/>
                <a:cs typeface="Calibri" charset="0"/>
              </a:rPr>
              <a:t>* http://</a:t>
            </a:r>
            <a:r>
              <a:rPr lang="en-GB" sz="1000" dirty="0" err="1">
                <a:solidFill>
                  <a:srgbClr val="DD1F26"/>
                </a:solidFill>
                <a:latin typeface="Calibri" charset="0"/>
                <a:ea typeface="Calibri" charset="0"/>
                <a:cs typeface="Calibri" charset="0"/>
              </a:rPr>
              <a:t>www.stoptb.org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wg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gli</a:t>
            </a:r>
            <a:r>
              <a:rPr lang="en-GB" sz="1000" dirty="0">
                <a:solidFill>
                  <a:srgbClr val="DD1F26"/>
                </a:solidFill>
                <a:latin typeface="Calibri" charset="0"/>
                <a:ea typeface="Calibri" charset="0"/>
                <a:cs typeface="Calibri" charset="0"/>
              </a:rPr>
              <a:t>/assets/documents/</a:t>
            </a:r>
            <a:r>
              <a:rPr lang="en-GB" sz="1000" dirty="0" err="1">
                <a:solidFill>
                  <a:srgbClr val="DD1F26"/>
                </a:solidFill>
                <a:latin typeface="Calibri" charset="0"/>
                <a:ea typeface="Calibri" charset="0"/>
                <a:cs typeface="Calibri" charset="0"/>
              </a:rPr>
              <a:t>GLI_ultra.pdf</a:t>
            </a:r>
            <a:endParaRPr lang="en-GB" sz="1000" dirty="0">
              <a:solidFill>
                <a:srgbClr val="DD1F26"/>
              </a:solidFill>
              <a:latin typeface="Calibri" charset="0"/>
              <a:ea typeface="Calibri" charset="0"/>
              <a:cs typeface="Calibri" charset="0"/>
            </a:endParaRPr>
          </a:p>
        </p:txBody>
      </p:sp>
      <p:grpSp>
        <p:nvGrpSpPr>
          <p:cNvPr id="6" name="Group 5"/>
          <p:cNvGrpSpPr/>
          <p:nvPr/>
        </p:nvGrpSpPr>
        <p:grpSpPr>
          <a:xfrm>
            <a:off x="1213008" y="1695052"/>
            <a:ext cx="6220046" cy="680470"/>
            <a:chOff x="1222154" y="1524624"/>
            <a:chExt cx="6220046" cy="680470"/>
          </a:xfrm>
        </p:grpSpPr>
        <p:sp>
          <p:nvSpPr>
            <p:cNvPr id="7" name="Rectangle 6"/>
            <p:cNvSpPr/>
            <p:nvPr/>
          </p:nvSpPr>
          <p:spPr>
            <a:xfrm>
              <a:off x="1752600" y="1695052"/>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901515" y="1734054"/>
              <a:ext cx="5293247" cy="261610"/>
            </a:xfrm>
            <a:prstGeom prst="rect">
              <a:avLst/>
            </a:prstGeom>
            <a:noFill/>
          </p:spPr>
          <p:txBody>
            <a:bodyPr wrap="square" rtlCol="0">
              <a:spAutoFit/>
            </a:bodyPr>
            <a:lstStyle/>
            <a:p>
              <a:r>
                <a:rPr lang="en-US" altLang="en-US" sz="1100" dirty="0">
                  <a:solidFill>
                    <a:schemeClr val="bg1"/>
                  </a:solidFill>
                  <a:ea typeface="Calibri" charset="0"/>
                  <a:cs typeface="Calibri" charset="0"/>
                </a:rPr>
                <a:t>Adapt according to NTP guidelines in your country</a:t>
              </a:r>
              <a:endParaRPr lang="en-US" altLang="en-US" sz="1100" u="sng" dirty="0">
                <a:solidFill>
                  <a:schemeClr val="bg1"/>
                </a:solidFill>
                <a:ea typeface="Calibri" charset="0"/>
                <a:cs typeface="Calibri" charset="0"/>
              </a:endParaRPr>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22154" y="1524624"/>
              <a:ext cx="680400" cy="680470"/>
            </a:xfrm>
            <a:prstGeom prst="rect">
              <a:avLst/>
            </a:prstGeom>
          </p:spPr>
        </p:pic>
      </p:grpSp>
    </p:spTree>
    <p:extLst>
      <p:ext uri="{BB962C8B-B14F-4D97-AF65-F5344CB8AC3E}">
        <p14:creationId xmlns:p14="http://schemas.microsoft.com/office/powerpoint/2010/main" val="1813154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RECORDING XPERT MTB/RIF RESULTS</a:t>
            </a:r>
            <a:endParaRPr lang="en-GB" sz="2800" dirty="0"/>
          </a:p>
        </p:txBody>
      </p:sp>
      <p:graphicFrame>
        <p:nvGraphicFramePr>
          <p:cNvPr id="5" name="Table 4"/>
          <p:cNvGraphicFramePr>
            <a:graphicFrameLocks noGrp="1"/>
          </p:cNvGraphicFramePr>
          <p:nvPr>
            <p:extLst>
              <p:ext uri="{D42A27DB-BD31-4B8C-83A1-F6EECF244321}">
                <p14:modId xmlns:p14="http://schemas.microsoft.com/office/powerpoint/2010/main" val="1837108789"/>
              </p:ext>
            </p:extLst>
          </p:nvPr>
        </p:nvGraphicFramePr>
        <p:xfrm>
          <a:off x="1152564" y="1979637"/>
          <a:ext cx="7700278" cy="4377745"/>
        </p:xfrm>
        <a:graphic>
          <a:graphicData uri="http://schemas.openxmlformats.org/drawingml/2006/table">
            <a:tbl>
              <a:tblPr>
                <a:tableStyleId>{5C22544A-7EE6-4342-B048-85BDC9FD1C3A}</a:tableStyleId>
              </a:tblPr>
              <a:tblGrid>
                <a:gridCol w="5110336">
                  <a:extLst>
                    <a:ext uri="{9D8B030D-6E8A-4147-A177-3AD203B41FA5}">
                      <a16:colId xmlns:a16="http://schemas.microsoft.com/office/drawing/2014/main" val="20000"/>
                    </a:ext>
                  </a:extLst>
                </a:gridCol>
                <a:gridCol w="1443164">
                  <a:extLst>
                    <a:ext uri="{9D8B030D-6E8A-4147-A177-3AD203B41FA5}">
                      <a16:colId xmlns:a16="http://schemas.microsoft.com/office/drawing/2014/main" val="20002"/>
                    </a:ext>
                  </a:extLst>
                </a:gridCol>
                <a:gridCol w="1146778">
                  <a:extLst>
                    <a:ext uri="{9D8B030D-6E8A-4147-A177-3AD203B41FA5}">
                      <a16:colId xmlns:a16="http://schemas.microsoft.com/office/drawing/2014/main" val="20001"/>
                    </a:ext>
                  </a:extLst>
                </a:gridCol>
              </a:tblGrid>
              <a:tr h="78864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Xpert MTB/RIF result</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Reported result</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WHO code</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extLst>
                  <a:ext uri="{0D108BD9-81ED-4DB2-BD59-A6C34878D82A}">
                    <a16:rowId xmlns:a16="http://schemas.microsoft.com/office/drawing/2014/main" val="10000"/>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High Rifampicin Resistance Not Detected</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7EDE5"/>
                    </a:solidFill>
                  </a:tcPr>
                </a:tc>
                <a:tc rowSpan="4">
                  <a:txBody>
                    <a:bodyPr/>
                    <a:lstStyle/>
                    <a:p>
                      <a:pPr marL="7200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susceptible</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rowSpan="4">
                  <a:txBody>
                    <a:bodyPr/>
                    <a:lstStyle/>
                    <a:p>
                      <a:pPr marL="72000" algn="ctr" fontAlgn="ctr"/>
                      <a:r>
                        <a:rPr lang="en-GB" sz="1900" b="1" u="none" strike="noStrike" dirty="0">
                          <a:solidFill>
                            <a:schemeClr val="tx1"/>
                          </a:solidFill>
                          <a:effectLst/>
                          <a:latin typeface="Trebuchet MS" charset="0"/>
                          <a:ea typeface="Trebuchet MS" charset="0"/>
                          <a:cs typeface="Trebuchet MS" charset="0"/>
                        </a:rPr>
                        <a:t>T</a:t>
                      </a:r>
                      <a:endParaRPr lang="en-GB" sz="1900" b="1" i="0" u="none" strike="noStrike" dirty="0">
                        <a:solidFill>
                          <a:schemeClr val="tx1"/>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01"/>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Medium Rifampicin Resistance Not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2"/>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Low Rifampicin Resistance Not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3"/>
                  </a:ext>
                </a:extLst>
              </a:tr>
              <a:tr h="278517">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Not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4"/>
                  </a:ext>
                </a:extLst>
              </a:tr>
              <a:tr h="291675">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Indeterminate</a:t>
                      </a:r>
                    </a:p>
                  </a:txBody>
                  <a:tcPr marL="5255" marR="5255" marT="525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indeterminate</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algn="ctr" fontAlgn="ctr"/>
                      <a:r>
                        <a:rPr lang="en-GB" sz="1900" b="1" u="none" strike="noStrike" dirty="0">
                          <a:solidFill>
                            <a:schemeClr val="tx1"/>
                          </a:solidFill>
                          <a:effectLst/>
                          <a:latin typeface="Trebuchet MS" charset="0"/>
                          <a:ea typeface="Trebuchet MS" charset="0"/>
                          <a:cs typeface="Trebuchet MS" charset="0"/>
                        </a:rPr>
                        <a:t>TI</a:t>
                      </a:r>
                      <a:endParaRPr lang="en-GB" sz="1900" b="1" i="0" u="none" strike="noStrike" dirty="0">
                        <a:solidFill>
                          <a:schemeClr val="tx1"/>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5"/>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High Rifampicin Resistance Detected</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7EDE5"/>
                    </a:solidFill>
                  </a:tcPr>
                </a:tc>
                <a:tc rowSpan="4">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resistant</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rowSpan="4">
                  <a:txBody>
                    <a:bodyPr/>
                    <a:lstStyle/>
                    <a:p>
                      <a:pPr marL="72000" algn="ctr" fontAlgn="ctr"/>
                      <a:r>
                        <a:rPr lang="en-GB" sz="1900" b="1" u="none" strike="noStrike" dirty="0">
                          <a:solidFill>
                            <a:srgbClr val="DD1F26"/>
                          </a:solidFill>
                          <a:effectLst/>
                          <a:latin typeface="Trebuchet MS" charset="0"/>
                          <a:ea typeface="Trebuchet MS" charset="0"/>
                          <a:cs typeface="Trebuchet MS" charset="0"/>
                        </a:rPr>
                        <a:t>RR</a:t>
                      </a:r>
                      <a:endParaRPr lang="en-GB" sz="1900" b="1" i="0" u="none" strike="noStrike" dirty="0">
                        <a:solidFill>
                          <a:srgbClr val="DD1F26"/>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06"/>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Medium Rifampicin Resistance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7"/>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Low Rifampicin Resistance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dirty="0"/>
                    </a:p>
                  </a:txBody>
                  <a:tcPr/>
                </a:tc>
                <a:extLst>
                  <a:ext uri="{0D108BD9-81ED-4DB2-BD59-A6C34878D82A}">
                    <a16:rowId xmlns:a16="http://schemas.microsoft.com/office/drawing/2014/main" val="10008"/>
                  </a:ext>
                </a:extLst>
              </a:tr>
              <a:tr h="298896">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Detected</a:t>
                      </a:r>
                    </a:p>
                  </a:txBody>
                  <a:tcPr marL="5255" marR="5255" marT="5255" marB="0"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9"/>
                  </a:ext>
                </a:extLst>
              </a:tr>
              <a:tr h="291675">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Not Detected</a:t>
                      </a:r>
                    </a:p>
                  </a:txBody>
                  <a:tcPr marL="5255" marR="5255" marT="525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not detected</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algn="ctr" fontAlgn="ctr"/>
                      <a:r>
                        <a:rPr lang="en-GB" sz="1900" b="1" u="none" strike="noStrike" dirty="0">
                          <a:effectLst/>
                          <a:latin typeface="Trebuchet MS" charset="0"/>
                          <a:ea typeface="Trebuchet MS" charset="0"/>
                          <a:cs typeface="Trebuchet MS" charset="0"/>
                        </a:rPr>
                        <a:t>N</a:t>
                      </a:r>
                      <a:endParaRPr lang="en-GB" sz="1900" b="1" i="0" u="none" strike="noStrike" dirty="0">
                        <a:solidFill>
                          <a:srgbClr val="000000"/>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10"/>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Invalid / Error / No Result</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7EDE5"/>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Inconclusive</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a:txBody>
                    <a:bodyPr/>
                    <a:lstStyle/>
                    <a:p>
                      <a:pPr marL="72000" algn="ctr" fontAlgn="ctr"/>
                      <a:r>
                        <a:rPr lang="en-GB" sz="1900" b="1" u="none" strike="noStrike" dirty="0">
                          <a:effectLst/>
                          <a:latin typeface="Trebuchet MS" charset="0"/>
                          <a:ea typeface="Trebuchet MS" charset="0"/>
                          <a:cs typeface="Trebuchet MS" charset="0"/>
                        </a:rPr>
                        <a:t>I</a:t>
                      </a:r>
                      <a:endParaRPr lang="en-GB" sz="1900" b="1" i="0" u="none" strike="noStrike" dirty="0">
                        <a:solidFill>
                          <a:srgbClr val="000000"/>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09350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Rot="1" noChangeArrowheads="1"/>
          </p:cNvSpPr>
          <p:nvPr>
            <p:ph type="title"/>
          </p:nvPr>
        </p:nvSpPr>
        <p:spPr>
          <a:xfrm>
            <a:off x="1204914" y="936046"/>
            <a:ext cx="7924799" cy="759006"/>
          </a:xfrm>
        </p:spPr>
        <p:txBody>
          <a:bodyPr>
            <a:normAutofit fontScale="90000"/>
          </a:bodyPr>
          <a:lstStyle/>
          <a:p>
            <a:r>
              <a:rPr lang="en-US" sz="2800" dirty="0"/>
              <a:t>LABORATORY </a:t>
            </a:r>
            <a:r>
              <a:rPr lang="en-US" sz="2800"/>
              <a:t>REGISTER EXAMPLE* : </a:t>
            </a:r>
            <a:r>
              <a:rPr lang="en-US" sz="2800" dirty="0"/>
              <a:t>XPERT MTB/RIF</a:t>
            </a:r>
          </a:p>
        </p:txBody>
      </p:sp>
      <p:grpSp>
        <p:nvGrpSpPr>
          <p:cNvPr id="18" name="Group 17"/>
          <p:cNvGrpSpPr/>
          <p:nvPr/>
        </p:nvGrpSpPr>
        <p:grpSpPr>
          <a:xfrm>
            <a:off x="1204914" y="1747263"/>
            <a:ext cx="6272051" cy="680470"/>
            <a:chOff x="1170149" y="1521353"/>
            <a:chExt cx="6272051" cy="680470"/>
          </a:xfrm>
        </p:grpSpPr>
        <p:sp>
          <p:nvSpPr>
            <p:cNvPr id="19" name="Rectangle 18"/>
            <p:cNvSpPr/>
            <p:nvPr/>
          </p:nvSpPr>
          <p:spPr>
            <a:xfrm>
              <a:off x="1752600" y="1695052"/>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850549" y="1727742"/>
              <a:ext cx="5293247" cy="261610"/>
            </a:xfrm>
            <a:prstGeom prst="rect">
              <a:avLst/>
            </a:prstGeom>
            <a:noFill/>
          </p:spPr>
          <p:txBody>
            <a:bodyPr wrap="square" rtlCol="0">
              <a:spAutoFit/>
            </a:bodyPr>
            <a:lstStyle/>
            <a:p>
              <a:r>
                <a:rPr lang="en-US" altLang="en-US" sz="1100" dirty="0">
                  <a:solidFill>
                    <a:schemeClr val="bg1"/>
                  </a:solidFill>
                  <a:ea typeface="Calibri" charset="0"/>
                  <a:cs typeface="Calibri" charset="0"/>
                </a:rPr>
                <a:t>Adapt according to NTP guidelines in your country</a:t>
              </a:r>
              <a:endParaRPr lang="en-US" altLang="en-US" sz="1100" u="sng" dirty="0">
                <a:solidFill>
                  <a:schemeClr val="bg1"/>
                </a:solidFill>
                <a:ea typeface="Calibri" charset="0"/>
                <a:cs typeface="Calibri" charset="0"/>
              </a:endParaRPr>
            </a:p>
          </p:txBody>
        </p:sp>
        <p:pic>
          <p:nvPicPr>
            <p:cNvPr id="23" name="Picture 2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70149" y="1521353"/>
              <a:ext cx="680400" cy="680470"/>
            </a:xfrm>
            <a:prstGeom prst="rect">
              <a:avLst/>
            </a:prstGeom>
          </p:spPr>
        </p:pic>
      </p:grpSp>
      <p:sp>
        <p:nvSpPr>
          <p:cNvPr id="16" name="TextBox 15"/>
          <p:cNvSpPr txBox="1"/>
          <p:nvPr/>
        </p:nvSpPr>
        <p:spPr>
          <a:xfrm>
            <a:off x="4793456" y="6777247"/>
            <a:ext cx="4184159" cy="400110"/>
          </a:xfrm>
          <a:prstGeom prst="rect">
            <a:avLst/>
          </a:prstGeom>
          <a:noFill/>
        </p:spPr>
        <p:txBody>
          <a:bodyPr wrap="none" rtlCol="0">
            <a:spAutoFit/>
          </a:bodyPr>
          <a:lstStyle/>
          <a:p>
            <a:r>
              <a:rPr lang="en-GB" sz="1000" dirty="0">
                <a:solidFill>
                  <a:srgbClr val="DD1F26"/>
                </a:solidFill>
                <a:latin typeface="+mn-lt"/>
              </a:rPr>
              <a:t>* </a:t>
            </a:r>
            <a:r>
              <a:rPr lang="en-GB" sz="1000">
                <a:solidFill>
                  <a:srgbClr val="DD1F26"/>
                </a:solidFill>
                <a:latin typeface="+mn-lt"/>
              </a:rPr>
              <a:t>WHO Definitions </a:t>
            </a:r>
            <a:r>
              <a:rPr lang="en-GB" sz="1000" dirty="0">
                <a:solidFill>
                  <a:srgbClr val="DD1F26"/>
                </a:solidFill>
                <a:latin typeface="+mn-lt"/>
              </a:rPr>
              <a:t>and reporting framework for tuberculosis – 2013 revision </a:t>
            </a:r>
          </a:p>
          <a:p>
            <a:endParaRPr lang="en-GB" sz="1000" dirty="0">
              <a:solidFill>
                <a:srgbClr val="DD1F26"/>
              </a:solidFill>
              <a:latin typeface="+mn-lt"/>
            </a:endParaRPr>
          </a:p>
        </p:txBody>
      </p:sp>
      <p:pic>
        <p:nvPicPr>
          <p:cNvPr id="2" name="Picture 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64456" y="2697784"/>
            <a:ext cx="7765257" cy="1231536"/>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36056" y="4318394"/>
            <a:ext cx="5018597" cy="1961397"/>
          </a:xfrm>
          <a:prstGeom prst="rect">
            <a:avLst/>
          </a:prstGeom>
        </p:spPr>
      </p:pic>
    </p:spTree>
    <p:extLst>
      <p:ext uri="{BB962C8B-B14F-4D97-AF65-F5344CB8AC3E}">
        <p14:creationId xmlns:p14="http://schemas.microsoft.com/office/powerpoint/2010/main" val="966833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5"/>
          <p:cNvSpPr>
            <a:spLocks noGrp="1" noChangeArrowheads="1"/>
          </p:cNvSpPr>
          <p:nvPr>
            <p:ph idx="1"/>
          </p:nvPr>
        </p:nvSpPr>
        <p:spPr>
          <a:xfrm>
            <a:off x="1179482" y="2375522"/>
            <a:ext cx="7631223" cy="4611670"/>
          </a:xfrm>
        </p:spPr>
        <p:txBody>
          <a:bodyPr/>
          <a:lstStyle/>
          <a:p>
            <a:r>
              <a:rPr lang="en-US" sz="2000" dirty="0">
                <a:solidFill>
                  <a:schemeClr val="tx1">
                    <a:lumMod val="65000"/>
                    <a:lumOff val="35000"/>
                  </a:schemeClr>
                </a:solidFill>
              </a:rPr>
              <a:t>Laboratory serial number</a:t>
            </a:r>
          </a:p>
          <a:p>
            <a:r>
              <a:rPr lang="en-US" sz="2000" dirty="0">
                <a:solidFill>
                  <a:schemeClr val="tx1">
                    <a:lumMod val="65000"/>
                    <a:lumOff val="35000"/>
                  </a:schemeClr>
                </a:solidFill>
              </a:rPr>
              <a:t>Date specimen received</a:t>
            </a:r>
          </a:p>
          <a:p>
            <a:r>
              <a:rPr lang="en-US" sz="2000" dirty="0">
                <a:solidFill>
                  <a:schemeClr val="tx1">
                    <a:lumMod val="65000"/>
                    <a:lumOff val="35000"/>
                  </a:schemeClr>
                </a:solidFill>
              </a:rPr>
              <a:t>Patient's information (i.e., name, sex, age, address, treatment unit and register number)</a:t>
            </a:r>
          </a:p>
          <a:p>
            <a:r>
              <a:rPr lang="en-US" sz="2000" dirty="0">
                <a:solidFill>
                  <a:schemeClr val="tx1">
                    <a:lumMod val="65000"/>
                    <a:lumOff val="35000"/>
                  </a:schemeClr>
                </a:solidFill>
              </a:rPr>
              <a:t>HIV status</a:t>
            </a:r>
          </a:p>
          <a:p>
            <a:r>
              <a:rPr lang="en-US" sz="2000" dirty="0">
                <a:solidFill>
                  <a:schemeClr val="tx1">
                    <a:lumMod val="65000"/>
                    <a:lumOff val="35000"/>
                  </a:schemeClr>
                </a:solidFill>
              </a:rPr>
              <a:t>Patient previously treated for TB </a:t>
            </a:r>
          </a:p>
          <a:p>
            <a:r>
              <a:rPr lang="en-US" sz="2000" dirty="0">
                <a:solidFill>
                  <a:schemeClr val="tx1">
                    <a:lumMod val="65000"/>
                    <a:lumOff val="35000"/>
                  </a:schemeClr>
                </a:solidFill>
              </a:rPr>
              <a:t>Examination type (e.g., diagnosis or follow-up)</a:t>
            </a:r>
          </a:p>
          <a:p>
            <a:r>
              <a:rPr lang="en-US" sz="2000" dirty="0">
                <a:solidFill>
                  <a:schemeClr val="tx1">
                    <a:lumMod val="65000"/>
                    <a:lumOff val="35000"/>
                  </a:schemeClr>
                </a:solidFill>
              </a:rPr>
              <a:t>Examination result / date (see WHO category)</a:t>
            </a:r>
          </a:p>
          <a:p>
            <a:r>
              <a:rPr lang="en-US" sz="2000" dirty="0">
                <a:solidFill>
                  <a:schemeClr val="tx1">
                    <a:lumMod val="65000"/>
                    <a:lumOff val="35000"/>
                  </a:schemeClr>
                </a:solidFill>
              </a:rPr>
              <a:t>Remarks (e.g. Xpert MTB/RIF indeterminate result, indicate error code or “invalid”) </a:t>
            </a:r>
          </a:p>
          <a:p>
            <a:endParaRPr lang="en-US" sz="2000" dirty="0">
              <a:solidFill>
                <a:schemeClr val="tx1">
                  <a:lumMod val="65000"/>
                  <a:lumOff val="35000"/>
                </a:schemeClr>
              </a:solidFill>
            </a:endParaRPr>
          </a:p>
          <a:p>
            <a:endParaRPr lang="en-US" sz="2000" dirty="0">
              <a:solidFill>
                <a:schemeClr val="tx1">
                  <a:lumMod val="65000"/>
                  <a:lumOff val="35000"/>
                </a:schemeClr>
              </a:solidFill>
            </a:endParaRPr>
          </a:p>
        </p:txBody>
      </p:sp>
      <p:sp>
        <p:nvSpPr>
          <p:cNvPr id="6" name="Rectangle 2"/>
          <p:cNvSpPr>
            <a:spLocks noGrp="1" noRot="1" noChangeArrowheads="1"/>
          </p:cNvSpPr>
          <p:nvPr>
            <p:ph type="title"/>
          </p:nvPr>
        </p:nvSpPr>
        <p:spPr/>
        <p:txBody>
          <a:bodyPr>
            <a:normAutofit/>
          </a:bodyPr>
          <a:lstStyle/>
          <a:p>
            <a:r>
              <a:rPr lang="en-US" sz="2800" dirty="0"/>
              <a:t>LABORATORY REGISTER: CONTENT</a:t>
            </a:r>
          </a:p>
        </p:txBody>
      </p:sp>
      <p:sp>
        <p:nvSpPr>
          <p:cNvPr id="7" name="Rectangle 6"/>
          <p:cNvSpPr/>
          <p:nvPr/>
        </p:nvSpPr>
        <p:spPr>
          <a:xfrm>
            <a:off x="1752600" y="1695052"/>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849510" y="1765627"/>
            <a:ext cx="5293247" cy="261610"/>
          </a:xfrm>
          <a:prstGeom prst="rect">
            <a:avLst/>
          </a:prstGeom>
          <a:noFill/>
        </p:spPr>
        <p:txBody>
          <a:bodyPr wrap="square" rtlCol="0">
            <a:spAutoFit/>
          </a:bodyPr>
          <a:lstStyle/>
          <a:p>
            <a:r>
              <a:rPr lang="en-US" altLang="en-US" sz="1100" dirty="0">
                <a:solidFill>
                  <a:schemeClr val="bg1"/>
                </a:solidFill>
                <a:ea typeface="Calibri" charset="0"/>
                <a:cs typeface="Calibri" charset="0"/>
              </a:rPr>
              <a:t>Adapt according to NTP guidelines in your country</a:t>
            </a:r>
            <a:endParaRPr lang="en-US" altLang="en-US" sz="1100" u="sng" dirty="0">
              <a:solidFill>
                <a:schemeClr val="bg1"/>
              </a:solidFill>
              <a:ea typeface="Calibri" charset="0"/>
              <a:cs typeface="Calibri" charset="0"/>
            </a:endParaRPr>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70149" y="1521353"/>
            <a:ext cx="680400" cy="680470"/>
          </a:xfrm>
          <a:prstGeom prst="rect">
            <a:avLst/>
          </a:prstGeom>
        </p:spPr>
      </p:pic>
    </p:spTree>
    <p:extLst>
      <p:ext uri="{BB962C8B-B14F-4D97-AF65-F5344CB8AC3E}">
        <p14:creationId xmlns:p14="http://schemas.microsoft.com/office/powerpoint/2010/main" val="1352518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dirty="0">
                <a:solidFill>
                  <a:schemeClr val="tx1">
                    <a:lumMod val="65000"/>
                    <a:lumOff val="35000"/>
                  </a:schemeClr>
                </a:solidFill>
              </a:rPr>
              <a:t>There is an additional result category for </a:t>
            </a:r>
            <a:r>
              <a:rPr lang="en-US" sz="2000" dirty="0" err="1">
                <a:solidFill>
                  <a:schemeClr val="tx1">
                    <a:lumMod val="65000"/>
                    <a:lumOff val="35000"/>
                  </a:schemeClr>
                </a:solidFill>
              </a:rPr>
              <a:t>Xpert</a:t>
            </a:r>
            <a:r>
              <a:rPr lang="en-US" sz="2000" dirty="0">
                <a:solidFill>
                  <a:schemeClr val="tx1">
                    <a:lumMod val="65000"/>
                    <a:lumOff val="35000"/>
                  </a:schemeClr>
                </a:solidFill>
              </a:rPr>
              <a:t> MTB/RIF Ultra trace that differentiates it from the TI category</a:t>
            </a:r>
          </a:p>
          <a:p>
            <a:r>
              <a:rPr lang="en-US" sz="2000" dirty="0">
                <a:solidFill>
                  <a:schemeClr val="tx1">
                    <a:lumMod val="65000"/>
                    <a:lumOff val="35000"/>
                  </a:schemeClr>
                </a:solidFill>
              </a:rPr>
              <a:t>The TI category should still be used for “MTB detected, RIF resistance indeterminate” results other than the trace calls (i.e., where the semi-quantitative result is very low or higher) </a:t>
            </a:r>
          </a:p>
          <a:p>
            <a:r>
              <a:rPr lang="en-US" sz="2000" dirty="0">
                <a:solidFill>
                  <a:schemeClr val="tx1">
                    <a:lumMod val="65000"/>
                    <a:lumOff val="35000"/>
                  </a:schemeClr>
                </a:solidFill>
              </a:rPr>
              <a:t>For Ultra, the following abbreviation should be used for trace calls:  </a:t>
            </a:r>
          </a:p>
          <a:p>
            <a:pPr marL="0" indent="0" algn="ctr">
              <a:buNone/>
            </a:pPr>
            <a:r>
              <a:rPr lang="en-US" sz="2000" b="1" dirty="0">
                <a:solidFill>
                  <a:srgbClr val="DD1F26"/>
                </a:solidFill>
              </a:rPr>
              <a:t>TT = MTB detected (trace), RIF resistance indeterminate </a:t>
            </a:r>
            <a:endParaRPr lang="en-US" sz="2000" dirty="0">
              <a:solidFill>
                <a:srgbClr val="DD1F26"/>
              </a:solidFill>
            </a:endParaRPr>
          </a:p>
          <a:p>
            <a:endParaRPr lang="en-GB" sz="2000" dirty="0">
              <a:solidFill>
                <a:schemeClr val="tx1">
                  <a:lumMod val="65000"/>
                  <a:lumOff val="35000"/>
                </a:schemeClr>
              </a:solidFill>
            </a:endParaRPr>
          </a:p>
        </p:txBody>
      </p:sp>
      <p:sp>
        <p:nvSpPr>
          <p:cNvPr id="9" name="Title 3"/>
          <p:cNvSpPr>
            <a:spLocks noGrp="1"/>
          </p:cNvSpPr>
          <p:nvPr>
            <p:ph type="title"/>
          </p:nvPr>
        </p:nvSpPr>
        <p:spPr>
          <a:xfrm>
            <a:off x="1204914" y="936046"/>
            <a:ext cx="7631221" cy="759006"/>
          </a:xfrm>
        </p:spPr>
        <p:txBody>
          <a:bodyPr>
            <a:normAutofit fontScale="90000"/>
          </a:bodyPr>
          <a:lstStyle/>
          <a:p>
            <a:r>
              <a:rPr lang="en-GB" dirty="0"/>
              <a:t>SPECIAL CONSIDERATIONS FOR XPERT MTB/RIF ULTRA*</a:t>
            </a:r>
          </a:p>
        </p:txBody>
      </p:sp>
      <p:sp>
        <p:nvSpPr>
          <p:cNvPr id="4" name="TextBox 3"/>
          <p:cNvSpPr txBox="1"/>
          <p:nvPr/>
        </p:nvSpPr>
        <p:spPr>
          <a:xfrm>
            <a:off x="5326856" y="6818335"/>
            <a:ext cx="3663182" cy="246221"/>
          </a:xfrm>
          <a:prstGeom prst="rect">
            <a:avLst/>
          </a:prstGeom>
          <a:noFill/>
        </p:spPr>
        <p:txBody>
          <a:bodyPr wrap="none" rtlCol="0">
            <a:spAutoFit/>
          </a:bodyPr>
          <a:lstStyle/>
          <a:p>
            <a:r>
              <a:rPr lang="en-GB" sz="1000" dirty="0">
                <a:solidFill>
                  <a:srgbClr val="DD1F26"/>
                </a:solidFill>
                <a:latin typeface="Calibri" charset="0"/>
                <a:ea typeface="Calibri" charset="0"/>
                <a:cs typeface="Calibri" charset="0"/>
              </a:rPr>
              <a:t>* http://</a:t>
            </a:r>
            <a:r>
              <a:rPr lang="en-GB" sz="1000" dirty="0" err="1">
                <a:solidFill>
                  <a:srgbClr val="DD1F26"/>
                </a:solidFill>
                <a:latin typeface="Calibri" charset="0"/>
                <a:ea typeface="Calibri" charset="0"/>
                <a:cs typeface="Calibri" charset="0"/>
              </a:rPr>
              <a:t>www.stoptb.org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wg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gli</a:t>
            </a:r>
            <a:r>
              <a:rPr lang="en-GB" sz="1000" dirty="0">
                <a:solidFill>
                  <a:srgbClr val="DD1F26"/>
                </a:solidFill>
                <a:latin typeface="Calibri" charset="0"/>
                <a:ea typeface="Calibri" charset="0"/>
                <a:cs typeface="Calibri" charset="0"/>
              </a:rPr>
              <a:t>/assets/documents/</a:t>
            </a:r>
            <a:r>
              <a:rPr lang="en-GB" sz="1000" dirty="0" err="1">
                <a:solidFill>
                  <a:srgbClr val="DD1F26"/>
                </a:solidFill>
                <a:latin typeface="Calibri" charset="0"/>
                <a:ea typeface="Calibri" charset="0"/>
                <a:cs typeface="Calibri" charset="0"/>
              </a:rPr>
              <a:t>GLI_ultra.pdf</a:t>
            </a:r>
            <a:endParaRPr lang="en-GB" sz="1000" dirty="0">
              <a:solidFill>
                <a:srgbClr val="DD1F26"/>
              </a:solidFill>
              <a:latin typeface="Calibri" charset="0"/>
              <a:ea typeface="Calibri" charset="0"/>
              <a:cs typeface="Calibri" charset="0"/>
            </a:endParaRPr>
          </a:p>
        </p:txBody>
      </p:sp>
    </p:spTree>
    <p:extLst>
      <p:ext uri="{BB962C8B-B14F-4D97-AF65-F5344CB8AC3E}">
        <p14:creationId xmlns:p14="http://schemas.microsoft.com/office/powerpoint/2010/main" val="336458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RECORDING XPERT </a:t>
            </a:r>
            <a:r>
              <a:rPr lang="en-US" dirty="0">
                <a:cs typeface="Calibri" panose="020F0502020204030204" pitchFamily="34" charset="0"/>
              </a:rPr>
              <a:t>MTB/RIF </a:t>
            </a:r>
            <a:r>
              <a:rPr lang="en-US" sz="2800" dirty="0"/>
              <a:t>ULTRA RESULTS</a:t>
            </a:r>
            <a:endParaRPr lang="en-GB" sz="2800" dirty="0"/>
          </a:p>
        </p:txBody>
      </p:sp>
      <p:graphicFrame>
        <p:nvGraphicFramePr>
          <p:cNvPr id="5" name="Table 4"/>
          <p:cNvGraphicFramePr>
            <a:graphicFrameLocks noGrp="1"/>
          </p:cNvGraphicFramePr>
          <p:nvPr>
            <p:extLst>
              <p:ext uri="{D42A27DB-BD31-4B8C-83A1-F6EECF244321}">
                <p14:modId xmlns:p14="http://schemas.microsoft.com/office/powerpoint/2010/main" val="1757328574"/>
              </p:ext>
            </p:extLst>
          </p:nvPr>
        </p:nvGraphicFramePr>
        <p:xfrm>
          <a:off x="1146360" y="1835621"/>
          <a:ext cx="7700278" cy="4752662"/>
        </p:xfrm>
        <a:graphic>
          <a:graphicData uri="http://schemas.openxmlformats.org/drawingml/2006/table">
            <a:tbl>
              <a:tblPr>
                <a:tableStyleId>{5C22544A-7EE6-4342-B048-85BDC9FD1C3A}</a:tableStyleId>
              </a:tblPr>
              <a:tblGrid>
                <a:gridCol w="5110336">
                  <a:extLst>
                    <a:ext uri="{9D8B030D-6E8A-4147-A177-3AD203B41FA5}">
                      <a16:colId xmlns:a16="http://schemas.microsoft.com/office/drawing/2014/main" val="20000"/>
                    </a:ext>
                  </a:extLst>
                </a:gridCol>
                <a:gridCol w="1443164">
                  <a:extLst>
                    <a:ext uri="{9D8B030D-6E8A-4147-A177-3AD203B41FA5}">
                      <a16:colId xmlns:a16="http://schemas.microsoft.com/office/drawing/2014/main" val="20002"/>
                    </a:ext>
                  </a:extLst>
                </a:gridCol>
                <a:gridCol w="1146778">
                  <a:extLst>
                    <a:ext uri="{9D8B030D-6E8A-4147-A177-3AD203B41FA5}">
                      <a16:colId xmlns:a16="http://schemas.microsoft.com/office/drawing/2014/main" val="20001"/>
                    </a:ext>
                  </a:extLst>
                </a:gridCol>
              </a:tblGrid>
              <a:tr h="731583">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Xpert MTB/RIF result</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Reported result</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kern="1200" cap="none" normalizeH="0" baseline="0" dirty="0">
                          <a:ln>
                            <a:noFill/>
                          </a:ln>
                          <a:solidFill>
                            <a:schemeClr val="bg1"/>
                          </a:solidFill>
                          <a:effectLst/>
                          <a:latin typeface="Trebuchet MS" charset="0"/>
                          <a:ea typeface="Trebuchet MS" charset="0"/>
                          <a:cs typeface="Trebuchet MS" charset="0"/>
                        </a:rPr>
                        <a:t>WHO code</a:t>
                      </a:r>
                    </a:p>
                  </a:txBody>
                  <a:tcPr marL="5255" marR="5255" marT="525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C0B5"/>
                    </a:solidFill>
                  </a:tcPr>
                </a:tc>
                <a:extLst>
                  <a:ext uri="{0D108BD9-81ED-4DB2-BD59-A6C34878D82A}">
                    <a16:rowId xmlns:a16="http://schemas.microsoft.com/office/drawing/2014/main" val="10000"/>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High Rifampicin Resistance Not Detected</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7EDE5"/>
                    </a:solidFill>
                  </a:tcPr>
                </a:tc>
                <a:tc rowSpan="4">
                  <a:txBody>
                    <a:bodyPr/>
                    <a:lstStyle/>
                    <a:p>
                      <a:pPr marL="7200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susceptible</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solidFill>
                      <a:srgbClr val="D7EDE5"/>
                    </a:solidFill>
                  </a:tcPr>
                </a:tc>
                <a:tc rowSpan="4">
                  <a:txBody>
                    <a:bodyPr/>
                    <a:lstStyle/>
                    <a:p>
                      <a:pPr marL="72000" algn="ctr" fontAlgn="ctr"/>
                      <a:r>
                        <a:rPr lang="en-GB" sz="1900" b="1" u="none" strike="noStrike" dirty="0">
                          <a:solidFill>
                            <a:schemeClr val="tx1"/>
                          </a:solidFill>
                          <a:effectLst/>
                          <a:latin typeface="Trebuchet MS" charset="0"/>
                          <a:ea typeface="Trebuchet MS" charset="0"/>
                          <a:cs typeface="Trebuchet MS" charset="0"/>
                        </a:rPr>
                        <a:t>T</a:t>
                      </a:r>
                      <a:endParaRPr lang="en-GB" sz="1900" b="1" i="0" u="none" strike="noStrike" dirty="0">
                        <a:solidFill>
                          <a:schemeClr val="tx1"/>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01"/>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Medium Rifampicin Resistance Not Detected</a:t>
                      </a:r>
                    </a:p>
                  </a:txBody>
                  <a:tcPr marL="5255" marR="5255" marT="5255" marB="0" anchor="b">
                    <a:lnL w="12700" cap="flat" cmpd="sng" algn="ctr">
                      <a:noFill/>
                      <a:prstDash val="solid"/>
                      <a:round/>
                      <a:headEnd type="none" w="med" len="med"/>
                      <a:tailEnd type="none" w="med" len="med"/>
                    </a:lnL>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2"/>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Low Rifampicin Resistance Not Detected</a:t>
                      </a:r>
                    </a:p>
                  </a:txBody>
                  <a:tcPr marL="5255" marR="5255" marT="5255" marB="0" anchor="b">
                    <a:lnL w="12700" cap="flat" cmpd="sng" algn="ctr">
                      <a:noFill/>
                      <a:prstDash val="solid"/>
                      <a:round/>
                      <a:headEnd type="none" w="med" len="med"/>
                      <a:tailEnd type="none" w="med" len="med"/>
                    </a:lnL>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3"/>
                  </a:ext>
                </a:extLst>
              </a:tr>
              <a:tr h="278517">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Not Detected</a:t>
                      </a:r>
                    </a:p>
                  </a:txBody>
                  <a:tcPr marL="5255" marR="5255" marT="5255" marB="0" anchor="b">
                    <a:lnL w="12700" cap="flat" cmpd="sng" algn="ctr">
                      <a:noFill/>
                      <a:prstDash val="solid"/>
                      <a:round/>
                      <a:headEnd type="none" w="med" len="med"/>
                      <a:tailEnd type="none" w="med" len="med"/>
                    </a:lnL>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vMerge="1">
                  <a:txBody>
                    <a:bodyPr/>
                    <a:lstStyle/>
                    <a:p>
                      <a:endParaRPr lang="en-US" dirty="0"/>
                    </a:p>
                  </a:txBody>
                  <a:tcPr/>
                </a:tc>
                <a:tc vMerge="1">
                  <a:txBody>
                    <a:bodyPr/>
                    <a:lstStyle/>
                    <a:p>
                      <a:endParaRPr lang="en-GB"/>
                    </a:p>
                  </a:txBody>
                  <a:tcPr/>
                </a:tc>
                <a:extLst>
                  <a:ext uri="{0D108BD9-81ED-4DB2-BD59-A6C34878D82A}">
                    <a16:rowId xmlns:a16="http://schemas.microsoft.com/office/drawing/2014/main" val="10004"/>
                  </a:ext>
                </a:extLst>
              </a:tr>
              <a:tr h="291675">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Indeterminate</a:t>
                      </a:r>
                    </a:p>
                  </a:txBody>
                  <a:tcPr marL="5255" marR="5255" marT="525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indeterminate</a:t>
                      </a:r>
                    </a:p>
                  </a:txBody>
                  <a:tcPr marL="5255" marR="5255" marT="5255" marB="0" anchor="ctr">
                    <a:lnL w="12700" cmpd="sng">
                      <a:noFill/>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algn="ctr" fontAlgn="ctr"/>
                      <a:r>
                        <a:rPr lang="en-GB" sz="1900" b="1" u="none" strike="noStrike" dirty="0">
                          <a:solidFill>
                            <a:schemeClr val="tx1"/>
                          </a:solidFill>
                          <a:effectLst/>
                          <a:latin typeface="Trebuchet MS" charset="0"/>
                          <a:ea typeface="Trebuchet MS" charset="0"/>
                          <a:cs typeface="Trebuchet MS" charset="0"/>
                        </a:rPr>
                        <a:t>TI</a:t>
                      </a:r>
                      <a:endParaRPr lang="en-GB" sz="1900" b="1" i="0" u="none" strike="noStrike" dirty="0">
                        <a:solidFill>
                          <a:schemeClr val="tx1"/>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05"/>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High Rifampicin Resistance Detected</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7EDE5"/>
                    </a:solidFill>
                  </a:tcPr>
                </a:tc>
                <a:tc rowSpan="4">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rifampicin resistant</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solidFill>
                      <a:srgbClr val="D7EDE5"/>
                    </a:solidFill>
                  </a:tcPr>
                </a:tc>
                <a:tc rowSpan="4">
                  <a:txBody>
                    <a:bodyPr/>
                    <a:lstStyle/>
                    <a:p>
                      <a:pPr marL="72000" algn="ctr" fontAlgn="ctr"/>
                      <a:r>
                        <a:rPr lang="en-GB" sz="1900" b="1" u="none" strike="noStrike" dirty="0">
                          <a:solidFill>
                            <a:srgbClr val="DD1F26"/>
                          </a:solidFill>
                          <a:effectLst/>
                          <a:latin typeface="Trebuchet MS" charset="0"/>
                          <a:ea typeface="Trebuchet MS" charset="0"/>
                          <a:cs typeface="Trebuchet MS" charset="0"/>
                        </a:rPr>
                        <a:t>RR</a:t>
                      </a:r>
                      <a:endParaRPr lang="en-GB" sz="1900" b="1" i="0" u="none" strike="noStrike" dirty="0">
                        <a:solidFill>
                          <a:srgbClr val="DD1F26"/>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06"/>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Medium Rifampicin Resistance Detected</a:t>
                      </a:r>
                    </a:p>
                  </a:txBody>
                  <a:tcPr marL="5255" marR="5255" marT="5255" marB="0" anchor="b">
                    <a:lnL w="12700" cap="flat" cmpd="sng" algn="ctr">
                      <a:noFill/>
                      <a:prstDash val="solid"/>
                      <a:round/>
                      <a:headEnd type="none" w="med" len="med"/>
                      <a:tailEnd type="none" w="med" len="med"/>
                    </a:lnL>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a:p>
                  </a:txBody>
                  <a:tcPr/>
                </a:tc>
                <a:extLst>
                  <a:ext uri="{0D108BD9-81ED-4DB2-BD59-A6C34878D82A}">
                    <a16:rowId xmlns:a16="http://schemas.microsoft.com/office/drawing/2014/main" val="10007"/>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Low Rifampicin Resistance Detected</a:t>
                      </a:r>
                    </a:p>
                  </a:txBody>
                  <a:tcPr marL="5255" marR="5255" marT="5255" marB="0" anchor="b">
                    <a:lnL w="12700" cap="flat" cmpd="sng" algn="ctr">
                      <a:noFill/>
                      <a:prstDash val="solid"/>
                      <a:round/>
                      <a:headEnd type="none" w="med" len="med"/>
                      <a:tailEnd type="none" w="med" len="med"/>
                    </a:lnL>
                    <a:lnT w="12700" cmpd="sng">
                      <a:noFill/>
                    </a:lnT>
                    <a:lnB w="12700" cmpd="sng">
                      <a:noFill/>
                    </a:lnB>
                    <a:lnTlToBr w="12700" cmpd="sng">
                      <a:noFill/>
                      <a:prstDash val="solid"/>
                    </a:lnTlToBr>
                    <a:lnBlToTr w="12700" cmpd="sng">
                      <a:noFill/>
                      <a:prstDash val="solid"/>
                    </a:lnBlToTr>
                    <a:solidFill>
                      <a:srgbClr val="D7EDE5"/>
                    </a:solidFill>
                  </a:tcPr>
                </a:tc>
                <a:tc vMerge="1">
                  <a:txBody>
                    <a:bodyPr/>
                    <a:lstStyle/>
                    <a:p>
                      <a:endParaRPr lang="en-US"/>
                    </a:p>
                  </a:txBody>
                  <a:tcPr/>
                </a:tc>
                <a:tc vMerge="1">
                  <a:txBody>
                    <a:bodyPr/>
                    <a:lstStyle/>
                    <a:p>
                      <a:endParaRPr lang="en-GB" dirty="0"/>
                    </a:p>
                  </a:txBody>
                  <a:tcPr/>
                </a:tc>
                <a:extLst>
                  <a:ext uri="{0D108BD9-81ED-4DB2-BD59-A6C34878D82A}">
                    <a16:rowId xmlns:a16="http://schemas.microsoft.com/office/drawing/2014/main" val="10008"/>
                  </a:ext>
                </a:extLst>
              </a:tr>
              <a:tr h="298896">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Very Low Rifampicin Resistance Detected</a:t>
                      </a:r>
                    </a:p>
                  </a:txBody>
                  <a:tcPr marL="5255" marR="5255" marT="5255" marB="0" anchor="b">
                    <a:lnL w="12700" cap="flat" cmpd="sng" algn="ctr">
                      <a:noFill/>
                      <a:prstDash val="solid"/>
                      <a:round/>
                      <a:headEnd type="none" w="med" len="med"/>
                      <a:tailEnd type="none" w="med" len="med"/>
                    </a:lnL>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vMerge="1">
                  <a:txBody>
                    <a:bodyPr/>
                    <a:lstStyle/>
                    <a:p>
                      <a:endParaRPr lang="en-US" dirty="0"/>
                    </a:p>
                  </a:txBody>
                  <a:tcPr/>
                </a:tc>
                <a:tc vMerge="1">
                  <a:txBody>
                    <a:bodyPr/>
                    <a:lstStyle/>
                    <a:p>
                      <a:endParaRPr lang="en-GB"/>
                    </a:p>
                  </a:txBody>
                  <a:tcPr/>
                </a:tc>
                <a:extLst>
                  <a:ext uri="{0D108BD9-81ED-4DB2-BD59-A6C34878D82A}">
                    <a16:rowId xmlns:a16="http://schemas.microsoft.com/office/drawing/2014/main" val="10009"/>
                  </a:ext>
                </a:extLst>
              </a:tr>
              <a:tr h="291675">
                <a:tc>
                  <a:txBody>
                    <a:bodyPr/>
                    <a:lstStyle/>
                    <a:p>
                      <a:pPr marL="7200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(Trace), RIF Resistance Indeterminate </a:t>
                      </a:r>
                    </a:p>
                  </a:txBody>
                  <a:tcPr marL="5255" marR="5255" marT="525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detected trace</a:t>
                      </a:r>
                    </a:p>
                  </a:txBody>
                  <a:tcPr marL="5255" marR="5255" marT="5255" marB="0" anchor="ctr">
                    <a:lnL w="12700" cmpd="sng">
                      <a:noFill/>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algn="ctr" fontAlgn="ctr"/>
                      <a:r>
                        <a:rPr lang="en-GB" sz="1900" b="1" i="0" u="none" strike="noStrike" dirty="0">
                          <a:solidFill>
                            <a:schemeClr val="tx1"/>
                          </a:solidFill>
                          <a:effectLst/>
                          <a:latin typeface="Trebuchet MS" charset="0"/>
                          <a:ea typeface="Trebuchet MS" charset="0"/>
                          <a:cs typeface="Trebuchet MS" charset="0"/>
                        </a:rPr>
                        <a:t>TT</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12"/>
                  </a:ext>
                </a:extLst>
              </a:tr>
              <a:tr h="291675">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Not Detected</a:t>
                      </a:r>
                    </a:p>
                  </a:txBody>
                  <a:tcPr marL="5255" marR="5255" marT="5255"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MTB not detected</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tc>
                  <a:txBody>
                    <a:bodyPr/>
                    <a:lstStyle/>
                    <a:p>
                      <a:pPr marL="72000" algn="ctr" fontAlgn="ctr"/>
                      <a:r>
                        <a:rPr lang="en-GB" sz="1900" b="1" u="none" strike="noStrike" dirty="0">
                          <a:effectLst/>
                          <a:latin typeface="Trebuchet MS" charset="0"/>
                          <a:ea typeface="Trebuchet MS" charset="0"/>
                          <a:cs typeface="Trebuchet MS" charset="0"/>
                        </a:rPr>
                        <a:t>N</a:t>
                      </a:r>
                      <a:endParaRPr lang="en-GB" sz="1900" b="1" i="0" u="none" strike="noStrike" dirty="0">
                        <a:solidFill>
                          <a:srgbClr val="000000"/>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7EDE5"/>
                    </a:solidFill>
                  </a:tcPr>
                </a:tc>
                <a:extLst>
                  <a:ext uri="{0D108BD9-81ED-4DB2-BD59-A6C34878D82A}">
                    <a16:rowId xmlns:a16="http://schemas.microsoft.com/office/drawing/2014/main" val="10010"/>
                  </a:ext>
                </a:extLst>
              </a:tr>
              <a:tr h="273261">
                <a:tc>
                  <a:txBody>
                    <a:bodyPr/>
                    <a:lstStyle/>
                    <a:p>
                      <a:pPr marL="7200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Invalid / Error / No Result</a:t>
                      </a:r>
                    </a:p>
                  </a:txBody>
                  <a:tcPr marL="5255" marR="5255" marT="5255" marB="0"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2F2F2"/>
                    </a:solidFill>
                  </a:tcPr>
                </a:tc>
                <a:tc>
                  <a:txBody>
                    <a:bodyPr/>
                    <a:lstStyle/>
                    <a:p>
                      <a:pPr marL="7200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normalizeH="0" baseline="0" dirty="0">
                          <a:ln>
                            <a:noFill/>
                          </a:ln>
                          <a:solidFill>
                            <a:schemeClr val="tx1">
                              <a:lumMod val="65000"/>
                              <a:lumOff val="35000"/>
                            </a:schemeClr>
                          </a:solidFill>
                          <a:effectLst/>
                          <a:latin typeface="Trebuchet MS" charset="0"/>
                          <a:ea typeface="Trebuchet MS" charset="0"/>
                          <a:cs typeface="Trebuchet MS" charset="0"/>
                        </a:rPr>
                        <a:t>Inconclusive</a:t>
                      </a: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72000" algn="ctr" fontAlgn="ctr"/>
                      <a:r>
                        <a:rPr lang="en-GB" sz="1900" b="1" u="none" strike="noStrike" dirty="0">
                          <a:effectLst/>
                          <a:latin typeface="Trebuchet MS" charset="0"/>
                          <a:ea typeface="Trebuchet MS" charset="0"/>
                          <a:cs typeface="Trebuchet MS" charset="0"/>
                        </a:rPr>
                        <a:t>I</a:t>
                      </a:r>
                      <a:endParaRPr lang="en-GB" sz="1900" b="1" i="0" u="none" strike="noStrike" dirty="0">
                        <a:solidFill>
                          <a:srgbClr val="000000"/>
                        </a:solidFill>
                        <a:effectLst/>
                        <a:latin typeface="Trebuchet MS" charset="0"/>
                        <a:ea typeface="Trebuchet MS" charset="0"/>
                        <a:cs typeface="Trebuchet MS" charset="0"/>
                      </a:endParaRPr>
                    </a:p>
                  </a:txBody>
                  <a:tcPr marL="5255" marR="5255" marT="525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6349988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204912" y="1979637"/>
            <a:ext cx="7631223" cy="4611670"/>
          </a:xfrm>
        </p:spPr>
        <p:txBody>
          <a:bodyPr/>
          <a:lstStyle/>
          <a:p>
            <a:pPr lvl="2"/>
            <a:r>
              <a:rPr lang="en-US" sz="2000" dirty="0">
                <a:solidFill>
                  <a:schemeClr val="tx1">
                    <a:lumMod val="65000"/>
                    <a:lumOff val="35000"/>
                  </a:schemeClr>
                </a:solidFill>
                <a:cs typeface="Calibri" panose="020F0502020204030204" pitchFamily="34" charset="0"/>
              </a:rPr>
              <a:t>Refer to your country treatment guidelines &amp; TB diagnostic algorithm:</a:t>
            </a:r>
          </a:p>
          <a:p>
            <a:pPr marL="847217" lvl="2" indent="-390017" defTabSz="1041632">
              <a:lnSpc>
                <a:spcPct val="85000"/>
              </a:lnSpc>
              <a:spcBef>
                <a:spcPts val="600"/>
              </a:spcBef>
              <a:defRPr/>
            </a:pPr>
            <a:r>
              <a:rPr lang="en-US" sz="2000" kern="0" dirty="0">
                <a:solidFill>
                  <a:schemeClr val="tx1">
                    <a:lumMod val="65000"/>
                    <a:lumOff val="35000"/>
                  </a:schemeClr>
                </a:solidFill>
              </a:rPr>
              <a:t>For patients detected by Xpert MTB/RIF (Ultra), start patients immediately on first-line treatment</a:t>
            </a:r>
          </a:p>
          <a:p>
            <a:pPr marL="847217" lvl="2" indent="-390017" defTabSz="1041632">
              <a:lnSpc>
                <a:spcPct val="85000"/>
              </a:lnSpc>
              <a:spcBef>
                <a:spcPts val="600"/>
              </a:spcBef>
              <a:defRPr/>
            </a:pPr>
            <a:r>
              <a:rPr lang="en-US" sz="2000" kern="0" dirty="0">
                <a:solidFill>
                  <a:schemeClr val="tx1">
                    <a:lumMod val="65000"/>
                    <a:lumOff val="35000"/>
                  </a:schemeClr>
                </a:solidFill>
              </a:rPr>
              <a:t>For patients with RR detected by Xpert MTB/RIF (Ultra), start patients immediately on an MDR-TB regimen</a:t>
            </a:r>
          </a:p>
          <a:p>
            <a:pPr marL="847217" lvl="2" indent="-390017" defTabSz="1041632">
              <a:lnSpc>
                <a:spcPct val="85000"/>
              </a:lnSpc>
              <a:spcBef>
                <a:spcPts val="600"/>
              </a:spcBef>
              <a:defRPr/>
            </a:pPr>
            <a:r>
              <a:rPr lang="en-US" sz="2000" kern="0" dirty="0">
                <a:solidFill>
                  <a:schemeClr val="tx1">
                    <a:lumMod val="65000"/>
                    <a:lumOff val="35000"/>
                  </a:schemeClr>
                </a:solidFill>
              </a:rPr>
              <a:t>Collect another specimen for further DST to determine the full resistance profile</a:t>
            </a:r>
          </a:p>
          <a:p>
            <a:pPr lvl="2">
              <a:defRPr/>
            </a:pPr>
            <a:r>
              <a:rPr lang="en-US" sz="2000" dirty="0">
                <a:solidFill>
                  <a:schemeClr val="tx1">
                    <a:lumMod val="65000"/>
                    <a:lumOff val="35000"/>
                  </a:schemeClr>
                </a:solidFill>
                <a:cs typeface="Calibri" panose="020F0502020204030204" pitchFamily="34" charset="0"/>
              </a:rPr>
              <a:t>While Xpert MTB/RIF (Ultra) is able to provide results rapidly, systems must be in place for efficient sample &amp; patient referral and reporting of results</a:t>
            </a:r>
          </a:p>
          <a:p>
            <a:endParaRPr lang="en-US" sz="2000" dirty="0">
              <a:solidFill>
                <a:schemeClr val="tx1">
                  <a:lumMod val="65000"/>
                  <a:lumOff val="35000"/>
                </a:schemeClr>
              </a:solidFill>
              <a:cs typeface="Calibri" panose="020F0502020204030204" pitchFamily="34" charset="0"/>
            </a:endParaRPr>
          </a:p>
          <a:p>
            <a:endParaRPr lang="en-GB" dirty="0"/>
          </a:p>
        </p:txBody>
      </p:sp>
      <p:sp>
        <p:nvSpPr>
          <p:cNvPr id="3" name="Title 2"/>
          <p:cNvSpPr>
            <a:spLocks noGrp="1"/>
          </p:cNvSpPr>
          <p:nvPr>
            <p:ph type="title"/>
          </p:nvPr>
        </p:nvSpPr>
        <p:spPr/>
        <p:txBody>
          <a:bodyPr>
            <a:normAutofit/>
          </a:bodyPr>
          <a:lstStyle/>
          <a:p>
            <a:r>
              <a:rPr lang="en-GB" dirty="0"/>
              <a:t>TREATMENT</a:t>
            </a:r>
          </a:p>
        </p:txBody>
      </p:sp>
    </p:spTree>
    <p:extLst>
      <p:ext uri="{BB962C8B-B14F-4D97-AF65-F5344CB8AC3E}">
        <p14:creationId xmlns:p14="http://schemas.microsoft.com/office/powerpoint/2010/main" val="2107134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25058" indent="0">
              <a:buNone/>
            </a:pPr>
            <a:r>
              <a:rPr lang="en-GB" sz="2004" dirty="0">
                <a:solidFill>
                  <a:schemeClr val="tx1">
                    <a:lumMod val="65000"/>
                    <a:lumOff val="35000"/>
                  </a:schemeClr>
                </a:solidFill>
                <a:latin typeface="+mn-lt"/>
                <a:cs typeface="Calibri" pitchFamily="34" charset="0"/>
              </a:rPr>
              <a:t>At the end of this module, you will be able to:</a:t>
            </a:r>
          </a:p>
          <a:p>
            <a:pPr lvl="0"/>
            <a:r>
              <a:rPr lang="en-US" sz="2004" dirty="0">
                <a:solidFill>
                  <a:schemeClr val="tx1">
                    <a:lumMod val="65000"/>
                    <a:lumOff val="35000"/>
                  </a:schemeClr>
                </a:solidFill>
                <a:latin typeface="+mn-lt"/>
                <a:cs typeface="Calibri" panose="020F0502020204030204" pitchFamily="34" charset="0"/>
              </a:rPr>
              <a:t>Describe the role of Xpert MTB/RIF (Ultra) testing in diagnosis of TB and rifampicin resistant (RR) TB </a:t>
            </a:r>
          </a:p>
          <a:p>
            <a:r>
              <a:rPr lang="en-US" sz="2004" dirty="0">
                <a:solidFill>
                  <a:schemeClr val="tx1">
                    <a:lumMod val="65000"/>
                    <a:lumOff val="35000"/>
                  </a:schemeClr>
                </a:solidFill>
                <a:latin typeface="+mn-lt"/>
                <a:cs typeface="Calibri" panose="020F0502020204030204" pitchFamily="34" charset="0"/>
              </a:rPr>
              <a:t>Explain and discuss your country TB diagnostic algorithm (or the WHO preferred algorithms) for diagnosis and management of TB and RR / MDR-TB</a:t>
            </a:r>
          </a:p>
          <a:p>
            <a:r>
              <a:rPr lang="en-US" sz="2004" dirty="0">
                <a:solidFill>
                  <a:schemeClr val="tx1">
                    <a:lumMod val="65000"/>
                    <a:lumOff val="35000"/>
                  </a:schemeClr>
                </a:solidFill>
                <a:latin typeface="+mn-lt"/>
                <a:cs typeface="Calibri" panose="020F0502020204030204" pitchFamily="34" charset="0"/>
              </a:rPr>
              <a:t>Understand the use of the WHO reporting codes for </a:t>
            </a:r>
            <a:r>
              <a:rPr lang="en-US" sz="2004" dirty="0">
                <a:solidFill>
                  <a:schemeClr val="tx1">
                    <a:lumMod val="65000"/>
                    <a:lumOff val="35000"/>
                  </a:schemeClr>
                </a:solidFill>
                <a:cs typeface="Calibri" panose="020F0502020204030204" pitchFamily="34" charset="0"/>
              </a:rPr>
              <a:t>Xpert MTB/RIF (Ultra)</a:t>
            </a:r>
          </a:p>
          <a:p>
            <a:endParaRPr lang="en-GB" sz="2004" dirty="0">
              <a:solidFill>
                <a:schemeClr val="tx1">
                  <a:lumMod val="65000"/>
                  <a:lumOff val="35000"/>
                </a:schemeClr>
              </a:solidFill>
              <a:latin typeface="+mn-lt"/>
              <a:cs typeface="Calibri" panose="020F0502020204030204" pitchFamily="34" charset="0"/>
            </a:endParaRPr>
          </a:p>
        </p:txBody>
      </p:sp>
      <p:sp>
        <p:nvSpPr>
          <p:cNvPr id="4" name="Title 3"/>
          <p:cNvSpPr>
            <a:spLocks noGrp="1"/>
          </p:cNvSpPr>
          <p:nvPr>
            <p:ph type="title"/>
          </p:nvPr>
        </p:nvSpPr>
        <p:spPr/>
        <p:txBody>
          <a:bodyPr/>
          <a:lstStyle/>
          <a:p>
            <a:r>
              <a:rPr lang="en-GB" dirty="0"/>
              <a:t>LEARNING OBJECTIVES</a:t>
            </a:r>
          </a:p>
        </p:txBody>
      </p:sp>
    </p:spTree>
    <p:extLst>
      <p:ext uri="{BB962C8B-B14F-4D97-AF65-F5344CB8AC3E}">
        <p14:creationId xmlns:p14="http://schemas.microsoft.com/office/powerpoint/2010/main" val="33670069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solidFill>
                  <a:schemeClr val="tx1">
                    <a:lumMod val="65000"/>
                    <a:lumOff val="35000"/>
                  </a:schemeClr>
                </a:solidFill>
                <a:latin typeface="+mn-lt"/>
                <a:cs typeface="Calibri" panose="020F0502020204030204" pitchFamily="34" charset="0"/>
              </a:rPr>
              <a:t>Xpert MTB/RIF (Ultra) </a:t>
            </a:r>
            <a:r>
              <a:rPr lang="en-US" sz="2000" b="1" u="sng" dirty="0">
                <a:solidFill>
                  <a:schemeClr val="tx1">
                    <a:lumMod val="65000"/>
                    <a:lumOff val="35000"/>
                  </a:schemeClr>
                </a:solidFill>
                <a:latin typeface="+mn-lt"/>
                <a:cs typeface="Calibri" panose="020F0502020204030204" pitchFamily="34" charset="0"/>
              </a:rPr>
              <a:t>can not be used </a:t>
            </a:r>
            <a:r>
              <a:rPr lang="en-US" sz="2000" dirty="0">
                <a:solidFill>
                  <a:schemeClr val="tx1">
                    <a:lumMod val="65000"/>
                    <a:lumOff val="35000"/>
                  </a:schemeClr>
                </a:solidFill>
                <a:latin typeface="+mn-lt"/>
                <a:cs typeface="Calibri" panose="020F0502020204030204" pitchFamily="34" charset="0"/>
              </a:rPr>
              <a:t>for monitoring and follow up of patients during treatment</a:t>
            </a:r>
          </a:p>
          <a:p>
            <a:pPr lvl="1"/>
            <a:r>
              <a:rPr lang="en-US" sz="2000" dirty="0">
                <a:solidFill>
                  <a:schemeClr val="tx1">
                    <a:lumMod val="65000"/>
                    <a:lumOff val="35000"/>
                  </a:schemeClr>
                </a:solidFill>
                <a:latin typeface="+mn-lt"/>
                <a:cs typeface="Calibri" panose="020F0502020204030204" pitchFamily="34" charset="0"/>
              </a:rPr>
              <a:t>Continue to use smear and/or culture according to guidelines for follow up of patients on treatment</a:t>
            </a:r>
          </a:p>
          <a:p>
            <a:endParaRPr lang="en-GB" sz="1200" dirty="0">
              <a:solidFill>
                <a:schemeClr val="tx1">
                  <a:lumMod val="65000"/>
                  <a:lumOff val="35000"/>
                </a:schemeClr>
              </a:solidFill>
              <a:latin typeface="+mn-lt"/>
            </a:endParaRPr>
          </a:p>
        </p:txBody>
      </p:sp>
      <p:sp>
        <p:nvSpPr>
          <p:cNvPr id="3" name="Title 2"/>
          <p:cNvSpPr>
            <a:spLocks noGrp="1"/>
          </p:cNvSpPr>
          <p:nvPr>
            <p:ph type="title"/>
          </p:nvPr>
        </p:nvSpPr>
        <p:spPr/>
        <p:txBody>
          <a:bodyPr/>
          <a:lstStyle/>
          <a:p>
            <a:r>
              <a:rPr lang="en-GB" dirty="0"/>
              <a:t>TESTING FOR TREATMENT FOLLOW-UP</a:t>
            </a:r>
          </a:p>
        </p:txBody>
      </p:sp>
    </p:spTree>
    <p:extLst>
      <p:ext uri="{BB962C8B-B14F-4D97-AF65-F5344CB8AC3E}">
        <p14:creationId xmlns:p14="http://schemas.microsoft.com/office/powerpoint/2010/main" val="3834807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45592" y="1979637"/>
            <a:ext cx="4393207" cy="4611670"/>
          </a:xfrm>
        </p:spPr>
        <p:txBody>
          <a:bodyPr/>
          <a:lstStyle/>
          <a:p>
            <a:pPr>
              <a:lnSpc>
                <a:spcPct val="85000"/>
              </a:lnSpc>
              <a:spcBef>
                <a:spcPct val="0"/>
              </a:spcBef>
              <a:spcAft>
                <a:spcPct val="25000"/>
              </a:spcAft>
              <a:buNone/>
            </a:pPr>
            <a:r>
              <a:rPr lang="en-GB" b="1" dirty="0"/>
              <a:t>Purpose</a:t>
            </a:r>
          </a:p>
          <a:p>
            <a:pPr>
              <a:lnSpc>
                <a:spcPct val="85000"/>
              </a:lnSpc>
              <a:spcBef>
                <a:spcPct val="0"/>
              </a:spcBef>
              <a:spcAft>
                <a:spcPct val="25000"/>
              </a:spcAft>
            </a:pPr>
            <a:r>
              <a:rPr lang="en-GB" dirty="0"/>
              <a:t>To review Xpert MTB/RIF clinical case studies suggest actions to address the situations presented</a:t>
            </a:r>
          </a:p>
          <a:p>
            <a:pPr>
              <a:lnSpc>
                <a:spcPct val="85000"/>
              </a:lnSpc>
              <a:spcBef>
                <a:spcPct val="0"/>
              </a:spcBef>
              <a:spcAft>
                <a:spcPct val="25000"/>
              </a:spcAft>
              <a:buNone/>
            </a:pPr>
            <a:endParaRPr lang="en-GB" b="1" dirty="0"/>
          </a:p>
          <a:p>
            <a:pPr>
              <a:lnSpc>
                <a:spcPct val="85000"/>
              </a:lnSpc>
              <a:spcBef>
                <a:spcPct val="0"/>
              </a:spcBef>
              <a:spcAft>
                <a:spcPct val="25000"/>
              </a:spcAft>
              <a:buNone/>
            </a:pPr>
            <a:r>
              <a:rPr lang="en-GB" b="1" dirty="0"/>
              <a:t>Total time</a:t>
            </a:r>
          </a:p>
          <a:p>
            <a:pPr>
              <a:lnSpc>
                <a:spcPct val="85000"/>
              </a:lnSpc>
              <a:spcBef>
                <a:spcPct val="0"/>
              </a:spcBef>
              <a:spcAft>
                <a:spcPct val="25000"/>
              </a:spcAft>
            </a:pPr>
            <a:r>
              <a:rPr lang="en-GB" dirty="0"/>
              <a:t>50 minutes: about 15 minutes discussion in small groups, 20 minutes to report back to the large group, 10 minutes group discussions</a:t>
            </a:r>
          </a:p>
        </p:txBody>
      </p:sp>
      <p:sp>
        <p:nvSpPr>
          <p:cNvPr id="2" name="Title 1"/>
          <p:cNvSpPr>
            <a:spLocks noGrp="1"/>
          </p:cNvSpPr>
          <p:nvPr>
            <p:ph type="title"/>
          </p:nvPr>
        </p:nvSpPr>
        <p:spPr/>
        <p:txBody>
          <a:bodyPr>
            <a:normAutofit/>
          </a:bodyPr>
          <a:lstStyle/>
          <a:p>
            <a:r>
              <a:rPr lang="en-US" dirty="0"/>
              <a:t>EXERCISE: CLINICAL CASE STUDIES</a:t>
            </a:r>
          </a:p>
        </p:txBody>
      </p:sp>
      <p:sp>
        <p:nvSpPr>
          <p:cNvPr id="3" name="Text Placeholder 2"/>
          <p:cNvSpPr>
            <a:spLocks noGrp="1"/>
          </p:cNvSpPr>
          <p:nvPr>
            <p:ph type="body" sz="quarter" idx="4294967295"/>
          </p:nvPr>
        </p:nvSpPr>
        <p:spPr>
          <a:xfrm>
            <a:off x="5461000" y="1979637"/>
            <a:ext cx="4583113" cy="4657725"/>
          </a:xfrm>
        </p:spPr>
        <p:txBody>
          <a:bodyPr/>
          <a:lstStyle/>
          <a:p>
            <a:pPr defTabSz="978822">
              <a:lnSpc>
                <a:spcPct val="85000"/>
              </a:lnSpc>
              <a:spcBef>
                <a:spcPct val="0"/>
              </a:spcBef>
              <a:spcAft>
                <a:spcPct val="25000"/>
              </a:spcAft>
              <a:buNone/>
              <a:defRPr/>
            </a:pPr>
            <a:r>
              <a:rPr lang="en-US" b="1" dirty="0"/>
              <a:t>Process</a:t>
            </a:r>
          </a:p>
          <a:p>
            <a:pPr marL="266690" indent="-266690">
              <a:lnSpc>
                <a:spcPct val="85000"/>
              </a:lnSpc>
              <a:spcBef>
                <a:spcPct val="0"/>
              </a:spcBef>
              <a:spcAft>
                <a:spcPct val="25000"/>
              </a:spcAft>
              <a:defRPr/>
            </a:pPr>
            <a:r>
              <a:rPr lang="en-US" dirty="0"/>
              <a:t>Work in four groups</a:t>
            </a:r>
          </a:p>
          <a:p>
            <a:pPr marL="266690" indent="-266690">
              <a:lnSpc>
                <a:spcPct val="85000"/>
              </a:lnSpc>
              <a:spcBef>
                <a:spcPct val="0"/>
              </a:spcBef>
              <a:spcAft>
                <a:spcPct val="25000"/>
              </a:spcAft>
              <a:defRPr/>
            </a:pPr>
            <a:r>
              <a:rPr lang="en-US" dirty="0"/>
              <a:t>On the worksheet provided (1 scenario per group) review the scenario and address the questions</a:t>
            </a:r>
            <a:endParaRPr lang="en-GB" dirty="0"/>
          </a:p>
          <a:p>
            <a:pPr marL="266690" indent="-266690">
              <a:lnSpc>
                <a:spcPct val="85000"/>
              </a:lnSpc>
              <a:spcBef>
                <a:spcPct val="0"/>
              </a:spcBef>
              <a:spcAft>
                <a:spcPct val="25000"/>
              </a:spcAft>
              <a:defRPr/>
            </a:pPr>
            <a:r>
              <a:rPr lang="en-US" dirty="0"/>
              <a:t>Select a spokesperson and share your findings with the group</a:t>
            </a:r>
          </a:p>
        </p:txBody>
      </p:sp>
    </p:spTree>
    <p:extLst>
      <p:ext uri="{BB962C8B-B14F-4D97-AF65-F5344CB8AC3E}">
        <p14:creationId xmlns:p14="http://schemas.microsoft.com/office/powerpoint/2010/main" val="1646455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25438" indent="-425438" defTabSz="1136230">
              <a:spcBef>
                <a:spcPts val="654"/>
              </a:spcBef>
            </a:pPr>
            <a:r>
              <a:rPr lang="en-US" sz="2000" dirty="0">
                <a:solidFill>
                  <a:schemeClr val="tx1">
                    <a:lumMod val="65000"/>
                    <a:lumOff val="35000"/>
                  </a:schemeClr>
                </a:solidFill>
                <a:latin typeface="+mn-lt"/>
                <a:cs typeface="Calibri" panose="020F0502020204030204" pitchFamily="34" charset="0"/>
              </a:rPr>
              <a:t>Xpert MTB/RIF (Ultra) are more sensitive for TB detection than smear microscopy </a:t>
            </a:r>
          </a:p>
          <a:p>
            <a:pPr marL="425438" indent="-425438" defTabSz="1136230">
              <a:spcBef>
                <a:spcPts val="654"/>
              </a:spcBef>
            </a:pPr>
            <a:r>
              <a:rPr lang="en-US" sz="2000" dirty="0">
                <a:solidFill>
                  <a:schemeClr val="tx1">
                    <a:lumMod val="65000"/>
                    <a:lumOff val="35000"/>
                  </a:schemeClr>
                </a:solidFill>
                <a:latin typeface="+mn-lt"/>
                <a:cs typeface="Calibri" panose="020F0502020204030204" pitchFamily="34" charset="0"/>
              </a:rPr>
              <a:t>Xpert MTB/RIF (Ultra) can rapidly and accurately diagnose TB and RR, but can not be used for monitoring or follow-up testing of patients on treatment</a:t>
            </a:r>
          </a:p>
          <a:p>
            <a:pPr marL="425438" indent="-425438" defTabSz="1136230">
              <a:spcBef>
                <a:spcPts val="654"/>
              </a:spcBef>
            </a:pPr>
            <a:r>
              <a:rPr lang="en-US" sz="2000" dirty="0">
                <a:solidFill>
                  <a:schemeClr val="tx1">
                    <a:lumMod val="65000"/>
                    <a:lumOff val="35000"/>
                  </a:schemeClr>
                </a:solidFill>
                <a:latin typeface="+mn-lt"/>
                <a:cs typeface="Calibri" panose="020F0502020204030204" pitchFamily="34" charset="0"/>
              </a:rPr>
              <a:t>Collection of good quality sputum is essential for good diagnosis, using Xpert and all other lab tests</a:t>
            </a:r>
          </a:p>
          <a:p>
            <a:pPr marL="425438" indent="-425438" defTabSz="1136230">
              <a:spcBef>
                <a:spcPts val="654"/>
              </a:spcBef>
            </a:pPr>
            <a:r>
              <a:rPr lang="en-US" sz="2000" dirty="0">
                <a:solidFill>
                  <a:schemeClr val="tx1">
                    <a:lumMod val="65000"/>
                    <a:lumOff val="35000"/>
                  </a:schemeClr>
                </a:solidFill>
                <a:latin typeface="+mn-lt"/>
                <a:cs typeface="Calibri" panose="020F0502020204030204" pitchFamily="34" charset="0"/>
              </a:rPr>
              <a:t>WHO recommends using standard codes for reporting Xpert MTB/RIF (Ultra) results</a:t>
            </a:r>
          </a:p>
          <a:p>
            <a:pPr marL="425438" indent="-425438" defTabSz="1136230">
              <a:spcBef>
                <a:spcPts val="654"/>
              </a:spcBef>
            </a:pPr>
            <a:endParaRPr lang="en-US" sz="2000" dirty="0">
              <a:solidFill>
                <a:schemeClr val="tx1">
                  <a:lumMod val="65000"/>
                  <a:lumOff val="35000"/>
                </a:schemeClr>
              </a:solidFill>
              <a:latin typeface="+mn-lt"/>
              <a:cs typeface="Calibri" panose="020F0502020204030204" pitchFamily="34" charset="0"/>
            </a:endParaRPr>
          </a:p>
        </p:txBody>
      </p:sp>
      <p:sp>
        <p:nvSpPr>
          <p:cNvPr id="3" name="Title 2"/>
          <p:cNvSpPr>
            <a:spLocks noGrp="1"/>
          </p:cNvSpPr>
          <p:nvPr>
            <p:ph type="title"/>
          </p:nvPr>
        </p:nvSpPr>
        <p:spPr/>
        <p:txBody>
          <a:bodyPr/>
          <a:lstStyle/>
          <a:p>
            <a:r>
              <a:rPr lang="en-GB" dirty="0"/>
              <a:t>KEY MESSAGES</a:t>
            </a:r>
          </a:p>
        </p:txBody>
      </p:sp>
    </p:spTree>
    <p:extLst>
      <p:ext uri="{BB962C8B-B14F-4D97-AF65-F5344CB8AC3E}">
        <p14:creationId xmlns:p14="http://schemas.microsoft.com/office/powerpoint/2010/main" val="5624261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5417" y="1979637"/>
            <a:ext cx="7631223" cy="4611670"/>
          </a:xfrm>
        </p:spPr>
        <p:txBody>
          <a:bodyPr/>
          <a:lstStyle/>
          <a:p>
            <a:pPr lvl="2"/>
            <a:r>
              <a:rPr lang="en-US" sz="2000" dirty="0">
                <a:solidFill>
                  <a:schemeClr val="tx1">
                    <a:lumMod val="65000"/>
                    <a:lumOff val="35000"/>
                  </a:schemeClr>
                </a:solidFill>
                <a:cs typeface="Calibri" panose="020F0502020204030204" pitchFamily="34" charset="0"/>
              </a:rPr>
              <a:t>Refer to your country treatment guidelines &amp; TB diagnostic algorithm:</a:t>
            </a:r>
          </a:p>
          <a:p>
            <a:pPr marL="847217" lvl="2" indent="-390017" defTabSz="1041632">
              <a:lnSpc>
                <a:spcPct val="85000"/>
              </a:lnSpc>
              <a:spcBef>
                <a:spcPts val="600"/>
              </a:spcBef>
              <a:defRPr/>
            </a:pPr>
            <a:r>
              <a:rPr lang="en-US" sz="2000" kern="0" dirty="0">
                <a:solidFill>
                  <a:schemeClr val="tx1">
                    <a:lumMod val="65000"/>
                    <a:lumOff val="35000"/>
                  </a:schemeClr>
                </a:solidFill>
              </a:rPr>
              <a:t>For patients detected by Xpert MTB/RIF (Ultra), start patients immediately on first-line treatment</a:t>
            </a:r>
          </a:p>
          <a:p>
            <a:pPr marL="847217" lvl="2" indent="-390017" defTabSz="1041632">
              <a:lnSpc>
                <a:spcPct val="85000"/>
              </a:lnSpc>
              <a:spcBef>
                <a:spcPts val="600"/>
              </a:spcBef>
              <a:defRPr/>
            </a:pPr>
            <a:r>
              <a:rPr lang="en-US" sz="2000" kern="0" dirty="0">
                <a:solidFill>
                  <a:schemeClr val="tx1">
                    <a:lumMod val="65000"/>
                    <a:lumOff val="35000"/>
                  </a:schemeClr>
                </a:solidFill>
              </a:rPr>
              <a:t>For patients with RR detected by Xpert MTB/RIF (Ultra), start patients immediately on an MDR-TB regimen</a:t>
            </a:r>
          </a:p>
          <a:p>
            <a:pPr lvl="2">
              <a:defRPr/>
            </a:pPr>
            <a:r>
              <a:rPr lang="en-US" sz="2000" dirty="0">
                <a:solidFill>
                  <a:schemeClr val="tx1">
                    <a:lumMod val="65000"/>
                    <a:lumOff val="35000"/>
                  </a:schemeClr>
                </a:solidFill>
                <a:cs typeface="Calibri" panose="020F0502020204030204" pitchFamily="34" charset="0"/>
              </a:rPr>
              <a:t>Xpert MTB/RIF (Ultra) can not be used for monitoring / follow up of patients during treatment</a:t>
            </a:r>
          </a:p>
          <a:p>
            <a:pPr marL="847217" lvl="2" indent="-390017" defTabSz="1041632">
              <a:lnSpc>
                <a:spcPct val="85000"/>
              </a:lnSpc>
              <a:spcBef>
                <a:spcPts val="600"/>
              </a:spcBef>
              <a:defRPr/>
            </a:pPr>
            <a:endParaRPr lang="en-US" sz="2000" kern="0" dirty="0">
              <a:solidFill>
                <a:schemeClr val="tx1">
                  <a:lumMod val="65000"/>
                  <a:lumOff val="35000"/>
                </a:schemeClr>
              </a:solidFill>
            </a:endParaRPr>
          </a:p>
        </p:txBody>
      </p:sp>
      <p:sp>
        <p:nvSpPr>
          <p:cNvPr id="3" name="Title 2"/>
          <p:cNvSpPr>
            <a:spLocks noGrp="1"/>
          </p:cNvSpPr>
          <p:nvPr>
            <p:ph type="title"/>
          </p:nvPr>
        </p:nvSpPr>
        <p:spPr/>
        <p:txBody>
          <a:bodyPr/>
          <a:lstStyle/>
          <a:p>
            <a:r>
              <a:rPr lang="en-GB" dirty="0"/>
              <a:t>KEY MESSAGES</a:t>
            </a:r>
          </a:p>
        </p:txBody>
      </p:sp>
    </p:spTree>
    <p:extLst>
      <p:ext uri="{BB962C8B-B14F-4D97-AF65-F5344CB8AC3E}">
        <p14:creationId xmlns:p14="http://schemas.microsoft.com/office/powerpoint/2010/main" val="507868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218715" y="2146203"/>
            <a:ext cx="7606681" cy="4124342"/>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4294967295"/>
          </p:nvPr>
        </p:nvSpPr>
        <p:spPr>
          <a:xfrm>
            <a:off x="8836135" y="6996068"/>
            <a:ext cx="506303" cy="295932"/>
          </a:xfrm>
          <a:prstGeom prst="rect">
            <a:avLst/>
          </a:prstGeom>
        </p:spPr>
        <p:txBody>
          <a:bodyPr/>
          <a:lstStyle/>
          <a:p>
            <a:fld id="{E2C4D301-A70E-3E43-AE0A-9757AD428F12}" type="slidenum">
              <a:rPr lang="en-US" smtClean="0"/>
              <a:t>34</a:t>
            </a:fld>
            <a:endParaRPr lang="en-US"/>
          </a:p>
        </p:txBody>
      </p:sp>
      <p:sp>
        <p:nvSpPr>
          <p:cNvPr id="4" name="Rectangle 3"/>
          <p:cNvSpPr/>
          <p:nvPr/>
        </p:nvSpPr>
        <p:spPr>
          <a:xfrm>
            <a:off x="6981703" y="4726636"/>
            <a:ext cx="2735449" cy="369332"/>
          </a:xfrm>
          <a:prstGeom prst="rect">
            <a:avLst/>
          </a:prstGeom>
        </p:spPr>
        <p:txBody>
          <a:bodyPr wrap="square" lIns="0" tIns="0" rIns="0" bIns="0">
            <a:spAutoFit/>
          </a:bodyPr>
          <a:lstStyle/>
          <a:p>
            <a:pPr>
              <a:buClr>
                <a:srgbClr val="DC1F26"/>
              </a:buClr>
              <a:defRPr/>
            </a:pPr>
            <a:r>
              <a:rPr lang="en-US" altLang="en-US" sz="2400" b="1" i="1" dirty="0">
                <a:latin typeface="Trebuchet MS" charset="0"/>
                <a:ea typeface="Trebuchet MS" charset="0"/>
                <a:cs typeface="Trebuchet MS" charset="0"/>
              </a:rPr>
              <a:t>THANK YOU</a:t>
            </a:r>
          </a:p>
        </p:txBody>
      </p:sp>
      <p:sp>
        <p:nvSpPr>
          <p:cNvPr id="6" name="Rectangle 5"/>
          <p:cNvSpPr/>
          <p:nvPr/>
        </p:nvSpPr>
        <p:spPr>
          <a:xfrm>
            <a:off x="6981703" y="4409064"/>
            <a:ext cx="1338208" cy="106491"/>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8715" y="599770"/>
            <a:ext cx="1843694" cy="1401393"/>
          </a:xfrm>
          <a:prstGeom prst="rect">
            <a:avLst/>
          </a:prstGeom>
        </p:spPr>
      </p:pic>
      <p:sp>
        <p:nvSpPr>
          <p:cNvPr id="2" name="TextBox 1"/>
          <p:cNvSpPr txBox="1"/>
          <p:nvPr/>
        </p:nvSpPr>
        <p:spPr>
          <a:xfrm>
            <a:off x="2356934" y="4208374"/>
            <a:ext cx="813043" cy="246221"/>
          </a:xfrm>
          <a:prstGeom prst="rect">
            <a:avLst/>
          </a:prstGeom>
          <a:noFill/>
        </p:spPr>
        <p:txBody>
          <a:bodyPr wrap="none" rtlCol="0">
            <a:spAutoFit/>
          </a:bodyPr>
          <a:lstStyle/>
          <a:p>
            <a:r>
              <a:rPr lang="en-US" sz="1000" dirty="0">
                <a:solidFill>
                  <a:schemeClr val="tx1">
                    <a:lumMod val="65000"/>
                    <a:lumOff val="35000"/>
                  </a:schemeClr>
                </a:solidFill>
              </a:rPr>
              <a:t>© John Rae </a:t>
            </a:r>
            <a:endParaRPr lang="en-GB" sz="1000" dirty="0">
              <a:solidFill>
                <a:schemeClr val="tx1">
                  <a:lumMod val="65000"/>
                  <a:lumOff val="35000"/>
                </a:schemeClr>
              </a:solidFill>
            </a:endParaRPr>
          </a:p>
        </p:txBody>
      </p:sp>
    </p:spTree>
    <p:extLst>
      <p:ext uri="{BB962C8B-B14F-4D97-AF65-F5344CB8AC3E}">
        <p14:creationId xmlns:p14="http://schemas.microsoft.com/office/powerpoint/2010/main" val="708184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latin typeface="+mj-lt"/>
              </a:rPr>
              <a:t>CONVENTIONAL DIAGNOSTIC METHODS FOR DETECTION OF TB AND RIFAMPICIN RESISTANCE</a:t>
            </a:r>
            <a:endParaRPr lang="en-GB" dirty="0">
              <a:latin typeface="+mj-lt"/>
            </a:endParaRPr>
          </a:p>
        </p:txBody>
      </p:sp>
      <p:sp>
        <p:nvSpPr>
          <p:cNvPr id="4" name="Content Placeholder 8"/>
          <p:cNvSpPr>
            <a:spLocks noGrp="1"/>
          </p:cNvSpPr>
          <p:nvPr>
            <p:ph idx="1"/>
          </p:nvPr>
        </p:nvSpPr>
        <p:spPr>
          <a:xfrm>
            <a:off x="1204912" y="2195661"/>
            <a:ext cx="7631223" cy="4611670"/>
          </a:xfrm>
        </p:spPr>
        <p:txBody>
          <a:bodyPr/>
          <a:lstStyle/>
          <a:p>
            <a:r>
              <a:rPr lang="en-GB" sz="2000" dirty="0">
                <a:solidFill>
                  <a:schemeClr val="tx1">
                    <a:lumMod val="65000"/>
                    <a:lumOff val="35000"/>
                  </a:schemeClr>
                </a:solidFill>
                <a:latin typeface="+mn-lt"/>
              </a:rPr>
              <a:t>Sputum smear microscopy is most commonly used in most resource-limited settings to detect TB. However:</a:t>
            </a:r>
          </a:p>
          <a:p>
            <a:pPr marL="847217" lvl="2" indent="-390017" defTabSz="1041632">
              <a:lnSpc>
                <a:spcPct val="85000"/>
              </a:lnSpc>
              <a:spcBef>
                <a:spcPts val="600"/>
              </a:spcBef>
              <a:defRPr/>
            </a:pPr>
            <a:r>
              <a:rPr lang="en-US" sz="2000" kern="0" dirty="0">
                <a:solidFill>
                  <a:schemeClr val="tx1">
                    <a:lumMod val="65000"/>
                    <a:lumOff val="35000"/>
                  </a:schemeClr>
                </a:solidFill>
              </a:rPr>
              <a:t>Microscopy detects acid-fast bacilli (AFB) but does not differentiate </a:t>
            </a:r>
            <a:r>
              <a:rPr lang="en-US" sz="2000" i="1" kern="0" dirty="0">
                <a:solidFill>
                  <a:schemeClr val="tx1">
                    <a:lumMod val="65000"/>
                    <a:lumOff val="35000"/>
                  </a:schemeClr>
                </a:solidFill>
              </a:rPr>
              <a:t>M. tuberculosis </a:t>
            </a:r>
            <a:r>
              <a:rPr lang="en-US" sz="2000" kern="0" dirty="0">
                <a:solidFill>
                  <a:schemeClr val="tx1">
                    <a:lumMod val="65000"/>
                    <a:lumOff val="35000"/>
                  </a:schemeClr>
                </a:solidFill>
              </a:rPr>
              <a:t>from other AFB, including non-tuberculous mycobacteria (NTMs)</a:t>
            </a:r>
            <a:endParaRPr lang="en-GB" sz="2000" kern="0" dirty="0">
              <a:solidFill>
                <a:schemeClr val="tx1">
                  <a:lumMod val="65000"/>
                  <a:lumOff val="35000"/>
                </a:schemeClr>
              </a:solidFill>
            </a:endParaRPr>
          </a:p>
          <a:p>
            <a:pPr marL="847217" lvl="2" indent="-390017" defTabSz="1041632">
              <a:lnSpc>
                <a:spcPct val="85000"/>
              </a:lnSpc>
              <a:spcBef>
                <a:spcPts val="600"/>
              </a:spcBef>
              <a:defRPr/>
            </a:pPr>
            <a:r>
              <a:rPr lang="en-GB" sz="2000" kern="0" dirty="0">
                <a:solidFill>
                  <a:schemeClr val="tx1">
                    <a:lumMod val="65000"/>
                    <a:lumOff val="35000"/>
                  </a:schemeClr>
                </a:solidFill>
              </a:rPr>
              <a:t>It has low sensitivity and can miss many cases of TB, particularly in people with HIV</a:t>
            </a:r>
          </a:p>
          <a:p>
            <a:pPr marL="847217" lvl="2" indent="-390017" defTabSz="1041632">
              <a:lnSpc>
                <a:spcPct val="85000"/>
              </a:lnSpc>
              <a:spcBef>
                <a:spcPts val="600"/>
              </a:spcBef>
              <a:defRPr/>
            </a:pPr>
            <a:r>
              <a:rPr lang="en-GB" sz="2000" kern="0" dirty="0">
                <a:solidFill>
                  <a:schemeClr val="tx1">
                    <a:lumMod val="65000"/>
                    <a:lumOff val="35000"/>
                  </a:schemeClr>
                </a:solidFill>
              </a:rPr>
              <a:t>It does not detect drug resistance</a:t>
            </a:r>
          </a:p>
          <a:p>
            <a:pPr>
              <a:spcBef>
                <a:spcPts val="1201"/>
              </a:spcBef>
            </a:pPr>
            <a:endParaRPr lang="en-GB" sz="2000" dirty="0">
              <a:solidFill>
                <a:schemeClr val="tx1">
                  <a:lumMod val="65000"/>
                  <a:lumOff val="35000"/>
                </a:schemeClr>
              </a:solidFill>
              <a:latin typeface="+mn-lt"/>
            </a:endParaRPr>
          </a:p>
        </p:txBody>
      </p:sp>
    </p:spTree>
    <p:extLst>
      <p:ext uri="{BB962C8B-B14F-4D97-AF65-F5344CB8AC3E}">
        <p14:creationId xmlns:p14="http://schemas.microsoft.com/office/powerpoint/2010/main" val="24739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latin typeface="+mj-lt"/>
              </a:rPr>
              <a:t>CONVENTIONAL DIAGNOSTIC METHODS FOR DETECTION OF TB AND RIFAMPICIN RESISTANCE</a:t>
            </a:r>
            <a:endParaRPr lang="en-GB" dirty="0">
              <a:latin typeface="+mj-lt"/>
            </a:endParaRPr>
          </a:p>
        </p:txBody>
      </p:sp>
      <p:sp>
        <p:nvSpPr>
          <p:cNvPr id="4" name="Content Placeholder 8"/>
          <p:cNvSpPr>
            <a:spLocks noGrp="1"/>
          </p:cNvSpPr>
          <p:nvPr>
            <p:ph idx="1"/>
          </p:nvPr>
        </p:nvSpPr>
        <p:spPr>
          <a:xfrm>
            <a:off x="1204912" y="2195661"/>
            <a:ext cx="7631223" cy="4611670"/>
          </a:xfrm>
        </p:spPr>
        <p:txBody>
          <a:bodyPr/>
          <a:lstStyle/>
          <a:p>
            <a:r>
              <a:rPr lang="en-GB" sz="2000" dirty="0">
                <a:solidFill>
                  <a:schemeClr val="tx1">
                    <a:lumMod val="65000"/>
                    <a:lumOff val="35000"/>
                  </a:schemeClr>
                </a:solidFill>
              </a:rPr>
              <a:t>Central-level laboratories with strict biosafety measures and highly trained staff are needed for performing culture and detecting drug resistance</a:t>
            </a:r>
            <a:endParaRPr lang="en-GB" sz="2000" kern="0" dirty="0">
              <a:solidFill>
                <a:schemeClr val="tx1">
                  <a:lumMod val="65000"/>
                  <a:lumOff val="35000"/>
                </a:schemeClr>
              </a:solidFill>
            </a:endParaRPr>
          </a:p>
          <a:p>
            <a:r>
              <a:rPr lang="en-GB" sz="2000" dirty="0">
                <a:solidFill>
                  <a:schemeClr val="tx1">
                    <a:lumMod val="65000"/>
                    <a:lumOff val="35000"/>
                  </a:schemeClr>
                </a:solidFill>
                <a:latin typeface="+mn-lt"/>
              </a:rPr>
              <a:t>TB culture and culture based (phenotypic) drug susceptibility testing (DST) are time-consuming methods. Results may be delayed by several weeks</a:t>
            </a:r>
          </a:p>
          <a:p>
            <a:r>
              <a:rPr lang="en-GB" sz="2000" dirty="0">
                <a:solidFill>
                  <a:schemeClr val="tx1">
                    <a:lumMod val="65000"/>
                    <a:lumOff val="35000"/>
                  </a:schemeClr>
                </a:solidFill>
                <a:latin typeface="+mn-lt"/>
              </a:rPr>
              <a:t>However, </a:t>
            </a:r>
            <a:r>
              <a:rPr lang="en-GB" sz="2000" dirty="0">
                <a:solidFill>
                  <a:schemeClr val="tx1">
                    <a:lumMod val="65000"/>
                    <a:lumOff val="35000"/>
                  </a:schemeClr>
                </a:solidFill>
              </a:rPr>
              <a:t>TB culture and phenotypic DST have high sensitivity and a broad spectrum of first and second line TB drugs can be tested</a:t>
            </a:r>
            <a:endParaRPr lang="en-GB" sz="2000" dirty="0">
              <a:solidFill>
                <a:schemeClr val="tx1">
                  <a:lumMod val="65000"/>
                  <a:lumOff val="35000"/>
                </a:schemeClr>
              </a:solidFill>
              <a:latin typeface="+mn-lt"/>
            </a:endParaRPr>
          </a:p>
        </p:txBody>
      </p:sp>
    </p:spTree>
    <p:extLst>
      <p:ext uri="{BB962C8B-B14F-4D97-AF65-F5344CB8AC3E}">
        <p14:creationId xmlns:p14="http://schemas.microsoft.com/office/powerpoint/2010/main" val="4077411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solidFill>
                  <a:schemeClr val="tx1">
                    <a:lumMod val="65000"/>
                    <a:lumOff val="35000"/>
                  </a:schemeClr>
                </a:solidFill>
                <a:latin typeface="+mn-lt"/>
              </a:rPr>
              <a:t>GeneXpert Xpert MTB/RIF:</a:t>
            </a:r>
          </a:p>
          <a:p>
            <a:pPr marL="847217" lvl="2" indent="-390017" defTabSz="1041632">
              <a:lnSpc>
                <a:spcPct val="85000"/>
              </a:lnSpc>
              <a:spcBef>
                <a:spcPts val="600"/>
              </a:spcBef>
              <a:defRPr/>
            </a:pPr>
            <a:r>
              <a:rPr lang="en-US" sz="2000" kern="0" dirty="0">
                <a:solidFill>
                  <a:schemeClr val="tx1">
                    <a:lumMod val="65000"/>
                    <a:lumOff val="35000"/>
                  </a:schemeClr>
                </a:solidFill>
              </a:rPr>
              <a:t>A molecular test that is able to detect both TB and rifampicin resistance in a single test in less than 2 hours</a:t>
            </a:r>
          </a:p>
          <a:p>
            <a:pPr marL="847217" lvl="2" indent="-390017" defTabSz="1041632">
              <a:lnSpc>
                <a:spcPct val="85000"/>
              </a:lnSpc>
              <a:spcBef>
                <a:spcPts val="600"/>
              </a:spcBef>
              <a:defRPr/>
            </a:pPr>
            <a:r>
              <a:rPr lang="en-US" sz="2000" kern="0" dirty="0">
                <a:solidFill>
                  <a:schemeClr val="tx1">
                    <a:lumMod val="65000"/>
                    <a:lumOff val="35000"/>
                  </a:schemeClr>
                </a:solidFill>
              </a:rPr>
              <a:t>Much more sensitive than smear microscopy for detection of TB, including HIV-associated TB. Sensitivity is similar to solid LJ culture</a:t>
            </a:r>
          </a:p>
          <a:p>
            <a:pPr marL="847217" lvl="2" indent="-390017" defTabSz="1041632">
              <a:lnSpc>
                <a:spcPct val="85000"/>
              </a:lnSpc>
              <a:spcBef>
                <a:spcPts val="600"/>
              </a:spcBef>
              <a:defRPr/>
            </a:pPr>
            <a:r>
              <a:rPr lang="en-US" sz="2000" kern="0" dirty="0">
                <a:solidFill>
                  <a:schemeClr val="tx1">
                    <a:lumMod val="65000"/>
                    <a:lumOff val="35000"/>
                  </a:schemeClr>
                </a:solidFill>
              </a:rPr>
              <a:t>Does not detect NTMs, unlike smear microscopy</a:t>
            </a:r>
          </a:p>
          <a:p>
            <a:pPr marL="847217" lvl="2" indent="-390017" defTabSz="1041632">
              <a:lnSpc>
                <a:spcPct val="85000"/>
              </a:lnSpc>
              <a:spcBef>
                <a:spcPts val="600"/>
              </a:spcBef>
              <a:defRPr/>
            </a:pPr>
            <a:r>
              <a:rPr lang="en-US" sz="2000" kern="0" dirty="0">
                <a:solidFill>
                  <a:schemeClr val="tx1">
                    <a:lumMod val="65000"/>
                    <a:lumOff val="35000"/>
                  </a:schemeClr>
                </a:solidFill>
              </a:rPr>
              <a:t>Other tests (e.g. HIV, HCV etc.) are available on the GeneXpert platform</a:t>
            </a:r>
            <a:br>
              <a:rPr lang="en-US" sz="2000" dirty="0">
                <a:solidFill>
                  <a:schemeClr val="tx1">
                    <a:lumMod val="65000"/>
                    <a:lumOff val="35000"/>
                  </a:schemeClr>
                </a:solidFill>
                <a:latin typeface="+mn-lt"/>
              </a:rPr>
            </a:br>
            <a:endParaRPr lang="en-US" sz="2000" dirty="0">
              <a:solidFill>
                <a:schemeClr val="tx1">
                  <a:lumMod val="65000"/>
                  <a:lumOff val="35000"/>
                </a:schemeClr>
              </a:solidFill>
              <a:latin typeface="+mn-lt"/>
            </a:endParaRPr>
          </a:p>
          <a:p>
            <a:endParaRPr lang="en-GB" sz="2000" dirty="0">
              <a:solidFill>
                <a:schemeClr val="tx1">
                  <a:lumMod val="65000"/>
                  <a:lumOff val="35000"/>
                </a:schemeClr>
              </a:solidFill>
              <a:latin typeface="+mn-lt"/>
            </a:endParaRPr>
          </a:p>
        </p:txBody>
      </p:sp>
      <p:sp>
        <p:nvSpPr>
          <p:cNvPr id="3" name="Title 2"/>
          <p:cNvSpPr>
            <a:spLocks noGrp="1"/>
          </p:cNvSpPr>
          <p:nvPr>
            <p:ph type="title"/>
          </p:nvPr>
        </p:nvSpPr>
        <p:spPr/>
        <p:txBody>
          <a:bodyPr/>
          <a:lstStyle/>
          <a:p>
            <a:r>
              <a:rPr lang="en-GB" dirty="0"/>
              <a:t>INTRODUCTION TO XPERT MTB/RIF</a:t>
            </a:r>
          </a:p>
        </p:txBody>
      </p:sp>
    </p:spTree>
    <p:extLst>
      <p:ext uri="{BB962C8B-B14F-4D97-AF65-F5344CB8AC3E}">
        <p14:creationId xmlns:p14="http://schemas.microsoft.com/office/powerpoint/2010/main" val="1562292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153363" y="177568"/>
            <a:ext cx="9737391" cy="7202669"/>
            <a:chOff x="-21684" y="-15217"/>
            <a:chExt cx="9165684" cy="6917372"/>
          </a:xfrm>
        </p:grpSpPr>
        <p:pic>
          <p:nvPicPr>
            <p:cNvPr id="3074" name="Picture 2"/>
            <p:cNvPicPr>
              <a:picLocks noChangeAspect="1" noChangeArrowheads="1"/>
            </p:cNvPicPr>
            <p:nvPr/>
          </p:nvPicPr>
          <p:blipFill>
            <a:blip r:embed="rId3" cstate="print"/>
            <a:srcRect/>
            <a:stretch>
              <a:fillRect/>
            </a:stretch>
          </p:blipFill>
          <p:spPr bwMode="auto">
            <a:xfrm>
              <a:off x="-21684" y="-15217"/>
              <a:ext cx="9165684" cy="6917372"/>
            </a:xfrm>
            <a:prstGeom prst="rect">
              <a:avLst/>
            </a:prstGeom>
            <a:noFill/>
            <a:ln w="9525">
              <a:noFill/>
              <a:round/>
              <a:headEnd/>
              <a:tailEnd/>
            </a:ln>
            <a:effectLst/>
          </p:spPr>
        </p:pic>
        <p:sp>
          <p:nvSpPr>
            <p:cNvPr id="3076" name="Text Box 4"/>
            <p:cNvSpPr txBox="1">
              <a:spLocks noChangeArrowheads="1"/>
            </p:cNvSpPr>
            <p:nvPr/>
          </p:nvSpPr>
          <p:spPr bwMode="auto">
            <a:xfrm>
              <a:off x="115344" y="6475350"/>
              <a:ext cx="4945785" cy="320768"/>
            </a:xfrm>
            <a:prstGeom prst="rect">
              <a:avLst/>
            </a:prstGeom>
            <a:noFill/>
            <a:ln w="9525">
              <a:noFill/>
              <a:round/>
              <a:headEnd/>
              <a:tailEnd/>
            </a:ln>
            <a:effectLst/>
          </p:spPr>
          <p:txBody>
            <a:bodyPr lIns="0" tIns="0" rIns="0" bIns="0" anchor="ctr"/>
            <a:lstStyle/>
            <a:p>
              <a:pPr defTabSz="468259">
                <a:lnSpc>
                  <a:spcPct val="93000"/>
                </a:lnSpc>
                <a:buClr>
                  <a:srgbClr val="FFFFFF"/>
                </a:buClr>
                <a:buSzPct val="45000"/>
                <a:tabLst>
                  <a:tab pos="741412" algn="l"/>
                  <a:tab pos="1482824" algn="l"/>
                  <a:tab pos="2224237" algn="l"/>
                  <a:tab pos="2965646" algn="l"/>
                  <a:tab pos="3707058" algn="l"/>
                  <a:tab pos="4448469" algn="l"/>
                  <a:tab pos="5189883" algn="l"/>
                </a:tabLst>
              </a:pPr>
              <a:r>
                <a:rPr lang="en-US" sz="1100" dirty="0">
                  <a:solidFill>
                    <a:schemeClr val="accent2"/>
                  </a:solidFill>
                  <a:cs typeface="Arial Unicode MS" pitchFamily="32" charset="0"/>
                </a:rPr>
                <a:t>Boehme CC et al. N </a:t>
              </a:r>
              <a:r>
                <a:rPr lang="en-US" sz="1100" dirty="0" err="1">
                  <a:solidFill>
                    <a:schemeClr val="accent2"/>
                  </a:solidFill>
                  <a:cs typeface="Arial Unicode MS" pitchFamily="32" charset="0"/>
                </a:rPr>
                <a:t>Engl</a:t>
              </a:r>
              <a:r>
                <a:rPr lang="en-US" sz="1100" dirty="0">
                  <a:solidFill>
                    <a:schemeClr val="accent2"/>
                  </a:solidFill>
                  <a:cs typeface="Arial Unicode MS" pitchFamily="32" charset="0"/>
                </a:rPr>
                <a:t> J Med 2010;363:1005-1015.</a:t>
              </a:r>
            </a:p>
          </p:txBody>
        </p:sp>
      </p:grpSp>
      <p:sp>
        <p:nvSpPr>
          <p:cNvPr id="3075" name="AutoShape 3"/>
          <p:cNvSpPr>
            <a:spLocks noChangeArrowheads="1"/>
          </p:cNvSpPr>
          <p:nvPr/>
        </p:nvSpPr>
        <p:spPr bwMode="auto">
          <a:xfrm>
            <a:off x="153363" y="177568"/>
            <a:ext cx="9737391" cy="71180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w="9525">
            <a:noFill/>
            <a:round/>
            <a:headEnd/>
            <a:tailEnd/>
          </a:ln>
          <a:effectLst/>
        </p:spPr>
        <p:txBody>
          <a:bodyPr lIns="0" tIns="0" rIns="0" bIns="0" anchor="ctr" anchorCtr="1"/>
          <a:lstStyle/>
          <a:p>
            <a:pPr algn="ctr" defTabSz="468259">
              <a:lnSpc>
                <a:spcPct val="97000"/>
              </a:lnSpc>
              <a:buClr>
                <a:srgbClr val="FFFFFF"/>
              </a:buClr>
              <a:buSzPct val="45000"/>
              <a:tabLst>
                <a:tab pos="741412" algn="l"/>
                <a:tab pos="1482824" algn="l"/>
                <a:tab pos="2224237" algn="l"/>
                <a:tab pos="2965646" algn="l"/>
                <a:tab pos="3707058" algn="l"/>
                <a:tab pos="4448469" algn="l"/>
                <a:tab pos="5189883" algn="l"/>
                <a:tab pos="5931294" algn="l"/>
                <a:tab pos="6672707" algn="l"/>
                <a:tab pos="7414117" algn="l"/>
                <a:tab pos="8155529" algn="l"/>
                <a:tab pos="8896941" algn="l"/>
              </a:tabLst>
            </a:pPr>
            <a:r>
              <a:rPr lang="en-US" sz="2806" dirty="0">
                <a:latin typeface="Calibri" panose="020F0502020204030204" pitchFamily="34" charset="0"/>
                <a:cs typeface="Calibri" panose="020F0502020204030204" pitchFamily="34" charset="0"/>
              </a:rPr>
              <a:t>Procedure for the Xpert MTB/RIF test</a:t>
            </a:r>
          </a:p>
        </p:txBody>
      </p:sp>
    </p:spTree>
    <p:extLst>
      <p:ext uri="{BB962C8B-B14F-4D97-AF65-F5344CB8AC3E}">
        <p14:creationId xmlns:p14="http://schemas.microsoft.com/office/powerpoint/2010/main" val="13953490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INSERT YOUR COUNTRY ALGORITHM</a:t>
            </a:r>
          </a:p>
        </p:txBody>
      </p:sp>
      <p:grpSp>
        <p:nvGrpSpPr>
          <p:cNvPr id="7" name="Group 6"/>
          <p:cNvGrpSpPr/>
          <p:nvPr/>
        </p:nvGrpSpPr>
        <p:grpSpPr>
          <a:xfrm>
            <a:off x="1101296" y="1722279"/>
            <a:ext cx="6974433" cy="680470"/>
            <a:chOff x="1101296" y="1722279"/>
            <a:chExt cx="6974433" cy="680470"/>
          </a:xfrm>
        </p:grpSpPr>
        <p:sp>
          <p:nvSpPr>
            <p:cNvPr id="4" name="Rectangle 3"/>
            <p:cNvSpPr/>
            <p:nvPr/>
          </p:nvSpPr>
          <p:spPr>
            <a:xfrm>
              <a:off x="1608980" y="1888718"/>
              <a:ext cx="5689600" cy="387748"/>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885313" y="1951787"/>
              <a:ext cx="6190416" cy="261610"/>
            </a:xfrm>
            <a:prstGeom prst="rect">
              <a:avLst/>
            </a:prstGeom>
            <a:noFill/>
          </p:spPr>
          <p:txBody>
            <a:bodyPr wrap="square" rtlCol="0">
              <a:spAutoFit/>
            </a:bodyPr>
            <a:lstStyle/>
            <a:p>
              <a:pPr>
                <a:spcAft>
                  <a:spcPts val="0"/>
                </a:spcAft>
              </a:pPr>
              <a:r>
                <a:rPr lang="en-US" sz="1100" dirty="0">
                  <a:solidFill>
                    <a:schemeClr val="bg1"/>
                  </a:solidFill>
                  <a:latin typeface="Trebuchet MS" charset="0"/>
                  <a:ea typeface="Trebuchet MS" charset="0"/>
                  <a:cs typeface="Trebuchet MS" charset="0"/>
                </a:rPr>
                <a:t>Adapt according to </a:t>
              </a:r>
              <a:r>
                <a:rPr lang="en-US" sz="1100" dirty="0">
                  <a:solidFill>
                    <a:schemeClr val="bg1"/>
                  </a:solidFill>
                  <a:latin typeface="+mn-lt"/>
                  <a:cs typeface="Calibri" pitchFamily="34" charset="0"/>
                </a:rPr>
                <a:t>NTP guidelines in your country</a:t>
              </a:r>
              <a:r>
                <a:rPr lang="en-US" sz="1100" dirty="0">
                  <a:solidFill>
                    <a:schemeClr val="bg1"/>
                  </a:solidFill>
                  <a:latin typeface="+mn-lt"/>
                  <a:ea typeface="Trebuchet MS" charset="0"/>
                  <a:cs typeface="Trebuchet MS" charset="0"/>
                </a:rPr>
                <a:t>   </a:t>
              </a:r>
              <a:endParaRPr lang="en-GB" sz="1100" dirty="0">
                <a:solidFill>
                  <a:schemeClr val="bg1"/>
                </a:solidFill>
                <a:latin typeface="+mn-lt"/>
                <a:ea typeface="Trebuchet MS" charset="0"/>
                <a:cs typeface="Trebuchet MS"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01296" y="1722279"/>
              <a:ext cx="680400" cy="680470"/>
            </a:xfrm>
            <a:prstGeom prst="rect">
              <a:avLst/>
            </a:prstGeom>
          </p:spPr>
        </p:pic>
      </p:grpSp>
    </p:spTree>
    <p:extLst>
      <p:ext uri="{BB962C8B-B14F-4D97-AF65-F5344CB8AC3E}">
        <p14:creationId xmlns:p14="http://schemas.microsoft.com/office/powerpoint/2010/main" val="254286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84496" y="843580"/>
            <a:ext cx="8490430" cy="1681905"/>
          </a:xfrm>
        </p:spPr>
        <p:txBody>
          <a:bodyPr>
            <a:noAutofit/>
          </a:bodyPr>
          <a:lstStyle/>
          <a:p>
            <a:pPr>
              <a:defRPr/>
            </a:pPr>
            <a:r>
              <a:rPr lang="en-US" dirty="0"/>
              <a:t>ALGORITHM 1: PREFERRED ALGORITHM FOR UNIVERSAL PATIENT ACCESS TO RAPID TESTING TO DETECT MTB AND RIFAMPICIN RESISTANCE </a:t>
            </a:r>
            <a:br>
              <a:rPr lang="en-US" dirty="0"/>
            </a:br>
            <a:endParaRPr lang="en-US" dirty="0"/>
          </a:p>
        </p:txBody>
      </p:sp>
      <p:sp>
        <p:nvSpPr>
          <p:cNvPr id="78" name="TextBox 77"/>
          <p:cNvSpPr txBox="1"/>
          <p:nvPr/>
        </p:nvSpPr>
        <p:spPr>
          <a:xfrm flipH="1">
            <a:off x="5980400" y="6672101"/>
            <a:ext cx="2905849" cy="400110"/>
          </a:xfrm>
          <a:prstGeom prst="rect">
            <a:avLst/>
          </a:prstGeom>
          <a:noFill/>
        </p:spPr>
        <p:txBody>
          <a:bodyPr wrap="square" rtlCol="0">
            <a:spAutoFit/>
          </a:bodyPr>
          <a:lstStyle/>
          <a:p>
            <a:pPr algn="r"/>
            <a:r>
              <a:rPr lang="en-GB" sz="1000" dirty="0">
                <a:solidFill>
                  <a:srgbClr val="C00000"/>
                </a:solidFill>
              </a:rPr>
              <a:t>Reference: GLI model TB diagnostics algorithms</a:t>
            </a:r>
          </a:p>
          <a:p>
            <a:pPr algn="r"/>
            <a:r>
              <a:rPr lang="en-GB" sz="1000" u="sng" dirty="0">
                <a:solidFill>
                  <a:srgbClr val="C00000"/>
                </a:solidFill>
              </a:rPr>
              <a:t>http://</a:t>
            </a:r>
            <a:r>
              <a:rPr lang="en-GB" sz="1000" u="sng" dirty="0" err="1">
                <a:solidFill>
                  <a:srgbClr val="C00000"/>
                </a:solidFill>
              </a:rPr>
              <a:t>www.stoptb.org</a:t>
            </a:r>
            <a:r>
              <a:rPr lang="en-GB" sz="1000" u="sng" dirty="0">
                <a:solidFill>
                  <a:srgbClr val="C00000"/>
                </a:solidFill>
              </a:rPr>
              <a:t>/</a:t>
            </a:r>
            <a:r>
              <a:rPr lang="en-GB" sz="1000" u="sng" dirty="0" err="1">
                <a:solidFill>
                  <a:srgbClr val="C00000"/>
                </a:solidFill>
              </a:rPr>
              <a:t>wg</a:t>
            </a:r>
            <a:r>
              <a:rPr lang="en-GB" sz="1000" u="sng" dirty="0">
                <a:solidFill>
                  <a:srgbClr val="C00000"/>
                </a:solidFill>
              </a:rPr>
              <a:t>/</a:t>
            </a:r>
            <a:r>
              <a:rPr lang="en-GB" sz="1000" u="sng" dirty="0" err="1">
                <a:solidFill>
                  <a:srgbClr val="C00000"/>
                </a:solidFill>
              </a:rPr>
              <a:t>gli</a:t>
            </a:r>
            <a:r>
              <a:rPr lang="en-GB" sz="1000" u="sng" dirty="0">
                <a:solidFill>
                  <a:srgbClr val="C00000"/>
                </a:solidFill>
              </a:rPr>
              <a:t>/</a:t>
            </a:r>
          </a:p>
        </p:txBody>
      </p:sp>
      <p:sp>
        <p:nvSpPr>
          <p:cNvPr id="5" name="Rectangle 4"/>
          <p:cNvSpPr/>
          <p:nvPr/>
        </p:nvSpPr>
        <p:spPr>
          <a:xfrm>
            <a:off x="522515" y="6456881"/>
            <a:ext cx="3587931" cy="4615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5980400" y="2344442"/>
            <a:ext cx="3239587" cy="4293483"/>
          </a:xfrm>
          <a:prstGeom prst="rect">
            <a:avLst/>
          </a:prstGeom>
          <a:noFill/>
        </p:spPr>
        <p:txBody>
          <a:bodyPr wrap="square" rtlCol="0">
            <a:spAutoFit/>
          </a:bodyPr>
          <a:lstStyle/>
          <a:p>
            <a:r>
              <a:rPr lang="en-US" sz="700" baseline="30000" dirty="0">
                <a:latin typeface="Arial" charset="0"/>
                <a:ea typeface="Arial" charset="0"/>
                <a:cs typeface="Arial" charset="0"/>
              </a:rPr>
              <a:t>1 </a:t>
            </a:r>
            <a:r>
              <a:rPr lang="en-US" sz="700" dirty="0">
                <a:latin typeface="Arial" charset="0"/>
                <a:ea typeface="Arial" charset="0"/>
                <a:cs typeface="Arial" charset="0"/>
              </a:rPr>
              <a:t> Persons to be evaluated for TB include adults and children with signs or symptoms suggestive of TB or with a chest X-ray with abnormalities suggestive of TB. This algorithm may also be followed for the detection of MTB using CSF, lymph node and other tissue specimen from persons being evaluated for </a:t>
            </a:r>
            <a:r>
              <a:rPr lang="en-US" sz="700" dirty="0" err="1">
                <a:latin typeface="Arial" charset="0"/>
                <a:ea typeface="Arial" charset="0"/>
                <a:cs typeface="Arial" charset="0"/>
              </a:rPr>
              <a:t>extrapulmonary</a:t>
            </a:r>
            <a:r>
              <a:rPr lang="en-US" sz="700" dirty="0">
                <a:latin typeface="Arial" charset="0"/>
                <a:ea typeface="Arial" charset="0"/>
                <a:cs typeface="Arial" charset="0"/>
              </a:rPr>
              <a:t> TB. For persons being evaluated for TB who are HIV positive and have CD4 counts ≤100 cells/</a:t>
            </a:r>
            <a:r>
              <a:rPr lang="en-US" sz="700" dirty="0" err="1">
                <a:latin typeface="Arial" charset="0"/>
                <a:ea typeface="Arial" charset="0"/>
                <a:cs typeface="Arial" charset="0"/>
              </a:rPr>
              <a:t>μl</a:t>
            </a:r>
            <a:r>
              <a:rPr lang="en-US" sz="700" dirty="0">
                <a:latin typeface="Arial" charset="0"/>
                <a:ea typeface="Arial" charset="0"/>
                <a:cs typeface="Arial" charset="0"/>
              </a:rPr>
              <a:t> or are seriously ill, see Algorithm 4.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2 </a:t>
            </a:r>
            <a:r>
              <a:rPr lang="en-US" sz="700" dirty="0">
                <a:latin typeface="Arial" charset="0"/>
                <a:ea typeface="Arial" charset="0"/>
                <a:cs typeface="Arial" charset="0"/>
              </a:rPr>
              <a:t> Programmes may consider collecting two specimens upfront. The first specimen should be promptly tested using the Xpert MTB/RIF test. The second specimen may be used for the additional testing described in this algorithm. For persons being evaluated for pulmonary TB, sputum is the preferred specimen.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3</a:t>
            </a:r>
            <a:r>
              <a:rPr lang="en-US" sz="700" dirty="0">
                <a:latin typeface="Arial" charset="0"/>
                <a:ea typeface="Arial" charset="0"/>
                <a:cs typeface="Arial" charset="0"/>
              </a:rPr>
              <a:t>  Patients at high risk for multidrug-resistant TB (MDR-TB) include previously treated patients including those who had been lost to follow-up, relapsed, and failed a treatment regimen; non-converters (smear positive at end of intensive phase); MDR-TB contacts; and any other MDR-TB risk groups identified in the country.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4 </a:t>
            </a:r>
            <a:r>
              <a:rPr lang="en-US" sz="700" dirty="0">
                <a:latin typeface="Arial" charset="0"/>
                <a:ea typeface="Arial" charset="0"/>
                <a:cs typeface="Arial" charset="0"/>
              </a:rPr>
              <a:t> Patients should be initiated on a first-line regimen according to national guidelines. A sample may be sent for molecular or phenotypic DST for isoniazid if the patient has been previously treated with isoniazid or if there is a high prevalence of isoniazid resistance not associated with rifampicin resistance (i.e., isoniazid mono- or poly-resistance) in this setting or for DST for rifampicin if rifampicin resistance is still suspected.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5 </a:t>
            </a:r>
            <a:r>
              <a:rPr lang="en-US" sz="700" dirty="0">
                <a:latin typeface="Arial" charset="0"/>
                <a:ea typeface="Arial" charset="0"/>
                <a:cs typeface="Arial" charset="0"/>
              </a:rPr>
              <a:t> Repeat Xpert MTB/RIF test at the same testing site with a fresh specimen. Interpret the result of the repeat test as shown in this algorithm. Use the result of the second Xpert MTB/RIF test for clinical decisions.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6 </a:t>
            </a:r>
            <a:r>
              <a:rPr lang="en-US" sz="700" dirty="0">
                <a:latin typeface="Arial" charset="0"/>
                <a:ea typeface="Arial" charset="0"/>
                <a:cs typeface="Arial" charset="0"/>
              </a:rPr>
              <a:t> Further investigations for TB may include chest X-ray, additional clinical assessments, clinical response following treatment with broad-spectrum antimicrobial agents, repeat Xpert MTB/RIF testing, or culture. </a:t>
            </a:r>
          </a:p>
          <a:p>
            <a:endParaRPr lang="en-US" sz="700" dirty="0">
              <a:latin typeface="Arial" charset="0"/>
              <a:ea typeface="Arial" charset="0"/>
              <a:cs typeface="Arial" charset="0"/>
            </a:endParaRPr>
          </a:p>
          <a:p>
            <a:r>
              <a:rPr lang="en-US" sz="700" baseline="30000" dirty="0">
                <a:latin typeface="Arial" charset="0"/>
                <a:ea typeface="Arial" charset="0"/>
                <a:cs typeface="Arial" charset="0"/>
              </a:rPr>
              <a:t>7</a:t>
            </a:r>
            <a:r>
              <a:rPr lang="en-US" sz="700" dirty="0">
                <a:latin typeface="Arial" charset="0"/>
                <a:ea typeface="Arial" charset="0"/>
                <a:cs typeface="Arial" charset="0"/>
              </a:rPr>
              <a:t>  Repeat Xpert MTB/RIF test at the same testing site with a fresh specimen. Use the rifampicin result of the second Xpert MTB/RIF test in this algorithm for a decision(s) regarding choice of regimen (first line or second line regimen). </a:t>
            </a: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84496" y="2182548"/>
            <a:ext cx="4965975" cy="4753460"/>
          </a:xfrm>
          <a:prstGeom prst="rect">
            <a:avLst/>
          </a:prstGeom>
        </p:spPr>
      </p:pic>
    </p:spTree>
    <p:extLst>
      <p:ext uri="{BB962C8B-B14F-4D97-AF65-F5344CB8AC3E}">
        <p14:creationId xmlns:p14="http://schemas.microsoft.com/office/powerpoint/2010/main" val="1455859502"/>
      </p:ext>
    </p:extLst>
  </p:cSld>
  <p:clrMapOvr>
    <a:masterClrMapping/>
  </p:clrMapOvr>
</p:sld>
</file>

<file path=ppt/theme/theme1.xml><?xml version="1.0" encoding="utf-8"?>
<a:theme xmlns:a="http://schemas.openxmlformats.org/drawingml/2006/main" name="GLI_PPT_Theme">
  <a:themeElements>
    <a:clrScheme name="GLI Colours 1">
      <a:dk1>
        <a:srgbClr val="000000"/>
      </a:dk1>
      <a:lt1>
        <a:srgbClr val="FEFEFE"/>
      </a:lt1>
      <a:dk2>
        <a:srgbClr val="000000"/>
      </a:dk2>
      <a:lt2>
        <a:srgbClr val="FEFEFE"/>
      </a:lt2>
      <a:accent1>
        <a:srgbClr val="5BBEB4"/>
      </a:accent1>
      <a:accent2>
        <a:srgbClr val="DB1F26"/>
      </a:accent2>
      <a:accent3>
        <a:srgbClr val="ADDACA"/>
      </a:accent3>
      <a:accent4>
        <a:srgbClr val="FEFEFE"/>
      </a:accent4>
      <a:accent5>
        <a:srgbClr val="FEFEFE"/>
      </a:accent5>
      <a:accent6>
        <a:srgbClr val="FEFEFE"/>
      </a:accent6>
      <a:hlink>
        <a:srgbClr val="0563C1"/>
      </a:hlink>
      <a:folHlink>
        <a:srgbClr val="30B8F0"/>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_PPT_Theme" id="{54974905-1CF1-0043-BBCB-41BBAB0C1BE9}" vid="{611F3CB0-063C-EE4F-801B-F7C9B03C3970}"/>
    </a:ext>
  </a:extLst>
</a:theme>
</file>

<file path=ppt/theme/theme2.xml><?xml version="1.0" encoding="utf-8"?>
<a:theme xmlns:a="http://schemas.openxmlformats.org/drawingml/2006/main" name="Office Theme">
  <a:themeElements>
    <a:clrScheme name="Bureau ">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GLI_PPT_Theme</Template>
  <TotalTime>2577</TotalTime>
  <Words>2288</Words>
  <Application>Microsoft Macintosh PowerPoint</Application>
  <PresentationFormat>Custom</PresentationFormat>
  <Paragraphs>268</Paragraphs>
  <Slides>34</Slides>
  <Notes>9</Notes>
  <HiddenSlides>6</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 Unicode MS</vt:lpstr>
      <vt:lpstr>黑体</vt:lpstr>
      <vt:lpstr>宋体</vt:lpstr>
      <vt:lpstr>Arial</vt:lpstr>
      <vt:lpstr>Calibri</vt:lpstr>
      <vt:lpstr>Century Gothic</vt:lpstr>
      <vt:lpstr>Lucida Sans</vt:lpstr>
      <vt:lpstr>Trebuchet MS</vt:lpstr>
      <vt:lpstr>Wingdings</vt:lpstr>
      <vt:lpstr>GLI_PPT_Theme</vt:lpstr>
      <vt:lpstr>CLINICAL GUIDE TO XPERT MTB/RIF (ULTRA)</vt:lpstr>
      <vt:lpstr>MODULE CONTENTS</vt:lpstr>
      <vt:lpstr>LEARNING OBJECTIVES</vt:lpstr>
      <vt:lpstr>CONVENTIONAL DIAGNOSTIC METHODS FOR DETECTION OF TB AND RIFAMPICIN RESISTANCE</vt:lpstr>
      <vt:lpstr>CONVENTIONAL DIAGNOSTIC METHODS FOR DETECTION OF TB AND RIFAMPICIN RESISTANCE</vt:lpstr>
      <vt:lpstr>INTRODUCTION TO XPERT MTB/RIF</vt:lpstr>
      <vt:lpstr>PowerPoint Presentation</vt:lpstr>
      <vt:lpstr>INSERT YOUR COUNTRY ALGORITHM</vt:lpstr>
      <vt:lpstr>ALGORITHM 1: PREFERRED ALGORITHM FOR UNIVERSAL PATIENT ACCESS TO RAPID TESTING TO DETECT MTB AND RIFAMPICIN RESISTANCE  </vt:lpstr>
      <vt:lpstr>DIAGNOSTIC ALGORITHM (1)</vt:lpstr>
      <vt:lpstr>ALGORITHM 3: ALGORITHM FOR TESTING FOR SECOND-LINE DRUG RESISTANCE AMONG RIFAMPICIN-RESISTANT TB OR MDR-TB PATIENTS  </vt:lpstr>
      <vt:lpstr>DIAGNOSTIC ALGORITHM (3)</vt:lpstr>
      <vt:lpstr>XPERT MTB/RIF ULTRA</vt:lpstr>
      <vt:lpstr>XPERT MTB/RIF ULTRA</vt:lpstr>
      <vt:lpstr>INSERT YOUR COUNTRY ALGORITHM</vt:lpstr>
      <vt:lpstr>DIAGNOSTIC ALGORITHM (1A)</vt:lpstr>
      <vt:lpstr>DIAGNOSTIC ALGORITHM (1A)</vt:lpstr>
      <vt:lpstr>SPUTUM SPECIMEN COLLECTION</vt:lpstr>
      <vt:lpstr>SPUTUM SPECIMEN COLLECTION: GOOD QUALITY</vt:lpstr>
      <vt:lpstr>SPUTUM SPECIMEN COLLECTION: POOR QUALITY</vt:lpstr>
      <vt:lpstr>LABORATORY REQUEST FORM*: EXAMPLE</vt:lpstr>
      <vt:lpstr>LABORATORY REQUEST FORM: CONTENT</vt:lpstr>
      <vt:lpstr>SPECIAL CONSIDERATIONS FOR XPERT MTB/RIF ULTRA*</vt:lpstr>
      <vt:lpstr>RECORDING XPERT MTB/RIF RESULTS</vt:lpstr>
      <vt:lpstr>LABORATORY REGISTER EXAMPLE* : XPERT MTB/RIF</vt:lpstr>
      <vt:lpstr>LABORATORY REGISTER: CONTENT</vt:lpstr>
      <vt:lpstr>SPECIAL CONSIDERATIONS FOR XPERT MTB/RIF ULTRA*</vt:lpstr>
      <vt:lpstr>RECORDING XPERT MTB/RIF ULTRA RESULTS</vt:lpstr>
      <vt:lpstr>TREATMENT</vt:lpstr>
      <vt:lpstr>TESTING FOR TREATMENT FOLLOW-UP</vt:lpstr>
      <vt:lpstr>EXERCISE: CLINICAL CASE STUDIES</vt:lpstr>
      <vt:lpstr>KEY MESSAGES</vt:lpstr>
      <vt:lpstr>KEY MESSAGES</vt:lpstr>
      <vt:lpstr>PowerPoint Presentation</vt:lpstr>
    </vt:vector>
  </TitlesOfParts>
  <Company>Party</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Ric</dc:creator>
  <cp:lastModifiedBy>Dr. Andre Trollip</cp:lastModifiedBy>
  <cp:revision>259</cp:revision>
  <cp:lastPrinted>2017-11-03T12:40:41Z</cp:lastPrinted>
  <dcterms:created xsi:type="dcterms:W3CDTF">2006-07-23T20:13:44Z</dcterms:created>
  <dcterms:modified xsi:type="dcterms:W3CDTF">2018-03-06T05:59:47Z</dcterms:modified>
</cp:coreProperties>
</file>