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45"/>
  </p:notesMasterIdLst>
  <p:sldIdLst>
    <p:sldId id="298" r:id="rId2"/>
    <p:sldId id="297" r:id="rId3"/>
    <p:sldId id="303" r:id="rId4"/>
    <p:sldId id="258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302" r:id="rId18"/>
    <p:sldId id="305" r:id="rId19"/>
    <p:sldId id="283" r:id="rId20"/>
    <p:sldId id="293" r:id="rId21"/>
    <p:sldId id="294" r:id="rId22"/>
    <p:sldId id="299" r:id="rId23"/>
    <p:sldId id="274" r:id="rId24"/>
    <p:sldId id="275" r:id="rId25"/>
    <p:sldId id="304" r:id="rId26"/>
    <p:sldId id="277" r:id="rId27"/>
    <p:sldId id="278" r:id="rId28"/>
    <p:sldId id="279" r:id="rId29"/>
    <p:sldId id="280" r:id="rId30"/>
    <p:sldId id="281" r:id="rId31"/>
    <p:sldId id="282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300" r:id="rId42"/>
    <p:sldId id="295" r:id="rId43"/>
    <p:sldId id="301" r:id="rId44"/>
  </p:sldIdLst>
  <p:sldSz cx="10044113" cy="7559675"/>
  <p:notesSz cx="6858000" cy="9144000"/>
  <p:defaultTextStyle>
    <a:defPPr>
      <a:defRPr lang="en-US"/>
    </a:defPPr>
    <a:lvl1pPr marL="0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1pPr>
    <a:lvl2pPr marL="472196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2pPr>
    <a:lvl3pPr marL="944392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3pPr>
    <a:lvl4pPr marL="1416588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4pPr>
    <a:lvl5pPr marL="1888785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5pPr>
    <a:lvl6pPr marL="2360981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6pPr>
    <a:lvl7pPr marL="2833177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7pPr>
    <a:lvl8pPr marL="3305373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8pPr>
    <a:lvl9pPr marL="3777569" algn="l" defTabSz="944392" rtl="0" eaLnBrk="1" latinLnBrk="0" hangingPunct="1">
      <a:defRPr sz="18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QA" id="{0E18330F-B6DF-BB45-95A3-9B3045E74452}">
          <p14:sldIdLst>
            <p14:sldId id="298"/>
            <p14:sldId id="297"/>
            <p14:sldId id="303"/>
            <p14:sldId id="258"/>
            <p14:sldId id="260"/>
            <p14:sldId id="262"/>
            <p14:sldId id="263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302"/>
            <p14:sldId id="305"/>
            <p14:sldId id="283"/>
            <p14:sldId id="293"/>
            <p14:sldId id="294"/>
            <p14:sldId id="299"/>
          </p14:sldIdLst>
        </p14:section>
        <p14:section name="Conducting Supervision Visits" id="{C68E59C5-74A9-AB46-AAA5-64D234C3037F}">
          <p14:sldIdLst>
            <p14:sldId id="274"/>
            <p14:sldId id="275"/>
            <p14:sldId id="304"/>
            <p14:sldId id="277"/>
            <p14:sldId id="278"/>
            <p14:sldId id="279"/>
            <p14:sldId id="280"/>
            <p14:sldId id="281"/>
            <p14:sldId id="282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300"/>
            <p14:sldId id="295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6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di Albert" initials="HA" lastIdx="49" clrIdx="0"/>
  <p:cmAuthor id="2" name="Dell" initials="D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69"/>
    <p:restoredTop sz="94662"/>
  </p:normalViewPr>
  <p:slideViewPr>
    <p:cSldViewPr snapToGrid="0" snapToObjects="1">
      <p:cViewPr varScale="1">
        <p:scale>
          <a:sx n="208" d="100"/>
          <a:sy n="208" d="100"/>
        </p:scale>
        <p:origin x="3056" y="184"/>
      </p:cViewPr>
      <p:guideLst>
        <p:guide orient="horz" pos="2381"/>
        <p:guide pos="31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727CA3-5EE2-A04A-870C-4B7A2B62679D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5900F41-F566-D24C-8B79-39379FD62DF6}">
      <dgm:prSet phldrT="[Text]" custT="1"/>
      <dgm:spPr/>
      <dgm:t>
        <a:bodyPr/>
        <a:lstStyle/>
        <a:p>
          <a:r>
            <a:rPr lang="en-GB" sz="1100" dirty="0"/>
            <a:t>PT panels received</a:t>
          </a:r>
        </a:p>
      </dgm:t>
    </dgm:pt>
    <dgm:pt modelId="{8B7573E1-0843-4842-B126-E4104B1A96DB}" type="parTrans" cxnId="{D39074B9-60BB-9544-A604-FFAB0906DF73}">
      <dgm:prSet/>
      <dgm:spPr/>
      <dgm:t>
        <a:bodyPr/>
        <a:lstStyle/>
        <a:p>
          <a:endParaRPr lang="en-GB"/>
        </a:p>
      </dgm:t>
    </dgm:pt>
    <dgm:pt modelId="{222CF99A-DD09-7345-BDC2-0664DDBE288F}" type="sibTrans" cxnId="{D39074B9-60BB-9544-A604-FFAB0906DF73}">
      <dgm:prSet/>
      <dgm:spPr/>
      <dgm:t>
        <a:bodyPr/>
        <a:lstStyle/>
        <a:p>
          <a:endParaRPr lang="en-GB"/>
        </a:p>
      </dgm:t>
    </dgm:pt>
    <dgm:pt modelId="{272808B9-3C8F-F54D-BCD9-868395B6F948}">
      <dgm:prSet phldrT="[Text]" custT="1"/>
      <dgm:spPr/>
      <dgm:t>
        <a:bodyPr/>
        <a:lstStyle/>
        <a:p>
          <a:r>
            <a:rPr lang="en-GB" sz="1100" dirty="0"/>
            <a:t>PT panels tested</a:t>
          </a:r>
        </a:p>
      </dgm:t>
    </dgm:pt>
    <dgm:pt modelId="{513BCCEF-8303-CB49-A914-DCC068E6A0A7}" type="parTrans" cxnId="{054701B4-D17D-D740-8AE7-E65B3B9D4591}">
      <dgm:prSet/>
      <dgm:spPr/>
      <dgm:t>
        <a:bodyPr/>
        <a:lstStyle/>
        <a:p>
          <a:endParaRPr lang="en-GB"/>
        </a:p>
      </dgm:t>
    </dgm:pt>
    <dgm:pt modelId="{17A913BB-2DB6-E949-9D19-AD14BF15374F}" type="sibTrans" cxnId="{054701B4-D17D-D740-8AE7-E65B3B9D4591}">
      <dgm:prSet/>
      <dgm:spPr/>
      <dgm:t>
        <a:bodyPr/>
        <a:lstStyle/>
        <a:p>
          <a:endParaRPr lang="en-GB"/>
        </a:p>
      </dgm:t>
    </dgm:pt>
    <dgm:pt modelId="{DE510C47-6C13-8E44-8884-CDBD342FEAFD}">
      <dgm:prSet phldrT="[Text]" custT="1"/>
      <dgm:spPr/>
      <dgm:t>
        <a:bodyPr/>
        <a:lstStyle/>
        <a:p>
          <a:r>
            <a:rPr lang="en-GB" sz="1100" dirty="0"/>
            <a:t>PT panel results reported</a:t>
          </a:r>
        </a:p>
      </dgm:t>
    </dgm:pt>
    <dgm:pt modelId="{56FF5650-2561-C347-953C-B2DE19256BA9}" type="parTrans" cxnId="{4E66BCE7-CA14-0C4F-89DE-C04F6221AEBA}">
      <dgm:prSet/>
      <dgm:spPr/>
      <dgm:t>
        <a:bodyPr/>
        <a:lstStyle/>
        <a:p>
          <a:endParaRPr lang="en-GB"/>
        </a:p>
      </dgm:t>
    </dgm:pt>
    <dgm:pt modelId="{C459721C-94AC-224D-91DA-42608A8EB3AA}" type="sibTrans" cxnId="{4E66BCE7-CA14-0C4F-89DE-C04F6221AEBA}">
      <dgm:prSet/>
      <dgm:spPr/>
      <dgm:t>
        <a:bodyPr/>
        <a:lstStyle/>
        <a:p>
          <a:endParaRPr lang="en-GB"/>
        </a:p>
      </dgm:t>
    </dgm:pt>
    <dgm:pt modelId="{32C34B04-712D-CE40-95B3-DDDAD4FE56C5}">
      <dgm:prSet phldrT="[Text]" custT="1"/>
      <dgm:spPr/>
      <dgm:t>
        <a:bodyPr/>
        <a:lstStyle/>
        <a:p>
          <a:r>
            <a:rPr lang="en-GB" sz="1100" dirty="0"/>
            <a:t>PT panels sent</a:t>
          </a:r>
        </a:p>
      </dgm:t>
    </dgm:pt>
    <dgm:pt modelId="{53C8E0C3-1670-AA43-B4C4-5353343D89E3}" type="parTrans" cxnId="{94D598FB-260C-C54B-8D4B-54B0E43AB770}">
      <dgm:prSet/>
      <dgm:spPr/>
      <dgm:t>
        <a:bodyPr/>
        <a:lstStyle/>
        <a:p>
          <a:endParaRPr lang="en-US"/>
        </a:p>
      </dgm:t>
    </dgm:pt>
    <dgm:pt modelId="{DC02A01E-6A16-2D48-B7BC-01F06F0F451D}" type="sibTrans" cxnId="{94D598FB-260C-C54B-8D4B-54B0E43AB770}">
      <dgm:prSet/>
      <dgm:spPr/>
      <dgm:t>
        <a:bodyPr/>
        <a:lstStyle/>
        <a:p>
          <a:endParaRPr lang="en-US"/>
        </a:p>
      </dgm:t>
    </dgm:pt>
    <dgm:pt modelId="{D805FDAF-CA39-A344-A6EA-00C1108F59E4}" type="pres">
      <dgm:prSet presAssocID="{79727CA3-5EE2-A04A-870C-4B7A2B62679D}" presName="Name0" presStyleCnt="0">
        <dgm:presLayoutVars>
          <dgm:dir/>
          <dgm:animLvl val="lvl"/>
          <dgm:resizeHandles val="exact"/>
        </dgm:presLayoutVars>
      </dgm:prSet>
      <dgm:spPr/>
    </dgm:pt>
    <dgm:pt modelId="{F9F7F184-FAA2-0049-A87B-5FFD1C454D66}" type="pres">
      <dgm:prSet presAssocID="{32C34B04-712D-CE40-95B3-DDDAD4FE56C5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EDF2AFC-EA1D-9941-B714-FCA2E07C3E56}" type="pres">
      <dgm:prSet presAssocID="{DC02A01E-6A16-2D48-B7BC-01F06F0F451D}" presName="parTxOnlySpace" presStyleCnt="0"/>
      <dgm:spPr/>
    </dgm:pt>
    <dgm:pt modelId="{3FF8F48A-5B1D-774B-BF69-691485BE1EA9}" type="pres">
      <dgm:prSet presAssocID="{75900F41-F566-D24C-8B79-39379FD62DF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CAF3279-B7DB-9644-AB84-B41DD7BE4955}" type="pres">
      <dgm:prSet presAssocID="{222CF99A-DD09-7345-BDC2-0664DDBE288F}" presName="parTxOnlySpace" presStyleCnt="0"/>
      <dgm:spPr/>
    </dgm:pt>
    <dgm:pt modelId="{AB3E6C80-EA58-BA41-A0CD-4CB71B84CD49}" type="pres">
      <dgm:prSet presAssocID="{272808B9-3C8F-F54D-BCD9-868395B6F948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903A27D-FA79-F146-854B-810699E49066}" type="pres">
      <dgm:prSet presAssocID="{17A913BB-2DB6-E949-9D19-AD14BF15374F}" presName="parTxOnlySpace" presStyleCnt="0"/>
      <dgm:spPr/>
    </dgm:pt>
    <dgm:pt modelId="{F198AED1-A129-8C47-A753-CBEC3FF42522}" type="pres">
      <dgm:prSet presAssocID="{DE510C47-6C13-8E44-8884-CDBD342FEAFD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E9D7002E-A839-A847-8A63-6059B38C752A}" type="presOf" srcId="{75900F41-F566-D24C-8B79-39379FD62DF6}" destId="{3FF8F48A-5B1D-774B-BF69-691485BE1EA9}" srcOrd="0" destOrd="0" presId="urn:microsoft.com/office/officeart/2005/8/layout/chevron1"/>
    <dgm:cxn modelId="{460A50AA-ABCC-BE4A-8373-40F69BE55AF7}" type="presOf" srcId="{272808B9-3C8F-F54D-BCD9-868395B6F948}" destId="{AB3E6C80-EA58-BA41-A0CD-4CB71B84CD49}" srcOrd="0" destOrd="0" presId="urn:microsoft.com/office/officeart/2005/8/layout/chevron1"/>
    <dgm:cxn modelId="{054701B4-D17D-D740-8AE7-E65B3B9D4591}" srcId="{79727CA3-5EE2-A04A-870C-4B7A2B62679D}" destId="{272808B9-3C8F-F54D-BCD9-868395B6F948}" srcOrd="2" destOrd="0" parTransId="{513BCCEF-8303-CB49-A914-DCC068E6A0A7}" sibTransId="{17A913BB-2DB6-E949-9D19-AD14BF15374F}"/>
    <dgm:cxn modelId="{D39074B9-60BB-9544-A604-FFAB0906DF73}" srcId="{79727CA3-5EE2-A04A-870C-4B7A2B62679D}" destId="{75900F41-F566-D24C-8B79-39379FD62DF6}" srcOrd="1" destOrd="0" parTransId="{8B7573E1-0843-4842-B126-E4104B1A96DB}" sibTransId="{222CF99A-DD09-7345-BDC2-0664DDBE288F}"/>
    <dgm:cxn modelId="{1E93F9D0-2682-1341-B222-2233689B8BFE}" type="presOf" srcId="{DE510C47-6C13-8E44-8884-CDBD342FEAFD}" destId="{F198AED1-A129-8C47-A753-CBEC3FF42522}" srcOrd="0" destOrd="0" presId="urn:microsoft.com/office/officeart/2005/8/layout/chevron1"/>
    <dgm:cxn modelId="{013DCED9-742A-A24E-8FF5-BFE8E5E0BEB4}" type="presOf" srcId="{32C34B04-712D-CE40-95B3-DDDAD4FE56C5}" destId="{F9F7F184-FAA2-0049-A87B-5FFD1C454D66}" srcOrd="0" destOrd="0" presId="urn:microsoft.com/office/officeart/2005/8/layout/chevron1"/>
    <dgm:cxn modelId="{9311FAE2-9AC6-5249-A2FA-00DB11707700}" type="presOf" srcId="{79727CA3-5EE2-A04A-870C-4B7A2B62679D}" destId="{D805FDAF-CA39-A344-A6EA-00C1108F59E4}" srcOrd="0" destOrd="0" presId="urn:microsoft.com/office/officeart/2005/8/layout/chevron1"/>
    <dgm:cxn modelId="{4E66BCE7-CA14-0C4F-89DE-C04F6221AEBA}" srcId="{79727CA3-5EE2-A04A-870C-4B7A2B62679D}" destId="{DE510C47-6C13-8E44-8884-CDBD342FEAFD}" srcOrd="3" destOrd="0" parTransId="{56FF5650-2561-C347-953C-B2DE19256BA9}" sibTransId="{C459721C-94AC-224D-91DA-42608A8EB3AA}"/>
    <dgm:cxn modelId="{94D598FB-260C-C54B-8D4B-54B0E43AB770}" srcId="{79727CA3-5EE2-A04A-870C-4B7A2B62679D}" destId="{32C34B04-712D-CE40-95B3-DDDAD4FE56C5}" srcOrd="0" destOrd="0" parTransId="{53C8E0C3-1670-AA43-B4C4-5353343D89E3}" sibTransId="{DC02A01E-6A16-2D48-B7BC-01F06F0F451D}"/>
    <dgm:cxn modelId="{FD8E848B-D3E3-D24A-850A-341B9E27FC77}" type="presParOf" srcId="{D805FDAF-CA39-A344-A6EA-00C1108F59E4}" destId="{F9F7F184-FAA2-0049-A87B-5FFD1C454D66}" srcOrd="0" destOrd="0" presId="urn:microsoft.com/office/officeart/2005/8/layout/chevron1"/>
    <dgm:cxn modelId="{10D2DE0F-22FC-6C4B-B90D-2665151DC750}" type="presParOf" srcId="{D805FDAF-CA39-A344-A6EA-00C1108F59E4}" destId="{3EDF2AFC-EA1D-9941-B714-FCA2E07C3E56}" srcOrd="1" destOrd="0" presId="urn:microsoft.com/office/officeart/2005/8/layout/chevron1"/>
    <dgm:cxn modelId="{8F2C7F41-9042-8841-B910-B84CFBBFA9B6}" type="presParOf" srcId="{D805FDAF-CA39-A344-A6EA-00C1108F59E4}" destId="{3FF8F48A-5B1D-774B-BF69-691485BE1EA9}" srcOrd="2" destOrd="0" presId="urn:microsoft.com/office/officeart/2005/8/layout/chevron1"/>
    <dgm:cxn modelId="{0F9ED7DE-AB12-5547-B140-1FB2C7978720}" type="presParOf" srcId="{D805FDAF-CA39-A344-A6EA-00C1108F59E4}" destId="{9CAF3279-B7DB-9644-AB84-B41DD7BE4955}" srcOrd="3" destOrd="0" presId="urn:microsoft.com/office/officeart/2005/8/layout/chevron1"/>
    <dgm:cxn modelId="{34E8DCBF-461A-5940-8AF8-B11DA337F481}" type="presParOf" srcId="{D805FDAF-CA39-A344-A6EA-00C1108F59E4}" destId="{AB3E6C80-EA58-BA41-A0CD-4CB71B84CD49}" srcOrd="4" destOrd="0" presId="urn:microsoft.com/office/officeart/2005/8/layout/chevron1"/>
    <dgm:cxn modelId="{D73A7A8F-5C5A-2248-993B-7E6FE29B25AD}" type="presParOf" srcId="{D805FDAF-CA39-A344-A6EA-00C1108F59E4}" destId="{8903A27D-FA79-F146-854B-810699E49066}" srcOrd="5" destOrd="0" presId="urn:microsoft.com/office/officeart/2005/8/layout/chevron1"/>
    <dgm:cxn modelId="{ABEBBEC9-BAA8-2C4C-A835-C83F57FA4F71}" type="presParOf" srcId="{D805FDAF-CA39-A344-A6EA-00C1108F59E4}" destId="{F198AED1-A129-8C47-A753-CBEC3FF42522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727CA3-5EE2-A04A-870C-4B7A2B62679D}" type="doc">
      <dgm:prSet loTypeId="urn:microsoft.com/office/officeart/2005/8/layout/chevro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2C4CDA-7B6B-134C-8435-12A7F334334E}">
      <dgm:prSet phldrT="[Text]" custT="1"/>
      <dgm:spPr/>
      <dgm:t>
        <a:bodyPr/>
        <a:lstStyle/>
        <a:p>
          <a:r>
            <a:rPr lang="en-GB" sz="1100" dirty="0"/>
            <a:t>PT failures investigated</a:t>
          </a:r>
        </a:p>
      </dgm:t>
    </dgm:pt>
    <dgm:pt modelId="{6A2C056A-4BAE-6E4D-AB16-F339C2A8FABC}" type="parTrans" cxnId="{A9713557-A6C7-8846-AB9E-F26E40B1EFF4}">
      <dgm:prSet/>
      <dgm:spPr/>
      <dgm:t>
        <a:bodyPr/>
        <a:lstStyle/>
        <a:p>
          <a:endParaRPr lang="en-GB"/>
        </a:p>
      </dgm:t>
    </dgm:pt>
    <dgm:pt modelId="{18A41390-F0E4-434C-8D0A-D0BA778AD197}" type="sibTrans" cxnId="{A9713557-A6C7-8846-AB9E-F26E40B1EFF4}">
      <dgm:prSet/>
      <dgm:spPr/>
      <dgm:t>
        <a:bodyPr/>
        <a:lstStyle/>
        <a:p>
          <a:endParaRPr lang="en-GB"/>
        </a:p>
      </dgm:t>
    </dgm:pt>
    <dgm:pt modelId="{80EBB911-E602-6D4E-B500-D644ACD27A36}">
      <dgm:prSet phldrT="[Text]" custT="1"/>
      <dgm:spPr/>
      <dgm:t>
        <a:bodyPr/>
        <a:lstStyle/>
        <a:p>
          <a:r>
            <a:rPr lang="en-GB" sz="1100" dirty="0"/>
            <a:t>Corrective actions</a:t>
          </a:r>
          <a:r>
            <a:rPr lang="en-GB" sz="1100" baseline="0" dirty="0"/>
            <a:t> implemented</a:t>
          </a:r>
          <a:endParaRPr lang="en-GB" sz="1100" dirty="0"/>
        </a:p>
      </dgm:t>
    </dgm:pt>
    <dgm:pt modelId="{B245128B-1CB9-4B4A-8FA9-F15A652536CE}" type="parTrans" cxnId="{8F8CA26C-5BB3-C84E-A143-0CDC5A9A92E9}">
      <dgm:prSet/>
      <dgm:spPr/>
      <dgm:t>
        <a:bodyPr/>
        <a:lstStyle/>
        <a:p>
          <a:endParaRPr lang="en-GB"/>
        </a:p>
      </dgm:t>
    </dgm:pt>
    <dgm:pt modelId="{3E96206C-1087-2D46-8950-E65FFD313896}" type="sibTrans" cxnId="{8F8CA26C-5BB3-C84E-A143-0CDC5A9A92E9}">
      <dgm:prSet/>
      <dgm:spPr/>
      <dgm:t>
        <a:bodyPr/>
        <a:lstStyle/>
        <a:p>
          <a:endParaRPr lang="en-GB"/>
        </a:p>
      </dgm:t>
    </dgm:pt>
    <dgm:pt modelId="{F6A50C63-74B2-C34A-BB44-7C0F8110E6D7}">
      <dgm:prSet custT="1"/>
      <dgm:spPr/>
      <dgm:t>
        <a:bodyPr/>
        <a:lstStyle/>
        <a:p>
          <a:r>
            <a:rPr lang="en-GB" sz="1100" dirty="0"/>
            <a:t>PT performance re-evaluated</a:t>
          </a:r>
        </a:p>
      </dgm:t>
    </dgm:pt>
    <dgm:pt modelId="{7932B617-C5BE-684F-B7A5-1FEE131B2A40}" type="parTrans" cxnId="{A32A88B2-1CA1-DE4E-8238-F3304E513923}">
      <dgm:prSet/>
      <dgm:spPr/>
      <dgm:t>
        <a:bodyPr/>
        <a:lstStyle/>
        <a:p>
          <a:endParaRPr lang="en-GB"/>
        </a:p>
      </dgm:t>
    </dgm:pt>
    <dgm:pt modelId="{78397DA2-FC99-734C-9000-5D06C79856F8}" type="sibTrans" cxnId="{A32A88B2-1CA1-DE4E-8238-F3304E513923}">
      <dgm:prSet/>
      <dgm:spPr/>
      <dgm:t>
        <a:bodyPr/>
        <a:lstStyle/>
        <a:p>
          <a:endParaRPr lang="en-GB"/>
        </a:p>
      </dgm:t>
    </dgm:pt>
    <dgm:pt modelId="{23FE0C80-6698-124E-BD13-D6F909D13208}">
      <dgm:prSet custT="1"/>
      <dgm:spPr/>
      <dgm:t>
        <a:bodyPr/>
        <a:lstStyle/>
        <a:p>
          <a:r>
            <a:rPr lang="en-US" sz="1100" dirty="0"/>
            <a:t>PT panel results </a:t>
          </a:r>
          <a:r>
            <a:rPr lang="en-US" sz="1100" dirty="0" err="1"/>
            <a:t>analysed</a:t>
          </a:r>
          <a:endParaRPr lang="en-US" sz="1100" dirty="0"/>
        </a:p>
      </dgm:t>
    </dgm:pt>
    <dgm:pt modelId="{3D7B3351-5AFF-7648-A8B3-01321FAA2B84}" type="parTrans" cxnId="{EC6C433E-50A4-AF43-A640-57CC7E98DF9F}">
      <dgm:prSet/>
      <dgm:spPr/>
      <dgm:t>
        <a:bodyPr/>
        <a:lstStyle/>
        <a:p>
          <a:endParaRPr lang="en-US"/>
        </a:p>
      </dgm:t>
    </dgm:pt>
    <dgm:pt modelId="{43BAADD3-12EF-C246-BC77-C9D5DA63EC4C}" type="sibTrans" cxnId="{EC6C433E-50A4-AF43-A640-57CC7E98DF9F}">
      <dgm:prSet/>
      <dgm:spPr/>
      <dgm:t>
        <a:bodyPr/>
        <a:lstStyle/>
        <a:p>
          <a:endParaRPr lang="en-US"/>
        </a:p>
      </dgm:t>
    </dgm:pt>
    <dgm:pt modelId="{D805FDAF-CA39-A344-A6EA-00C1108F59E4}" type="pres">
      <dgm:prSet presAssocID="{79727CA3-5EE2-A04A-870C-4B7A2B62679D}" presName="Name0" presStyleCnt="0">
        <dgm:presLayoutVars>
          <dgm:dir/>
          <dgm:animLvl val="lvl"/>
          <dgm:resizeHandles val="exact"/>
        </dgm:presLayoutVars>
      </dgm:prSet>
      <dgm:spPr/>
    </dgm:pt>
    <dgm:pt modelId="{DB107402-D40C-C145-9E75-24702FFA91C5}" type="pres">
      <dgm:prSet presAssocID="{23FE0C80-6698-124E-BD13-D6F909D13208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49E414B5-D79F-5D45-A641-212F9F6403A2}" type="pres">
      <dgm:prSet presAssocID="{43BAADD3-12EF-C246-BC77-C9D5DA63EC4C}" presName="parTxOnlySpace" presStyleCnt="0"/>
      <dgm:spPr/>
    </dgm:pt>
    <dgm:pt modelId="{D7EC8731-5FB3-C34A-B181-9A8108A64348}" type="pres">
      <dgm:prSet presAssocID="{522C4CDA-7B6B-134C-8435-12A7F334334E}" presName="parTxOnly" presStyleLbl="node1" presStyleIdx="1" presStyleCnt="4" custLinFactNeighborY="3228">
        <dgm:presLayoutVars>
          <dgm:chMax val="0"/>
          <dgm:chPref val="0"/>
          <dgm:bulletEnabled val="1"/>
        </dgm:presLayoutVars>
      </dgm:prSet>
      <dgm:spPr/>
    </dgm:pt>
    <dgm:pt modelId="{13DED0F6-BCE6-974C-92EB-E3077CA630DD}" type="pres">
      <dgm:prSet presAssocID="{18A41390-F0E4-434C-8D0A-D0BA778AD197}" presName="parTxOnlySpace" presStyleCnt="0"/>
      <dgm:spPr/>
    </dgm:pt>
    <dgm:pt modelId="{9D41A2A9-7120-3B41-A731-B6BC3E259964}" type="pres">
      <dgm:prSet presAssocID="{80EBB911-E602-6D4E-B500-D644ACD27A36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A634E38-A12D-2D42-8BB0-202C2E312850}" type="pres">
      <dgm:prSet presAssocID="{3E96206C-1087-2D46-8950-E65FFD313896}" presName="parTxOnlySpace" presStyleCnt="0"/>
      <dgm:spPr/>
    </dgm:pt>
    <dgm:pt modelId="{2A7594BE-64DB-1549-A939-D8893732FEF0}" type="pres">
      <dgm:prSet presAssocID="{F6A50C63-74B2-C34A-BB44-7C0F8110E6D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EC6C433E-50A4-AF43-A640-57CC7E98DF9F}" srcId="{79727CA3-5EE2-A04A-870C-4B7A2B62679D}" destId="{23FE0C80-6698-124E-BD13-D6F909D13208}" srcOrd="0" destOrd="0" parTransId="{3D7B3351-5AFF-7648-A8B3-01321FAA2B84}" sibTransId="{43BAADD3-12EF-C246-BC77-C9D5DA63EC4C}"/>
    <dgm:cxn modelId="{A9713557-A6C7-8846-AB9E-F26E40B1EFF4}" srcId="{79727CA3-5EE2-A04A-870C-4B7A2B62679D}" destId="{522C4CDA-7B6B-134C-8435-12A7F334334E}" srcOrd="1" destOrd="0" parTransId="{6A2C056A-4BAE-6E4D-AB16-F339C2A8FABC}" sibTransId="{18A41390-F0E4-434C-8D0A-D0BA778AD197}"/>
    <dgm:cxn modelId="{8F8CA26C-5BB3-C84E-A143-0CDC5A9A92E9}" srcId="{79727CA3-5EE2-A04A-870C-4B7A2B62679D}" destId="{80EBB911-E602-6D4E-B500-D644ACD27A36}" srcOrd="2" destOrd="0" parTransId="{B245128B-1CB9-4B4A-8FA9-F15A652536CE}" sibTransId="{3E96206C-1087-2D46-8950-E65FFD313896}"/>
    <dgm:cxn modelId="{8098C671-840A-774E-BD19-1E76BF65134A}" type="presOf" srcId="{80EBB911-E602-6D4E-B500-D644ACD27A36}" destId="{9D41A2A9-7120-3B41-A731-B6BC3E259964}" srcOrd="0" destOrd="0" presId="urn:microsoft.com/office/officeart/2005/8/layout/chevron1"/>
    <dgm:cxn modelId="{13C63B82-A603-4044-9EBD-DCEB50F132E4}" type="presOf" srcId="{522C4CDA-7B6B-134C-8435-12A7F334334E}" destId="{D7EC8731-5FB3-C34A-B181-9A8108A64348}" srcOrd="0" destOrd="0" presId="urn:microsoft.com/office/officeart/2005/8/layout/chevron1"/>
    <dgm:cxn modelId="{771B5F94-0F6D-4347-8686-E79B8036A516}" type="presOf" srcId="{79727CA3-5EE2-A04A-870C-4B7A2B62679D}" destId="{D805FDAF-CA39-A344-A6EA-00C1108F59E4}" srcOrd="0" destOrd="0" presId="urn:microsoft.com/office/officeart/2005/8/layout/chevron1"/>
    <dgm:cxn modelId="{A32A88B2-1CA1-DE4E-8238-F3304E513923}" srcId="{79727CA3-5EE2-A04A-870C-4B7A2B62679D}" destId="{F6A50C63-74B2-C34A-BB44-7C0F8110E6D7}" srcOrd="3" destOrd="0" parTransId="{7932B617-C5BE-684F-B7A5-1FEE131B2A40}" sibTransId="{78397DA2-FC99-734C-9000-5D06C79856F8}"/>
    <dgm:cxn modelId="{3C92BFE6-7DAA-3341-AF45-FE7BAFCF6D2E}" type="presOf" srcId="{23FE0C80-6698-124E-BD13-D6F909D13208}" destId="{DB107402-D40C-C145-9E75-24702FFA91C5}" srcOrd="0" destOrd="0" presId="urn:microsoft.com/office/officeart/2005/8/layout/chevron1"/>
    <dgm:cxn modelId="{1369E2FD-8B0B-9C4A-A96A-4ADD3477F824}" type="presOf" srcId="{F6A50C63-74B2-C34A-BB44-7C0F8110E6D7}" destId="{2A7594BE-64DB-1549-A939-D8893732FEF0}" srcOrd="0" destOrd="0" presId="urn:microsoft.com/office/officeart/2005/8/layout/chevron1"/>
    <dgm:cxn modelId="{8042EFBE-1DD3-2C4C-92D6-ACEE10D11924}" type="presParOf" srcId="{D805FDAF-CA39-A344-A6EA-00C1108F59E4}" destId="{DB107402-D40C-C145-9E75-24702FFA91C5}" srcOrd="0" destOrd="0" presId="urn:microsoft.com/office/officeart/2005/8/layout/chevron1"/>
    <dgm:cxn modelId="{B275EDC3-B641-1F45-85EA-50CBEC7E5749}" type="presParOf" srcId="{D805FDAF-CA39-A344-A6EA-00C1108F59E4}" destId="{49E414B5-D79F-5D45-A641-212F9F6403A2}" srcOrd="1" destOrd="0" presId="urn:microsoft.com/office/officeart/2005/8/layout/chevron1"/>
    <dgm:cxn modelId="{130BD10E-4B78-6348-BF06-A852A8BEE6A2}" type="presParOf" srcId="{D805FDAF-CA39-A344-A6EA-00C1108F59E4}" destId="{D7EC8731-5FB3-C34A-B181-9A8108A64348}" srcOrd="2" destOrd="0" presId="urn:microsoft.com/office/officeart/2005/8/layout/chevron1"/>
    <dgm:cxn modelId="{38800F75-B2A5-7C43-91B8-30DB2450B1B9}" type="presParOf" srcId="{D805FDAF-CA39-A344-A6EA-00C1108F59E4}" destId="{13DED0F6-BCE6-974C-92EB-E3077CA630DD}" srcOrd="3" destOrd="0" presId="urn:microsoft.com/office/officeart/2005/8/layout/chevron1"/>
    <dgm:cxn modelId="{50170558-60F0-114B-8D09-799D0331331A}" type="presParOf" srcId="{D805FDAF-CA39-A344-A6EA-00C1108F59E4}" destId="{9D41A2A9-7120-3B41-A731-B6BC3E259964}" srcOrd="4" destOrd="0" presId="urn:microsoft.com/office/officeart/2005/8/layout/chevron1"/>
    <dgm:cxn modelId="{7FCD4DB0-AE50-CF48-866A-D304FF30CE1F}" type="presParOf" srcId="{D805FDAF-CA39-A344-A6EA-00C1108F59E4}" destId="{FA634E38-A12D-2D42-8BB0-202C2E312850}" srcOrd="5" destOrd="0" presId="urn:microsoft.com/office/officeart/2005/8/layout/chevron1"/>
    <dgm:cxn modelId="{1CB3B013-8057-474B-9789-1A031E904561}" type="presParOf" srcId="{D805FDAF-CA39-A344-A6EA-00C1108F59E4}" destId="{2A7594BE-64DB-1549-A939-D8893732FEF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EC654C-A500-D442-9B81-D56E864E461C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0BF6C1-E8A3-E74A-BED0-F2E8DDE3DA72}">
      <dgm:prSet custT="1"/>
      <dgm:spPr/>
      <dgm:t>
        <a:bodyPr/>
        <a:lstStyle/>
        <a:p>
          <a:pPr rtl="0"/>
          <a:r>
            <a:rPr lang="en-US" sz="1200" b="0" i="0" baseline="0" dirty="0"/>
            <a:t>Problem</a:t>
          </a:r>
          <a:endParaRPr lang="en-US" sz="1200" dirty="0"/>
        </a:p>
      </dgm:t>
    </dgm:pt>
    <dgm:pt modelId="{B7FDC392-A372-2E40-9BE7-62313F6079EC}" type="parTrans" cxnId="{29CFCBA2-44E6-A443-A026-438D48A4456A}">
      <dgm:prSet/>
      <dgm:spPr/>
      <dgm:t>
        <a:bodyPr/>
        <a:lstStyle/>
        <a:p>
          <a:endParaRPr lang="en-GB"/>
        </a:p>
      </dgm:t>
    </dgm:pt>
    <dgm:pt modelId="{4D284C3C-5EAE-B242-A8E9-833CBAC4E296}" type="sibTrans" cxnId="{29CFCBA2-44E6-A443-A026-438D48A4456A}">
      <dgm:prSet/>
      <dgm:spPr/>
      <dgm:t>
        <a:bodyPr/>
        <a:lstStyle/>
        <a:p>
          <a:endParaRPr lang="en-GB"/>
        </a:p>
      </dgm:t>
    </dgm:pt>
    <dgm:pt modelId="{C7F21827-79C6-0A45-997E-2C4A54F0C8A9}">
      <dgm:prSet custT="1"/>
      <dgm:spPr/>
      <dgm:t>
        <a:bodyPr/>
        <a:lstStyle/>
        <a:p>
          <a:pPr rtl="0"/>
          <a:r>
            <a:rPr lang="en-US" sz="1200" b="0" i="0" baseline="0" dirty="0"/>
            <a:t>Perform root cause analysis</a:t>
          </a:r>
          <a:endParaRPr lang="en-US" sz="1200" dirty="0"/>
        </a:p>
      </dgm:t>
    </dgm:pt>
    <dgm:pt modelId="{D10FDE1B-45C3-9747-AE24-349AB99E6A01}" type="parTrans" cxnId="{04FD29C3-62D4-A74D-90AE-7B5317A9F04D}">
      <dgm:prSet/>
      <dgm:spPr/>
      <dgm:t>
        <a:bodyPr/>
        <a:lstStyle/>
        <a:p>
          <a:endParaRPr lang="en-GB"/>
        </a:p>
      </dgm:t>
    </dgm:pt>
    <dgm:pt modelId="{B5F4A7C8-2679-764A-8211-485F9952480B}" type="sibTrans" cxnId="{04FD29C3-62D4-A74D-90AE-7B5317A9F04D}">
      <dgm:prSet/>
      <dgm:spPr/>
      <dgm:t>
        <a:bodyPr/>
        <a:lstStyle/>
        <a:p>
          <a:endParaRPr lang="en-GB"/>
        </a:p>
      </dgm:t>
    </dgm:pt>
    <dgm:pt modelId="{E048D9C6-1B6B-D941-8114-CA2291FEC488}">
      <dgm:prSet custT="1"/>
      <dgm:spPr/>
      <dgm:t>
        <a:bodyPr/>
        <a:lstStyle/>
        <a:p>
          <a:pPr rtl="0"/>
          <a:r>
            <a:rPr lang="en-US" sz="1200" b="0" i="0" baseline="0" dirty="0"/>
            <a:t>Implement corrective action</a:t>
          </a:r>
          <a:endParaRPr lang="en-US" sz="1200" dirty="0"/>
        </a:p>
      </dgm:t>
    </dgm:pt>
    <dgm:pt modelId="{445B5477-4838-9D43-A06B-1331E3BFB7AB}" type="parTrans" cxnId="{F32E8342-247F-8948-9DB7-5FBC65A34402}">
      <dgm:prSet/>
      <dgm:spPr/>
      <dgm:t>
        <a:bodyPr/>
        <a:lstStyle/>
        <a:p>
          <a:endParaRPr lang="en-GB"/>
        </a:p>
      </dgm:t>
    </dgm:pt>
    <dgm:pt modelId="{384F35BF-E0D4-CE41-A143-4CE7ECFF4784}" type="sibTrans" cxnId="{F32E8342-247F-8948-9DB7-5FBC65A34402}">
      <dgm:prSet/>
      <dgm:spPr/>
      <dgm:t>
        <a:bodyPr/>
        <a:lstStyle/>
        <a:p>
          <a:endParaRPr lang="en-GB"/>
        </a:p>
      </dgm:t>
    </dgm:pt>
    <dgm:pt modelId="{D2F7C7A0-81F5-2A4A-86C2-A245E15DEF48}">
      <dgm:prSet custT="1"/>
      <dgm:spPr/>
      <dgm:t>
        <a:bodyPr/>
        <a:lstStyle/>
        <a:p>
          <a:pPr rtl="0"/>
          <a:r>
            <a:rPr lang="en-US" sz="1200" b="0" i="0" baseline="0" dirty="0"/>
            <a:t>Monitor effective-ness of corrective action</a:t>
          </a:r>
          <a:endParaRPr lang="en-US" sz="1200" dirty="0"/>
        </a:p>
      </dgm:t>
    </dgm:pt>
    <dgm:pt modelId="{A1E3855B-F50E-124D-BCAB-E2CFC8C9521F}" type="parTrans" cxnId="{4C42509A-1312-574D-8B30-1A6FFEF0F96C}">
      <dgm:prSet/>
      <dgm:spPr/>
      <dgm:t>
        <a:bodyPr/>
        <a:lstStyle/>
        <a:p>
          <a:endParaRPr lang="en-GB"/>
        </a:p>
      </dgm:t>
    </dgm:pt>
    <dgm:pt modelId="{822BD6B8-44A4-9549-8A37-579912458A4D}" type="sibTrans" cxnId="{4C42509A-1312-574D-8B30-1A6FFEF0F96C}">
      <dgm:prSet/>
      <dgm:spPr/>
      <dgm:t>
        <a:bodyPr/>
        <a:lstStyle/>
        <a:p>
          <a:endParaRPr lang="en-GB"/>
        </a:p>
      </dgm:t>
    </dgm:pt>
    <dgm:pt modelId="{8D299D3A-8672-8245-8DB2-82863739DE23}">
      <dgm:prSet custT="1"/>
      <dgm:spPr/>
      <dgm:t>
        <a:bodyPr/>
        <a:lstStyle/>
        <a:p>
          <a:pPr rtl="0"/>
          <a:r>
            <a:rPr lang="en-US" sz="1200" b="0" i="0" baseline="0" dirty="0"/>
            <a:t>Record and document the process</a:t>
          </a:r>
          <a:endParaRPr lang="en-US" sz="1200" dirty="0"/>
        </a:p>
      </dgm:t>
    </dgm:pt>
    <dgm:pt modelId="{EDA8DC59-0C35-6B4A-BAA6-F85BE8A50319}" type="parTrans" cxnId="{26216B90-B5BD-DD48-856A-13890A206E9B}">
      <dgm:prSet/>
      <dgm:spPr/>
      <dgm:t>
        <a:bodyPr/>
        <a:lstStyle/>
        <a:p>
          <a:endParaRPr lang="en-GB"/>
        </a:p>
      </dgm:t>
    </dgm:pt>
    <dgm:pt modelId="{CE9560E0-7F29-9E47-BF8C-D8B9939A15CF}" type="sibTrans" cxnId="{26216B90-B5BD-DD48-856A-13890A206E9B}">
      <dgm:prSet/>
      <dgm:spPr/>
      <dgm:t>
        <a:bodyPr/>
        <a:lstStyle/>
        <a:p>
          <a:endParaRPr lang="en-GB"/>
        </a:p>
      </dgm:t>
    </dgm:pt>
    <dgm:pt modelId="{540410B3-27AF-BD4F-BFE5-5FD2F0A717FA}" type="pres">
      <dgm:prSet presAssocID="{92EC654C-A500-D442-9B81-D56E864E461C}" presName="cycle" presStyleCnt="0">
        <dgm:presLayoutVars>
          <dgm:dir/>
          <dgm:resizeHandles val="exact"/>
        </dgm:presLayoutVars>
      </dgm:prSet>
      <dgm:spPr/>
    </dgm:pt>
    <dgm:pt modelId="{20C0CBD3-AE54-9A4E-8DE3-6504AA94AA51}" type="pres">
      <dgm:prSet presAssocID="{3C0BF6C1-E8A3-E74A-BED0-F2E8DDE3DA72}" presName="node" presStyleLbl="node1" presStyleIdx="0" presStyleCnt="5">
        <dgm:presLayoutVars>
          <dgm:bulletEnabled val="1"/>
        </dgm:presLayoutVars>
      </dgm:prSet>
      <dgm:spPr/>
    </dgm:pt>
    <dgm:pt modelId="{22D98426-4B02-1C47-BFC5-F30B393F1B05}" type="pres">
      <dgm:prSet presAssocID="{4D284C3C-5EAE-B242-A8E9-833CBAC4E296}" presName="sibTrans" presStyleLbl="sibTrans2D1" presStyleIdx="0" presStyleCnt="5"/>
      <dgm:spPr/>
    </dgm:pt>
    <dgm:pt modelId="{5CF7A23B-416C-BD4F-AFDA-574464DF923B}" type="pres">
      <dgm:prSet presAssocID="{4D284C3C-5EAE-B242-A8E9-833CBAC4E296}" presName="connectorText" presStyleLbl="sibTrans2D1" presStyleIdx="0" presStyleCnt="5"/>
      <dgm:spPr/>
    </dgm:pt>
    <dgm:pt modelId="{8BEB167A-C307-C349-9E29-76FFF3BF9CE1}" type="pres">
      <dgm:prSet presAssocID="{C7F21827-79C6-0A45-997E-2C4A54F0C8A9}" presName="node" presStyleLbl="node1" presStyleIdx="1" presStyleCnt="5">
        <dgm:presLayoutVars>
          <dgm:bulletEnabled val="1"/>
        </dgm:presLayoutVars>
      </dgm:prSet>
      <dgm:spPr/>
    </dgm:pt>
    <dgm:pt modelId="{83D5F355-E412-5D4A-8817-32B277722F0B}" type="pres">
      <dgm:prSet presAssocID="{B5F4A7C8-2679-764A-8211-485F9952480B}" presName="sibTrans" presStyleLbl="sibTrans2D1" presStyleIdx="1" presStyleCnt="5"/>
      <dgm:spPr/>
    </dgm:pt>
    <dgm:pt modelId="{E956FEA4-4D31-014F-AD87-AE62DD0DFFEB}" type="pres">
      <dgm:prSet presAssocID="{B5F4A7C8-2679-764A-8211-485F9952480B}" presName="connectorText" presStyleLbl="sibTrans2D1" presStyleIdx="1" presStyleCnt="5"/>
      <dgm:spPr/>
    </dgm:pt>
    <dgm:pt modelId="{5BF014EA-B868-D84C-8C2C-FF81C30A8F8C}" type="pres">
      <dgm:prSet presAssocID="{E048D9C6-1B6B-D941-8114-CA2291FEC488}" presName="node" presStyleLbl="node1" presStyleIdx="2" presStyleCnt="5">
        <dgm:presLayoutVars>
          <dgm:bulletEnabled val="1"/>
        </dgm:presLayoutVars>
      </dgm:prSet>
      <dgm:spPr/>
    </dgm:pt>
    <dgm:pt modelId="{235EFD5C-47B3-8C4C-A010-26166D10ADC3}" type="pres">
      <dgm:prSet presAssocID="{384F35BF-E0D4-CE41-A143-4CE7ECFF4784}" presName="sibTrans" presStyleLbl="sibTrans2D1" presStyleIdx="2" presStyleCnt="5"/>
      <dgm:spPr/>
    </dgm:pt>
    <dgm:pt modelId="{6A7E1C3B-0386-9543-A447-A0B0B03337BC}" type="pres">
      <dgm:prSet presAssocID="{384F35BF-E0D4-CE41-A143-4CE7ECFF4784}" presName="connectorText" presStyleLbl="sibTrans2D1" presStyleIdx="2" presStyleCnt="5"/>
      <dgm:spPr/>
    </dgm:pt>
    <dgm:pt modelId="{94B3E6D3-FE71-E841-A9E0-C31C5EE271C6}" type="pres">
      <dgm:prSet presAssocID="{D2F7C7A0-81F5-2A4A-86C2-A245E15DEF48}" presName="node" presStyleLbl="node1" presStyleIdx="3" presStyleCnt="5">
        <dgm:presLayoutVars>
          <dgm:bulletEnabled val="1"/>
        </dgm:presLayoutVars>
      </dgm:prSet>
      <dgm:spPr/>
    </dgm:pt>
    <dgm:pt modelId="{AEBC5C5F-9796-CD47-9135-6D989F1A623E}" type="pres">
      <dgm:prSet presAssocID="{822BD6B8-44A4-9549-8A37-579912458A4D}" presName="sibTrans" presStyleLbl="sibTrans2D1" presStyleIdx="3" presStyleCnt="5"/>
      <dgm:spPr/>
    </dgm:pt>
    <dgm:pt modelId="{031E2DE4-EB99-B843-B2B8-4591404129FE}" type="pres">
      <dgm:prSet presAssocID="{822BD6B8-44A4-9549-8A37-579912458A4D}" presName="connectorText" presStyleLbl="sibTrans2D1" presStyleIdx="3" presStyleCnt="5"/>
      <dgm:spPr/>
    </dgm:pt>
    <dgm:pt modelId="{0D42D769-F5E4-F442-AE9B-62F7E4C7ED5E}" type="pres">
      <dgm:prSet presAssocID="{8D299D3A-8672-8245-8DB2-82863739DE23}" presName="node" presStyleLbl="node1" presStyleIdx="4" presStyleCnt="5">
        <dgm:presLayoutVars>
          <dgm:bulletEnabled val="1"/>
        </dgm:presLayoutVars>
      </dgm:prSet>
      <dgm:spPr/>
    </dgm:pt>
    <dgm:pt modelId="{D43FA25E-E2A5-1241-AEDE-D2BEEEA6094B}" type="pres">
      <dgm:prSet presAssocID="{CE9560E0-7F29-9E47-BF8C-D8B9939A15CF}" presName="sibTrans" presStyleLbl="sibTrans2D1" presStyleIdx="4" presStyleCnt="5"/>
      <dgm:spPr/>
    </dgm:pt>
    <dgm:pt modelId="{EAA4FA92-C28B-4841-A7D2-2D4C1BE473FF}" type="pres">
      <dgm:prSet presAssocID="{CE9560E0-7F29-9E47-BF8C-D8B9939A15CF}" presName="connectorText" presStyleLbl="sibTrans2D1" presStyleIdx="4" presStyleCnt="5"/>
      <dgm:spPr/>
    </dgm:pt>
  </dgm:ptLst>
  <dgm:cxnLst>
    <dgm:cxn modelId="{D397D91A-F9BC-594D-BE8E-0CCAEB1D7B0E}" type="presOf" srcId="{92EC654C-A500-D442-9B81-D56E864E461C}" destId="{540410B3-27AF-BD4F-BFE5-5FD2F0A717FA}" srcOrd="0" destOrd="0" presId="urn:microsoft.com/office/officeart/2005/8/layout/cycle2"/>
    <dgm:cxn modelId="{64616E24-A312-284C-952D-E9CB5C688688}" type="presOf" srcId="{E048D9C6-1B6B-D941-8114-CA2291FEC488}" destId="{5BF014EA-B868-D84C-8C2C-FF81C30A8F8C}" srcOrd="0" destOrd="0" presId="urn:microsoft.com/office/officeart/2005/8/layout/cycle2"/>
    <dgm:cxn modelId="{CEE1EC24-DCD4-7643-8C10-C33CB121B6F8}" type="presOf" srcId="{CE9560E0-7F29-9E47-BF8C-D8B9939A15CF}" destId="{D43FA25E-E2A5-1241-AEDE-D2BEEEA6094B}" srcOrd="0" destOrd="0" presId="urn:microsoft.com/office/officeart/2005/8/layout/cycle2"/>
    <dgm:cxn modelId="{285E2538-F5C0-0D43-A8B7-472FE441FB99}" type="presOf" srcId="{4D284C3C-5EAE-B242-A8E9-833CBAC4E296}" destId="{22D98426-4B02-1C47-BFC5-F30B393F1B05}" srcOrd="0" destOrd="0" presId="urn:microsoft.com/office/officeart/2005/8/layout/cycle2"/>
    <dgm:cxn modelId="{AF28E03E-42D2-EE4C-A02C-60D8B6814FB7}" type="presOf" srcId="{384F35BF-E0D4-CE41-A143-4CE7ECFF4784}" destId="{235EFD5C-47B3-8C4C-A010-26166D10ADC3}" srcOrd="0" destOrd="0" presId="urn:microsoft.com/office/officeart/2005/8/layout/cycle2"/>
    <dgm:cxn modelId="{F32E8342-247F-8948-9DB7-5FBC65A34402}" srcId="{92EC654C-A500-D442-9B81-D56E864E461C}" destId="{E048D9C6-1B6B-D941-8114-CA2291FEC488}" srcOrd="2" destOrd="0" parTransId="{445B5477-4838-9D43-A06B-1331E3BFB7AB}" sibTransId="{384F35BF-E0D4-CE41-A143-4CE7ECFF4784}"/>
    <dgm:cxn modelId="{6992E662-89D7-7E4E-BF78-F1C296BE7C73}" type="presOf" srcId="{CE9560E0-7F29-9E47-BF8C-D8B9939A15CF}" destId="{EAA4FA92-C28B-4841-A7D2-2D4C1BE473FF}" srcOrd="1" destOrd="0" presId="urn:microsoft.com/office/officeart/2005/8/layout/cycle2"/>
    <dgm:cxn modelId="{A1BD6F65-639E-CB4E-A0C7-12840E9252A8}" type="presOf" srcId="{B5F4A7C8-2679-764A-8211-485F9952480B}" destId="{83D5F355-E412-5D4A-8817-32B277722F0B}" srcOrd="0" destOrd="0" presId="urn:microsoft.com/office/officeart/2005/8/layout/cycle2"/>
    <dgm:cxn modelId="{6E862575-A7E8-764F-92F9-A00B88A7D3F8}" type="presOf" srcId="{C7F21827-79C6-0A45-997E-2C4A54F0C8A9}" destId="{8BEB167A-C307-C349-9E29-76FFF3BF9CE1}" srcOrd="0" destOrd="0" presId="urn:microsoft.com/office/officeart/2005/8/layout/cycle2"/>
    <dgm:cxn modelId="{26216B90-B5BD-DD48-856A-13890A206E9B}" srcId="{92EC654C-A500-D442-9B81-D56E864E461C}" destId="{8D299D3A-8672-8245-8DB2-82863739DE23}" srcOrd="4" destOrd="0" parTransId="{EDA8DC59-0C35-6B4A-BAA6-F85BE8A50319}" sibTransId="{CE9560E0-7F29-9E47-BF8C-D8B9939A15CF}"/>
    <dgm:cxn modelId="{4C42509A-1312-574D-8B30-1A6FFEF0F96C}" srcId="{92EC654C-A500-D442-9B81-D56E864E461C}" destId="{D2F7C7A0-81F5-2A4A-86C2-A245E15DEF48}" srcOrd="3" destOrd="0" parTransId="{A1E3855B-F50E-124D-BCAB-E2CFC8C9521F}" sibTransId="{822BD6B8-44A4-9549-8A37-579912458A4D}"/>
    <dgm:cxn modelId="{29CFCBA2-44E6-A443-A026-438D48A4456A}" srcId="{92EC654C-A500-D442-9B81-D56E864E461C}" destId="{3C0BF6C1-E8A3-E74A-BED0-F2E8DDE3DA72}" srcOrd="0" destOrd="0" parTransId="{B7FDC392-A372-2E40-9BE7-62313F6079EC}" sibTransId="{4D284C3C-5EAE-B242-A8E9-833CBAC4E296}"/>
    <dgm:cxn modelId="{10EAB9B7-4E09-CF4D-B047-03D39CB5B4BF}" type="presOf" srcId="{D2F7C7A0-81F5-2A4A-86C2-A245E15DEF48}" destId="{94B3E6D3-FE71-E841-A9E0-C31C5EE271C6}" srcOrd="0" destOrd="0" presId="urn:microsoft.com/office/officeart/2005/8/layout/cycle2"/>
    <dgm:cxn modelId="{710027C0-2885-CF4D-B5BE-3917E3E3E56C}" type="presOf" srcId="{384F35BF-E0D4-CE41-A143-4CE7ECFF4784}" destId="{6A7E1C3B-0386-9543-A447-A0B0B03337BC}" srcOrd="1" destOrd="0" presId="urn:microsoft.com/office/officeart/2005/8/layout/cycle2"/>
    <dgm:cxn modelId="{04FD29C3-62D4-A74D-90AE-7B5317A9F04D}" srcId="{92EC654C-A500-D442-9B81-D56E864E461C}" destId="{C7F21827-79C6-0A45-997E-2C4A54F0C8A9}" srcOrd="1" destOrd="0" parTransId="{D10FDE1B-45C3-9747-AE24-349AB99E6A01}" sibTransId="{B5F4A7C8-2679-764A-8211-485F9952480B}"/>
    <dgm:cxn modelId="{3698A2C3-37B3-C143-8593-8A25656BF49E}" type="presOf" srcId="{822BD6B8-44A4-9549-8A37-579912458A4D}" destId="{031E2DE4-EB99-B843-B2B8-4591404129FE}" srcOrd="1" destOrd="0" presId="urn:microsoft.com/office/officeart/2005/8/layout/cycle2"/>
    <dgm:cxn modelId="{56A952D0-1F7A-3C4E-BF40-E8BC6EF2BC63}" type="presOf" srcId="{3C0BF6C1-E8A3-E74A-BED0-F2E8DDE3DA72}" destId="{20C0CBD3-AE54-9A4E-8DE3-6504AA94AA51}" srcOrd="0" destOrd="0" presId="urn:microsoft.com/office/officeart/2005/8/layout/cycle2"/>
    <dgm:cxn modelId="{2B1E2BEF-0A8C-D842-BD41-4F62A507D22D}" type="presOf" srcId="{4D284C3C-5EAE-B242-A8E9-833CBAC4E296}" destId="{5CF7A23B-416C-BD4F-AFDA-574464DF923B}" srcOrd="1" destOrd="0" presId="urn:microsoft.com/office/officeart/2005/8/layout/cycle2"/>
    <dgm:cxn modelId="{8E80B4F0-B911-9941-B66F-99CB2FFF6EC1}" type="presOf" srcId="{822BD6B8-44A4-9549-8A37-579912458A4D}" destId="{AEBC5C5F-9796-CD47-9135-6D989F1A623E}" srcOrd="0" destOrd="0" presId="urn:microsoft.com/office/officeart/2005/8/layout/cycle2"/>
    <dgm:cxn modelId="{C41B31F2-4A2C-734F-8A72-260F530118FF}" type="presOf" srcId="{8D299D3A-8672-8245-8DB2-82863739DE23}" destId="{0D42D769-F5E4-F442-AE9B-62F7E4C7ED5E}" srcOrd="0" destOrd="0" presId="urn:microsoft.com/office/officeart/2005/8/layout/cycle2"/>
    <dgm:cxn modelId="{0C72BCF6-EB08-2F47-8EB1-E0EFCD006B2D}" type="presOf" srcId="{B5F4A7C8-2679-764A-8211-485F9952480B}" destId="{E956FEA4-4D31-014F-AD87-AE62DD0DFFEB}" srcOrd="1" destOrd="0" presId="urn:microsoft.com/office/officeart/2005/8/layout/cycle2"/>
    <dgm:cxn modelId="{38B5E105-FE46-A04E-941E-B17CE87D62E0}" type="presParOf" srcId="{540410B3-27AF-BD4F-BFE5-5FD2F0A717FA}" destId="{20C0CBD3-AE54-9A4E-8DE3-6504AA94AA51}" srcOrd="0" destOrd="0" presId="urn:microsoft.com/office/officeart/2005/8/layout/cycle2"/>
    <dgm:cxn modelId="{C32AD546-E165-8241-A5F2-DE0DAF34605A}" type="presParOf" srcId="{540410B3-27AF-BD4F-BFE5-5FD2F0A717FA}" destId="{22D98426-4B02-1C47-BFC5-F30B393F1B05}" srcOrd="1" destOrd="0" presId="urn:microsoft.com/office/officeart/2005/8/layout/cycle2"/>
    <dgm:cxn modelId="{ED07A7A3-558A-664A-9F67-082562A33510}" type="presParOf" srcId="{22D98426-4B02-1C47-BFC5-F30B393F1B05}" destId="{5CF7A23B-416C-BD4F-AFDA-574464DF923B}" srcOrd="0" destOrd="0" presId="urn:microsoft.com/office/officeart/2005/8/layout/cycle2"/>
    <dgm:cxn modelId="{2EB3EFA6-0CE3-094C-BF77-8EFD6444540E}" type="presParOf" srcId="{540410B3-27AF-BD4F-BFE5-5FD2F0A717FA}" destId="{8BEB167A-C307-C349-9E29-76FFF3BF9CE1}" srcOrd="2" destOrd="0" presId="urn:microsoft.com/office/officeart/2005/8/layout/cycle2"/>
    <dgm:cxn modelId="{2962E780-6D11-8449-A26F-9E3A89111BBE}" type="presParOf" srcId="{540410B3-27AF-BD4F-BFE5-5FD2F0A717FA}" destId="{83D5F355-E412-5D4A-8817-32B277722F0B}" srcOrd="3" destOrd="0" presId="urn:microsoft.com/office/officeart/2005/8/layout/cycle2"/>
    <dgm:cxn modelId="{357AE608-5501-004E-A6E6-91C66C7D8619}" type="presParOf" srcId="{83D5F355-E412-5D4A-8817-32B277722F0B}" destId="{E956FEA4-4D31-014F-AD87-AE62DD0DFFEB}" srcOrd="0" destOrd="0" presId="urn:microsoft.com/office/officeart/2005/8/layout/cycle2"/>
    <dgm:cxn modelId="{799EFDEB-ECB4-2743-A87D-4674B6FAB52B}" type="presParOf" srcId="{540410B3-27AF-BD4F-BFE5-5FD2F0A717FA}" destId="{5BF014EA-B868-D84C-8C2C-FF81C30A8F8C}" srcOrd="4" destOrd="0" presId="urn:microsoft.com/office/officeart/2005/8/layout/cycle2"/>
    <dgm:cxn modelId="{2A99D805-01A7-3A4E-B4DC-53B2C0CEBA42}" type="presParOf" srcId="{540410B3-27AF-BD4F-BFE5-5FD2F0A717FA}" destId="{235EFD5C-47B3-8C4C-A010-26166D10ADC3}" srcOrd="5" destOrd="0" presId="urn:microsoft.com/office/officeart/2005/8/layout/cycle2"/>
    <dgm:cxn modelId="{DDA0E2CE-D134-4249-ABA0-2A2386B3C09E}" type="presParOf" srcId="{235EFD5C-47B3-8C4C-A010-26166D10ADC3}" destId="{6A7E1C3B-0386-9543-A447-A0B0B03337BC}" srcOrd="0" destOrd="0" presId="urn:microsoft.com/office/officeart/2005/8/layout/cycle2"/>
    <dgm:cxn modelId="{A6652D7B-E777-3446-94EE-5210430CAB46}" type="presParOf" srcId="{540410B3-27AF-BD4F-BFE5-5FD2F0A717FA}" destId="{94B3E6D3-FE71-E841-A9E0-C31C5EE271C6}" srcOrd="6" destOrd="0" presId="urn:microsoft.com/office/officeart/2005/8/layout/cycle2"/>
    <dgm:cxn modelId="{85156C35-048C-2945-A0FE-964D7BA9CF8B}" type="presParOf" srcId="{540410B3-27AF-BD4F-BFE5-5FD2F0A717FA}" destId="{AEBC5C5F-9796-CD47-9135-6D989F1A623E}" srcOrd="7" destOrd="0" presId="urn:microsoft.com/office/officeart/2005/8/layout/cycle2"/>
    <dgm:cxn modelId="{3E835CFD-D86A-E84E-B929-9E2FD7BE3B33}" type="presParOf" srcId="{AEBC5C5F-9796-CD47-9135-6D989F1A623E}" destId="{031E2DE4-EB99-B843-B2B8-4591404129FE}" srcOrd="0" destOrd="0" presId="urn:microsoft.com/office/officeart/2005/8/layout/cycle2"/>
    <dgm:cxn modelId="{58691147-C11C-8044-964B-18AFEA5C21D1}" type="presParOf" srcId="{540410B3-27AF-BD4F-BFE5-5FD2F0A717FA}" destId="{0D42D769-F5E4-F442-AE9B-62F7E4C7ED5E}" srcOrd="8" destOrd="0" presId="urn:microsoft.com/office/officeart/2005/8/layout/cycle2"/>
    <dgm:cxn modelId="{DBCE27D5-9D9C-DB42-A800-B26F6A3D8571}" type="presParOf" srcId="{540410B3-27AF-BD4F-BFE5-5FD2F0A717FA}" destId="{D43FA25E-E2A5-1241-AEDE-D2BEEEA6094B}" srcOrd="9" destOrd="0" presId="urn:microsoft.com/office/officeart/2005/8/layout/cycle2"/>
    <dgm:cxn modelId="{A88790EF-248C-764D-81CD-B065E9B46D1E}" type="presParOf" srcId="{D43FA25E-E2A5-1241-AEDE-D2BEEEA6094B}" destId="{EAA4FA92-C28B-4841-A7D2-2D4C1BE473F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9A4ADF-A401-C14C-8253-35B07849D7F3}" type="doc">
      <dgm:prSet loTypeId="urn:microsoft.com/office/officeart/2005/8/layout/cycle2" loCatId="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46ECCBB8-2FF2-524E-8694-08B86268A214}">
      <dgm:prSet phldrT="[Text]" custT="1"/>
      <dgm:spPr/>
      <dgm:t>
        <a:bodyPr/>
        <a:lstStyle/>
        <a:p>
          <a:r>
            <a:rPr lang="en-GB" sz="1200" dirty="0"/>
            <a:t>Supervisor schedules onsite supervision</a:t>
          </a:r>
        </a:p>
      </dgm:t>
    </dgm:pt>
    <dgm:pt modelId="{84CA2273-2238-CB45-8B1A-55006A7042BB}" type="parTrans" cxnId="{04DD6B80-D24B-B640-BCBC-7077AF5BB562}">
      <dgm:prSet/>
      <dgm:spPr/>
      <dgm:t>
        <a:bodyPr/>
        <a:lstStyle/>
        <a:p>
          <a:endParaRPr lang="en-GB"/>
        </a:p>
      </dgm:t>
    </dgm:pt>
    <dgm:pt modelId="{78163200-8589-D742-8C07-3930511D3E53}" type="sibTrans" cxnId="{04DD6B80-D24B-B640-BCBC-7077AF5BB562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/>
        </a:p>
      </dgm:t>
    </dgm:pt>
    <dgm:pt modelId="{21B7954D-77A3-8C4F-AF1E-C9B0288DB00F}">
      <dgm:prSet phldrT="[Text]" custT="1"/>
      <dgm:spPr/>
      <dgm:t>
        <a:bodyPr/>
        <a:lstStyle/>
        <a:p>
          <a:r>
            <a:rPr lang="en-GB" sz="1200" dirty="0"/>
            <a:t>Supervisor conducts onsite supervision </a:t>
          </a:r>
        </a:p>
      </dgm:t>
    </dgm:pt>
    <dgm:pt modelId="{D93CB8A3-9026-064B-9311-F8CFDA0D0990}" type="parTrans" cxnId="{0B6C9DC5-5AE5-7648-B6BE-104C18452AA4}">
      <dgm:prSet/>
      <dgm:spPr/>
      <dgm:t>
        <a:bodyPr/>
        <a:lstStyle/>
        <a:p>
          <a:endParaRPr lang="en-GB"/>
        </a:p>
      </dgm:t>
    </dgm:pt>
    <dgm:pt modelId="{5D622E7F-CA1A-1744-A389-F789D23A152B}" type="sibTrans" cxnId="{0B6C9DC5-5AE5-7648-B6BE-104C18452AA4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/>
        </a:p>
      </dgm:t>
    </dgm:pt>
    <dgm:pt modelId="{2F053C2B-6F4E-3F4F-BFDC-0C9F73FC76F6}">
      <dgm:prSet phldrT="[Text]" custT="1"/>
      <dgm:spPr/>
      <dgm:t>
        <a:bodyPr/>
        <a:lstStyle/>
        <a:p>
          <a:r>
            <a:rPr lang="en-GB" sz="1200" dirty="0"/>
            <a:t>Supervisor provides verbal feedback</a:t>
          </a:r>
        </a:p>
      </dgm:t>
    </dgm:pt>
    <dgm:pt modelId="{D6ADA2C6-AD5E-FC46-B874-8860D10E2DCA}" type="parTrans" cxnId="{25AFD37D-BE5B-E443-A7E0-3095DF8BDAE9}">
      <dgm:prSet/>
      <dgm:spPr/>
      <dgm:t>
        <a:bodyPr/>
        <a:lstStyle/>
        <a:p>
          <a:endParaRPr lang="en-GB"/>
        </a:p>
      </dgm:t>
    </dgm:pt>
    <dgm:pt modelId="{7C3207DF-BDE0-D24D-A1D4-26CAD39BCDE5}" type="sibTrans" cxnId="{25AFD37D-BE5B-E443-A7E0-3095DF8BDAE9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/>
        </a:p>
      </dgm:t>
    </dgm:pt>
    <dgm:pt modelId="{E19CBCB7-7AC7-C243-94CB-964DB5DAAA4B}">
      <dgm:prSet phldrT="[Text]" custT="1"/>
      <dgm:spPr/>
      <dgm:t>
        <a:bodyPr/>
        <a:lstStyle/>
        <a:p>
          <a:r>
            <a:rPr lang="en-GB" sz="1200" dirty="0"/>
            <a:t>Supervisor prepares report</a:t>
          </a:r>
        </a:p>
      </dgm:t>
    </dgm:pt>
    <dgm:pt modelId="{633C7A12-7A13-554E-8DA8-0C8BEA20F328}" type="parTrans" cxnId="{90B8BDDA-001D-4E44-93E4-B122B55623BC}">
      <dgm:prSet/>
      <dgm:spPr/>
      <dgm:t>
        <a:bodyPr/>
        <a:lstStyle/>
        <a:p>
          <a:endParaRPr lang="en-GB"/>
        </a:p>
      </dgm:t>
    </dgm:pt>
    <dgm:pt modelId="{EBAEAF45-43C6-FE4E-8666-3F80AADCBBB4}" type="sibTrans" cxnId="{90B8BDDA-001D-4E44-93E4-B122B55623BC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/>
        </a:p>
      </dgm:t>
    </dgm:pt>
    <dgm:pt modelId="{CD9D3391-1A5B-4C42-9D46-FD8055C939E2}">
      <dgm:prSet phldrT="[Text]" custT="1"/>
      <dgm:spPr/>
      <dgm:t>
        <a:bodyPr/>
        <a:lstStyle/>
        <a:p>
          <a:r>
            <a:rPr lang="en-GB" sz="1200" dirty="0"/>
            <a:t>Supervisor sends report to testing site and central </a:t>
          </a:r>
        </a:p>
      </dgm:t>
    </dgm:pt>
    <dgm:pt modelId="{30B9A7D8-EE7C-8143-91B6-6EF2DB3D80B3}" type="parTrans" cxnId="{7A81F8B2-C098-DB45-950C-5D798F269382}">
      <dgm:prSet/>
      <dgm:spPr/>
      <dgm:t>
        <a:bodyPr/>
        <a:lstStyle/>
        <a:p>
          <a:endParaRPr lang="en-GB"/>
        </a:p>
      </dgm:t>
    </dgm:pt>
    <dgm:pt modelId="{E38E378A-E430-E846-A202-B073B13E7298}" type="sibTrans" cxnId="{7A81F8B2-C098-DB45-950C-5D798F269382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endParaRPr lang="en-GB"/>
        </a:p>
      </dgm:t>
    </dgm:pt>
    <dgm:pt modelId="{851578A2-7CF9-E245-B158-BDDCC80015F8}" type="pres">
      <dgm:prSet presAssocID="{619A4ADF-A401-C14C-8253-35B07849D7F3}" presName="cycle" presStyleCnt="0">
        <dgm:presLayoutVars>
          <dgm:dir/>
          <dgm:resizeHandles val="exact"/>
        </dgm:presLayoutVars>
      </dgm:prSet>
      <dgm:spPr/>
    </dgm:pt>
    <dgm:pt modelId="{DFAB8A6E-319F-B041-A22A-0E4A30FE9038}" type="pres">
      <dgm:prSet presAssocID="{46ECCBB8-2FF2-524E-8694-08B86268A214}" presName="node" presStyleLbl="node1" presStyleIdx="0" presStyleCnt="5">
        <dgm:presLayoutVars>
          <dgm:bulletEnabled val="1"/>
        </dgm:presLayoutVars>
      </dgm:prSet>
      <dgm:spPr/>
    </dgm:pt>
    <dgm:pt modelId="{6D915292-3D1C-634B-A98E-ECF2C7612E3E}" type="pres">
      <dgm:prSet presAssocID="{78163200-8589-D742-8C07-3930511D3E53}" presName="sibTrans" presStyleLbl="sibTrans2D1" presStyleIdx="0" presStyleCnt="5"/>
      <dgm:spPr/>
    </dgm:pt>
    <dgm:pt modelId="{9E40AFD1-AC9F-1E45-AC02-4450F3A4865B}" type="pres">
      <dgm:prSet presAssocID="{78163200-8589-D742-8C07-3930511D3E53}" presName="connectorText" presStyleLbl="sibTrans2D1" presStyleIdx="0" presStyleCnt="5"/>
      <dgm:spPr/>
    </dgm:pt>
    <dgm:pt modelId="{9E0A0530-5056-BF48-BCE3-F3B957F6A7BA}" type="pres">
      <dgm:prSet presAssocID="{21B7954D-77A3-8C4F-AF1E-C9B0288DB00F}" presName="node" presStyleLbl="node1" presStyleIdx="1" presStyleCnt="5">
        <dgm:presLayoutVars>
          <dgm:bulletEnabled val="1"/>
        </dgm:presLayoutVars>
      </dgm:prSet>
      <dgm:spPr/>
    </dgm:pt>
    <dgm:pt modelId="{899629DF-0B70-8D4A-B474-47302943DEEE}" type="pres">
      <dgm:prSet presAssocID="{5D622E7F-CA1A-1744-A389-F789D23A152B}" presName="sibTrans" presStyleLbl="sibTrans2D1" presStyleIdx="1" presStyleCnt="5"/>
      <dgm:spPr/>
    </dgm:pt>
    <dgm:pt modelId="{BAAD33F9-7C64-ED43-9DA8-4495DF2E56C1}" type="pres">
      <dgm:prSet presAssocID="{5D622E7F-CA1A-1744-A389-F789D23A152B}" presName="connectorText" presStyleLbl="sibTrans2D1" presStyleIdx="1" presStyleCnt="5"/>
      <dgm:spPr/>
    </dgm:pt>
    <dgm:pt modelId="{927ED120-A64C-DB47-A6A4-B49B36B30046}" type="pres">
      <dgm:prSet presAssocID="{2F053C2B-6F4E-3F4F-BFDC-0C9F73FC76F6}" presName="node" presStyleLbl="node1" presStyleIdx="2" presStyleCnt="5">
        <dgm:presLayoutVars>
          <dgm:bulletEnabled val="1"/>
        </dgm:presLayoutVars>
      </dgm:prSet>
      <dgm:spPr/>
    </dgm:pt>
    <dgm:pt modelId="{37788ED2-FB24-2B4B-BAAC-6ECBDEA474AD}" type="pres">
      <dgm:prSet presAssocID="{7C3207DF-BDE0-D24D-A1D4-26CAD39BCDE5}" presName="sibTrans" presStyleLbl="sibTrans2D1" presStyleIdx="2" presStyleCnt="5"/>
      <dgm:spPr/>
    </dgm:pt>
    <dgm:pt modelId="{1ADB3FAF-0267-6F45-96FC-697AE5A5D3A6}" type="pres">
      <dgm:prSet presAssocID="{7C3207DF-BDE0-D24D-A1D4-26CAD39BCDE5}" presName="connectorText" presStyleLbl="sibTrans2D1" presStyleIdx="2" presStyleCnt="5"/>
      <dgm:spPr/>
    </dgm:pt>
    <dgm:pt modelId="{8730930A-01C0-FD49-87CA-6AAC0CDDEE2D}" type="pres">
      <dgm:prSet presAssocID="{E19CBCB7-7AC7-C243-94CB-964DB5DAAA4B}" presName="node" presStyleLbl="node1" presStyleIdx="3" presStyleCnt="5">
        <dgm:presLayoutVars>
          <dgm:bulletEnabled val="1"/>
        </dgm:presLayoutVars>
      </dgm:prSet>
      <dgm:spPr/>
    </dgm:pt>
    <dgm:pt modelId="{77D20D61-CB6C-794A-970A-E3308A5F78D9}" type="pres">
      <dgm:prSet presAssocID="{EBAEAF45-43C6-FE4E-8666-3F80AADCBBB4}" presName="sibTrans" presStyleLbl="sibTrans2D1" presStyleIdx="3" presStyleCnt="5"/>
      <dgm:spPr/>
    </dgm:pt>
    <dgm:pt modelId="{E9F472A4-46DD-0047-9735-1CF0D2F46E93}" type="pres">
      <dgm:prSet presAssocID="{EBAEAF45-43C6-FE4E-8666-3F80AADCBBB4}" presName="connectorText" presStyleLbl="sibTrans2D1" presStyleIdx="3" presStyleCnt="5"/>
      <dgm:spPr/>
    </dgm:pt>
    <dgm:pt modelId="{4C2A75B9-E56D-E34D-AD57-6D4DC294C150}" type="pres">
      <dgm:prSet presAssocID="{CD9D3391-1A5B-4C42-9D46-FD8055C939E2}" presName="node" presStyleLbl="node1" presStyleIdx="4" presStyleCnt="5">
        <dgm:presLayoutVars>
          <dgm:bulletEnabled val="1"/>
        </dgm:presLayoutVars>
      </dgm:prSet>
      <dgm:spPr/>
    </dgm:pt>
    <dgm:pt modelId="{F0624154-BACE-294B-A13D-F1FA53CA177B}" type="pres">
      <dgm:prSet presAssocID="{E38E378A-E430-E846-A202-B073B13E7298}" presName="sibTrans" presStyleLbl="sibTrans2D1" presStyleIdx="4" presStyleCnt="5"/>
      <dgm:spPr/>
    </dgm:pt>
    <dgm:pt modelId="{3E54E83B-2C7A-3D4C-B2F5-3FCF5265BB9F}" type="pres">
      <dgm:prSet presAssocID="{E38E378A-E430-E846-A202-B073B13E7298}" presName="connectorText" presStyleLbl="sibTrans2D1" presStyleIdx="4" presStyleCnt="5"/>
      <dgm:spPr/>
    </dgm:pt>
  </dgm:ptLst>
  <dgm:cxnLst>
    <dgm:cxn modelId="{BDA4030D-E2EE-B346-827C-52E20ADCD76B}" type="presOf" srcId="{5D622E7F-CA1A-1744-A389-F789D23A152B}" destId="{899629DF-0B70-8D4A-B474-47302943DEEE}" srcOrd="0" destOrd="0" presId="urn:microsoft.com/office/officeart/2005/8/layout/cycle2"/>
    <dgm:cxn modelId="{1AE9AE23-24EE-CD41-8E9F-A02F5021C6F3}" type="presOf" srcId="{619A4ADF-A401-C14C-8253-35B07849D7F3}" destId="{851578A2-7CF9-E245-B158-BDDCC80015F8}" srcOrd="0" destOrd="0" presId="urn:microsoft.com/office/officeart/2005/8/layout/cycle2"/>
    <dgm:cxn modelId="{4819E53E-A199-DD4E-BB76-6A6B530872B0}" type="presOf" srcId="{2F053C2B-6F4E-3F4F-BFDC-0C9F73FC76F6}" destId="{927ED120-A64C-DB47-A6A4-B49B36B30046}" srcOrd="0" destOrd="0" presId="urn:microsoft.com/office/officeart/2005/8/layout/cycle2"/>
    <dgm:cxn modelId="{8EC3B450-EC79-3A48-8D39-2E8FAF7F8607}" type="presOf" srcId="{7C3207DF-BDE0-D24D-A1D4-26CAD39BCDE5}" destId="{37788ED2-FB24-2B4B-BAAC-6ECBDEA474AD}" srcOrd="0" destOrd="0" presId="urn:microsoft.com/office/officeart/2005/8/layout/cycle2"/>
    <dgm:cxn modelId="{81A21060-FBD8-0645-B8EC-8C6BF90B7CEF}" type="presOf" srcId="{46ECCBB8-2FF2-524E-8694-08B86268A214}" destId="{DFAB8A6E-319F-B041-A22A-0E4A30FE9038}" srcOrd="0" destOrd="0" presId="urn:microsoft.com/office/officeart/2005/8/layout/cycle2"/>
    <dgm:cxn modelId="{46393D61-CEE4-7D41-9847-4BA77B3ADCAC}" type="presOf" srcId="{CD9D3391-1A5B-4C42-9D46-FD8055C939E2}" destId="{4C2A75B9-E56D-E34D-AD57-6D4DC294C150}" srcOrd="0" destOrd="0" presId="urn:microsoft.com/office/officeart/2005/8/layout/cycle2"/>
    <dgm:cxn modelId="{E11C9F65-C076-C242-B27A-5C1AD21D9EDF}" type="presOf" srcId="{21B7954D-77A3-8C4F-AF1E-C9B0288DB00F}" destId="{9E0A0530-5056-BF48-BCE3-F3B957F6A7BA}" srcOrd="0" destOrd="0" presId="urn:microsoft.com/office/officeart/2005/8/layout/cycle2"/>
    <dgm:cxn modelId="{25AFD37D-BE5B-E443-A7E0-3095DF8BDAE9}" srcId="{619A4ADF-A401-C14C-8253-35B07849D7F3}" destId="{2F053C2B-6F4E-3F4F-BFDC-0C9F73FC76F6}" srcOrd="2" destOrd="0" parTransId="{D6ADA2C6-AD5E-FC46-B874-8860D10E2DCA}" sibTransId="{7C3207DF-BDE0-D24D-A1D4-26CAD39BCDE5}"/>
    <dgm:cxn modelId="{04DD6B80-D24B-B640-BCBC-7077AF5BB562}" srcId="{619A4ADF-A401-C14C-8253-35B07849D7F3}" destId="{46ECCBB8-2FF2-524E-8694-08B86268A214}" srcOrd="0" destOrd="0" parTransId="{84CA2273-2238-CB45-8B1A-55006A7042BB}" sibTransId="{78163200-8589-D742-8C07-3930511D3E53}"/>
    <dgm:cxn modelId="{C70394A2-2B6D-554C-9619-47B6E9282147}" type="presOf" srcId="{78163200-8589-D742-8C07-3930511D3E53}" destId="{9E40AFD1-AC9F-1E45-AC02-4450F3A4865B}" srcOrd="1" destOrd="0" presId="urn:microsoft.com/office/officeart/2005/8/layout/cycle2"/>
    <dgm:cxn modelId="{388D7AA7-7DE8-804F-B04C-58ACEF8F49A3}" type="presOf" srcId="{EBAEAF45-43C6-FE4E-8666-3F80AADCBBB4}" destId="{E9F472A4-46DD-0047-9735-1CF0D2F46E93}" srcOrd="1" destOrd="0" presId="urn:microsoft.com/office/officeart/2005/8/layout/cycle2"/>
    <dgm:cxn modelId="{657F92A8-C08B-184E-BFEE-6FE4B11509D3}" type="presOf" srcId="{EBAEAF45-43C6-FE4E-8666-3F80AADCBBB4}" destId="{77D20D61-CB6C-794A-970A-E3308A5F78D9}" srcOrd="0" destOrd="0" presId="urn:microsoft.com/office/officeart/2005/8/layout/cycle2"/>
    <dgm:cxn modelId="{6D3F57AB-8910-1047-A8A8-C5E3B7E08234}" type="presOf" srcId="{7C3207DF-BDE0-D24D-A1D4-26CAD39BCDE5}" destId="{1ADB3FAF-0267-6F45-96FC-697AE5A5D3A6}" srcOrd="1" destOrd="0" presId="urn:microsoft.com/office/officeart/2005/8/layout/cycle2"/>
    <dgm:cxn modelId="{7A81F8B2-C098-DB45-950C-5D798F269382}" srcId="{619A4ADF-A401-C14C-8253-35B07849D7F3}" destId="{CD9D3391-1A5B-4C42-9D46-FD8055C939E2}" srcOrd="4" destOrd="0" parTransId="{30B9A7D8-EE7C-8143-91B6-6EF2DB3D80B3}" sibTransId="{E38E378A-E430-E846-A202-B073B13E7298}"/>
    <dgm:cxn modelId="{CFF7AEB6-8FBC-4D43-A8B1-AD2134E4CD11}" type="presOf" srcId="{E19CBCB7-7AC7-C243-94CB-964DB5DAAA4B}" destId="{8730930A-01C0-FD49-87CA-6AAC0CDDEE2D}" srcOrd="0" destOrd="0" presId="urn:microsoft.com/office/officeart/2005/8/layout/cycle2"/>
    <dgm:cxn modelId="{0B6C9DC5-5AE5-7648-B6BE-104C18452AA4}" srcId="{619A4ADF-A401-C14C-8253-35B07849D7F3}" destId="{21B7954D-77A3-8C4F-AF1E-C9B0288DB00F}" srcOrd="1" destOrd="0" parTransId="{D93CB8A3-9026-064B-9311-F8CFDA0D0990}" sibTransId="{5D622E7F-CA1A-1744-A389-F789D23A152B}"/>
    <dgm:cxn modelId="{B8860AD0-C508-F04D-BF72-DB3A8798509D}" type="presOf" srcId="{78163200-8589-D742-8C07-3930511D3E53}" destId="{6D915292-3D1C-634B-A98E-ECF2C7612E3E}" srcOrd="0" destOrd="0" presId="urn:microsoft.com/office/officeart/2005/8/layout/cycle2"/>
    <dgm:cxn modelId="{14A830D8-87F2-6444-8C97-5FC3E5696397}" type="presOf" srcId="{E38E378A-E430-E846-A202-B073B13E7298}" destId="{3E54E83B-2C7A-3D4C-B2F5-3FCF5265BB9F}" srcOrd="1" destOrd="0" presId="urn:microsoft.com/office/officeart/2005/8/layout/cycle2"/>
    <dgm:cxn modelId="{90B8BDDA-001D-4E44-93E4-B122B55623BC}" srcId="{619A4ADF-A401-C14C-8253-35B07849D7F3}" destId="{E19CBCB7-7AC7-C243-94CB-964DB5DAAA4B}" srcOrd="3" destOrd="0" parTransId="{633C7A12-7A13-554E-8DA8-0C8BEA20F328}" sibTransId="{EBAEAF45-43C6-FE4E-8666-3F80AADCBBB4}"/>
    <dgm:cxn modelId="{B52213E3-7BF8-BE45-9960-B8531DBB0D6C}" type="presOf" srcId="{5D622E7F-CA1A-1744-A389-F789D23A152B}" destId="{BAAD33F9-7C64-ED43-9DA8-4495DF2E56C1}" srcOrd="1" destOrd="0" presId="urn:microsoft.com/office/officeart/2005/8/layout/cycle2"/>
    <dgm:cxn modelId="{D7F51DFB-A89D-1942-8FBD-580C6A7BA1FF}" type="presOf" srcId="{E38E378A-E430-E846-A202-B073B13E7298}" destId="{F0624154-BACE-294B-A13D-F1FA53CA177B}" srcOrd="0" destOrd="0" presId="urn:microsoft.com/office/officeart/2005/8/layout/cycle2"/>
    <dgm:cxn modelId="{E0C87556-FBA9-2848-8384-7F17382CBA0B}" type="presParOf" srcId="{851578A2-7CF9-E245-B158-BDDCC80015F8}" destId="{DFAB8A6E-319F-B041-A22A-0E4A30FE9038}" srcOrd="0" destOrd="0" presId="urn:microsoft.com/office/officeart/2005/8/layout/cycle2"/>
    <dgm:cxn modelId="{39F823E8-2CA2-9643-B8E5-AFC69972D740}" type="presParOf" srcId="{851578A2-7CF9-E245-B158-BDDCC80015F8}" destId="{6D915292-3D1C-634B-A98E-ECF2C7612E3E}" srcOrd="1" destOrd="0" presId="urn:microsoft.com/office/officeart/2005/8/layout/cycle2"/>
    <dgm:cxn modelId="{A6442876-8B93-584A-B2B7-64A0B4F28D26}" type="presParOf" srcId="{6D915292-3D1C-634B-A98E-ECF2C7612E3E}" destId="{9E40AFD1-AC9F-1E45-AC02-4450F3A4865B}" srcOrd="0" destOrd="0" presId="urn:microsoft.com/office/officeart/2005/8/layout/cycle2"/>
    <dgm:cxn modelId="{0F0B31D8-1A04-6D4E-B52E-3EC645CAF8C0}" type="presParOf" srcId="{851578A2-7CF9-E245-B158-BDDCC80015F8}" destId="{9E0A0530-5056-BF48-BCE3-F3B957F6A7BA}" srcOrd="2" destOrd="0" presId="urn:microsoft.com/office/officeart/2005/8/layout/cycle2"/>
    <dgm:cxn modelId="{76770600-DDE0-E14F-8232-A36C4064993D}" type="presParOf" srcId="{851578A2-7CF9-E245-B158-BDDCC80015F8}" destId="{899629DF-0B70-8D4A-B474-47302943DEEE}" srcOrd="3" destOrd="0" presId="urn:microsoft.com/office/officeart/2005/8/layout/cycle2"/>
    <dgm:cxn modelId="{77A75E2F-7AAA-7B4A-9E78-EED730198A43}" type="presParOf" srcId="{899629DF-0B70-8D4A-B474-47302943DEEE}" destId="{BAAD33F9-7C64-ED43-9DA8-4495DF2E56C1}" srcOrd="0" destOrd="0" presId="urn:microsoft.com/office/officeart/2005/8/layout/cycle2"/>
    <dgm:cxn modelId="{37279CFD-23FC-5B4C-B400-73811BA9C650}" type="presParOf" srcId="{851578A2-7CF9-E245-B158-BDDCC80015F8}" destId="{927ED120-A64C-DB47-A6A4-B49B36B30046}" srcOrd="4" destOrd="0" presId="urn:microsoft.com/office/officeart/2005/8/layout/cycle2"/>
    <dgm:cxn modelId="{0E5879AD-1760-5B44-9887-3FD1DDFDFB0A}" type="presParOf" srcId="{851578A2-7CF9-E245-B158-BDDCC80015F8}" destId="{37788ED2-FB24-2B4B-BAAC-6ECBDEA474AD}" srcOrd="5" destOrd="0" presId="urn:microsoft.com/office/officeart/2005/8/layout/cycle2"/>
    <dgm:cxn modelId="{DDEB78BA-942E-A94F-B434-67A7946D4EBF}" type="presParOf" srcId="{37788ED2-FB24-2B4B-BAAC-6ECBDEA474AD}" destId="{1ADB3FAF-0267-6F45-96FC-697AE5A5D3A6}" srcOrd="0" destOrd="0" presId="urn:microsoft.com/office/officeart/2005/8/layout/cycle2"/>
    <dgm:cxn modelId="{8ACC8ABD-FF3D-6548-863A-D1113FD4F08A}" type="presParOf" srcId="{851578A2-7CF9-E245-B158-BDDCC80015F8}" destId="{8730930A-01C0-FD49-87CA-6AAC0CDDEE2D}" srcOrd="6" destOrd="0" presId="urn:microsoft.com/office/officeart/2005/8/layout/cycle2"/>
    <dgm:cxn modelId="{D8F4B625-F20B-1443-B687-CCEFB75536FD}" type="presParOf" srcId="{851578A2-7CF9-E245-B158-BDDCC80015F8}" destId="{77D20D61-CB6C-794A-970A-E3308A5F78D9}" srcOrd="7" destOrd="0" presId="urn:microsoft.com/office/officeart/2005/8/layout/cycle2"/>
    <dgm:cxn modelId="{8C27A700-9E74-F947-847F-6523922E5DA1}" type="presParOf" srcId="{77D20D61-CB6C-794A-970A-E3308A5F78D9}" destId="{E9F472A4-46DD-0047-9735-1CF0D2F46E93}" srcOrd="0" destOrd="0" presId="urn:microsoft.com/office/officeart/2005/8/layout/cycle2"/>
    <dgm:cxn modelId="{CD170041-19D6-5245-A5D8-420CE3D13CB0}" type="presParOf" srcId="{851578A2-7CF9-E245-B158-BDDCC80015F8}" destId="{4C2A75B9-E56D-E34D-AD57-6D4DC294C150}" srcOrd="8" destOrd="0" presId="urn:microsoft.com/office/officeart/2005/8/layout/cycle2"/>
    <dgm:cxn modelId="{1E21D4C9-64E8-434F-9366-7EBA837C63F3}" type="presParOf" srcId="{851578A2-7CF9-E245-B158-BDDCC80015F8}" destId="{F0624154-BACE-294B-A13D-F1FA53CA177B}" srcOrd="9" destOrd="0" presId="urn:microsoft.com/office/officeart/2005/8/layout/cycle2"/>
    <dgm:cxn modelId="{04B819EB-0071-7E40-9CD1-C3A0B24EF1D6}" type="presParOf" srcId="{F0624154-BACE-294B-A13D-F1FA53CA177B}" destId="{3E54E83B-2C7A-3D4C-B2F5-3FCF5265BB9F}" srcOrd="0" destOrd="0" presId="urn:microsoft.com/office/officeart/2005/8/layout/cycle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F7F184-FAA2-0049-A87B-5FFD1C454D66}">
      <dsp:nvSpPr>
        <dsp:cNvPr id="0" name=""/>
        <dsp:cNvSpPr/>
      </dsp:nvSpPr>
      <dsp:spPr>
        <a:xfrm>
          <a:off x="3362" y="2114722"/>
          <a:ext cx="1957285" cy="78291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panels sent</a:t>
          </a:r>
        </a:p>
      </dsp:txBody>
      <dsp:txXfrm>
        <a:off x="394819" y="2114722"/>
        <a:ext cx="1174371" cy="782914"/>
      </dsp:txXfrm>
    </dsp:sp>
    <dsp:sp modelId="{3FF8F48A-5B1D-774B-BF69-691485BE1EA9}">
      <dsp:nvSpPr>
        <dsp:cNvPr id="0" name=""/>
        <dsp:cNvSpPr/>
      </dsp:nvSpPr>
      <dsp:spPr>
        <a:xfrm>
          <a:off x="1764919" y="2114722"/>
          <a:ext cx="1957285" cy="78291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panels received</a:t>
          </a:r>
        </a:p>
      </dsp:txBody>
      <dsp:txXfrm>
        <a:off x="2156376" y="2114722"/>
        <a:ext cx="1174371" cy="782914"/>
      </dsp:txXfrm>
    </dsp:sp>
    <dsp:sp modelId="{AB3E6C80-EA58-BA41-A0CD-4CB71B84CD49}">
      <dsp:nvSpPr>
        <dsp:cNvPr id="0" name=""/>
        <dsp:cNvSpPr/>
      </dsp:nvSpPr>
      <dsp:spPr>
        <a:xfrm>
          <a:off x="3526476" y="2114722"/>
          <a:ext cx="1957285" cy="78291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panels tested</a:t>
          </a:r>
        </a:p>
      </dsp:txBody>
      <dsp:txXfrm>
        <a:off x="3917933" y="2114722"/>
        <a:ext cx="1174371" cy="782914"/>
      </dsp:txXfrm>
    </dsp:sp>
    <dsp:sp modelId="{F198AED1-A129-8C47-A753-CBEC3FF42522}">
      <dsp:nvSpPr>
        <dsp:cNvPr id="0" name=""/>
        <dsp:cNvSpPr/>
      </dsp:nvSpPr>
      <dsp:spPr>
        <a:xfrm>
          <a:off x="5288033" y="2114722"/>
          <a:ext cx="1957285" cy="78291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panel results reported</a:t>
          </a:r>
        </a:p>
      </dsp:txBody>
      <dsp:txXfrm>
        <a:off x="5679490" y="2114722"/>
        <a:ext cx="1174371" cy="782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07402-D40C-C145-9E75-24702FFA91C5}">
      <dsp:nvSpPr>
        <dsp:cNvPr id="0" name=""/>
        <dsp:cNvSpPr/>
      </dsp:nvSpPr>
      <dsp:spPr>
        <a:xfrm>
          <a:off x="3296" y="2122365"/>
          <a:ext cx="1919074" cy="76762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PT panel results </a:t>
          </a:r>
          <a:r>
            <a:rPr lang="en-US" sz="1100" kern="1200" dirty="0" err="1"/>
            <a:t>analysed</a:t>
          </a:r>
          <a:endParaRPr lang="en-US" sz="1100" kern="1200" dirty="0"/>
        </a:p>
      </dsp:txBody>
      <dsp:txXfrm>
        <a:off x="387111" y="2122365"/>
        <a:ext cx="1151445" cy="767629"/>
      </dsp:txXfrm>
    </dsp:sp>
    <dsp:sp modelId="{D7EC8731-5FB3-C34A-B181-9A8108A64348}">
      <dsp:nvSpPr>
        <dsp:cNvPr id="0" name=""/>
        <dsp:cNvSpPr/>
      </dsp:nvSpPr>
      <dsp:spPr>
        <a:xfrm>
          <a:off x="1730463" y="2147144"/>
          <a:ext cx="1919074" cy="76762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failures investigated</a:t>
          </a:r>
        </a:p>
      </dsp:txBody>
      <dsp:txXfrm>
        <a:off x="2114278" y="2147144"/>
        <a:ext cx="1151445" cy="767629"/>
      </dsp:txXfrm>
    </dsp:sp>
    <dsp:sp modelId="{9D41A2A9-7120-3B41-A731-B6BC3E259964}">
      <dsp:nvSpPr>
        <dsp:cNvPr id="0" name=""/>
        <dsp:cNvSpPr/>
      </dsp:nvSpPr>
      <dsp:spPr>
        <a:xfrm>
          <a:off x="3457630" y="2122365"/>
          <a:ext cx="1919074" cy="76762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Corrective actions</a:t>
          </a:r>
          <a:r>
            <a:rPr lang="en-GB" sz="1100" kern="1200" baseline="0" dirty="0"/>
            <a:t> implemented</a:t>
          </a:r>
          <a:endParaRPr lang="en-GB" sz="1100" kern="1200" dirty="0"/>
        </a:p>
      </dsp:txBody>
      <dsp:txXfrm>
        <a:off x="3841445" y="2122365"/>
        <a:ext cx="1151445" cy="767629"/>
      </dsp:txXfrm>
    </dsp:sp>
    <dsp:sp modelId="{2A7594BE-64DB-1549-A939-D8893732FEF0}">
      <dsp:nvSpPr>
        <dsp:cNvPr id="0" name=""/>
        <dsp:cNvSpPr/>
      </dsp:nvSpPr>
      <dsp:spPr>
        <a:xfrm>
          <a:off x="5184797" y="2122365"/>
          <a:ext cx="1919074" cy="76762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PT performance re-evaluated</a:t>
          </a:r>
        </a:p>
      </dsp:txBody>
      <dsp:txXfrm>
        <a:off x="5568612" y="2122365"/>
        <a:ext cx="1151445" cy="7676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C0CBD3-AE54-9A4E-8DE3-6504AA94AA51}">
      <dsp:nvSpPr>
        <dsp:cNvPr id="0" name=""/>
        <dsp:cNvSpPr/>
      </dsp:nvSpPr>
      <dsp:spPr>
        <a:xfrm>
          <a:off x="3873442" y="1683"/>
          <a:ext cx="1275361" cy="12753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baseline="0" dirty="0"/>
            <a:t>Problem</a:t>
          </a:r>
          <a:endParaRPr lang="en-US" sz="1200" kern="1200" dirty="0"/>
        </a:p>
      </dsp:txBody>
      <dsp:txXfrm>
        <a:off x="4060214" y="188455"/>
        <a:ext cx="901817" cy="901817"/>
      </dsp:txXfrm>
    </dsp:sp>
    <dsp:sp modelId="{22D98426-4B02-1C47-BFC5-F30B393F1B05}">
      <dsp:nvSpPr>
        <dsp:cNvPr id="0" name=""/>
        <dsp:cNvSpPr/>
      </dsp:nvSpPr>
      <dsp:spPr>
        <a:xfrm rot="2160000">
          <a:off x="5108415" y="981143"/>
          <a:ext cx="338695" cy="430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5118118" y="1037368"/>
        <a:ext cx="237087" cy="258260"/>
      </dsp:txXfrm>
    </dsp:sp>
    <dsp:sp modelId="{8BEB167A-C307-C349-9E29-76FFF3BF9CE1}">
      <dsp:nvSpPr>
        <dsp:cNvPr id="0" name=""/>
        <dsp:cNvSpPr/>
      </dsp:nvSpPr>
      <dsp:spPr>
        <a:xfrm>
          <a:off x="5422232" y="1126945"/>
          <a:ext cx="1275361" cy="12753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baseline="0" dirty="0"/>
            <a:t>Perform root cause analysis</a:t>
          </a:r>
          <a:endParaRPr lang="en-US" sz="1200" kern="1200" dirty="0"/>
        </a:p>
      </dsp:txBody>
      <dsp:txXfrm>
        <a:off x="5609004" y="1313717"/>
        <a:ext cx="901817" cy="901817"/>
      </dsp:txXfrm>
    </dsp:sp>
    <dsp:sp modelId="{83D5F355-E412-5D4A-8817-32B277722F0B}">
      <dsp:nvSpPr>
        <dsp:cNvPr id="0" name=""/>
        <dsp:cNvSpPr/>
      </dsp:nvSpPr>
      <dsp:spPr>
        <a:xfrm rot="6480000">
          <a:off x="5597735" y="2450648"/>
          <a:ext cx="338695" cy="430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5664238" y="2488418"/>
        <a:ext cx="237087" cy="258260"/>
      </dsp:txXfrm>
    </dsp:sp>
    <dsp:sp modelId="{5BF014EA-B868-D84C-8C2C-FF81C30A8F8C}">
      <dsp:nvSpPr>
        <dsp:cNvPr id="0" name=""/>
        <dsp:cNvSpPr/>
      </dsp:nvSpPr>
      <dsp:spPr>
        <a:xfrm>
          <a:off x="4830647" y="2947657"/>
          <a:ext cx="1275361" cy="12753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baseline="0" dirty="0"/>
            <a:t>Implement corrective action</a:t>
          </a:r>
          <a:endParaRPr lang="en-US" sz="1200" kern="1200" dirty="0"/>
        </a:p>
      </dsp:txBody>
      <dsp:txXfrm>
        <a:off x="5017419" y="3134429"/>
        <a:ext cx="901817" cy="901817"/>
      </dsp:txXfrm>
    </dsp:sp>
    <dsp:sp modelId="{235EFD5C-47B3-8C4C-A010-26166D10ADC3}">
      <dsp:nvSpPr>
        <dsp:cNvPr id="0" name=""/>
        <dsp:cNvSpPr/>
      </dsp:nvSpPr>
      <dsp:spPr>
        <a:xfrm rot="10800000">
          <a:off x="4351361" y="3370121"/>
          <a:ext cx="338695" cy="430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4452969" y="3456208"/>
        <a:ext cx="237087" cy="258260"/>
      </dsp:txXfrm>
    </dsp:sp>
    <dsp:sp modelId="{94B3E6D3-FE71-E841-A9E0-C31C5EE271C6}">
      <dsp:nvSpPr>
        <dsp:cNvPr id="0" name=""/>
        <dsp:cNvSpPr/>
      </dsp:nvSpPr>
      <dsp:spPr>
        <a:xfrm>
          <a:off x="2916237" y="2947657"/>
          <a:ext cx="1275361" cy="12753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baseline="0" dirty="0"/>
            <a:t>Monitor effective-ness of corrective action</a:t>
          </a:r>
          <a:endParaRPr lang="en-US" sz="1200" kern="1200" dirty="0"/>
        </a:p>
      </dsp:txBody>
      <dsp:txXfrm>
        <a:off x="3103009" y="3134429"/>
        <a:ext cx="901817" cy="901817"/>
      </dsp:txXfrm>
    </dsp:sp>
    <dsp:sp modelId="{AEBC5C5F-9796-CD47-9135-6D989F1A623E}">
      <dsp:nvSpPr>
        <dsp:cNvPr id="0" name=""/>
        <dsp:cNvSpPr/>
      </dsp:nvSpPr>
      <dsp:spPr>
        <a:xfrm rot="15120000">
          <a:off x="3091740" y="2468881"/>
          <a:ext cx="338695" cy="430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 rot="10800000">
        <a:off x="3158243" y="2603285"/>
        <a:ext cx="237087" cy="258260"/>
      </dsp:txXfrm>
    </dsp:sp>
    <dsp:sp modelId="{0D42D769-F5E4-F442-AE9B-62F7E4C7ED5E}">
      <dsp:nvSpPr>
        <dsp:cNvPr id="0" name=""/>
        <dsp:cNvSpPr/>
      </dsp:nvSpPr>
      <dsp:spPr>
        <a:xfrm>
          <a:off x="2324652" y="1126945"/>
          <a:ext cx="1275361" cy="12753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baseline="0" dirty="0"/>
            <a:t>Record and document the process</a:t>
          </a:r>
          <a:endParaRPr lang="en-US" sz="1200" kern="1200" dirty="0"/>
        </a:p>
      </dsp:txBody>
      <dsp:txXfrm>
        <a:off x="2511424" y="1313717"/>
        <a:ext cx="901817" cy="901817"/>
      </dsp:txXfrm>
    </dsp:sp>
    <dsp:sp modelId="{D43FA25E-E2A5-1241-AEDE-D2BEEEA6094B}">
      <dsp:nvSpPr>
        <dsp:cNvPr id="0" name=""/>
        <dsp:cNvSpPr/>
      </dsp:nvSpPr>
      <dsp:spPr>
        <a:xfrm rot="19440000">
          <a:off x="3559625" y="992412"/>
          <a:ext cx="338695" cy="4304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/>
        </a:p>
      </dsp:txBody>
      <dsp:txXfrm>
        <a:off x="3569328" y="1108361"/>
        <a:ext cx="237087" cy="2582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B8A6E-319F-B041-A22A-0E4A30FE9038}">
      <dsp:nvSpPr>
        <dsp:cNvPr id="0" name=""/>
        <dsp:cNvSpPr/>
      </dsp:nvSpPr>
      <dsp:spPr>
        <a:xfrm>
          <a:off x="2350300" y="1718"/>
          <a:ext cx="1333138" cy="13331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Supervisor schedules onsite supervision</a:t>
          </a:r>
        </a:p>
      </dsp:txBody>
      <dsp:txXfrm>
        <a:off x="2545534" y="196952"/>
        <a:ext cx="942670" cy="942670"/>
      </dsp:txXfrm>
    </dsp:sp>
    <dsp:sp modelId="{6D915292-3D1C-634B-A98E-ECF2C7612E3E}">
      <dsp:nvSpPr>
        <dsp:cNvPr id="0" name=""/>
        <dsp:cNvSpPr/>
      </dsp:nvSpPr>
      <dsp:spPr>
        <a:xfrm rot="2160000">
          <a:off x="3641208" y="1025522"/>
          <a:ext cx="353987" cy="449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651349" y="1084299"/>
        <a:ext cx="247791" cy="269960"/>
      </dsp:txXfrm>
    </dsp:sp>
    <dsp:sp modelId="{9E0A0530-5056-BF48-BCE3-F3B957F6A7BA}">
      <dsp:nvSpPr>
        <dsp:cNvPr id="0" name=""/>
        <dsp:cNvSpPr/>
      </dsp:nvSpPr>
      <dsp:spPr>
        <a:xfrm>
          <a:off x="3969175" y="1177899"/>
          <a:ext cx="1333138" cy="13331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Supervisor conducts onsite supervision </a:t>
          </a:r>
        </a:p>
      </dsp:txBody>
      <dsp:txXfrm>
        <a:off x="4164409" y="1373133"/>
        <a:ext cx="942670" cy="942670"/>
      </dsp:txXfrm>
    </dsp:sp>
    <dsp:sp modelId="{899629DF-0B70-8D4A-B474-47302943DEEE}">
      <dsp:nvSpPr>
        <dsp:cNvPr id="0" name=""/>
        <dsp:cNvSpPr/>
      </dsp:nvSpPr>
      <dsp:spPr>
        <a:xfrm rot="6480000">
          <a:off x="4152669" y="2561524"/>
          <a:ext cx="353987" cy="449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 rot="10800000">
        <a:off x="4222175" y="2601012"/>
        <a:ext cx="247791" cy="269960"/>
      </dsp:txXfrm>
    </dsp:sp>
    <dsp:sp modelId="{927ED120-A64C-DB47-A6A4-B49B36B30046}">
      <dsp:nvSpPr>
        <dsp:cNvPr id="0" name=""/>
        <dsp:cNvSpPr/>
      </dsp:nvSpPr>
      <dsp:spPr>
        <a:xfrm>
          <a:off x="3350820" y="3081000"/>
          <a:ext cx="1333138" cy="13331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Supervisor provides verbal feedback</a:t>
          </a:r>
        </a:p>
      </dsp:txBody>
      <dsp:txXfrm>
        <a:off x="3546054" y="3276234"/>
        <a:ext cx="942670" cy="942670"/>
      </dsp:txXfrm>
    </dsp:sp>
    <dsp:sp modelId="{37788ED2-FB24-2B4B-BAAC-6ECBDEA474AD}">
      <dsp:nvSpPr>
        <dsp:cNvPr id="0" name=""/>
        <dsp:cNvSpPr/>
      </dsp:nvSpPr>
      <dsp:spPr>
        <a:xfrm rot="10800000">
          <a:off x="2849894" y="3522602"/>
          <a:ext cx="353987" cy="449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 rot="10800000">
        <a:off x="2956090" y="3612589"/>
        <a:ext cx="247791" cy="269960"/>
      </dsp:txXfrm>
    </dsp:sp>
    <dsp:sp modelId="{8730930A-01C0-FD49-87CA-6AAC0CDDEE2D}">
      <dsp:nvSpPr>
        <dsp:cNvPr id="0" name=""/>
        <dsp:cNvSpPr/>
      </dsp:nvSpPr>
      <dsp:spPr>
        <a:xfrm>
          <a:off x="1349781" y="3081000"/>
          <a:ext cx="1333138" cy="13331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Supervisor prepares report</a:t>
          </a:r>
        </a:p>
      </dsp:txBody>
      <dsp:txXfrm>
        <a:off x="1545015" y="3276234"/>
        <a:ext cx="942670" cy="942670"/>
      </dsp:txXfrm>
    </dsp:sp>
    <dsp:sp modelId="{77D20D61-CB6C-794A-970A-E3308A5F78D9}">
      <dsp:nvSpPr>
        <dsp:cNvPr id="0" name=""/>
        <dsp:cNvSpPr/>
      </dsp:nvSpPr>
      <dsp:spPr>
        <a:xfrm rot="15120000">
          <a:off x="1533275" y="2580580"/>
          <a:ext cx="353987" cy="449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 rot="10800000">
        <a:off x="1602781" y="2721066"/>
        <a:ext cx="247791" cy="269960"/>
      </dsp:txXfrm>
    </dsp:sp>
    <dsp:sp modelId="{4C2A75B9-E56D-E34D-AD57-6D4DC294C150}">
      <dsp:nvSpPr>
        <dsp:cNvPr id="0" name=""/>
        <dsp:cNvSpPr/>
      </dsp:nvSpPr>
      <dsp:spPr>
        <a:xfrm>
          <a:off x="731426" y="1177899"/>
          <a:ext cx="1333138" cy="133313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Supervisor sends report to testing site and central </a:t>
          </a:r>
        </a:p>
      </dsp:txBody>
      <dsp:txXfrm>
        <a:off x="926660" y="1373133"/>
        <a:ext cx="942670" cy="942670"/>
      </dsp:txXfrm>
    </dsp:sp>
    <dsp:sp modelId="{F0624154-BACE-294B-A13D-F1FA53CA177B}">
      <dsp:nvSpPr>
        <dsp:cNvPr id="0" name=""/>
        <dsp:cNvSpPr/>
      </dsp:nvSpPr>
      <dsp:spPr>
        <a:xfrm rot="19440000">
          <a:off x="2022334" y="1037300"/>
          <a:ext cx="353987" cy="449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/>
        </a:solidFill>
        <a:ln>
          <a:solidFill>
            <a:schemeClr val="accent2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2032475" y="1158497"/>
        <a:ext cx="247791" cy="269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DDB16-6D1E-9A45-86EB-9E22266D1FE4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9538" y="1143000"/>
            <a:ext cx="40989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C204C-DF1B-C94C-AF49-1C5C026073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387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1pPr>
    <a:lvl2pPr marL="472196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2pPr>
    <a:lvl3pPr marL="944392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3pPr>
    <a:lvl4pPr marL="1416588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4pPr>
    <a:lvl5pPr marL="1888785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5pPr>
    <a:lvl6pPr marL="2360981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6pPr>
    <a:lvl7pPr marL="2833177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7pPr>
    <a:lvl8pPr marL="3305373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8pPr>
    <a:lvl9pPr marL="3777569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4213"/>
            <a:ext cx="4559300" cy="34321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8" y="4343113"/>
            <a:ext cx="5485146" cy="4115664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899309" eaLnBrk="1" hangingPunct="1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3924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84213"/>
            <a:ext cx="4559300" cy="343217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28" y="4343113"/>
            <a:ext cx="5485146" cy="4115664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899309" eaLnBrk="1" hangingPunct="1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3406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11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2940050" y="4551363"/>
            <a:ext cx="5522913" cy="498475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dirty="0"/>
              <a:t>Click to edit Sub header</a:t>
            </a:r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2940050" y="3177884"/>
            <a:ext cx="5522913" cy="1256868"/>
          </a:xfrm>
        </p:spPr>
        <p:txBody>
          <a:bodyPr wrap="square">
            <a:normAutofit/>
          </a:bodyPr>
          <a:lstStyle/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400" indent="-284400">
              <a:spcBef>
                <a:spcPts val="1098"/>
              </a:spcBef>
              <a:spcAft>
                <a:spcPts val="600"/>
              </a:spcAft>
              <a:defRPr/>
            </a:lvl1pPr>
            <a:lvl2pPr marL="284400" indent="-284400">
              <a:spcBef>
                <a:spcPts val="1098"/>
              </a:spcBef>
              <a:spcAft>
                <a:spcPts val="600"/>
              </a:spcAft>
              <a:defRPr/>
            </a:lvl2pPr>
            <a:lvl3pPr marL="284400" indent="-284400">
              <a:spcBef>
                <a:spcPts val="1098"/>
              </a:spcBef>
              <a:spcAft>
                <a:spcPts val="600"/>
              </a:spcAft>
              <a:defRPr/>
            </a:lvl3pPr>
            <a:lvl4pPr marL="284400" indent="-284400">
              <a:spcBef>
                <a:spcPts val="1098"/>
              </a:spcBef>
              <a:spcAft>
                <a:spcPts val="600"/>
              </a:spcAft>
              <a:defRPr/>
            </a:lvl4pPr>
            <a:lvl5pPr marL="284400" indent="-284400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6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0" y="6996066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4"/>
            <a:ext cx="4151004" cy="180505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Xpert MTB/RIF (Ultra)</a:t>
            </a:r>
            <a:r>
              <a:rPr lang="en-US" sz="800" b="0" i="0" kern="1200" baseline="0" dirty="0">
                <a:effectLst/>
                <a:latin typeface="+mn-lt"/>
                <a:ea typeface="Lucida Sans" charset="0"/>
                <a:cs typeface="Lucida Sans" charset="0"/>
              </a:rPr>
              <a:t> </a:t>
            </a:r>
            <a:r>
              <a:rPr lang="en-US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Module 7: External Quality Assurance </a:t>
            </a:r>
            <a:endParaRPr lang="en-US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/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163">
          <p15:clr>
            <a:srgbClr val="FBAE40"/>
          </p15:clr>
        </p15:guide>
        <p15:guide id="3" pos="5568">
          <p15:clr>
            <a:srgbClr val="FBAE40"/>
          </p15:clr>
        </p15:guide>
        <p15:guide id="4" pos="5885">
          <p15:clr>
            <a:srgbClr val="FBAE40"/>
          </p15:clr>
        </p15:guide>
        <p15:guide id="5" pos="487">
          <p15:clr>
            <a:srgbClr val="FBAE40"/>
          </p15:clr>
        </p15:guide>
        <p15:guide id="6" pos="759">
          <p15:clr>
            <a:srgbClr val="FBAE40"/>
          </p15:clr>
        </p15:guide>
        <p15:guide id="7" orient="horz" pos="1066">
          <p15:clr>
            <a:srgbClr val="FBAE40"/>
          </p15:clr>
        </p15:guide>
        <p15:guide id="8" orient="horz" pos="589">
          <p15:clr>
            <a:srgbClr val="FBAE40"/>
          </p15:clr>
        </p15:guide>
        <p15:guide id="9" orient="horz" pos="4173">
          <p15:clr>
            <a:srgbClr val="FBAE40"/>
          </p15:clr>
        </p15:guide>
        <p15:guide id="10" orient="horz" pos="127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84400" indent="-284400">
              <a:spcBef>
                <a:spcPts val="1098"/>
              </a:spcBef>
              <a:spcAft>
                <a:spcPts val="600"/>
              </a:spcAft>
              <a:defRPr/>
            </a:lvl1pPr>
            <a:lvl2pPr marL="284400" indent="-284400">
              <a:spcBef>
                <a:spcPts val="1098"/>
              </a:spcBef>
              <a:spcAft>
                <a:spcPts val="600"/>
              </a:spcAft>
              <a:defRPr/>
            </a:lvl2pPr>
            <a:lvl3pPr marL="284400" indent="-284400">
              <a:spcBef>
                <a:spcPts val="1098"/>
              </a:spcBef>
              <a:spcAft>
                <a:spcPts val="600"/>
              </a:spcAft>
              <a:defRPr/>
            </a:lvl3pPr>
            <a:lvl4pPr marL="284400" indent="-284400">
              <a:spcBef>
                <a:spcPts val="1098"/>
              </a:spcBef>
              <a:spcAft>
                <a:spcPts val="600"/>
              </a:spcAft>
              <a:defRPr/>
            </a:lvl4pPr>
            <a:lvl5pPr marL="284400" indent="-284400">
              <a:spcBef>
                <a:spcPts val="1098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836136" y="6996066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91110" y="6996066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791110" y="7111495"/>
            <a:ext cx="3595954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0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GB" sz="800" b="0" i="0" kern="1200" dirty="0">
                <a:effectLst/>
                <a:latin typeface="+mn-lt"/>
                <a:ea typeface="Lucida Sans" charset="0"/>
                <a:cs typeface="Lucida Sans" charset="0"/>
              </a:rPr>
              <a:t>P</a:t>
            </a:r>
            <a:r>
              <a:rPr lang="en-GB" sz="800" b="0" i="0" dirty="0">
                <a:latin typeface="+mn-lt"/>
                <a:ea typeface="Lucida Sans" charset="0"/>
                <a:cs typeface="Lucida Sans" charset="0"/>
              </a:rPr>
              <a:t>lan and implement a quality assurance programme </a:t>
            </a:r>
            <a:endParaRPr lang="en-US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5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>
                <a:solidFill>
                  <a:srgbClr val="DC1F26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19"/>
            <a:ext cx="664464" cy="67665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4C7EE-81F0-AD44-873C-C417DC194F95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FD5F8-FA43-2147-BE0F-F901015DC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93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55E93-F395-694D-987D-50BDD56F325B}" type="datetime1">
              <a:rPr lang="en-ZA" smtClean="0"/>
              <a:t>2018/03/06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4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3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3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3" y="7006700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4C7EE-81F0-AD44-873C-C417DC194F95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0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DBDFD5F8-FA43-2147-BE0F-F901015DC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</p:sldLayoutIdLst>
  <p:txStyles>
    <p:titleStyle>
      <a:lvl1pPr algn="l" defTabSz="1004377" rtl="0" eaLnBrk="1" latinLnBrk="0" hangingPunct="1">
        <a:lnSpc>
          <a:spcPct val="90000"/>
        </a:lnSpc>
        <a:spcBef>
          <a:spcPct val="0"/>
        </a:spcBef>
        <a:buNone/>
        <a:defRPr sz="280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51094" indent="-251094" algn="l" defTabSz="1004377" rtl="0" eaLnBrk="1" latinLnBrk="0" hangingPunct="1">
        <a:lnSpc>
          <a:spcPct val="100000"/>
        </a:lnSpc>
        <a:spcBef>
          <a:spcPts val="1098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53283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255471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757660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259848" indent="-251094" algn="l" defTabSz="1004377" rtl="0" eaLnBrk="1" latinLnBrk="0" hangingPunct="1">
        <a:lnSpc>
          <a:spcPct val="100000"/>
        </a:lnSpc>
        <a:spcBef>
          <a:spcPts val="549"/>
        </a:spcBef>
        <a:spcAft>
          <a:spcPts val="600"/>
        </a:spcAft>
        <a:buClr>
          <a:srgbClr val="DC1F26"/>
        </a:buClr>
        <a:buFont typeface="Wingdings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762037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225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414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602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18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377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565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754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0942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131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319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50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845941" y="4562879"/>
            <a:ext cx="34007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MODULE 7 (M7)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45941" y="3544708"/>
            <a:ext cx="56176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Trebuchet MS" charset="0"/>
                <a:ea typeface="Trebuchet MS" charset="0"/>
                <a:cs typeface="Trebuchet MS" charset="0"/>
              </a:rPr>
              <a:t>EXTERNAL QUALITY ASSURANCE </a:t>
            </a:r>
          </a:p>
        </p:txBody>
      </p:sp>
    </p:spTree>
    <p:extLst>
      <p:ext uri="{BB962C8B-B14F-4D97-AF65-F5344CB8AC3E}">
        <p14:creationId xmlns:p14="http://schemas.microsoft.com/office/powerpoint/2010/main" val="668832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204913" y="1818631"/>
            <a:ext cx="7631221" cy="4224703"/>
          </a:xfrm>
        </p:spPr>
        <p:txBody>
          <a:bodyPr>
            <a:noAutofit/>
          </a:bodyPr>
          <a:lstStyle/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much as possible, samples should be treated in the same manner as patient samples: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who will process the PT panel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Carefully read the instructions received with the PT panel &amp; fully understand what is required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 and complete testing as directed by the panel provider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Record results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PT reporting form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Return the PT results to the specified address using the specified format before the closure date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TESTING &amp; REPORTING PT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00963" y="6805613"/>
            <a:ext cx="2343150" cy="376237"/>
          </a:xfrm>
          <a:prstGeom prst="rect">
            <a:avLst/>
          </a:prstGeom>
        </p:spPr>
        <p:txBody>
          <a:bodyPr lIns="93444" tIns="46722" rIns="93444" bIns="46722" anchor="ctr"/>
          <a:lstStyle/>
          <a:p>
            <a:pPr>
              <a:defRPr/>
            </a:pPr>
            <a:fld id="{ED6BC387-ABE4-4747-924E-10FA64B88094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98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testing site should: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results and undertake troubleshooting and corrective actions for any PT failures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Troubleshooting should include a review of the pre-, analytical &amp; post-analytical process to identify problems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Troubleshooting may require the input from an advanced user to identify problems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whether the corrective actions have been effective</a:t>
            </a: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RETURNING PT RESULTS</a:t>
            </a:r>
          </a:p>
        </p:txBody>
      </p:sp>
    </p:spTree>
    <p:extLst>
      <p:ext uri="{BB962C8B-B14F-4D97-AF65-F5344CB8AC3E}">
        <p14:creationId xmlns:p14="http://schemas.microsoft.com/office/powerpoint/2010/main" val="1824763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50485" y="928678"/>
            <a:ext cx="7631221" cy="759006"/>
          </a:xfrm>
        </p:spPr>
        <p:txBody>
          <a:bodyPr>
            <a:noAutofit/>
          </a:bodyPr>
          <a:lstStyle/>
          <a:p>
            <a:r>
              <a:rPr lang="en-US" dirty="0"/>
              <a:t>EXAMPLE OF A XPERT MTB/RIF PT REPORT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14613" y="1872066"/>
            <a:ext cx="1671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Testing site information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31084" y="5009025"/>
            <a:ext cx="167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Site results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14613" y="6098912"/>
            <a:ext cx="16714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Final score</a:t>
            </a:r>
          </a:p>
        </p:txBody>
      </p:sp>
      <p:sp>
        <p:nvSpPr>
          <p:cNvPr id="12" name="Arrow: Right 11"/>
          <p:cNvSpPr/>
          <p:nvPr/>
        </p:nvSpPr>
        <p:spPr>
          <a:xfrm rot="10800000">
            <a:off x="6886638" y="6185919"/>
            <a:ext cx="644446" cy="214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/>
          <p:cNvSpPr/>
          <p:nvPr/>
        </p:nvSpPr>
        <p:spPr>
          <a:xfrm rot="10800000">
            <a:off x="6886638" y="5095434"/>
            <a:ext cx="644446" cy="214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/>
          <p:cNvSpPr/>
          <p:nvPr/>
        </p:nvSpPr>
        <p:spPr>
          <a:xfrm rot="10800000">
            <a:off x="6886638" y="2127958"/>
            <a:ext cx="644446" cy="214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2730" y="1971131"/>
            <a:ext cx="3804632" cy="4794964"/>
          </a:xfrm>
          <a:prstGeom prst="rect">
            <a:avLst/>
          </a:prstGeom>
        </p:spPr>
      </p:pic>
      <p:sp>
        <p:nvSpPr>
          <p:cNvPr id="10" name="Arrow: Right 12"/>
          <p:cNvSpPr/>
          <p:nvPr/>
        </p:nvSpPr>
        <p:spPr>
          <a:xfrm rot="10800000">
            <a:off x="6886638" y="3325851"/>
            <a:ext cx="644446" cy="2148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531084" y="2632012"/>
            <a:ext cx="19407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Report on the performance of all the sites  that took part in the testing</a:t>
            </a:r>
          </a:p>
        </p:txBody>
      </p:sp>
      <p:sp>
        <p:nvSpPr>
          <p:cNvPr id="2" name="Right Brace 1"/>
          <p:cNvSpPr/>
          <p:nvPr/>
        </p:nvSpPr>
        <p:spPr>
          <a:xfrm>
            <a:off x="6193971" y="2862949"/>
            <a:ext cx="566058" cy="11430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e 14"/>
          <p:cNvSpPr/>
          <p:nvPr/>
        </p:nvSpPr>
        <p:spPr>
          <a:xfrm>
            <a:off x="6187186" y="4263227"/>
            <a:ext cx="566058" cy="187923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88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144191"/>
              </p:ext>
            </p:extLst>
          </p:nvPr>
        </p:nvGraphicFramePr>
        <p:xfrm>
          <a:off x="1205353" y="2122477"/>
          <a:ext cx="7630864" cy="3618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5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8478">
                <a:tc>
                  <a:txBody>
                    <a:bodyPr/>
                    <a:lstStyle/>
                    <a:p>
                      <a:r>
                        <a:rPr lang="en-GB" sz="1600" dirty="0"/>
                        <a:t>Problem</a:t>
                      </a:r>
                    </a:p>
                  </a:txBody>
                  <a:tcPr marL="72611" marR="72611" marT="42963" marB="42963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Cause</a:t>
                      </a:r>
                    </a:p>
                  </a:txBody>
                  <a:tcPr marL="72611" marR="72611" marT="42963" marB="4296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9881">
                <a:tc>
                  <a:txBody>
                    <a:bodyPr/>
                    <a:lstStyle/>
                    <a:p>
                      <a:r>
                        <a:rPr kumimoji="0" lang="en-GB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PT results were not submitted to PT provider</a:t>
                      </a:r>
                    </a:p>
                  </a:txBody>
                  <a:tcPr marL="72611" marR="72611" marT="42963" marB="42963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 site did not receive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PT panel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panels received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damaged </a:t>
                      </a:r>
                    </a:p>
                    <a:p>
                      <a:pPr marL="285750" marR="0" indent="-285750" algn="l" defTabSz="100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panel not tested 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ite sent PT report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wrong address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report not returned</a:t>
                      </a:r>
                    </a:p>
                  </a:txBody>
                  <a:tcPr marL="72611" marR="72611" marT="42963" marB="4296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PT result report not available or reviewed</a:t>
                      </a:r>
                    </a:p>
                  </a:txBody>
                  <a:tcPr marL="72611" marR="72611" marT="42963" marB="42963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result report misplaced</a:t>
                      </a:r>
                    </a:p>
                  </a:txBody>
                  <a:tcPr marL="72611" marR="72611" marT="42963" marB="4296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1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PT results did not match expected results 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72611" marR="72611" marT="42963" marB="42963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US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result report not completed correctly</a:t>
                      </a:r>
                      <a:r>
                        <a:rPr kumimoji="0" lang="en-US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 transcription error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GB" sz="14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panel sample </a:t>
                      </a:r>
                      <a:r>
                        <a:rPr kumimoji="0" lang="en-GB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mix-up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GB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panel sample over-diluted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kumimoji="0" lang="en-GB" sz="14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 panel sample contaminated</a:t>
                      </a:r>
                      <a:endParaRPr kumimoji="0" lang="en-US" sz="14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611" marR="72611" marT="42963" marB="4296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COMMON PT PROBLEMS  </a:t>
            </a:r>
          </a:p>
        </p:txBody>
      </p:sp>
    </p:spTree>
    <p:extLst>
      <p:ext uri="{BB962C8B-B14F-4D97-AF65-F5344CB8AC3E}">
        <p14:creationId xmlns:p14="http://schemas.microsoft.com/office/powerpoint/2010/main" val="1465019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testing site should record the outcome of each proficiency testing round and look for trends over the year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Any negative trends should be reviewed and corrective actions implemented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Positive trends should be used to motivate the laboratory staff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MONITORING PT</a:t>
            </a:r>
          </a:p>
        </p:txBody>
      </p:sp>
    </p:spTree>
    <p:extLst>
      <p:ext uri="{BB962C8B-B14F-4D97-AF65-F5344CB8AC3E}">
        <p14:creationId xmlns:p14="http://schemas.microsoft.com/office/powerpoint/2010/main" val="1679816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04914" y="2765616"/>
            <a:ext cx="7631221" cy="422470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site proficiency testing data should be recorded by the PT programme (NTP/NTRL) and reviewed after each panel and annually for patterns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sites achieving less than 100% for the PT panel (even if scored a “Pass”) should investigate cause of errors and implement corrective actions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testing sites that fail a PT panel should receive a onsite supervisory visit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Testing sites failing more than one panel should be retrained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PT RESULT COMPILATION AND REVIEW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1" name="Rectangle 10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This slide is not needed when training basic GeneXpert users 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8059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5309" y="1979613"/>
            <a:ext cx="4465215" cy="4611670"/>
          </a:xfrm>
        </p:spPr>
        <p:txBody>
          <a:bodyPr>
            <a:normAutofit/>
          </a:bodyPr>
          <a:lstStyle/>
          <a:p>
            <a:pPr marL="117271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Purpose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objective of this exercise is to review a PT report and to identify problems 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Total Time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 minutes: 10 minutes to complete the questions, 15 minutes for feedback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EXERCISE: PT REPORT ANALYSIS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5586413" y="1979613"/>
            <a:ext cx="4457700" cy="4657725"/>
          </a:xfrm>
        </p:spPr>
        <p:txBody>
          <a:bodyPr>
            <a:noAutofit/>
          </a:bodyPr>
          <a:lstStyle/>
          <a:p>
            <a:pPr marL="117271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Instructions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groups of four, review the provided PT report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Identify the PT the problem(s), and list possible causes of the problem(s)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List possible corrective actions to address the problem(s)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 could the these corrective actions be monitored?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someone to report your findings &amp; suggestions </a:t>
            </a:r>
          </a:p>
        </p:txBody>
      </p:sp>
    </p:spTree>
    <p:extLst>
      <p:ext uri="{BB962C8B-B14F-4D97-AF65-F5344CB8AC3E}">
        <p14:creationId xmlns:p14="http://schemas.microsoft.com/office/powerpoint/2010/main" val="1286241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visits should be conducted at regular intervals to assess laboratory/testing site practices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visits are usually conducted by NTP/NTRL and/or partners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site will be contacted before the visit to ensure access and availability of staff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visits are conducted using standardized checklist for consistency and completeness of information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ON-SITE SUPERVISION VISITS</a:t>
            </a:r>
          </a:p>
        </p:txBody>
      </p:sp>
    </p:spTree>
    <p:extLst>
      <p:ext uri="{BB962C8B-B14F-4D97-AF65-F5344CB8AC3E}">
        <p14:creationId xmlns:p14="http://schemas.microsoft.com/office/powerpoint/2010/main" val="611168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assessor access to all testing areas and answer all their questions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Receive feedback from the assessor</a:t>
            </a:r>
          </a:p>
          <a:p>
            <a:pPr marL="753283" lvl="1" indent="-251094">
              <a:spcBef>
                <a:spcPts val="549"/>
              </a:spcBef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After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the assessors report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 recommendations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Address problems</a:t>
            </a: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69715" cy="759006"/>
          </a:xfrm>
        </p:spPr>
        <p:txBody>
          <a:bodyPr>
            <a:normAutofit fontScale="90000"/>
          </a:bodyPr>
          <a:lstStyle/>
          <a:p>
            <a:r>
              <a:rPr lang="en-US"/>
              <a:t>DURING AND AFTER THE </a:t>
            </a:r>
            <a:r>
              <a:rPr lang="en-US" dirty="0"/>
              <a:t>ON-SITE </a:t>
            </a:r>
            <a:r>
              <a:rPr lang="en-US"/>
              <a:t>SUPERVISION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674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376431" y="2533691"/>
          <a:ext cx="9022247" cy="4224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ADDRESSING PROBLEMS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64221" y="2051645"/>
            <a:ext cx="8112606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rPr>
              <a:t>Problems (or non-conformities) identified during onsite supervision visits must be investigated  </a:t>
            </a:r>
          </a:p>
        </p:txBody>
      </p:sp>
    </p:spTree>
    <p:extLst>
      <p:ext uri="{BB962C8B-B14F-4D97-AF65-F5344CB8AC3E}">
        <p14:creationId xmlns:p14="http://schemas.microsoft.com/office/powerpoint/2010/main" val="2098748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 to External Quality Assurance (EQA) and Proficiency Testing (PT) for Xpert MTB/RIF (Ultra)*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panel distribution &amp; the PT process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Common problems experienced with PT 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Conducting on-site supervision (Advanced users)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Supervision cycle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 of conducting on-site supervision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Reporting on-site supervision visits</a:t>
            </a:r>
          </a:p>
          <a:p>
            <a:pPr marL="753283" lvl="1" indent="-251094">
              <a:spcBef>
                <a:spcPts val="549"/>
              </a:spcBef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 CONTENTS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84056" y="6810641"/>
            <a:ext cx="31518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* Refers  to Xpert 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MTB/RIF and Xpert MTB/RIF Ultra</a:t>
            </a:r>
          </a:p>
        </p:txBody>
      </p:sp>
    </p:spTree>
    <p:extLst>
      <p:ext uri="{BB962C8B-B14F-4D97-AF65-F5344CB8AC3E}">
        <p14:creationId xmlns:p14="http://schemas.microsoft.com/office/powerpoint/2010/main" val="609580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three components of EQA?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EQA important?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responsibilities of the testing site if they receive an incorrect PT result?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7844070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0171" indent="-34290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EQA consists of PT, on-site supervision and slide re-checking (slide rechecking is not applicable to Xpert MTB/RIF &amp; Xpert Ultra)</a:t>
            </a:r>
          </a:p>
          <a:p>
            <a:pPr marL="460171" indent="-34290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Multiple PT samples are periodically sent to testing sites, analyzed and the reported results compared to the reference values</a:t>
            </a:r>
          </a:p>
          <a:p>
            <a:pPr marL="460171" indent="-34290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is used to improve performance across the laboratory network, and is an important tool for communicating with and motivating staff</a:t>
            </a:r>
          </a:p>
          <a:p>
            <a:pPr marL="460171" indent="-34290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testing site should review the PT results and undertake troubleshooting and corrective actions for any incorrect results</a:t>
            </a:r>
          </a:p>
          <a:p>
            <a:pPr marL="460171" lvl="1" indent="-342900">
              <a:spcBef>
                <a:spcPts val="429"/>
              </a:spcBef>
              <a:buSzPct val="68000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60171" indent="-342900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60171" indent="-342900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MESSAGES</a:t>
            </a:r>
          </a:p>
        </p:txBody>
      </p:sp>
    </p:spTree>
    <p:extLst>
      <p:ext uri="{BB962C8B-B14F-4D97-AF65-F5344CB8AC3E}">
        <p14:creationId xmlns:p14="http://schemas.microsoft.com/office/powerpoint/2010/main" val="128003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6934" y="4208374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John Rae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07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(For Advanced GeneXpert Users)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0050" y="3177884"/>
            <a:ext cx="7104063" cy="1256868"/>
          </a:xfrm>
        </p:spPr>
        <p:txBody>
          <a:bodyPr>
            <a:normAutofit/>
          </a:bodyPr>
          <a:lstStyle/>
          <a:p>
            <a:r>
              <a:rPr lang="en-GB" dirty="0"/>
              <a:t>CONDUCTING ONSITE SUPERVISION</a:t>
            </a:r>
          </a:p>
        </p:txBody>
      </p:sp>
    </p:spTree>
    <p:extLst>
      <p:ext uri="{BB962C8B-B14F-4D97-AF65-F5344CB8AC3E}">
        <p14:creationId xmlns:p14="http://schemas.microsoft.com/office/powerpoint/2010/main" val="12911216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9" name="Rectangle 3"/>
          <p:cNvSpPr>
            <a:spLocks noGrp="1" noChangeArrowheads="1"/>
          </p:cNvSpPr>
          <p:nvPr>
            <p:ph idx="1"/>
          </p:nvPr>
        </p:nvSpPr>
        <p:spPr>
          <a:xfrm>
            <a:off x="1114510" y="2629685"/>
            <a:ext cx="7812027" cy="422470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part of EQA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visits should be planned at regular intervals to assess laboratory/testing site practices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usually conducted by NTP/NTRL and/or partners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 be conducted by national level or regional/district level staff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 be conducted by advanced users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integrated with other on-site supervision where possible (e.g. quarterly NTP site visits)</a:t>
            </a: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ONSITE SUPERVISION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9" name="Rectangle 8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691991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ONSITE SUPERVISION CYCLE</a:t>
            </a: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-378544" y="1870159"/>
          <a:ext cx="6033740" cy="4415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rc 2"/>
          <p:cNvSpPr/>
          <p:nvPr/>
        </p:nvSpPr>
        <p:spPr>
          <a:xfrm>
            <a:off x="3797920" y="1889263"/>
            <a:ext cx="2291364" cy="1066646"/>
          </a:xfrm>
          <a:prstGeom prst="arc">
            <a:avLst>
              <a:gd name="adj1" fmla="val 10700728"/>
              <a:gd name="adj2" fmla="val 71811"/>
            </a:avLst>
          </a:prstGeom>
          <a:ln w="76200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79656" y="3893422"/>
            <a:ext cx="171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SUPERVISOR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4750" y="4808625"/>
            <a:ext cx="1790128" cy="37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</a:rPr>
              <a:t>TESTING SITE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661" y="2583828"/>
            <a:ext cx="5815584" cy="482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65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100178"/>
              </p:ext>
            </p:extLst>
          </p:nvPr>
        </p:nvGraphicFramePr>
        <p:xfrm>
          <a:off x="509496" y="1907629"/>
          <a:ext cx="9022056" cy="4973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7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7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7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705">
                <a:tc>
                  <a:txBody>
                    <a:bodyPr/>
                    <a:lstStyle/>
                    <a:p>
                      <a:r>
                        <a:rPr lang="en-GB" sz="1600" dirty="0"/>
                        <a:t>Supervisor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Testing site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Central level (NTP/NTRL)</a:t>
                      </a: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740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Schedules the onsite supervision with the testing site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Schedule the onsite supervision visit and ensure availability and access of the staff and facilities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Develop and circulate standardized checklists </a:t>
                      </a: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740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Conducts the onsite supervision using a standardized checklist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After the visit, perform root cause analysis on the problem(s) identified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Identify which sites require onsite supervision visits and inform the supervisor(s)</a:t>
                      </a: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7409"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Provides supportive supervision and mentoring as required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Develop action plans, with clear timeframes to address the cause of the problem(s)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Collate reports from onsite supervision visits and analyse data for trends </a:t>
                      </a: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915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Provides 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verbal feedback to the testing site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Implement the corrective actions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740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Prepares the onsite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supervision </a:t>
                      </a:r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report</a:t>
                      </a:r>
                      <a:r>
                        <a:rPr lang="en-GB" sz="14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and sends to the testing site and central level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Monitor the effectiveness of the corrective actions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6915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Record &amp; document what was done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87409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Store the report from the supervisor for review at the next onsite supervision visit </a:t>
                      </a:r>
                    </a:p>
                  </a:txBody>
                  <a:tcPr marL="85027" marR="85027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027" marR="85027" marT="42963" marB="4296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SUPERVISION ROLES &amp;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7793482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9" name="Rectangle 3"/>
          <p:cNvSpPr>
            <a:spLocks noGrp="1" noChangeArrowheads="1"/>
          </p:cNvSpPr>
          <p:nvPr>
            <p:ph idx="1"/>
          </p:nvPr>
        </p:nvSpPr>
        <p:spPr>
          <a:xfrm>
            <a:off x="1058082" y="2731883"/>
            <a:ext cx="7778053" cy="422470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should be conducted using standardized checklist for consistency and completeness of information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used to determine how well a site is performing and provide the opportunity for in person mentoring and immediate remediation of urgent problems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frequency of on-site supervision should be determined by the NTP/NTRL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Well performing testing sites can be visited less frequently but should still receive at least annual visit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ONSITE SUPERVISION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9" name="Rectangle 8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350999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91859" y="2195661"/>
            <a:ext cx="7631223" cy="461167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supervisor conducting the on-site supervision will schedule the site visit in advance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supervisor may need to discuss problems with laboratory management and the testing staff. The supervisor should ensure they are available on the day of the onsite supervision visit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supervision visit can take several hours depending on the nature of the visit and level of the testing site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1859" y="899517"/>
            <a:ext cx="9039701" cy="953161"/>
          </a:xfrm>
        </p:spPr>
        <p:txBody>
          <a:bodyPr>
            <a:noAutofit/>
          </a:bodyPr>
          <a:lstStyle/>
          <a:p>
            <a:r>
              <a:rPr lang="en-US" dirty="0"/>
              <a:t>ON-SITE SUPERVISION VISIT PROCESS</a:t>
            </a:r>
          </a:p>
        </p:txBody>
      </p:sp>
    </p:spTree>
    <p:extLst>
      <p:ext uri="{BB962C8B-B14F-4D97-AF65-F5344CB8AC3E}">
        <p14:creationId xmlns:p14="http://schemas.microsoft.com/office/powerpoint/2010/main" val="261691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91859" y="2195661"/>
            <a:ext cx="7631223" cy="4611670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Supervisors may require access to sample reception, GeneXpert testing area &amp; GeneXpert instrument, store and documentation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Supervisors may visit clinical staff and TB treatment areas. This information will be provided in advance to ensure availability of the clinical staff and facilities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Supervisors may wish to observe processing to determine the reason(s) for PT problems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7264" y="899517"/>
            <a:ext cx="9039701" cy="953161"/>
          </a:xfrm>
        </p:spPr>
        <p:txBody>
          <a:bodyPr>
            <a:noAutofit/>
          </a:bodyPr>
          <a:lstStyle/>
          <a:p>
            <a:r>
              <a:rPr lang="en-US" dirty="0"/>
              <a:t>ON-SITE SUPERVISION VISIT PROCESS</a:t>
            </a:r>
          </a:p>
        </p:txBody>
      </p:sp>
    </p:spTree>
    <p:extLst>
      <p:ext uri="{BB962C8B-B14F-4D97-AF65-F5344CB8AC3E}">
        <p14:creationId xmlns:p14="http://schemas.microsoft.com/office/powerpoint/2010/main" val="21026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EQA entails: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Panel testing or Proficiency testing (PT)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Slide re-checking</a:t>
            </a:r>
          </a:p>
          <a:p>
            <a:pPr marL="753283" lvl="1" indent="-251094">
              <a:spcBef>
                <a:spcPts val="549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Blinded re-checking (recommended for TB smear microscopy EQA) is not appropriate for Xpert MTB/RIF (Ultra( testing since the entire specimen is usually required to perform the test and no specimen can be saved for later re-checking</a:t>
            </a:r>
          </a:p>
          <a:p>
            <a:pPr marL="0" indent="0">
              <a:buNone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entails:</a:t>
            </a:r>
          </a:p>
          <a:p>
            <a:pPr marL="285750" indent="-28575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Sending a panel of biological materials with known results to testing sites for testing </a:t>
            </a:r>
          </a:p>
          <a:p>
            <a:pPr marL="285750" indent="-28575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PT panel results from the testing site are compared to a reference result (and with other laboratory results for the same panel of samples) to determine inter-testing site comparability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EXTERNAL QUALITY ASSURANCE (EQA) AND PROFICIENCY TESTING (PT)?</a:t>
            </a:r>
          </a:p>
        </p:txBody>
      </p:sp>
    </p:spTree>
    <p:extLst>
      <p:ext uri="{BB962C8B-B14F-4D97-AF65-F5344CB8AC3E}">
        <p14:creationId xmlns:p14="http://schemas.microsoft.com/office/powerpoint/2010/main" val="6430255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1" name="Rectangle 3"/>
          <p:cNvSpPr>
            <a:spLocks noGrp="1" noChangeArrowheads="1"/>
          </p:cNvSpPr>
          <p:nvPr>
            <p:ph idx="1"/>
          </p:nvPr>
        </p:nvSpPr>
        <p:spPr>
          <a:xfrm>
            <a:off x="1036063" y="2764294"/>
            <a:ext cx="7802417" cy="422470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any problems are identified during the onsite supervision, the supervisor might collect additional data for troubleshooting or conduct some onsite troubleshooting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supervisor may provide supportive supervision and mentoring to the GeneXpert staff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supervisor will provide verbal feedback to the laboratory management, staff involved in testing and hospital management on the day of the onsite supervision visit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058082" y="882211"/>
            <a:ext cx="9039701" cy="953161"/>
          </a:xfrm>
        </p:spPr>
        <p:txBody>
          <a:bodyPr>
            <a:noAutofit/>
          </a:bodyPr>
          <a:lstStyle/>
          <a:p>
            <a:r>
              <a:rPr lang="en-US" dirty="0"/>
              <a:t>PROCESS OF ON-SITE SUPERVISION VISITS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58082" y="1900276"/>
            <a:ext cx="6910818" cy="678076"/>
            <a:chOff x="1058082" y="1811133"/>
            <a:chExt cx="6910818" cy="678076"/>
          </a:xfrm>
        </p:grpSpPr>
        <p:sp>
          <p:nvSpPr>
            <p:cNvPr id="10" name="Rectangle 9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399453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1" name="Rectangle 3"/>
          <p:cNvSpPr>
            <a:spLocks noGrp="1" noChangeArrowheads="1"/>
          </p:cNvSpPr>
          <p:nvPr>
            <p:ph idx="1"/>
          </p:nvPr>
        </p:nvSpPr>
        <p:spPr>
          <a:xfrm>
            <a:off x="1058082" y="2843733"/>
            <a:ext cx="7920880" cy="4224703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supervisor provides a completed checklist and report within two weeks of completing the onsite supervision visit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report will include a list of problems identified (non-conformities)</a:t>
            </a:r>
          </a:p>
          <a:p>
            <a:pPr lvl="0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site will perform root-cause analysis, implement corrective actions to address the non-conformities and put measures in place to monitor the effectiveness of the corrective action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measures will be evaluated at the next onsite supervision visit  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205632" y="857972"/>
            <a:ext cx="9039701" cy="953161"/>
          </a:xfrm>
        </p:spPr>
        <p:txBody>
          <a:bodyPr>
            <a:noAutofit/>
          </a:bodyPr>
          <a:lstStyle/>
          <a:p>
            <a:r>
              <a:rPr lang="en-US" dirty="0"/>
              <a:t>PROCESS OF ON-SITE SUPERVISION VISITS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0" name="Rectangle 9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4155541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5141" y="2825955"/>
            <a:ext cx="7650766" cy="4224703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the testing site management and ensure they are aware of the time and date of visit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Ensure accessibility to testing and clinical facilities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laboratory management and ensure GeneXpert staff will be available during your visit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ORGANISING A </a:t>
            </a:r>
            <a:r>
              <a:rPr lang="en-US" dirty="0"/>
              <a:t>ONSITE SUPERVISION VISIT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0863" y="6886575"/>
            <a:ext cx="603250" cy="409575"/>
          </a:xfrm>
          <a:prstGeom prst="rect">
            <a:avLst/>
          </a:prstGeom>
        </p:spPr>
        <p:txBody>
          <a:bodyPr lIns="97896" tIns="48948" rIns="97896" bIns="48948" anchor="ctr"/>
          <a:lstStyle/>
          <a:p>
            <a:fld id="{181E19A2-A37D-D54A-8950-479B436AE018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7" name="Rectangle 16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02132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5370" y="2636465"/>
            <a:ext cx="7650766" cy="4224703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you go have the following items ready: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Correct checklist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Letter from programme granting access to the testing site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Arrange transport if necessary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a rewritable CD (1 per site) to collect data 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the previous checklist and nonconformities with you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ORGANISING A </a:t>
            </a:r>
            <a:r>
              <a:rPr lang="en-US" dirty="0"/>
              <a:t>ONSITE SUPERVISION VISIT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0863" y="6886575"/>
            <a:ext cx="603250" cy="409575"/>
          </a:xfrm>
          <a:prstGeom prst="rect">
            <a:avLst/>
          </a:prstGeom>
        </p:spPr>
        <p:txBody>
          <a:bodyPr lIns="97896" tIns="48948" rIns="97896" bIns="48948" anchor="ctr"/>
          <a:lstStyle/>
          <a:p>
            <a:fld id="{181E19A2-A37D-D54A-8950-479B436AE018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7" name="Rectangle 16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33509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4" y="2866873"/>
            <a:ext cx="7631221" cy="4224703"/>
          </a:xfrm>
        </p:spPr>
        <p:txBody>
          <a:bodyPr/>
          <a:lstStyle/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Introduce yourself and explain the purpose of your visit to the site management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your letter of introduction ready to show the management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Introduce yourself to the laboratory management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Introduce yourself to the testing site staff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ARRIVING AT THE TESTING SITE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0863" y="6886575"/>
            <a:ext cx="603250" cy="409575"/>
          </a:xfrm>
          <a:prstGeom prst="rect">
            <a:avLst/>
          </a:prstGeom>
        </p:spPr>
        <p:txBody>
          <a:bodyPr lIns="97896" tIns="48948" rIns="97896" bIns="48948" anchor="ctr"/>
          <a:lstStyle/>
          <a:p>
            <a:fld id="{181E19A2-A37D-D54A-8950-479B436AE018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6" name="Rectangle 15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08507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3624" y="2765616"/>
            <a:ext cx="7702511" cy="4224703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polite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opportunity for staff to ask questions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Provide mentoring and support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Collect performance indicator data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 evidence for non-conformities, do not include in the report personal opinions that are not backed up by evidence</a:t>
            </a:r>
          </a:p>
          <a:p>
            <a:pPr marL="117271" indent="0">
              <a:buNone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DURING YOUR ONSITE SUPERVISION VISIT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6" name="Rectangle 15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3212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4077" y="2694589"/>
            <a:ext cx="7642058" cy="422470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every question on the checklist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Write detailed notes, remember you are completing this so someone knows all about the testing site without having been to the testing site!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be afraid to mark “NO” if a condition or requirement is not fulfilled. Always explain why you say so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 not leave spaces empty, write “NA” (not applicable) if no information is available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COMPLETING THE CHECKLIST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6" name="Rectangle 15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61527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8082" y="2604268"/>
            <a:ext cx="7778053" cy="422470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complete: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Give detailed feedback, positive first then negative with constructive ways to improve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the site visit form to be left in the laboratory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Meet with hospital management for overall feedback, highlight areas in which hospital management can assist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FINISHING VISIT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1" name="Rectangle 10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18297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4" y="2765616"/>
            <a:ext cx="7631221" cy="4224703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Complete your report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Send report to the GeneXpert Focal Person or other supervisor for review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Review comments and finalize the report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Send finalized report to the testing site, NTP/NTRL and regional coordinators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THE VISIT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2" name="Rectangle 11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23341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04915" y="2694589"/>
            <a:ext cx="7561558" cy="4224703"/>
          </a:xfrm>
        </p:spPr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Site visit report should be recorded at a central level (NTP/NTRL) and reviewed after each quarter and annually for trends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Data should be used to: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Determine sites which require re-training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for equipment needs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Plan distribution of national documents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ON-SITE VISIT COMPILATION AND REVIEW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3" name="Rectangle 12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332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04912" y="2086437"/>
            <a:ext cx="7631223" cy="4611670"/>
          </a:xfrm>
        </p:spPr>
        <p:txBody>
          <a:bodyPr>
            <a:normAutofit fontScale="92500" lnSpcReduction="20000"/>
          </a:bodyPr>
          <a:lstStyle/>
          <a:p>
            <a:pPr lvl="1">
              <a:lnSpc>
                <a:spcPct val="120000"/>
              </a:lnSpc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EQA</a:t>
            </a:r>
          </a:p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“Inter-laboratory comparisons and other performance evaluations that may extend throughout all phases of the testing cycle, including interpretation of results; determination of individual and collective laboratory performance characteristics of examination procedures by means of inter-laboratory comparison; NOTE: the primary objectives of EQA are educational and may be supported by additional elements.” [CLSI GP27-A2]</a:t>
            </a:r>
          </a:p>
          <a:p>
            <a:pPr lvl="1">
              <a:lnSpc>
                <a:spcPct val="120000"/>
              </a:lnSpc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</a:t>
            </a:r>
          </a:p>
          <a:p>
            <a:pPr marL="117271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“A program in which multiple specimens are periodically sent to members of a group of laboratories for analysis and/or identification, in which each laboratory’s results are compared with those of other laboratories in the group and/or with an assigned value, and reported to the participating laboratory and others.” [CLSI GP27-A2] </a:t>
            </a:r>
          </a:p>
          <a:p>
            <a:pPr marL="117271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CLSA DEFINITIONS</a:t>
            </a:r>
          </a:p>
        </p:txBody>
      </p:sp>
    </p:spTree>
    <p:extLst>
      <p:ext uri="{BB962C8B-B14F-4D97-AF65-F5344CB8AC3E}">
        <p14:creationId xmlns:p14="http://schemas.microsoft.com/office/powerpoint/2010/main" val="3448387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1455" y="1936094"/>
            <a:ext cx="4465215" cy="4611670"/>
          </a:xfrm>
        </p:spPr>
        <p:txBody>
          <a:bodyPr>
            <a:normAutofit/>
          </a:bodyPr>
          <a:lstStyle/>
          <a:p>
            <a:pPr marL="117271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Purpose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objective of this exercise is to develop a checklist of items to be used during an on-site supervision visit 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17271" indent="0">
              <a:buNone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Total Time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 minutes: 15 minutes to complete the questions, 10 minutes for feedback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EXERCISE: ON-SITE SUPERVISION CHECKLIST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142276" y="1936070"/>
            <a:ext cx="4457700" cy="4657725"/>
          </a:xfrm>
        </p:spPr>
        <p:txBody>
          <a:bodyPr>
            <a:normAutofit/>
          </a:bodyPr>
          <a:lstStyle/>
          <a:p>
            <a:pPr marL="117271" indent="0">
              <a:buNone/>
            </a:pP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Process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groups of four, develop a checklist of items that should be considered by a supervisor when planning, conducting and reporting an onsite supervision visit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Select a someone to report your findings and suggestions </a:t>
            </a:r>
          </a:p>
        </p:txBody>
      </p:sp>
    </p:spTree>
    <p:extLst>
      <p:ext uri="{BB962C8B-B14F-4D97-AF65-F5344CB8AC3E}">
        <p14:creationId xmlns:p14="http://schemas.microsoft.com/office/powerpoint/2010/main" val="2495876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Why is it important to contact the testing site before conducting an on-site supervision visit?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are the responsibilities of the testing site if problems (non-conformities) are identified during the on-site supervision visit?</a:t>
            </a:r>
          </a:p>
          <a:p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the purpose of analysing data from on-site supervision visits at central level (NTP/NTRL)?  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20992549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0171" lvl="1" indent="-342900">
              <a:spcBef>
                <a:spcPts val="42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is used to determine how well a site is performing and provide the opportunity for in person mentoring and immediate remediation of urgent problems</a:t>
            </a:r>
          </a:p>
          <a:p>
            <a:pPr marL="460171" lvl="1" indent="-342900">
              <a:spcBef>
                <a:spcPts val="42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On-site supervision should be conducted using standardized checklist for consistency and completeness of information</a:t>
            </a:r>
          </a:p>
          <a:p>
            <a:pPr marL="460171" lvl="1" indent="-342900">
              <a:spcBef>
                <a:spcPts val="429"/>
              </a:spcBef>
              <a:buSzPct val="100000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testing site should review the feedback from an on-site supervision visit and undertake troubleshooting and corrective actions for any deviation in results or problems</a:t>
            </a:r>
          </a:p>
          <a:p>
            <a:pPr marL="390903" lvl="1" indent="-273632">
              <a:spcBef>
                <a:spcPts val="429"/>
              </a:spcBef>
              <a:buSzPct val="68000"/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90903" lvl="1" indent="-273632">
              <a:spcBef>
                <a:spcPts val="429"/>
              </a:spcBef>
              <a:buSzPct val="68000"/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90903" lvl="1" indent="-273632">
              <a:spcBef>
                <a:spcPts val="429"/>
              </a:spcBef>
              <a:buSzPct val="68000"/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90903" lvl="1" indent="-273632">
              <a:spcBef>
                <a:spcPts val="429"/>
              </a:spcBef>
              <a:buSzPct val="68000"/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90903" indent="-273632"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90903" indent="-273632">
              <a:buFont typeface="Arial" panose="020B0604020202020204" pitchFamily="34" charset="0"/>
              <a:buChar char="►"/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MESSAGES</a:t>
            </a:r>
          </a:p>
        </p:txBody>
      </p:sp>
    </p:spTree>
    <p:extLst>
      <p:ext uri="{BB962C8B-B14F-4D97-AF65-F5344CB8AC3E}">
        <p14:creationId xmlns:p14="http://schemas.microsoft.com/office/powerpoint/2010/main" val="17314250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43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6934" y="4208374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John Rae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8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can be used to improve performance across the laboratory network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an important tool for communicating with and motivating staff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It’s designed to identify and resolve serious problems with testing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can be used to access the competency of test operators, and is a ISO requirement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IMPORTANCE OF EQA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499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programme checks pre-analytical, analytical, and post-analytical processes occurring at the testing site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Panels of samples are sent to testing site several times per year 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samples are analyzed and the reported results are compared to reference values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indicate quality of personnel performance and test site operations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should be reviewed after each round and be monitored for trends over time</a:t>
            </a:r>
          </a:p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PT does not measure routine laboratory performance but may identify laboratories with major deficiencies</a:t>
            </a:r>
          </a:p>
          <a:p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TO PT</a:t>
            </a:r>
          </a:p>
        </p:txBody>
      </p:sp>
    </p:spTree>
    <p:extLst>
      <p:ext uri="{BB962C8B-B14F-4D97-AF65-F5344CB8AC3E}">
        <p14:creationId xmlns:p14="http://schemas.microsoft.com/office/powerpoint/2010/main" val="64438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984382"/>
              </p:ext>
            </p:extLst>
          </p:nvPr>
        </p:nvGraphicFramePr>
        <p:xfrm>
          <a:off x="629568" y="2605290"/>
          <a:ext cx="9022248" cy="4117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5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5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5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4763">
                <a:tc>
                  <a:txBody>
                    <a:bodyPr/>
                    <a:lstStyle/>
                    <a:p>
                      <a:r>
                        <a:rPr lang="en-GB" sz="1500" dirty="0"/>
                        <a:t>PT provider *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PT</a:t>
                      </a:r>
                      <a:r>
                        <a:rPr lang="en-GB" sz="1500" baseline="0" dirty="0"/>
                        <a:t> programme</a:t>
                      </a:r>
                      <a:endParaRPr lang="en-GB" sz="1500" dirty="0"/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Testing site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500" dirty="0"/>
                        <a:t>Advanced users</a:t>
                      </a: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9533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Manufacture PT panels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Collate PT results from all testing sites in the country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Receive panel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Conduct on-site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supervision visits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9533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Distribute PT panels to testing sites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Investigate PT problems from all testing sites 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to determine trends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Test panel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Troubleshoot PT problems</a:t>
                      </a: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9533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Collate reported PT panel results for all testing sites 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Arrange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supervisions to testing sites with PT problems 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Report panel result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Determine 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effectiveness of corrective actions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9533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Report PT outcomes to PT programme and testing sites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Re-train testing sites that repeatedly fail PT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Investigate &amp; implement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corrective actions for PT problems  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669"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Determine</a:t>
                      </a:r>
                      <a:r>
                        <a:rPr lang="en-GB" sz="13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effectiveness of corrective actions</a:t>
                      </a:r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763"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Monitor PT performance</a:t>
                      </a:r>
                    </a:p>
                  </a:txBody>
                  <a:tcPr marL="85926" marR="85926" marT="42963" marB="42963"/>
                </a:tc>
                <a:tc>
                  <a:txBody>
                    <a:bodyPr/>
                    <a:lstStyle/>
                    <a:p>
                      <a:endParaRPr lang="en-GB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marL="85926" marR="85926" marT="42963" marB="4296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PT ROLES &amp; RESPONSIBILITIES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058082" y="1811133"/>
            <a:ext cx="6910818" cy="678076"/>
            <a:chOff x="1058082" y="1811133"/>
            <a:chExt cx="6910818" cy="678076"/>
          </a:xfrm>
        </p:grpSpPr>
        <p:sp>
          <p:nvSpPr>
            <p:cNvPr id="10" name="Rectangle 9"/>
            <p:cNvSpPr/>
            <p:nvPr/>
          </p:nvSpPr>
          <p:spPr>
            <a:xfrm>
              <a:off x="1605769" y="197145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6531429" y="6838698"/>
            <a:ext cx="24000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* NTRL, SRL or commercial PT provider</a:t>
            </a:r>
          </a:p>
        </p:txBody>
      </p:sp>
    </p:spTree>
    <p:extLst>
      <p:ext uri="{BB962C8B-B14F-4D97-AF65-F5344CB8AC3E}">
        <p14:creationId xmlns:p14="http://schemas.microsoft.com/office/powerpoint/2010/main" val="42661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600010"/>
              </p:ext>
            </p:extLst>
          </p:nvPr>
        </p:nvGraphicFramePr>
        <p:xfrm>
          <a:off x="284232" y="187686"/>
          <a:ext cx="7248682" cy="501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PT CYCLE AT THE TESTING SITE</a:t>
            </a:r>
          </a:p>
        </p:txBody>
      </p:sp>
      <p:sp>
        <p:nvSpPr>
          <p:cNvPr id="6" name="Left-Right Arrow 5"/>
          <p:cNvSpPr/>
          <p:nvPr/>
        </p:nvSpPr>
        <p:spPr>
          <a:xfrm>
            <a:off x="284232" y="4662410"/>
            <a:ext cx="9472584" cy="774791"/>
          </a:xfrm>
          <a:prstGeom prst="leftRightArrow">
            <a:avLst>
              <a:gd name="adj1" fmla="val 50000"/>
              <a:gd name="adj2" fmla="val 44933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PT performance monitored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737060"/>
              </p:ext>
            </p:extLst>
          </p:nvPr>
        </p:nvGraphicFramePr>
        <p:xfrm>
          <a:off x="2679086" y="1436788"/>
          <a:ext cx="7107168" cy="5012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Curved Left Arrow 8"/>
          <p:cNvSpPr/>
          <p:nvPr/>
        </p:nvSpPr>
        <p:spPr>
          <a:xfrm>
            <a:off x="7632493" y="2294239"/>
            <a:ext cx="1012372" cy="914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Right Arrow 9"/>
          <p:cNvSpPr/>
          <p:nvPr/>
        </p:nvSpPr>
        <p:spPr>
          <a:xfrm>
            <a:off x="1531484" y="3448014"/>
            <a:ext cx="1045028" cy="10885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147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204913" y="2161927"/>
            <a:ext cx="7631221" cy="3938614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testing site must: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Check all contents when PT samples are received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Document the date PT samples were received</a:t>
            </a:r>
          </a:p>
          <a:p>
            <a:pPr lvl="1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 receipt and report any problems to the coordinator for the PT programme (e.g. NTRL, Quality Assurance Unit) </a:t>
            </a: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RECEIVING PT PANELS </a:t>
            </a:r>
          </a:p>
        </p:txBody>
      </p:sp>
    </p:spTree>
    <p:extLst>
      <p:ext uri="{BB962C8B-B14F-4D97-AF65-F5344CB8AC3E}">
        <p14:creationId xmlns:p14="http://schemas.microsoft.com/office/powerpoint/2010/main" val="431653380"/>
      </p:ext>
    </p:extLst>
  </p:cSld>
  <p:clrMapOvr>
    <a:masterClrMapping/>
  </p:clrMapOvr>
</p:sld>
</file>

<file path=ppt/theme/theme1.xml><?xml version="1.0" encoding="utf-8"?>
<a:theme xmlns:a="http://schemas.openxmlformats.org/drawingml/2006/main" name="GLI_PPT_Theme">
  <a:themeElements>
    <a:clrScheme name="GLI Colours 1">
      <a:dk1>
        <a:srgbClr val="000000"/>
      </a:dk1>
      <a:lt1>
        <a:srgbClr val="FEFEFE"/>
      </a:lt1>
      <a:dk2>
        <a:srgbClr val="000000"/>
      </a:dk2>
      <a:lt2>
        <a:srgbClr val="FEFEFE"/>
      </a:lt2>
      <a:accent1>
        <a:srgbClr val="5BBEB4"/>
      </a:accent1>
      <a:accent2>
        <a:srgbClr val="DB1F26"/>
      </a:accent2>
      <a:accent3>
        <a:srgbClr val="ADDACA"/>
      </a:accent3>
      <a:accent4>
        <a:srgbClr val="FEFEFE"/>
      </a:accent4>
      <a:accent5>
        <a:srgbClr val="FEFEFE"/>
      </a:accent5>
      <a:accent6>
        <a:srgbClr val="FEFEFE"/>
      </a:accent6>
      <a:hlink>
        <a:srgbClr val="0563C1"/>
      </a:hlink>
      <a:folHlink>
        <a:srgbClr val="30B8F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_PPT_Theme" id="{54974905-1CF1-0043-BBCB-41BBAB0C1BE9}" vid="{611F3CB0-063C-EE4F-801B-F7C9B03C39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GLI_PPT_Theme</Template>
  <TotalTime>3304</TotalTime>
  <Words>2699</Words>
  <Application>Microsoft Macintosh PowerPoint</Application>
  <PresentationFormat>Custom</PresentationFormat>
  <Paragraphs>317</Paragraphs>
  <Slides>43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Arial</vt:lpstr>
      <vt:lpstr>Calibri</vt:lpstr>
      <vt:lpstr>Lucida Sans</vt:lpstr>
      <vt:lpstr>Trebuchet MS</vt:lpstr>
      <vt:lpstr>Wingdings</vt:lpstr>
      <vt:lpstr>GLI_PPT_Theme</vt:lpstr>
      <vt:lpstr>PowerPoint Presentation</vt:lpstr>
      <vt:lpstr>MODULE CONTENTS</vt:lpstr>
      <vt:lpstr>WHAT ARE EXTERNAL QUALITY ASSURANCE (EQA) AND PROFICIENCY TESTING (PT)?</vt:lpstr>
      <vt:lpstr>CLSA DEFINITIONS</vt:lpstr>
      <vt:lpstr>IMPORTANCE OF EQA</vt:lpstr>
      <vt:lpstr>INTRODUCTION TO PT</vt:lpstr>
      <vt:lpstr>PT ROLES &amp; RESPONSIBILITIES</vt:lpstr>
      <vt:lpstr>PT CYCLE AT THE TESTING SITE</vt:lpstr>
      <vt:lpstr>RECEIVING PT PANELS </vt:lpstr>
      <vt:lpstr>TESTING &amp; REPORTING PT RESULTS</vt:lpstr>
      <vt:lpstr>RETURNING PT RESULTS</vt:lpstr>
      <vt:lpstr>EXAMPLE OF A XPERT MTB/RIF PT REPORT</vt:lpstr>
      <vt:lpstr>COMMON PT PROBLEMS  </vt:lpstr>
      <vt:lpstr>MONITORING PT</vt:lpstr>
      <vt:lpstr>PT RESULT COMPILATION AND REVIEW</vt:lpstr>
      <vt:lpstr>EXERCISE: PT REPORT ANALYSIS </vt:lpstr>
      <vt:lpstr>ON-SITE SUPERVISION VISITS</vt:lpstr>
      <vt:lpstr>DURING AND AFTER THE ON-SITE SUPERVISION VISIT</vt:lpstr>
      <vt:lpstr>ADDRESSING PROBLEMS</vt:lpstr>
      <vt:lpstr>DISCUSSION QUESTIONS</vt:lpstr>
      <vt:lpstr>KEY MESSAGES</vt:lpstr>
      <vt:lpstr>PowerPoint Presentation</vt:lpstr>
      <vt:lpstr>CONDUCTING ONSITE SUPERVISION</vt:lpstr>
      <vt:lpstr>ONSITE SUPERVISION</vt:lpstr>
      <vt:lpstr>ONSITE SUPERVISION CYCLE</vt:lpstr>
      <vt:lpstr>SUPERVISION ROLES &amp; RESPONSIBILITIES</vt:lpstr>
      <vt:lpstr>ONSITE SUPERVISION</vt:lpstr>
      <vt:lpstr>ON-SITE SUPERVISION VISIT PROCESS</vt:lpstr>
      <vt:lpstr>ON-SITE SUPERVISION VISIT PROCESS</vt:lpstr>
      <vt:lpstr>PROCESS OF ON-SITE SUPERVISION VISITS</vt:lpstr>
      <vt:lpstr>PROCESS OF ON-SITE SUPERVISION VISITS</vt:lpstr>
      <vt:lpstr>ORGANISING A ONSITE SUPERVISION VISIT</vt:lpstr>
      <vt:lpstr>ORGANISING A ONSITE SUPERVISION VISIT</vt:lpstr>
      <vt:lpstr>ARRIVING AT THE TESTING SITE</vt:lpstr>
      <vt:lpstr>DURING YOUR ONSITE SUPERVISION VISIT</vt:lpstr>
      <vt:lpstr>COMPLETING THE CHECKLIST</vt:lpstr>
      <vt:lpstr>FINISHING VISIT</vt:lpstr>
      <vt:lpstr>AFTER THE VISIT</vt:lpstr>
      <vt:lpstr>ON-SITE VISIT COMPILATION AND REVIEW</vt:lpstr>
      <vt:lpstr>EXERCISE: ON-SITE SUPERVISION CHECKLIST</vt:lpstr>
      <vt:lpstr>DISCUSSION QUESTIONS</vt:lpstr>
      <vt:lpstr>KEY MESSAGES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Andre Trollip</dc:creator>
  <cp:lastModifiedBy>Dr. Andre Trollip</cp:lastModifiedBy>
  <cp:revision>61</cp:revision>
  <dcterms:created xsi:type="dcterms:W3CDTF">2017-08-22T11:20:30Z</dcterms:created>
  <dcterms:modified xsi:type="dcterms:W3CDTF">2018-03-06T06:19:54Z</dcterms:modified>
</cp:coreProperties>
</file>