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9" r:id="rId1"/>
  </p:sldMasterIdLst>
  <p:notesMasterIdLst>
    <p:notesMasterId r:id="rId41"/>
  </p:notesMasterIdLst>
  <p:handoutMasterIdLst>
    <p:handoutMasterId r:id="rId42"/>
  </p:handoutMasterIdLst>
  <p:sldIdLst>
    <p:sldId id="570" r:id="rId2"/>
    <p:sldId id="272" r:id="rId3"/>
    <p:sldId id="258" r:id="rId4"/>
    <p:sldId id="444" r:id="rId5"/>
    <p:sldId id="575" r:id="rId6"/>
    <p:sldId id="578" r:id="rId7"/>
    <p:sldId id="573" r:id="rId8"/>
    <p:sldId id="474" r:id="rId9"/>
    <p:sldId id="371" r:id="rId10"/>
    <p:sldId id="372" r:id="rId11"/>
    <p:sldId id="398" r:id="rId12"/>
    <p:sldId id="397" r:id="rId13"/>
    <p:sldId id="574" r:id="rId14"/>
    <p:sldId id="576" r:id="rId15"/>
    <p:sldId id="431" r:id="rId16"/>
    <p:sldId id="373" r:id="rId17"/>
    <p:sldId id="467" r:id="rId18"/>
    <p:sldId id="410" r:id="rId19"/>
    <p:sldId id="469" r:id="rId20"/>
    <p:sldId id="468" r:id="rId21"/>
    <p:sldId id="374" r:id="rId22"/>
    <p:sldId id="413" r:id="rId23"/>
    <p:sldId id="465" r:id="rId24"/>
    <p:sldId id="375" r:id="rId25"/>
    <p:sldId id="401" r:id="rId26"/>
    <p:sldId id="376" r:id="rId27"/>
    <p:sldId id="466" r:id="rId28"/>
    <p:sldId id="579" r:id="rId29"/>
    <p:sldId id="470" r:id="rId30"/>
    <p:sldId id="473" r:id="rId31"/>
    <p:sldId id="435" r:id="rId32"/>
    <p:sldId id="482" r:id="rId33"/>
    <p:sldId id="471" r:id="rId34"/>
    <p:sldId id="480" r:id="rId35"/>
    <p:sldId id="478" r:id="rId36"/>
    <p:sldId id="479" r:id="rId37"/>
    <p:sldId id="483" r:id="rId38"/>
    <p:sldId id="484" r:id="rId39"/>
    <p:sldId id="577" r:id="rId40"/>
  </p:sldIdLst>
  <p:sldSz cx="10044113" cy="7559675"/>
  <p:notesSz cx="6858000" cy="9144000"/>
  <p:defaultTextStyle>
    <a:defPPr>
      <a:defRPr lang="zh-CN"/>
    </a:defPPr>
    <a:lvl1pPr algn="l" rtl="0" fontAlgn="base">
      <a:spcBef>
        <a:spcPct val="0"/>
      </a:spcBef>
      <a:spcAft>
        <a:spcPct val="0"/>
      </a:spcAft>
      <a:defRPr kern="1200">
        <a:solidFill>
          <a:schemeClr val="tx1"/>
        </a:solidFill>
        <a:latin typeface="Arial" charset="0"/>
        <a:ea typeface="黑体" charset="0"/>
        <a:cs typeface="黑体" charset="0"/>
      </a:defRPr>
    </a:lvl1pPr>
    <a:lvl2pPr marL="520888" algn="l" rtl="0" fontAlgn="base">
      <a:spcBef>
        <a:spcPct val="0"/>
      </a:spcBef>
      <a:spcAft>
        <a:spcPct val="0"/>
      </a:spcAft>
      <a:defRPr kern="1200">
        <a:solidFill>
          <a:schemeClr val="tx1"/>
        </a:solidFill>
        <a:latin typeface="Arial" charset="0"/>
        <a:ea typeface="黑体" charset="0"/>
        <a:cs typeface="黑体" charset="0"/>
      </a:defRPr>
    </a:lvl2pPr>
    <a:lvl3pPr marL="1041776" algn="l" rtl="0" fontAlgn="base">
      <a:spcBef>
        <a:spcPct val="0"/>
      </a:spcBef>
      <a:spcAft>
        <a:spcPct val="0"/>
      </a:spcAft>
      <a:defRPr kern="1200">
        <a:solidFill>
          <a:schemeClr val="tx1"/>
        </a:solidFill>
        <a:latin typeface="Arial" charset="0"/>
        <a:ea typeface="黑体" charset="0"/>
        <a:cs typeface="黑体" charset="0"/>
      </a:defRPr>
    </a:lvl3pPr>
    <a:lvl4pPr marL="1562664" algn="l" rtl="0" fontAlgn="base">
      <a:spcBef>
        <a:spcPct val="0"/>
      </a:spcBef>
      <a:spcAft>
        <a:spcPct val="0"/>
      </a:spcAft>
      <a:defRPr kern="1200">
        <a:solidFill>
          <a:schemeClr val="tx1"/>
        </a:solidFill>
        <a:latin typeface="Arial" charset="0"/>
        <a:ea typeface="黑体" charset="0"/>
        <a:cs typeface="黑体" charset="0"/>
      </a:defRPr>
    </a:lvl4pPr>
    <a:lvl5pPr marL="2083552" algn="l" rtl="0" fontAlgn="base">
      <a:spcBef>
        <a:spcPct val="0"/>
      </a:spcBef>
      <a:spcAft>
        <a:spcPct val="0"/>
      </a:spcAft>
      <a:defRPr kern="1200">
        <a:solidFill>
          <a:schemeClr val="tx1"/>
        </a:solidFill>
        <a:latin typeface="Arial" charset="0"/>
        <a:ea typeface="黑体" charset="0"/>
        <a:cs typeface="黑体" charset="0"/>
      </a:defRPr>
    </a:lvl5pPr>
    <a:lvl6pPr marL="2604440" algn="l" defTabSz="520888" rtl="0" eaLnBrk="1" latinLnBrk="0" hangingPunct="1">
      <a:defRPr kern="1200">
        <a:solidFill>
          <a:schemeClr val="tx1"/>
        </a:solidFill>
        <a:latin typeface="Arial" charset="0"/>
        <a:ea typeface="黑体" charset="0"/>
        <a:cs typeface="黑体" charset="0"/>
      </a:defRPr>
    </a:lvl6pPr>
    <a:lvl7pPr marL="3125328" algn="l" defTabSz="520888" rtl="0" eaLnBrk="1" latinLnBrk="0" hangingPunct="1">
      <a:defRPr kern="1200">
        <a:solidFill>
          <a:schemeClr val="tx1"/>
        </a:solidFill>
        <a:latin typeface="Arial" charset="0"/>
        <a:ea typeface="黑体" charset="0"/>
        <a:cs typeface="黑体" charset="0"/>
      </a:defRPr>
    </a:lvl7pPr>
    <a:lvl8pPr marL="3646216" algn="l" defTabSz="520888" rtl="0" eaLnBrk="1" latinLnBrk="0" hangingPunct="1">
      <a:defRPr kern="1200">
        <a:solidFill>
          <a:schemeClr val="tx1"/>
        </a:solidFill>
        <a:latin typeface="Arial" charset="0"/>
        <a:ea typeface="黑体" charset="0"/>
        <a:cs typeface="黑体" charset="0"/>
      </a:defRPr>
    </a:lvl8pPr>
    <a:lvl9pPr marL="4167104" algn="l" defTabSz="520888" rtl="0" eaLnBrk="1" latinLnBrk="0" hangingPunct="1">
      <a:defRPr kern="1200">
        <a:solidFill>
          <a:schemeClr val="tx1"/>
        </a:solidFill>
        <a:latin typeface="Arial" charset="0"/>
        <a:ea typeface="黑体" charset="0"/>
        <a:cs typeface="黑体" charset="0"/>
      </a:defRPr>
    </a:lvl9pPr>
  </p:defaultTextStyle>
  <p:extLst>
    <p:ext uri="{EFAFB233-063F-42B5-8137-9DF3F51BA10A}">
      <p15:sldGuideLst xmlns:p15="http://schemas.microsoft.com/office/powerpoint/2012/main">
        <p15:guide id="1" orient="horz" pos="2381" userDrawn="1">
          <p15:clr>
            <a:srgbClr val="A4A3A4"/>
          </p15:clr>
        </p15:guide>
        <p15:guide id="2" pos="316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Alexander" initials="HLA" lastIdx="1" clrIdx="0"/>
  <p:cmAuthor id="7" name="Dr. Andre Trollip" initials="DAT" lastIdx="1" clrIdx="7">
    <p:extLst/>
  </p:cmAuthor>
  <p:cmAuthor id="1" name="Heidi Albert" initials="HA" lastIdx="50" clrIdx="1"/>
  <p:cmAuthor id="8" name="Michele Merkel" initials="MM" lastIdx="2" clrIdx="8">
    <p:extLst/>
  </p:cmAuthor>
  <p:cmAuthor id="2" name="André Trollip" initials="APT" lastIdx="1" clrIdx="2">
    <p:extLst/>
  </p:cmAuthor>
  <p:cmAuthor id="9" name="Petra de Haas" initials="PdH" lastIdx="10" clrIdx="9">
    <p:extLst>
      <p:ext uri="{19B8F6BF-5375-455C-9EA6-DF929625EA0E}">
        <p15:presenceInfo xmlns:p15="http://schemas.microsoft.com/office/powerpoint/2012/main" userId="S-1-5-21-2705491831-2755821086-2422720599-5360" providerId="AD"/>
      </p:ext>
    </p:extLst>
  </p:cmAuthor>
  <p:cmAuthor id="3" name="André Trollip" initials="APT [2]" lastIdx="1" clrIdx="3">
    <p:extLst/>
  </p:cmAuthor>
  <p:cmAuthor id="4" name="André Trollip" initials="APT [2] [2]" lastIdx="1" clrIdx="4">
    <p:extLst/>
  </p:cmAuthor>
  <p:cmAuthor id="5" name="André Trollip" initials="APT [2] [2] [2]" lastIdx="1" clrIdx="5">
    <p:extLst/>
  </p:cmAuthor>
  <p:cmAuthor id="6" name="André Trollip" initials="APT [3]" lastIdx="1" clrIdx="6">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325" autoAdjust="0"/>
    <p:restoredTop sz="80094" autoAdjust="0"/>
  </p:normalViewPr>
  <p:slideViewPr>
    <p:cSldViewPr>
      <p:cViewPr varScale="1">
        <p:scale>
          <a:sx n="208" d="100"/>
          <a:sy n="208" d="100"/>
        </p:scale>
        <p:origin x="1928" y="184"/>
      </p:cViewPr>
      <p:guideLst>
        <p:guide orient="horz" pos="2381"/>
        <p:guide pos="316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1" d="100"/>
        <a:sy n="91" d="100"/>
      </p:scale>
      <p:origin x="0" y="0"/>
    </p:cViewPr>
  </p:sorterViewPr>
  <p:notesViewPr>
    <p:cSldViewPr>
      <p:cViewPr varScale="1">
        <p:scale>
          <a:sx n="88" d="100"/>
          <a:sy n="88" d="100"/>
        </p:scale>
        <p:origin x="-942"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A5EEB-3CBB-6A40-A4AB-69F0FC031BCF}" type="datetimeFigureOut">
              <a:rPr lang="fr-FR" smtClean="0"/>
              <a:t>06/03/2018</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72B661-5ED5-F344-A644-7D2A6C152D6C}" type="slidenum">
              <a:rPr lang="fr-FR" smtClean="0"/>
              <a:t>‹#›</a:t>
            </a:fld>
            <a:endParaRPr lang="fr-FR"/>
          </a:p>
        </p:txBody>
      </p:sp>
    </p:spTree>
    <p:extLst>
      <p:ext uri="{BB962C8B-B14F-4D97-AF65-F5344CB8AC3E}">
        <p14:creationId xmlns:p14="http://schemas.microsoft.com/office/powerpoint/2010/main" val="5103005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Rectangle 1"/>
          <p:cNvSpPr>
            <a:spLocks noGrp="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fr-CA" altLang="zh-CN"/>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43691550-46B2-3E4F-B291-C367AFEB28E7}" type="datetimeFigureOut">
              <a:rPr lang="fr-FR" altLang="zh-CN"/>
              <a:pPr/>
              <a:t>06/03/2018</a:t>
            </a:fld>
            <a:endParaRPr lang="fr-CA" altLang="zh-CN"/>
          </a:p>
        </p:txBody>
      </p:sp>
      <p:sp>
        <p:nvSpPr>
          <p:cNvPr id="11268" name="Rectangle 3"/>
          <p:cNvSpPr>
            <a:spLocks noGrp="1" noRot="1" noChangeAspect="1"/>
          </p:cNvSpPr>
          <p:nvPr>
            <p:ph type="sldImg" idx="2"/>
          </p:nvPr>
        </p:nvSpPr>
        <p:spPr bwMode="auto">
          <a:xfrm>
            <a:off x="1150938" y="685800"/>
            <a:ext cx="4556125" cy="3429000"/>
          </a:xfrm>
          <a:prstGeom prst="rect">
            <a:avLst/>
          </a:prstGeom>
          <a:noFill/>
          <a:ln w="12700">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altLang="zh-CN"/>
              <a:t>Cliquez pour modifier les styles du texte du masque</a:t>
            </a:r>
          </a:p>
          <a:p>
            <a:pPr lvl="1"/>
            <a:r>
              <a:rPr lang="fr-FR" altLang="zh-CN"/>
              <a:t>Deuxième niveau</a:t>
            </a:r>
          </a:p>
          <a:p>
            <a:pPr lvl="2"/>
            <a:r>
              <a:rPr lang="fr-FR" altLang="zh-CN"/>
              <a:t>Troisième niveau</a:t>
            </a:r>
          </a:p>
          <a:p>
            <a:pPr lvl="3"/>
            <a:r>
              <a:rPr lang="fr-FR" altLang="zh-CN"/>
              <a:t>Quatrième niveau</a:t>
            </a:r>
          </a:p>
          <a:p>
            <a:pPr lvl="4"/>
            <a:r>
              <a:rPr lang="fr-FR" altLang="zh-CN"/>
              <a:t>Cinquième niveau</a:t>
            </a:r>
            <a:endParaRPr lang="fr-CA" altLang="zh-CN"/>
          </a:p>
        </p:txBody>
      </p:sp>
      <p:sp>
        <p:nvSpPr>
          <p:cNvPr id="13318" name="Rectangle 5"/>
          <p:cNvSpPr>
            <a:spLocks noGrp="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fr-CA" altLang="zh-CN"/>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67B894A4-CD3E-8541-84CD-AE7D909749E7}" type="slidenum">
              <a:rPr lang="fr-CA" altLang="zh-CN"/>
              <a:pPr/>
              <a:t>‹#›</a:t>
            </a:fld>
            <a:endParaRPr lang="fr-CA" altLang="zh-CN"/>
          </a:p>
        </p:txBody>
      </p:sp>
    </p:spTree>
    <p:extLst>
      <p:ext uri="{BB962C8B-B14F-4D97-AF65-F5344CB8AC3E}">
        <p14:creationId xmlns:p14="http://schemas.microsoft.com/office/powerpoint/2010/main" val="168157662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1pPr>
    <a:lvl2pPr marL="520888"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2pPr>
    <a:lvl3pPr marL="1041776"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3pPr>
    <a:lvl4pPr marL="1562664"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4pPr>
    <a:lvl5pPr marL="2083552"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5pPr>
    <a:lvl6pPr marL="2604440" algn="l" defTabSz="1041776" rtl="0" eaLnBrk="1" latinLnBrk="0" hangingPunct="1">
      <a:defRPr sz="1400" kern="1200">
        <a:solidFill>
          <a:schemeClr val="tx1"/>
        </a:solidFill>
        <a:latin typeface="+mn-lt"/>
        <a:ea typeface="+mn-ea"/>
        <a:cs typeface="+mn-cs"/>
      </a:defRPr>
    </a:lvl6pPr>
    <a:lvl7pPr marL="3125328" algn="l" defTabSz="1041776" rtl="0" eaLnBrk="1" latinLnBrk="0" hangingPunct="1">
      <a:defRPr sz="1400" kern="1200">
        <a:solidFill>
          <a:schemeClr val="tx1"/>
        </a:solidFill>
        <a:latin typeface="+mn-lt"/>
        <a:ea typeface="+mn-ea"/>
        <a:cs typeface="+mn-cs"/>
      </a:defRPr>
    </a:lvl7pPr>
    <a:lvl8pPr marL="3646216" algn="l" defTabSz="1041776" rtl="0" eaLnBrk="1" latinLnBrk="0" hangingPunct="1">
      <a:defRPr sz="1400" kern="1200">
        <a:solidFill>
          <a:schemeClr val="tx1"/>
        </a:solidFill>
        <a:latin typeface="+mn-lt"/>
        <a:ea typeface="+mn-ea"/>
        <a:cs typeface="+mn-cs"/>
      </a:defRPr>
    </a:lvl8pPr>
    <a:lvl9pPr marL="4167104" algn="l" defTabSz="1041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8" name="Rectangle 7"/>
          <p:cNvSpPr/>
          <p:nvPr/>
        </p:nvSpPr>
        <p:spPr>
          <a:xfrm>
            <a:off x="0" y="3177884"/>
            <a:ext cx="2630184" cy="1256868"/>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63607" y="6325428"/>
            <a:ext cx="1146477" cy="871438"/>
          </a:xfrm>
          <a:prstGeom prst="rect">
            <a:avLst/>
          </a:prstGeom>
        </p:spPr>
      </p:pic>
      <p:sp>
        <p:nvSpPr>
          <p:cNvPr id="11" name="Content Placeholder 15"/>
          <p:cNvSpPr>
            <a:spLocks noGrp="1"/>
          </p:cNvSpPr>
          <p:nvPr>
            <p:ph sz="quarter" idx="13" hasCustomPrompt="1"/>
          </p:nvPr>
        </p:nvSpPr>
        <p:spPr>
          <a:xfrm>
            <a:off x="2940051" y="4551364"/>
            <a:ext cx="5522913" cy="498475"/>
          </a:xfrm>
        </p:spPr>
        <p:txBody>
          <a:bodyPr/>
          <a:lstStyle>
            <a:lvl1pPr marL="0" indent="0">
              <a:buNone/>
              <a:defRPr sz="1600" baseline="0"/>
            </a:lvl1pPr>
          </a:lstStyle>
          <a:p>
            <a:pPr lvl="0"/>
            <a:r>
              <a:rPr lang="en-US" dirty="0"/>
              <a:t>Click to edit Sub header</a:t>
            </a:r>
          </a:p>
        </p:txBody>
      </p:sp>
      <p:sp>
        <p:nvSpPr>
          <p:cNvPr id="12" name="Title 16"/>
          <p:cNvSpPr>
            <a:spLocks noGrp="1"/>
          </p:cNvSpPr>
          <p:nvPr>
            <p:ph type="title" hasCustomPrompt="1"/>
          </p:nvPr>
        </p:nvSpPr>
        <p:spPr>
          <a:xfrm>
            <a:off x="2940051" y="3177884"/>
            <a:ext cx="5522913" cy="1256868"/>
          </a:xfrm>
        </p:spPr>
        <p:txBody>
          <a:bodyPr wrap="square">
            <a:normAutofit/>
          </a:bodyPr>
          <a:lstStyle>
            <a:lvl1pPr>
              <a:defRPr sz="2800"/>
            </a:lvl1pPr>
          </a:lstStyle>
          <a:p>
            <a:r>
              <a:rPr lang="en-US" dirty="0"/>
              <a:t>CLICK TO EDIT MASTER TITLE STYLE </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ide present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4" name="Content Placeholder 3"/>
          <p:cNvSpPr>
            <a:spLocks noGrp="1"/>
          </p:cNvSpPr>
          <p:nvPr>
            <p:ph sz="quarter" idx="10"/>
          </p:nvPr>
        </p:nvSpPr>
        <p:spPr>
          <a:xfrm>
            <a:off x="511679" y="1641748"/>
            <a:ext cx="9022248" cy="45052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56067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6E8C9B-B95B-D745-BDE5-935B2EFE4275}" type="datetime1">
              <a:rPr lang="en-ZA" smtClean="0"/>
              <a:t>2018/03/06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7093655" y="7038442"/>
            <a:ext cx="2259925" cy="402483"/>
          </a:xfrm>
          <a:prstGeom prst="rect">
            <a:avLst/>
          </a:prstGeom>
        </p:spPr>
        <p:txBody>
          <a:bodyPr/>
          <a:lstStyle/>
          <a:p>
            <a:fld id="{E2C4D301-A70E-3E43-AE0A-9757AD428F12}" type="slidenum">
              <a:rPr lang="en-US" smtClean="0"/>
              <a:t>‹#›</a:t>
            </a:fld>
            <a:endParaRPr lang="en-US"/>
          </a:p>
        </p:txBody>
      </p:sp>
    </p:spTree>
    <p:extLst>
      <p:ext uri="{BB962C8B-B14F-4D97-AF65-F5344CB8AC3E}">
        <p14:creationId xmlns:p14="http://schemas.microsoft.com/office/powerpoint/2010/main" val="14106997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F55E93-F395-694D-987D-50BDD56F325B}" type="datetime1">
              <a:rPr lang="en-ZA" smtClean="0"/>
              <a:t>2018/03/06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093655" y="7038442"/>
            <a:ext cx="2259925" cy="402483"/>
          </a:xfrm>
          <a:prstGeom prst="rect">
            <a:avLst/>
          </a:prstGeom>
        </p:spPr>
        <p:txBody>
          <a:bodyPr/>
          <a:lstStyle/>
          <a:p>
            <a:fld id="{E2C4D301-A70E-3E43-AE0A-9757AD428F12}" type="slidenum">
              <a:rPr lang="en-US" smtClean="0"/>
              <a:t>‹#›</a:t>
            </a:fld>
            <a:endParaRPr lang="en-US"/>
          </a:p>
        </p:txBody>
      </p:sp>
    </p:spTree>
    <p:extLst>
      <p:ext uri="{BB962C8B-B14F-4D97-AF65-F5344CB8AC3E}">
        <p14:creationId xmlns:p14="http://schemas.microsoft.com/office/powerpoint/2010/main" val="1088358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4913" y="2012414"/>
            <a:ext cx="7631223" cy="4611670"/>
          </a:xfrm>
        </p:spPr>
        <p:txBody>
          <a:bodyPr/>
          <a:lstStyle>
            <a:lvl1pPr marL="266690" indent="-266690">
              <a:spcBef>
                <a:spcPts val="1030"/>
              </a:spcBef>
              <a:spcAft>
                <a:spcPts val="563"/>
              </a:spcAft>
              <a:defRPr/>
            </a:lvl1pPr>
            <a:lvl2pPr marL="266690" indent="-266690">
              <a:spcBef>
                <a:spcPts val="1030"/>
              </a:spcBef>
              <a:spcAft>
                <a:spcPts val="563"/>
              </a:spcAft>
              <a:defRPr/>
            </a:lvl2pPr>
            <a:lvl3pPr marL="266690" indent="-266690">
              <a:spcBef>
                <a:spcPts val="1030"/>
              </a:spcBef>
              <a:spcAft>
                <a:spcPts val="563"/>
              </a:spcAft>
              <a:defRPr/>
            </a:lvl3pPr>
            <a:lvl4pPr marL="266690" indent="-266690">
              <a:spcBef>
                <a:spcPts val="1030"/>
              </a:spcBef>
              <a:spcAft>
                <a:spcPts val="563"/>
              </a:spcAft>
              <a:defRPr/>
            </a:lvl4pPr>
            <a:lvl5pPr marL="266690" indent="-266690">
              <a:spcBef>
                <a:spcPts val="1030"/>
              </a:spcBef>
              <a:spcAft>
                <a:spcPts val="563"/>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936046"/>
            <a:ext cx="791110" cy="759006"/>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836136" y="6996067"/>
            <a:ext cx="517444" cy="563609"/>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91111" y="6996067"/>
            <a:ext cx="431515" cy="45719"/>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3"/>
          <p:cNvSpPr txBox="1">
            <a:spLocks/>
          </p:cNvSpPr>
          <p:nvPr/>
        </p:nvSpPr>
        <p:spPr>
          <a:xfrm>
            <a:off x="791110" y="7111494"/>
            <a:ext cx="4807010" cy="180505"/>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750" i="0" kern="1200" dirty="0">
                <a:effectLst/>
                <a:latin typeface="+mn-lt"/>
                <a:ea typeface="Lucida Sans" charset="0"/>
                <a:cs typeface="Lucida Sans" charset="0"/>
              </a:rPr>
              <a:t>GLI Training Package: </a:t>
            </a:r>
            <a:r>
              <a:rPr lang="en-US" sz="750" b="0" i="0" kern="1200" dirty="0">
                <a:effectLst/>
                <a:latin typeface="+mn-lt"/>
                <a:ea typeface="Lucida Sans" charset="0"/>
                <a:cs typeface="Lucida Sans" charset="0"/>
              </a:rPr>
              <a:t>Xpert</a:t>
            </a:r>
            <a:r>
              <a:rPr lang="en-US" sz="750" b="0" i="0" kern="1200" baseline="0" dirty="0">
                <a:effectLst/>
                <a:latin typeface="+mn-lt"/>
                <a:ea typeface="Lucida Sans" charset="0"/>
                <a:cs typeface="Lucida Sans" charset="0"/>
              </a:rPr>
              <a:t> MTB/RIF (Ultra) </a:t>
            </a:r>
            <a:r>
              <a:rPr lang="en-US" sz="750" b="0" i="0" kern="1200" dirty="0">
                <a:effectLst/>
                <a:latin typeface="+mn-lt"/>
                <a:ea typeface="Lucida Sans" charset="0"/>
                <a:cs typeface="Lucida Sans" charset="0"/>
              </a:rPr>
              <a:t>Module 6: </a:t>
            </a:r>
            <a:r>
              <a:rPr lang="en-GB" sz="750" b="0" i="0" kern="1200" dirty="0">
                <a:effectLst/>
                <a:latin typeface="+mn-lt"/>
                <a:ea typeface="Lucida Sans" charset="0"/>
                <a:cs typeface="Lucida Sans" charset="0"/>
              </a:rPr>
              <a:t>Q</a:t>
            </a:r>
            <a:r>
              <a:rPr lang="en-GB" sz="750" b="0" i="0" dirty="0">
                <a:latin typeface="+mn-lt"/>
                <a:ea typeface="Lucida Sans" charset="0"/>
                <a:cs typeface="Lucida Sans" charset="0"/>
              </a:rPr>
              <a:t>uality assurance of the Xpert MTB/RIF (</a:t>
            </a:r>
            <a:r>
              <a:rPr lang="en-GB" sz="750" b="0" i="0" baseline="0" dirty="0">
                <a:latin typeface="+mn-lt"/>
                <a:ea typeface="Lucida Sans" charset="0"/>
                <a:cs typeface="Lucida Sans" charset="0"/>
              </a:rPr>
              <a:t>Ultra)</a:t>
            </a:r>
            <a:r>
              <a:rPr lang="en-GB" sz="750" b="0" i="0" dirty="0">
                <a:latin typeface="+mn-lt"/>
                <a:ea typeface="Lucida Sans" charset="0"/>
                <a:cs typeface="Lucida Sans" charset="0"/>
              </a:rPr>
              <a:t> </a:t>
            </a:r>
            <a:endParaRPr lang="en-US" sz="844" b="0" i="0" dirty="0">
              <a:latin typeface="+mn-lt"/>
              <a:ea typeface="Lucida Sans" charset="0"/>
              <a:cs typeface="Lucida Sans" charset="0"/>
            </a:endParaRPr>
          </a:p>
        </p:txBody>
      </p:sp>
      <p:sp>
        <p:nvSpPr>
          <p:cNvPr id="12" name="Slide Number Placeholder 24"/>
          <p:cNvSpPr txBox="1">
            <a:spLocks/>
          </p:cNvSpPr>
          <p:nvPr/>
        </p:nvSpPr>
        <p:spPr>
          <a:xfrm>
            <a:off x="8836135" y="6996068"/>
            <a:ext cx="506303" cy="295932"/>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z="1125" smtClean="0"/>
              <a:pPr/>
              <a:t>‹#›</a:t>
            </a:fld>
            <a:endParaRPr lang="en-US" sz="1125" dirty="0"/>
          </a:p>
        </p:txBody>
      </p:sp>
      <p:sp>
        <p:nvSpPr>
          <p:cNvPr id="17" name="Title 16"/>
          <p:cNvSpPr>
            <a:spLocks noGrp="1"/>
          </p:cNvSpPr>
          <p:nvPr>
            <p:ph type="title" hasCustomPrompt="1"/>
          </p:nvPr>
        </p:nvSpPr>
        <p:spPr>
          <a:xfrm>
            <a:off x="1204914" y="936046"/>
            <a:ext cx="7631221" cy="759006"/>
          </a:xfrm>
        </p:spPr>
        <p:txBody>
          <a:bodyPr wrap="square">
            <a:normAutofit/>
          </a:bodyPr>
          <a:lstStyle/>
          <a:p>
            <a:r>
              <a:rPr lang="en-US" dirty="0"/>
              <a:t>CLICK TO EDIT MASTER TITLE STYLE </a:t>
            </a:r>
          </a:p>
        </p:txBody>
      </p:sp>
    </p:spTree>
  </p:cSld>
  <p:clrMapOvr>
    <a:masterClrMapping/>
  </p:clrMapOvr>
  <p:extLst mod="1">
    <p:ext uri="{DCECCB84-F9BA-43D5-87BE-67443E8EF086}">
      <p15:sldGuideLst xmlns:p15="http://schemas.microsoft.com/office/powerpoint/2012/main">
        <p15:guide id="1" orient="horz" pos="2386" userDrawn="1">
          <p15:clr>
            <a:srgbClr val="FBAE40"/>
          </p15:clr>
        </p15:guide>
        <p15:guide id="2" pos="2972" userDrawn="1">
          <p15:clr>
            <a:srgbClr val="FBAE40"/>
          </p15:clr>
        </p15:guide>
        <p15:guide id="3" pos="5232" userDrawn="1">
          <p15:clr>
            <a:srgbClr val="FBAE40"/>
          </p15:clr>
        </p15:guide>
        <p15:guide id="4" pos="5530" userDrawn="1">
          <p15:clr>
            <a:srgbClr val="FBAE40"/>
          </p15:clr>
        </p15:guide>
        <p15:guide id="5" pos="458" userDrawn="1">
          <p15:clr>
            <a:srgbClr val="FBAE40"/>
          </p15:clr>
        </p15:guide>
        <p15:guide id="6" pos="713" userDrawn="1">
          <p15:clr>
            <a:srgbClr val="FBAE40"/>
          </p15:clr>
        </p15:guide>
        <p15:guide id="7" orient="horz" pos="1068" userDrawn="1">
          <p15:clr>
            <a:srgbClr val="FBAE40"/>
          </p15:clr>
        </p15:guide>
        <p15:guide id="8" orient="horz" pos="590" userDrawn="1">
          <p15:clr>
            <a:srgbClr val="FBAE40"/>
          </p15:clr>
        </p15:guide>
        <p15:guide id="9" orient="horz" pos="4182" userDrawn="1">
          <p15:clr>
            <a:srgbClr val="FBAE40"/>
          </p15:clr>
        </p15:guide>
        <p15:guide id="10" orient="horz" pos="1273"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xercise slide">
    <p:spTree>
      <p:nvGrpSpPr>
        <p:cNvPr id="1" name=""/>
        <p:cNvGrpSpPr/>
        <p:nvPr/>
      </p:nvGrpSpPr>
      <p:grpSpPr>
        <a:xfrm>
          <a:off x="0" y="0"/>
          <a:ext cx="0" cy="0"/>
          <a:chOff x="0" y="0"/>
          <a:chExt cx="0" cy="0"/>
        </a:xfrm>
      </p:grpSpPr>
      <p:sp>
        <p:nvSpPr>
          <p:cNvPr id="10" name="Content Placeholder 2"/>
          <p:cNvSpPr>
            <a:spLocks noGrp="1"/>
          </p:cNvSpPr>
          <p:nvPr>
            <p:ph idx="1"/>
          </p:nvPr>
        </p:nvSpPr>
        <p:spPr>
          <a:xfrm>
            <a:off x="1204913" y="2012414"/>
            <a:ext cx="7631223" cy="4611670"/>
          </a:xfrm>
        </p:spPr>
        <p:txBody>
          <a:bodyPr/>
          <a:lstStyle>
            <a:lvl1pPr marL="266690" indent="-266690">
              <a:spcBef>
                <a:spcPts val="1030"/>
              </a:spcBef>
              <a:spcAft>
                <a:spcPts val="563"/>
              </a:spcAft>
              <a:defRPr/>
            </a:lvl1pPr>
            <a:lvl2pPr marL="266690" indent="-266690">
              <a:spcBef>
                <a:spcPts val="1030"/>
              </a:spcBef>
              <a:spcAft>
                <a:spcPts val="563"/>
              </a:spcAft>
              <a:defRPr/>
            </a:lvl2pPr>
            <a:lvl3pPr marL="266690" indent="-266690">
              <a:spcBef>
                <a:spcPts val="1030"/>
              </a:spcBef>
              <a:spcAft>
                <a:spcPts val="563"/>
              </a:spcAft>
              <a:defRPr/>
            </a:lvl3pPr>
            <a:lvl4pPr marL="266690" indent="-266690">
              <a:spcBef>
                <a:spcPts val="1030"/>
              </a:spcBef>
              <a:spcAft>
                <a:spcPts val="563"/>
              </a:spcAft>
              <a:defRPr/>
            </a:lvl4pPr>
            <a:lvl5pPr marL="266690" indent="-266690">
              <a:spcBef>
                <a:spcPts val="1030"/>
              </a:spcBef>
              <a:spcAft>
                <a:spcPts val="563"/>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p:cNvSpPr/>
          <p:nvPr/>
        </p:nvSpPr>
        <p:spPr>
          <a:xfrm>
            <a:off x="0" y="936046"/>
            <a:ext cx="791110" cy="75900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836136" y="6996067"/>
            <a:ext cx="517444" cy="563609"/>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91111" y="6996067"/>
            <a:ext cx="431515" cy="45719"/>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3"/>
          <p:cNvSpPr txBox="1">
            <a:spLocks/>
          </p:cNvSpPr>
          <p:nvPr/>
        </p:nvSpPr>
        <p:spPr>
          <a:xfrm>
            <a:off x="791110" y="7111495"/>
            <a:ext cx="4518978" cy="180504"/>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750" i="0" kern="1200" dirty="0">
                <a:effectLst/>
                <a:latin typeface="+mn-lt"/>
                <a:ea typeface="Lucida Sans" charset="0"/>
                <a:cs typeface="Lucida Sans" charset="0"/>
              </a:rPr>
              <a:t>GLI Training Package: </a:t>
            </a:r>
            <a:r>
              <a:rPr lang="en-US" sz="750" b="0" i="0" kern="1200" dirty="0">
                <a:solidFill>
                  <a:schemeClr val="tx1"/>
                </a:solidFill>
                <a:effectLst/>
                <a:latin typeface="Verdana" charset="0"/>
                <a:ea typeface="Lucida Sans" charset="0"/>
                <a:cs typeface="Lucida Sans" charset="0"/>
              </a:rPr>
              <a:t>TB Module 7: </a:t>
            </a:r>
            <a:r>
              <a:rPr lang="en-GB" sz="750" b="0" i="0" kern="1200" dirty="0">
                <a:solidFill>
                  <a:schemeClr val="tx1"/>
                </a:solidFill>
                <a:effectLst/>
                <a:latin typeface="Verdana" charset="0"/>
                <a:ea typeface="Lucida Sans" charset="0"/>
                <a:cs typeface="Lucida Sans" charset="0"/>
              </a:rPr>
              <a:t>Q</a:t>
            </a:r>
            <a:r>
              <a:rPr lang="en-GB" sz="750" b="0" i="0" kern="1200" dirty="0">
                <a:solidFill>
                  <a:schemeClr val="tx1"/>
                </a:solidFill>
                <a:latin typeface="Verdana" charset="0"/>
                <a:ea typeface="Lucida Sans" charset="0"/>
                <a:cs typeface="Lucida Sans" charset="0"/>
              </a:rPr>
              <a:t>uality assurance of the Xpert MTB/RIF and</a:t>
            </a:r>
            <a:r>
              <a:rPr lang="en-GB" sz="750" b="0" i="0" kern="1200" baseline="0" dirty="0">
                <a:solidFill>
                  <a:schemeClr val="tx1"/>
                </a:solidFill>
                <a:latin typeface="Verdana" charset="0"/>
                <a:ea typeface="Lucida Sans" charset="0"/>
                <a:cs typeface="Lucida Sans" charset="0"/>
              </a:rPr>
              <a:t> Ultra tests</a:t>
            </a:r>
            <a:r>
              <a:rPr lang="en-GB" sz="750" b="0" i="0" kern="1200" dirty="0">
                <a:solidFill>
                  <a:schemeClr val="tx1"/>
                </a:solidFill>
                <a:latin typeface="Verdana" charset="0"/>
                <a:ea typeface="Lucida Sans" charset="0"/>
                <a:cs typeface="Lucida Sans" charset="0"/>
              </a:rPr>
              <a:t> </a:t>
            </a:r>
            <a:endParaRPr lang="en-US" sz="844" b="0" i="0" dirty="0">
              <a:latin typeface="+mn-lt"/>
              <a:ea typeface="Lucida Sans" charset="0"/>
              <a:cs typeface="Lucida Sans" charset="0"/>
            </a:endParaRPr>
          </a:p>
        </p:txBody>
      </p:sp>
      <p:sp>
        <p:nvSpPr>
          <p:cNvPr id="15" name="Slide Number Placeholder 24"/>
          <p:cNvSpPr txBox="1">
            <a:spLocks/>
          </p:cNvSpPr>
          <p:nvPr/>
        </p:nvSpPr>
        <p:spPr>
          <a:xfrm>
            <a:off x="8836135" y="6996068"/>
            <a:ext cx="506303" cy="295932"/>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z="1125" smtClean="0"/>
              <a:pPr/>
              <a:t>‹#›</a:t>
            </a:fld>
            <a:endParaRPr lang="en-US" sz="1125" dirty="0"/>
          </a:p>
        </p:txBody>
      </p:sp>
      <p:sp>
        <p:nvSpPr>
          <p:cNvPr id="16" name="Title 16"/>
          <p:cNvSpPr>
            <a:spLocks noGrp="1"/>
          </p:cNvSpPr>
          <p:nvPr>
            <p:ph type="title" hasCustomPrompt="1"/>
          </p:nvPr>
        </p:nvSpPr>
        <p:spPr>
          <a:xfrm>
            <a:off x="1204914" y="936046"/>
            <a:ext cx="7631221" cy="759006"/>
          </a:xfrm>
        </p:spPr>
        <p:txBody>
          <a:bodyPr wrap="square">
            <a:normAutofit/>
          </a:bodyPr>
          <a:lstStyle>
            <a:lvl1pPr>
              <a:defRPr>
                <a:solidFill>
                  <a:srgbClr val="DC1F26"/>
                </a:solidFill>
              </a:defRPr>
            </a:lvl1pPr>
          </a:lstStyle>
          <a:p>
            <a:r>
              <a:rPr lang="en-US" dirty="0"/>
              <a:t>CLICK TO EDIT MASTER TITLE STYLE </a:t>
            </a:r>
          </a:p>
        </p:txBody>
      </p:sp>
      <p:pic>
        <p:nvPicPr>
          <p:cNvPr id="17" name="Picture 1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714" y="967220"/>
            <a:ext cx="664464" cy="676656"/>
          </a:xfrm>
          <a:prstGeom prst="rect">
            <a:avLst/>
          </a:prstGeom>
        </p:spPr>
      </p:pic>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sp>
        <p:nvSpPr>
          <p:cNvPr id="11" name="TextBox 1"/>
          <p:cNvSpPr txBox="1"/>
          <p:nvPr userDrawn="1"/>
        </p:nvSpPr>
        <p:spPr>
          <a:xfrm>
            <a:off x="7464743" y="6894653"/>
            <a:ext cx="2459471" cy="373508"/>
          </a:xfrm>
          <a:prstGeom prst="rect">
            <a:avLst/>
          </a:prstGeom>
          <a:noFill/>
        </p:spPr>
        <p:txBody>
          <a:bodyPr wrap="none" lIns="97861" tIns="48931" rIns="97861" bIns="48931" rtlCol="0">
            <a:spAutoFit/>
          </a:bodyPr>
          <a:lstStyle/>
          <a:p>
            <a:pPr algn="r"/>
            <a:r>
              <a:rPr lang="en-US" sz="1785" b="1" dirty="0">
                <a:solidFill>
                  <a:schemeClr val="bg1"/>
                </a:solidFill>
              </a:rPr>
              <a:t>GLI</a:t>
            </a:r>
            <a:r>
              <a:rPr lang="en-US" sz="1785" b="1" baseline="0" dirty="0">
                <a:solidFill>
                  <a:schemeClr val="bg1"/>
                </a:solidFill>
              </a:rPr>
              <a:t> training package</a:t>
            </a:r>
            <a:endParaRPr lang="en-US" sz="1785" b="1" dirty="0">
              <a:solidFill>
                <a:schemeClr val="bg1"/>
              </a:solidFill>
            </a:endParaRPr>
          </a:p>
        </p:txBody>
      </p:sp>
    </p:spTree>
    <p:extLst>
      <p:ext uri="{BB962C8B-B14F-4D97-AF65-F5344CB8AC3E}">
        <p14:creationId xmlns:p14="http://schemas.microsoft.com/office/powerpoint/2010/main" val="1530786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Compariso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502206" y="1632891"/>
            <a:ext cx="4436150" cy="4989036"/>
          </a:xfrm>
        </p:spPr>
        <p:txBody>
          <a:bodyPr/>
          <a:lstStyle>
            <a:lvl1pPr>
              <a:defRPr sz="3007"/>
            </a:lvl1pPr>
            <a:lvl2pPr>
              <a:defRPr sz="2537"/>
            </a:lvl2pPr>
            <a:lvl3pPr>
              <a:defRPr sz="2161"/>
            </a:lvl3pPr>
            <a:lvl4pPr>
              <a:defRPr sz="1973"/>
            </a:lvl4pPr>
            <a:lvl5pPr>
              <a:defRPr sz="1973"/>
            </a:lvl5pPr>
            <a:extLst/>
          </a:lstStyle>
          <a:p>
            <a:pPr lvl="0"/>
            <a:r>
              <a:rPr lang="en-US" b="0" i="0" noProof="0" dirty="0">
                <a:solidFill>
                  <a:srgbClr val="212121"/>
                </a:solidFill>
                <a:effectLst/>
                <a:latin typeface="arial"/>
              </a:rPr>
              <a:t>Comparison slide</a:t>
            </a:r>
            <a:endParaRPr lang="en-GB" altLang="zh-CN" noProof="0" dirty="0"/>
          </a:p>
        </p:txBody>
      </p:sp>
      <p:sp>
        <p:nvSpPr>
          <p:cNvPr id="4" name="Content Placeholder 3"/>
          <p:cNvSpPr>
            <a:spLocks noGrp="1"/>
          </p:cNvSpPr>
          <p:nvPr>
            <p:ph sz="half" idx="2"/>
          </p:nvPr>
        </p:nvSpPr>
        <p:spPr>
          <a:xfrm>
            <a:off x="5105758" y="1632891"/>
            <a:ext cx="4436150" cy="4989036"/>
          </a:xfrm>
        </p:spPr>
        <p:txBody>
          <a:bodyPr/>
          <a:lstStyle>
            <a:lvl1pPr>
              <a:defRPr sz="3007"/>
            </a:lvl1pPr>
            <a:lvl2pPr>
              <a:defRPr sz="2537"/>
            </a:lvl2pPr>
            <a:lvl3pPr>
              <a:defRPr sz="2161"/>
            </a:lvl3pPr>
            <a:lvl4pPr>
              <a:defRPr sz="1973"/>
            </a:lvl4pPr>
            <a:lvl5pPr>
              <a:defRPr sz="1973"/>
            </a:lvl5pPr>
            <a:extLst/>
          </a:lstStyle>
          <a:p>
            <a:pPr lvl="0"/>
            <a:r>
              <a:rPr lang="en-US" b="0" i="0" noProof="0">
                <a:solidFill>
                  <a:srgbClr val="212121"/>
                </a:solidFill>
                <a:effectLst/>
                <a:latin typeface="arial"/>
              </a:rPr>
              <a:t>Click to edit Master text styles</a:t>
            </a:r>
          </a:p>
          <a:p>
            <a:pPr lvl="1"/>
            <a:r>
              <a:rPr lang="en-US" b="0" i="0" noProof="0">
                <a:solidFill>
                  <a:srgbClr val="212121"/>
                </a:solidFill>
                <a:effectLst/>
                <a:latin typeface="arial"/>
              </a:rPr>
              <a:t>Second level</a:t>
            </a:r>
          </a:p>
          <a:p>
            <a:pPr lvl="2"/>
            <a:r>
              <a:rPr lang="en-US" b="0" i="0" noProof="0">
                <a:solidFill>
                  <a:srgbClr val="212121"/>
                </a:solidFill>
                <a:effectLst/>
                <a:latin typeface="arial"/>
              </a:rPr>
              <a:t>Third level</a:t>
            </a:r>
          </a:p>
          <a:p>
            <a:pPr lvl="3"/>
            <a:r>
              <a:rPr lang="en-US" b="0" i="0" noProof="0">
                <a:solidFill>
                  <a:srgbClr val="212121"/>
                </a:solidFill>
                <a:effectLst/>
                <a:latin typeface="arial"/>
              </a:rPr>
              <a:t>Fourth level</a:t>
            </a:r>
          </a:p>
          <a:p>
            <a:pPr lvl="4"/>
            <a:r>
              <a:rPr lang="en-US" b="0" i="0" noProof="0">
                <a:solidFill>
                  <a:srgbClr val="212121"/>
                </a:solidFill>
                <a:effectLst/>
                <a:latin typeface="arial"/>
              </a:rPr>
              <a:t>Fifth level</a:t>
            </a:r>
            <a:endParaRPr lang="en-GB" altLang="zh-CN" noProof="0" dirty="0"/>
          </a:p>
        </p:txBody>
      </p:sp>
      <p:sp>
        <p:nvSpPr>
          <p:cNvPr id="8" name="Title 7"/>
          <p:cNvSpPr>
            <a:spLocks noGrp="1"/>
          </p:cNvSpPr>
          <p:nvPr>
            <p:ph type="title" hasCustomPrompt="1"/>
          </p:nvPr>
        </p:nvSpPr>
        <p:spPr/>
        <p:txBody>
          <a:bodyPr rtlCol="0">
            <a:normAutofit/>
          </a:bodyPr>
          <a:lstStyle>
            <a:lvl1pPr>
              <a:defRPr sz="4135" baseline="0"/>
            </a:lvl1pPr>
            <a:extLst/>
          </a:lstStyle>
          <a:p>
            <a:r>
              <a:rPr lang="en-GB" noProof="0" dirty="0"/>
              <a:t>Slide title</a:t>
            </a:r>
          </a:p>
        </p:txBody>
      </p:sp>
      <p:cxnSp>
        <p:nvCxnSpPr>
          <p:cNvPr id="9" name="Connecteur droit 8"/>
          <p:cNvCxnSpPr/>
          <p:nvPr userDrawn="1"/>
        </p:nvCxnSpPr>
        <p:spPr>
          <a:xfrm>
            <a:off x="513568" y="1319197"/>
            <a:ext cx="901697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6534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Activity slide 2">
    <p:spTree>
      <p:nvGrpSpPr>
        <p:cNvPr id="1" name=""/>
        <p:cNvGrpSpPr/>
        <p:nvPr/>
      </p:nvGrpSpPr>
      <p:grpSpPr>
        <a:xfrm>
          <a:off x="0" y="0"/>
          <a:ext cx="0" cy="0"/>
          <a:chOff x="0" y="0"/>
          <a:chExt cx="0" cy="0"/>
        </a:xfrm>
      </p:grpSpPr>
      <p:sp>
        <p:nvSpPr>
          <p:cNvPr id="8" name="Down Arrow Callout 7"/>
          <p:cNvSpPr/>
          <p:nvPr userDrawn="1"/>
        </p:nvSpPr>
        <p:spPr>
          <a:xfrm>
            <a:off x="510933" y="419982"/>
            <a:ext cx="9022248" cy="1183585"/>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 name="Title 1"/>
          <p:cNvSpPr>
            <a:spLocks noGrp="1"/>
          </p:cNvSpPr>
          <p:nvPr>
            <p:ph type="title" hasCustomPrompt="1"/>
          </p:nvPr>
        </p:nvSpPr>
        <p:spPr>
          <a:xfrm>
            <a:off x="502206" y="302738"/>
            <a:ext cx="9039702" cy="1016460"/>
          </a:xfrm>
        </p:spPr>
        <p:txBody>
          <a:bodyPr/>
          <a:lstStyle>
            <a:lvl1pPr algn="ctr">
              <a:defRPr baseline="0">
                <a:solidFill>
                  <a:schemeClr val="bg1"/>
                </a:solidFill>
              </a:defRPr>
            </a:lvl1pPr>
          </a:lstStyle>
          <a:p>
            <a:r>
              <a:rPr lang="en-US" dirty="0"/>
              <a:t>Exercise slide title</a:t>
            </a:r>
            <a:endParaRPr lang="en-GB" dirty="0"/>
          </a:p>
        </p:txBody>
      </p:sp>
      <p:sp>
        <p:nvSpPr>
          <p:cNvPr id="7" name="Text Placeholder 5"/>
          <p:cNvSpPr>
            <a:spLocks noGrp="1"/>
          </p:cNvSpPr>
          <p:nvPr>
            <p:ph type="body" sz="quarter" idx="11" hasCustomPrompt="1"/>
          </p:nvPr>
        </p:nvSpPr>
        <p:spPr>
          <a:xfrm>
            <a:off x="5308477" y="1718108"/>
            <a:ext cx="4582729" cy="4657982"/>
          </a:xfrm>
        </p:spPr>
        <p:txBody>
          <a:bodyPr/>
          <a:lstStyle>
            <a:lvl1pPr>
              <a:defRPr baseline="0"/>
            </a:lvl1pPr>
          </a:lstStyle>
          <a:p>
            <a:pPr lvl="0"/>
            <a:r>
              <a:rPr lang="en-US" dirty="0"/>
              <a:t>Outcomes </a:t>
            </a:r>
          </a:p>
          <a:p>
            <a:pPr lvl="0"/>
            <a:r>
              <a:rPr lang="en-US" dirty="0"/>
              <a:t>feedback</a:t>
            </a:r>
            <a:endParaRPr lang="en-GB" dirty="0"/>
          </a:p>
        </p:txBody>
      </p:sp>
      <p:sp>
        <p:nvSpPr>
          <p:cNvPr id="4" name="Content Placeholder 3"/>
          <p:cNvSpPr>
            <a:spLocks noGrp="1"/>
          </p:cNvSpPr>
          <p:nvPr>
            <p:ph sz="quarter" idx="12"/>
          </p:nvPr>
        </p:nvSpPr>
        <p:spPr>
          <a:xfrm>
            <a:off x="510933" y="1718108"/>
            <a:ext cx="4511124" cy="4696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1837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Activity slide">
    <p:spTree>
      <p:nvGrpSpPr>
        <p:cNvPr id="1" name=""/>
        <p:cNvGrpSpPr/>
        <p:nvPr/>
      </p:nvGrpSpPr>
      <p:grpSpPr>
        <a:xfrm>
          <a:off x="0" y="0"/>
          <a:ext cx="0" cy="0"/>
          <a:chOff x="0" y="0"/>
          <a:chExt cx="0" cy="0"/>
        </a:xfrm>
      </p:grpSpPr>
      <p:sp>
        <p:nvSpPr>
          <p:cNvPr id="8" name="Down Arrow Callout 7"/>
          <p:cNvSpPr/>
          <p:nvPr userDrawn="1"/>
        </p:nvSpPr>
        <p:spPr>
          <a:xfrm>
            <a:off x="510933" y="419982"/>
            <a:ext cx="9022248" cy="1183585"/>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baseline="0">
                <a:solidFill>
                  <a:schemeClr val="bg1"/>
                </a:solidFill>
              </a:defRPr>
            </a:lvl1pPr>
          </a:lstStyle>
          <a:p>
            <a:r>
              <a:rPr lang="en-US" dirty="0"/>
              <a:t>Exercise slide title</a:t>
            </a:r>
            <a:endParaRPr lang="en-GB" dirty="0"/>
          </a:p>
        </p:txBody>
      </p:sp>
      <p:sp>
        <p:nvSpPr>
          <p:cNvPr id="4" name="Content Placeholder 3"/>
          <p:cNvSpPr>
            <a:spLocks noGrp="1"/>
          </p:cNvSpPr>
          <p:nvPr>
            <p:ph sz="quarter" idx="11"/>
          </p:nvPr>
        </p:nvSpPr>
        <p:spPr>
          <a:xfrm>
            <a:off x="496761" y="1794468"/>
            <a:ext cx="9022248" cy="454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497464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Key messages slide">
    <p:spTree>
      <p:nvGrpSpPr>
        <p:cNvPr id="1" name=""/>
        <p:cNvGrpSpPr/>
        <p:nvPr/>
      </p:nvGrpSpPr>
      <p:grpSpPr>
        <a:xfrm>
          <a:off x="0" y="0"/>
          <a:ext cx="0" cy="0"/>
          <a:chOff x="0" y="0"/>
          <a:chExt cx="0" cy="0"/>
        </a:xfrm>
      </p:grpSpPr>
      <p:sp>
        <p:nvSpPr>
          <p:cNvPr id="5" name="Down Arrow Callout 4"/>
          <p:cNvSpPr/>
          <p:nvPr userDrawn="1"/>
        </p:nvSpPr>
        <p:spPr>
          <a:xfrm>
            <a:off x="510933" y="419982"/>
            <a:ext cx="9022248" cy="1183585"/>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a:solidFill>
                  <a:schemeClr val="bg1"/>
                </a:solidFill>
              </a:defRPr>
            </a:lvl1pPr>
          </a:lstStyle>
          <a:p>
            <a:r>
              <a:rPr lang="en-US" dirty="0"/>
              <a:t>Key messages </a:t>
            </a:r>
            <a:endParaRPr lang="en-GB" dirty="0"/>
          </a:p>
        </p:txBody>
      </p:sp>
      <p:sp>
        <p:nvSpPr>
          <p:cNvPr id="3" name="Text Placeholder 3"/>
          <p:cNvSpPr>
            <a:spLocks noGrp="1"/>
          </p:cNvSpPr>
          <p:nvPr>
            <p:ph type="body" sz="quarter" idx="10" hasCustomPrompt="1"/>
          </p:nvPr>
        </p:nvSpPr>
        <p:spPr>
          <a:xfrm>
            <a:off x="487811" y="1614705"/>
            <a:ext cx="9068492" cy="4330268"/>
          </a:xfrm>
        </p:spPr>
        <p:txBody>
          <a:bodyPr/>
          <a:lstStyle>
            <a:lvl1pPr marL="117271" marR="0" indent="0" algn="l" defTabSz="859262" rtl="0" eaLnBrk="1" fontAlgn="base" latinLnBrk="0" hangingPunct="1">
              <a:lnSpc>
                <a:spcPct val="100000"/>
              </a:lnSpc>
              <a:spcBef>
                <a:spcPts val="429"/>
              </a:spcBef>
              <a:spcAft>
                <a:spcPct val="0"/>
              </a:spcAft>
              <a:buClr>
                <a:schemeClr val="accent1"/>
              </a:buClr>
              <a:buSzPct val="68000"/>
              <a:buFont typeface="Arial" panose="020B0604020202020204" pitchFamily="34" charset="0"/>
              <a:buNone/>
              <a:tabLst/>
              <a:defRPr lang="en-US" sz="2631" b="0" i="0" kern="1200" baseline="0" dirty="0" smtClean="0">
                <a:solidFill>
                  <a:schemeClr val="tx2"/>
                </a:solidFill>
                <a:effectLst/>
                <a:latin typeface="Arial" panose="020B0604020202020204" pitchFamily="34" charset="0"/>
                <a:ea typeface="+mn-ea"/>
                <a:cs typeface="Arial" panose="020B0604020202020204" pitchFamily="34" charset="0"/>
              </a:defRPr>
            </a:lvl1pPr>
          </a:lstStyle>
          <a:p>
            <a:pPr marL="390903" marR="0" lvl="0" indent="-273632" algn="l" defTabSz="859262" rtl="0" eaLnBrk="1" fontAlgn="base" latinLnBrk="0" hangingPunct="1">
              <a:lnSpc>
                <a:spcPct val="100000"/>
              </a:lnSpc>
              <a:spcBef>
                <a:spcPts val="429"/>
              </a:spcBef>
              <a:spcAft>
                <a:spcPct val="0"/>
              </a:spcAft>
              <a:buClr>
                <a:schemeClr val="accent1"/>
              </a:buClr>
              <a:buSzPct val="68000"/>
              <a:buFont typeface="Arial" panose="020B0604020202020204" pitchFamily="34" charset="0"/>
              <a:buChar char="►"/>
              <a:tabLst/>
              <a:defRPr/>
            </a:pPr>
            <a:r>
              <a:rPr lang="en-US" dirty="0"/>
              <a:t>4-6 key points based on entire content of module – presentation, video, practical or activities</a:t>
            </a:r>
          </a:p>
          <a:p>
            <a:pPr marL="390903" lvl="0" indent="-273632" algn="l" rtl="0" eaLnBrk="1" fontAlgn="base" hangingPunct="1">
              <a:spcBef>
                <a:spcPts val="429"/>
              </a:spcBef>
              <a:spcAft>
                <a:spcPct val="0"/>
              </a:spcAft>
              <a:buClr>
                <a:schemeClr val="accent1"/>
              </a:buClr>
              <a:buSzPct val="68000"/>
              <a:buFont typeface="Arial" panose="020B0604020202020204" pitchFamily="34" charset="0"/>
              <a:buChar char="►"/>
            </a:pPr>
            <a:endParaRPr lang="en-US" dirty="0"/>
          </a:p>
        </p:txBody>
      </p:sp>
    </p:spTree>
    <p:extLst>
      <p:ext uri="{BB962C8B-B14F-4D97-AF65-F5344CB8AC3E}">
        <p14:creationId xmlns:p14="http://schemas.microsoft.com/office/powerpoint/2010/main" val="1523009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slide">
    <p:spTree>
      <p:nvGrpSpPr>
        <p:cNvPr id="1" name=""/>
        <p:cNvGrpSpPr/>
        <p:nvPr/>
      </p:nvGrpSpPr>
      <p:grpSpPr>
        <a:xfrm>
          <a:off x="0" y="0"/>
          <a:ext cx="0" cy="0"/>
          <a:chOff x="0" y="0"/>
          <a:chExt cx="0" cy="0"/>
        </a:xfrm>
      </p:grpSpPr>
      <p:sp>
        <p:nvSpPr>
          <p:cNvPr id="7" name="Title 6"/>
          <p:cNvSpPr>
            <a:spLocks noGrp="1"/>
          </p:cNvSpPr>
          <p:nvPr>
            <p:ph type="title" hasCustomPrompt="1"/>
          </p:nvPr>
        </p:nvSpPr>
        <p:spPr/>
        <p:txBody>
          <a:bodyPr rtlCol="0">
            <a:normAutofit/>
          </a:bodyPr>
          <a:lstStyle>
            <a:lvl1pPr>
              <a:defRPr sz="4135" baseline="0"/>
            </a:lvl1pPr>
            <a:extLst/>
          </a:lstStyle>
          <a:p>
            <a:r>
              <a:rPr lang="en-GB" noProof="0" dirty="0"/>
              <a:t>Contents of module</a:t>
            </a:r>
          </a:p>
        </p:txBody>
      </p:sp>
      <p:cxnSp>
        <p:nvCxnSpPr>
          <p:cNvPr id="8" name="Connecteur droit 7"/>
          <p:cNvCxnSpPr/>
          <p:nvPr userDrawn="1"/>
        </p:nvCxnSpPr>
        <p:spPr>
          <a:xfrm>
            <a:off x="513568" y="1319197"/>
            <a:ext cx="9016978"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Content Placeholder 3"/>
          <p:cNvSpPr>
            <a:spLocks noGrp="1"/>
          </p:cNvSpPr>
          <p:nvPr>
            <p:ph sz="quarter" idx="10"/>
          </p:nvPr>
        </p:nvSpPr>
        <p:spPr>
          <a:xfrm>
            <a:off x="511679" y="1641748"/>
            <a:ext cx="9022248" cy="4505261"/>
          </a:xfrm>
        </p:spPr>
        <p:txBody>
          <a:bodyPr/>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393003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0534" y="402484"/>
            <a:ext cx="8663047" cy="1461188"/>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690534" y="2012414"/>
            <a:ext cx="8663047" cy="4796544"/>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90534" y="7006701"/>
            <a:ext cx="2259925" cy="402483"/>
          </a:xfrm>
          <a:prstGeom prst="rect">
            <a:avLst/>
          </a:prstGeom>
        </p:spPr>
        <p:txBody>
          <a:bodyPr vert="horz" lIns="91440" tIns="45720" rIns="91440" bIns="45720" rtlCol="0" anchor="ctr"/>
          <a:lstStyle>
            <a:lvl1pPr algn="l">
              <a:defRPr sz="1236">
                <a:solidFill>
                  <a:schemeClr val="tx1">
                    <a:tint val="75000"/>
                  </a:schemeClr>
                </a:solidFill>
              </a:defRPr>
            </a:lvl1pPr>
          </a:lstStyle>
          <a:p>
            <a:fld id="{C9E73051-DB30-A64F-9FD3-2512FC6A75D9}" type="datetime1">
              <a:rPr lang="en-ZA" smtClean="0"/>
              <a:t>2018/03/06</a:t>
            </a:fld>
            <a:endParaRPr lang="en-US"/>
          </a:p>
        </p:txBody>
      </p:sp>
      <p:sp>
        <p:nvSpPr>
          <p:cNvPr id="5" name="Footer Placeholder 4"/>
          <p:cNvSpPr>
            <a:spLocks noGrp="1"/>
          </p:cNvSpPr>
          <p:nvPr>
            <p:ph type="ftr" sz="quarter" idx="3"/>
          </p:nvPr>
        </p:nvSpPr>
        <p:spPr>
          <a:xfrm>
            <a:off x="3327113" y="7006701"/>
            <a:ext cx="3389888" cy="402483"/>
          </a:xfrm>
          <a:prstGeom prst="rect">
            <a:avLst/>
          </a:prstGeom>
        </p:spPr>
        <p:txBody>
          <a:bodyPr vert="horz" lIns="91440" tIns="45720" rIns="91440" bIns="45720" rtlCol="0" anchor="ctr"/>
          <a:lstStyle>
            <a:lvl1pPr algn="ctr">
              <a:defRPr sz="1236">
                <a:solidFill>
                  <a:schemeClr val="tx1">
                    <a:tint val="75000"/>
                  </a:schemeClr>
                </a:solidFill>
              </a:defRPr>
            </a:lvl1pPr>
          </a:lstStyle>
          <a:p>
            <a:endParaRPr lang="en-US"/>
          </a:p>
        </p:txBody>
      </p:sp>
      <p:sp>
        <p:nvSpPr>
          <p:cNvPr id="21" name="Slide Number Placeholder 5"/>
          <p:cNvSpPr>
            <a:spLocks noGrp="1"/>
          </p:cNvSpPr>
          <p:nvPr>
            <p:ph type="sldNum" sz="quarter" idx="4"/>
          </p:nvPr>
        </p:nvSpPr>
        <p:spPr>
          <a:xfrm>
            <a:off x="8836135" y="6996068"/>
            <a:ext cx="506303" cy="295932"/>
          </a:xfrm>
          <a:prstGeom prst="rect">
            <a:avLst/>
          </a:prstGeom>
        </p:spPr>
        <p:txBody>
          <a:bodyPr lIns="0" tIns="0" rIns="0" bIns="0" anchor="ctr"/>
          <a:lstStyle>
            <a:lvl1pPr algn="ctr">
              <a:defRPr sz="1125" b="1">
                <a:solidFill>
                  <a:schemeClr val="bg1"/>
                </a:solidFill>
                <a:latin typeface="Trebuchet MS" charset="0"/>
                <a:ea typeface="Trebuchet MS" charset="0"/>
                <a:cs typeface="Trebuchet MS" charset="0"/>
              </a:defRPr>
            </a:lvl1pPr>
          </a:lstStyle>
          <a:p>
            <a:fld id="{F699B3C4-AA33-E74C-9AE8-E97D7C86624E}" type="slidenum">
              <a:rPr lang="en-US" smtClean="0"/>
              <a:pPr/>
              <a:t>‹#›</a:t>
            </a:fld>
            <a:endParaRPr lang="en-US" dirty="0"/>
          </a:p>
        </p:txBody>
      </p:sp>
    </p:spTree>
    <p:extLst>
      <p:ext uri="{BB962C8B-B14F-4D97-AF65-F5344CB8AC3E}">
        <p14:creationId xmlns:p14="http://schemas.microsoft.com/office/powerpoint/2010/main" val="1873245734"/>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5" r:id="rId5"/>
    <p:sldLayoutId id="2147483746" r:id="rId6"/>
    <p:sldLayoutId id="2147483747" r:id="rId7"/>
    <p:sldLayoutId id="2147483748" r:id="rId8"/>
    <p:sldLayoutId id="2147483713" r:id="rId9"/>
    <p:sldLayoutId id="2147483738" r:id="rId10"/>
    <p:sldLayoutId id="2147483750" r:id="rId11"/>
    <p:sldLayoutId id="2147483751" r:id="rId12"/>
  </p:sldLayoutIdLst>
  <p:hf hdr="0" ftr="0" dt="0"/>
  <p:txStyles>
    <p:titleStyle>
      <a:lvl1pPr algn="l" defTabSz="941831" rtl="0" eaLnBrk="1" latinLnBrk="0" hangingPunct="1">
        <a:lnSpc>
          <a:spcPct val="90000"/>
        </a:lnSpc>
        <a:spcBef>
          <a:spcPct val="0"/>
        </a:spcBef>
        <a:buNone/>
        <a:defRPr sz="2800" b="1" i="1" kern="1200">
          <a:solidFill>
            <a:schemeClr val="tx1"/>
          </a:solidFill>
          <a:latin typeface="Trebuchet MS" charset="0"/>
          <a:ea typeface="Trebuchet MS" charset="0"/>
          <a:cs typeface="Trebuchet MS" charset="0"/>
        </a:defRPr>
      </a:lvl1pPr>
    </p:titleStyle>
    <p:bodyStyle>
      <a:lvl1pPr marL="235458" indent="-235458" algn="l" defTabSz="941831" rtl="0" eaLnBrk="1" latinLnBrk="0" hangingPunct="1">
        <a:lnSpc>
          <a:spcPct val="100000"/>
        </a:lnSpc>
        <a:spcBef>
          <a:spcPts val="1030"/>
        </a:spcBef>
        <a:spcAft>
          <a:spcPts val="563"/>
        </a:spcAft>
        <a:buClr>
          <a:srgbClr val="DC1F26"/>
        </a:buClr>
        <a:buFont typeface="Wingdings" charset="2"/>
        <a:buChar char="§"/>
        <a:defRPr sz="2000" kern="1200">
          <a:solidFill>
            <a:schemeClr val="tx1">
              <a:lumMod val="65000"/>
              <a:lumOff val="35000"/>
            </a:schemeClr>
          </a:solidFill>
          <a:latin typeface="Trebuchet MS" charset="0"/>
          <a:ea typeface="Trebuchet MS" charset="0"/>
          <a:cs typeface="Trebuchet MS" charset="0"/>
        </a:defRPr>
      </a:lvl1pPr>
      <a:lvl2pPr marL="706373" indent="-235458" algn="l" defTabSz="941831" rtl="0" eaLnBrk="1" latinLnBrk="0" hangingPunct="1">
        <a:lnSpc>
          <a:spcPct val="100000"/>
        </a:lnSpc>
        <a:spcBef>
          <a:spcPts val="515"/>
        </a:spcBef>
        <a:spcAft>
          <a:spcPts val="563"/>
        </a:spcAft>
        <a:buClr>
          <a:srgbClr val="DC1F26"/>
        </a:buClr>
        <a:buFont typeface="Wingdings" charset="2"/>
        <a:buChar char="§"/>
        <a:defRPr sz="2000" kern="1200">
          <a:solidFill>
            <a:schemeClr val="tx1">
              <a:lumMod val="65000"/>
              <a:lumOff val="35000"/>
            </a:schemeClr>
          </a:solidFill>
          <a:latin typeface="Trebuchet MS" charset="0"/>
          <a:ea typeface="Trebuchet MS" charset="0"/>
          <a:cs typeface="Trebuchet MS" charset="0"/>
        </a:defRPr>
      </a:lvl2pPr>
      <a:lvl3pPr marL="1177289" indent="-235458" algn="l" defTabSz="941831" rtl="0" eaLnBrk="1" latinLnBrk="0" hangingPunct="1">
        <a:lnSpc>
          <a:spcPct val="100000"/>
        </a:lnSpc>
        <a:spcBef>
          <a:spcPts val="515"/>
        </a:spcBef>
        <a:spcAft>
          <a:spcPts val="563"/>
        </a:spcAft>
        <a:buClr>
          <a:srgbClr val="DC1F26"/>
        </a:buClr>
        <a:buFont typeface="Wingdings" charset="2"/>
        <a:buChar char="§"/>
        <a:defRPr sz="2000" kern="1200">
          <a:solidFill>
            <a:schemeClr val="tx1">
              <a:lumMod val="65000"/>
              <a:lumOff val="35000"/>
            </a:schemeClr>
          </a:solidFill>
          <a:latin typeface="Trebuchet MS" charset="0"/>
          <a:ea typeface="Trebuchet MS" charset="0"/>
          <a:cs typeface="Trebuchet MS" charset="0"/>
        </a:defRPr>
      </a:lvl3pPr>
      <a:lvl4pPr marL="1648205" indent="-235458" algn="l" defTabSz="941831" rtl="0" eaLnBrk="1" latinLnBrk="0" hangingPunct="1">
        <a:lnSpc>
          <a:spcPct val="100000"/>
        </a:lnSpc>
        <a:spcBef>
          <a:spcPts val="515"/>
        </a:spcBef>
        <a:spcAft>
          <a:spcPts val="563"/>
        </a:spcAft>
        <a:buClr>
          <a:srgbClr val="DC1F26"/>
        </a:buClr>
        <a:buFont typeface="Wingdings" charset="2"/>
        <a:buChar char="§"/>
        <a:defRPr sz="2000" kern="1200">
          <a:solidFill>
            <a:schemeClr val="tx1">
              <a:lumMod val="65000"/>
              <a:lumOff val="35000"/>
            </a:schemeClr>
          </a:solidFill>
          <a:latin typeface="Trebuchet MS" charset="0"/>
          <a:ea typeface="Trebuchet MS" charset="0"/>
          <a:cs typeface="Trebuchet MS" charset="0"/>
        </a:defRPr>
      </a:lvl4pPr>
      <a:lvl5pPr marL="2119119" indent="-235458" algn="l" defTabSz="941831" rtl="0" eaLnBrk="1" latinLnBrk="0" hangingPunct="1">
        <a:lnSpc>
          <a:spcPct val="100000"/>
        </a:lnSpc>
        <a:spcBef>
          <a:spcPts val="515"/>
        </a:spcBef>
        <a:spcAft>
          <a:spcPts val="563"/>
        </a:spcAft>
        <a:buClr>
          <a:srgbClr val="DC1F26"/>
        </a:buClr>
        <a:buFont typeface="Wingdings" charset="2"/>
        <a:buChar char="§"/>
        <a:defRPr sz="2000" kern="1200">
          <a:solidFill>
            <a:schemeClr val="tx1">
              <a:lumMod val="65000"/>
              <a:lumOff val="35000"/>
            </a:schemeClr>
          </a:solidFill>
          <a:latin typeface="Trebuchet MS" charset="0"/>
          <a:ea typeface="Trebuchet MS" charset="0"/>
          <a:cs typeface="Trebuchet MS" charset="0"/>
        </a:defRPr>
      </a:lvl5pPr>
      <a:lvl6pPr marL="2590036"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6pPr>
      <a:lvl7pPr marL="3060951"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7pPr>
      <a:lvl8pPr marL="3531867"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8pPr>
      <a:lvl9pPr marL="4002782"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9pPr>
    </p:bodyStyle>
    <p:otherStyle>
      <a:defPPr>
        <a:defRPr lang="en-US"/>
      </a:defPPr>
      <a:lvl1pPr marL="0" algn="l" defTabSz="941831" rtl="0" eaLnBrk="1" latinLnBrk="0" hangingPunct="1">
        <a:defRPr sz="1854" kern="1200">
          <a:solidFill>
            <a:schemeClr val="tx1"/>
          </a:solidFill>
          <a:latin typeface="+mn-lt"/>
          <a:ea typeface="+mn-ea"/>
          <a:cs typeface="+mn-cs"/>
        </a:defRPr>
      </a:lvl1pPr>
      <a:lvl2pPr marL="470915" algn="l" defTabSz="941831" rtl="0" eaLnBrk="1" latinLnBrk="0" hangingPunct="1">
        <a:defRPr sz="1854" kern="1200">
          <a:solidFill>
            <a:schemeClr val="tx1"/>
          </a:solidFill>
          <a:latin typeface="+mn-lt"/>
          <a:ea typeface="+mn-ea"/>
          <a:cs typeface="+mn-cs"/>
        </a:defRPr>
      </a:lvl2pPr>
      <a:lvl3pPr marL="941831" algn="l" defTabSz="941831" rtl="0" eaLnBrk="1" latinLnBrk="0" hangingPunct="1">
        <a:defRPr sz="1854" kern="1200">
          <a:solidFill>
            <a:schemeClr val="tx1"/>
          </a:solidFill>
          <a:latin typeface="+mn-lt"/>
          <a:ea typeface="+mn-ea"/>
          <a:cs typeface="+mn-cs"/>
        </a:defRPr>
      </a:lvl3pPr>
      <a:lvl4pPr marL="1412746" algn="l" defTabSz="941831" rtl="0" eaLnBrk="1" latinLnBrk="0" hangingPunct="1">
        <a:defRPr sz="1854" kern="1200">
          <a:solidFill>
            <a:schemeClr val="tx1"/>
          </a:solidFill>
          <a:latin typeface="+mn-lt"/>
          <a:ea typeface="+mn-ea"/>
          <a:cs typeface="+mn-cs"/>
        </a:defRPr>
      </a:lvl4pPr>
      <a:lvl5pPr marL="1883662" algn="l" defTabSz="941831" rtl="0" eaLnBrk="1" latinLnBrk="0" hangingPunct="1">
        <a:defRPr sz="1854" kern="1200">
          <a:solidFill>
            <a:schemeClr val="tx1"/>
          </a:solidFill>
          <a:latin typeface="+mn-lt"/>
          <a:ea typeface="+mn-ea"/>
          <a:cs typeface="+mn-cs"/>
        </a:defRPr>
      </a:lvl5pPr>
      <a:lvl6pPr marL="2354577" algn="l" defTabSz="941831" rtl="0" eaLnBrk="1" latinLnBrk="0" hangingPunct="1">
        <a:defRPr sz="1854" kern="1200">
          <a:solidFill>
            <a:schemeClr val="tx1"/>
          </a:solidFill>
          <a:latin typeface="+mn-lt"/>
          <a:ea typeface="+mn-ea"/>
          <a:cs typeface="+mn-cs"/>
        </a:defRPr>
      </a:lvl6pPr>
      <a:lvl7pPr marL="2825493" algn="l" defTabSz="941831" rtl="0" eaLnBrk="1" latinLnBrk="0" hangingPunct="1">
        <a:defRPr sz="1854" kern="1200">
          <a:solidFill>
            <a:schemeClr val="tx1"/>
          </a:solidFill>
          <a:latin typeface="+mn-lt"/>
          <a:ea typeface="+mn-ea"/>
          <a:cs typeface="+mn-cs"/>
        </a:defRPr>
      </a:lvl7pPr>
      <a:lvl8pPr marL="3296408" algn="l" defTabSz="941831" rtl="0" eaLnBrk="1" latinLnBrk="0" hangingPunct="1">
        <a:defRPr sz="1854" kern="1200">
          <a:solidFill>
            <a:schemeClr val="tx1"/>
          </a:solidFill>
          <a:latin typeface="+mn-lt"/>
          <a:ea typeface="+mn-ea"/>
          <a:cs typeface="+mn-cs"/>
        </a:defRPr>
      </a:lvl8pPr>
      <a:lvl9pPr marL="3767324" algn="l" defTabSz="941831" rtl="0" eaLnBrk="1" latinLnBrk="0" hangingPunct="1">
        <a:defRPr sz="185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4.jpeg"/><Relationship Id="rId7" Type="http://schemas.openxmlformats.org/officeDocument/2006/relationships/image" Target="../media/image8.JP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177884"/>
            <a:ext cx="2630184" cy="1256868"/>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63607" y="6325428"/>
            <a:ext cx="1146477" cy="871438"/>
          </a:xfrm>
          <a:prstGeom prst="rect">
            <a:avLst/>
          </a:prstGeom>
        </p:spPr>
      </p:pic>
      <p:sp>
        <p:nvSpPr>
          <p:cNvPr id="5" name="Rectangle 4"/>
          <p:cNvSpPr/>
          <p:nvPr/>
        </p:nvSpPr>
        <p:spPr>
          <a:xfrm>
            <a:off x="2845941" y="4562879"/>
            <a:ext cx="3400747" cy="338554"/>
          </a:xfrm>
          <a:prstGeom prst="rect">
            <a:avLst/>
          </a:prstGeom>
        </p:spPr>
        <p:txBody>
          <a:bodyPr wrap="square">
            <a:spAutoFit/>
          </a:bodyPr>
          <a:lstStyle/>
          <a:p>
            <a:r>
              <a:rPr lang="en-GB" altLang="en-US" sz="1600" dirty="0">
                <a:solidFill>
                  <a:schemeClr val="tx1">
                    <a:lumMod val="65000"/>
                    <a:lumOff val="35000"/>
                  </a:schemeClr>
                </a:solidFill>
                <a:latin typeface="Trebuchet MS" charset="0"/>
                <a:ea typeface="Trebuchet MS" charset="0"/>
                <a:cs typeface="Trebuchet MS" charset="0"/>
              </a:rPr>
              <a:t>MODULE 6 (M6)</a:t>
            </a:r>
          </a:p>
        </p:txBody>
      </p:sp>
      <p:sp>
        <p:nvSpPr>
          <p:cNvPr id="7" name="Slide Number Placeholder 6"/>
          <p:cNvSpPr>
            <a:spLocks noGrp="1"/>
          </p:cNvSpPr>
          <p:nvPr>
            <p:ph type="sldNum" sz="quarter" idx="12"/>
          </p:nvPr>
        </p:nvSpPr>
        <p:spPr/>
        <p:txBody>
          <a:bodyPr/>
          <a:lstStyle/>
          <a:p>
            <a:fld id="{E2C4D301-A70E-3E43-AE0A-9757AD428F12}" type="slidenum">
              <a:rPr lang="en-US" smtClean="0"/>
              <a:t>1</a:t>
            </a:fld>
            <a:endParaRPr lang="en-US"/>
          </a:p>
        </p:txBody>
      </p:sp>
      <p:sp>
        <p:nvSpPr>
          <p:cNvPr id="8" name="Rectangle 7"/>
          <p:cNvSpPr/>
          <p:nvPr/>
        </p:nvSpPr>
        <p:spPr>
          <a:xfrm>
            <a:off x="2845941" y="3177884"/>
            <a:ext cx="5617666" cy="954107"/>
          </a:xfrm>
          <a:prstGeom prst="rect">
            <a:avLst/>
          </a:prstGeom>
        </p:spPr>
        <p:txBody>
          <a:bodyPr wrap="square">
            <a:spAutoFit/>
          </a:bodyPr>
          <a:lstStyle/>
          <a:p>
            <a:r>
              <a:rPr lang="en-US" sz="2800" b="1" i="1" dirty="0">
                <a:latin typeface="Trebuchet MS" charset="0"/>
                <a:ea typeface="Trebuchet MS" charset="0"/>
                <a:cs typeface="Trebuchet MS" charset="0"/>
              </a:rPr>
              <a:t>QUALITY ASSURANCE OF THE XPERT MTB/RIF (ULTRA) </a:t>
            </a:r>
          </a:p>
        </p:txBody>
      </p:sp>
    </p:spTree>
    <p:extLst>
      <p:ext uri="{BB962C8B-B14F-4D97-AF65-F5344CB8AC3E}">
        <p14:creationId xmlns:p14="http://schemas.microsoft.com/office/powerpoint/2010/main" val="1926785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Train GeneXpert users in the operation of the instrument, performing of the Xpert MTB/RIF and Ultra tests and the associated QA activities</a:t>
            </a:r>
          </a:p>
          <a:p>
            <a:r>
              <a:rPr lang="en-GB" dirty="0"/>
              <a:t>Sensitise</a:t>
            </a:r>
            <a:r>
              <a:rPr lang="en-US" dirty="0"/>
              <a:t> clinicians who are responsible for managing TB patients on sample collection, recording and reporting and interpretation of Xpert MTB/RIF and Ultra test results</a:t>
            </a:r>
          </a:p>
          <a:p>
            <a:endParaRPr lang="en-US" dirty="0"/>
          </a:p>
          <a:p>
            <a:endParaRPr lang="en-GB" dirty="0"/>
          </a:p>
        </p:txBody>
      </p:sp>
      <p:sp>
        <p:nvSpPr>
          <p:cNvPr id="2" name="Title 1"/>
          <p:cNvSpPr>
            <a:spLocks noGrp="1"/>
          </p:cNvSpPr>
          <p:nvPr>
            <p:ph type="title"/>
          </p:nvPr>
        </p:nvSpPr>
        <p:spPr/>
        <p:txBody>
          <a:bodyPr>
            <a:noAutofit/>
          </a:bodyPr>
          <a:lstStyle/>
          <a:p>
            <a:r>
              <a:rPr lang="en-GB" dirty="0"/>
              <a:t>CONDUCT TRAINING</a:t>
            </a:r>
          </a:p>
        </p:txBody>
      </p:sp>
    </p:spTree>
    <p:extLst>
      <p:ext uri="{BB962C8B-B14F-4D97-AF65-F5344CB8AC3E}">
        <p14:creationId xmlns:p14="http://schemas.microsoft.com/office/powerpoint/2010/main" val="1704827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4913" y="2286004"/>
            <a:ext cx="7631221" cy="4050226"/>
          </a:xfrm>
        </p:spPr>
        <p:txBody>
          <a:bodyPr/>
          <a:lstStyle/>
          <a:p>
            <a:pPr>
              <a:lnSpc>
                <a:spcPct val="115000"/>
              </a:lnSpc>
              <a:defRPr/>
            </a:pPr>
            <a:r>
              <a:rPr lang="en-US" dirty="0"/>
              <a:t>National training curricula including the Xpert implementation plan developed by NTP/NTRL should be used for all trainings conducted</a:t>
            </a:r>
          </a:p>
          <a:p>
            <a:pPr>
              <a:lnSpc>
                <a:spcPct val="115000"/>
              </a:lnSpc>
              <a:defRPr/>
            </a:pPr>
            <a:r>
              <a:rPr lang="en-US" dirty="0"/>
              <a:t>Testing site managers must select </a:t>
            </a:r>
            <a:r>
              <a:rPr lang="en-GB" dirty="0"/>
              <a:t>the appropriate staff to attend trainings:</a:t>
            </a:r>
          </a:p>
          <a:p>
            <a:pPr marL="698690" lvl="1">
              <a:lnSpc>
                <a:spcPct val="115000"/>
              </a:lnSpc>
              <a:buSzPct val="68000"/>
              <a:defRPr/>
            </a:pPr>
            <a:r>
              <a:rPr lang="en-US" dirty="0"/>
              <a:t>Select at least 1-2 staff per testing site for basic user training</a:t>
            </a:r>
          </a:p>
          <a:p>
            <a:pPr marL="698690" lvl="1">
              <a:lnSpc>
                <a:spcPct val="115000"/>
              </a:lnSpc>
              <a:buSzPct val="68000"/>
              <a:defRPr/>
            </a:pPr>
            <a:r>
              <a:rPr lang="en-US" dirty="0"/>
              <a:t>Candidates must have basic computer literacy and knowledge of laboratory registers </a:t>
            </a:r>
          </a:p>
          <a:p>
            <a:pPr marL="698690" lvl="1">
              <a:lnSpc>
                <a:spcPct val="115000"/>
              </a:lnSpc>
              <a:buSzPct val="68000"/>
              <a:defRPr/>
            </a:pPr>
            <a:r>
              <a:rPr lang="en-US" dirty="0"/>
              <a:t>Candidates must be those who will perform the GeneXpert testing on a regular basis</a:t>
            </a:r>
          </a:p>
        </p:txBody>
      </p:sp>
      <p:sp>
        <p:nvSpPr>
          <p:cNvPr id="8" name="Title 1"/>
          <p:cNvSpPr>
            <a:spLocks noGrp="1"/>
          </p:cNvSpPr>
          <p:nvPr>
            <p:ph type="title"/>
          </p:nvPr>
        </p:nvSpPr>
        <p:spPr/>
        <p:txBody>
          <a:bodyPr>
            <a:noAutofit/>
          </a:bodyPr>
          <a:lstStyle/>
          <a:p>
            <a:r>
              <a:rPr lang="en-GB" dirty="0"/>
              <a:t>CONDUCT TRAINING</a:t>
            </a:r>
          </a:p>
        </p:txBody>
      </p:sp>
      <p:grpSp>
        <p:nvGrpSpPr>
          <p:cNvPr id="7" name="Group 6"/>
          <p:cNvGrpSpPr/>
          <p:nvPr/>
        </p:nvGrpSpPr>
        <p:grpSpPr>
          <a:xfrm>
            <a:off x="1061616" y="1547589"/>
            <a:ext cx="6910818" cy="678076"/>
            <a:chOff x="1058082" y="1811133"/>
            <a:chExt cx="6910818" cy="678076"/>
          </a:xfrm>
        </p:grpSpPr>
        <p:sp>
          <p:nvSpPr>
            <p:cNvPr id="10" name="Rectangle 9"/>
            <p:cNvSpPr/>
            <p:nvPr/>
          </p:nvSpPr>
          <p:spPr>
            <a:xfrm>
              <a:off x="1605769" y="1971459"/>
              <a:ext cx="5689600" cy="386384"/>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lIns="91292" tIns="45646" rIns="91292" bIns="45646" rtlCol="0" anchor="ctr"/>
            <a:lstStyle/>
            <a:p>
              <a:pPr algn="ctr" defTabSz="912888"/>
              <a:endParaRPr lang="en-US" sz="1977">
                <a:solidFill>
                  <a:prstClr val="white"/>
                </a:solidFill>
              </a:endParaRPr>
            </a:p>
          </p:txBody>
        </p:sp>
        <p:sp>
          <p:nvSpPr>
            <p:cNvPr id="11" name="TextBox 10"/>
            <p:cNvSpPr txBox="1"/>
            <p:nvPr/>
          </p:nvSpPr>
          <p:spPr>
            <a:xfrm>
              <a:off x="1778484" y="2031798"/>
              <a:ext cx="6190416" cy="261141"/>
            </a:xfrm>
            <a:prstGeom prst="rect">
              <a:avLst/>
            </a:prstGeom>
            <a:noFill/>
          </p:spPr>
          <p:txBody>
            <a:bodyPr wrap="square" lIns="91292" tIns="45646" rIns="91292" bIns="45646" rtlCol="0">
              <a:spAutoFit/>
            </a:bodyPr>
            <a:lstStyle/>
            <a:p>
              <a:pPr defTabSz="912888">
                <a:defRPr/>
              </a:pPr>
              <a:r>
                <a:rPr lang="en-US" sz="1098" dirty="0">
                  <a:solidFill>
                    <a:prstClr val="white"/>
                  </a:solidFill>
                  <a:latin typeface="Trebuchet MS" charset="0"/>
                  <a:ea typeface="Trebuchet MS" charset="0"/>
                  <a:cs typeface="Trebuchet MS" charset="0"/>
                </a:rPr>
                <a:t>Adapt according to NTP guidelines in your country</a:t>
              </a:r>
              <a:endParaRPr lang="en-US" sz="1098" u="sng" dirty="0">
                <a:solidFill>
                  <a:prstClr val="white"/>
                </a:solidFill>
                <a:latin typeface="Trebuchet MS" charset="0"/>
                <a:ea typeface="Trebuchet MS" charset="0"/>
                <a:cs typeface="Trebuchet MS" charset="0"/>
              </a:endParaRPr>
            </a:p>
          </p:txBody>
        </p:sp>
        <p:pic>
          <p:nvPicPr>
            <p:cNvPr id="12" name="Picture 1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58082" y="1811133"/>
              <a:ext cx="680400" cy="678076"/>
            </a:xfrm>
            <a:prstGeom prst="rect">
              <a:avLst/>
            </a:prstGeom>
          </p:spPr>
        </p:pic>
      </p:grpSp>
    </p:spTree>
    <p:extLst>
      <p:ext uri="{BB962C8B-B14F-4D97-AF65-F5344CB8AC3E}">
        <p14:creationId xmlns:p14="http://schemas.microsoft.com/office/powerpoint/2010/main" val="436267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1353" y="2051645"/>
            <a:ext cx="7565119" cy="4224703"/>
          </a:xfrm>
        </p:spPr>
        <p:txBody>
          <a:bodyPr/>
          <a:lstStyle/>
          <a:p>
            <a:pPr>
              <a:lnSpc>
                <a:spcPct val="115000"/>
              </a:lnSpc>
              <a:defRPr/>
            </a:pPr>
            <a:r>
              <a:rPr lang="en-US" dirty="0"/>
              <a:t>User Training – usually 3-5 days and must include practical and theoretical components</a:t>
            </a:r>
          </a:p>
          <a:p>
            <a:pPr>
              <a:lnSpc>
                <a:spcPct val="115000"/>
              </a:lnSpc>
              <a:defRPr/>
            </a:pPr>
            <a:r>
              <a:rPr lang="en-US" dirty="0"/>
              <a:t>A pre-assessment should be used to measure efficacy of training</a:t>
            </a:r>
          </a:p>
          <a:p>
            <a:pPr>
              <a:lnSpc>
                <a:spcPct val="115000"/>
              </a:lnSpc>
              <a:defRPr/>
            </a:pPr>
            <a:r>
              <a:rPr lang="en-US" dirty="0"/>
              <a:t>Competency assessments should be performed after training and </a:t>
            </a:r>
            <a:r>
              <a:rPr lang="en-GB" dirty="0"/>
              <a:t>on an </a:t>
            </a:r>
            <a:r>
              <a:rPr lang="en-US" dirty="0"/>
              <a:t>annual basis to determine whether users are able to perform the test correctly </a:t>
            </a:r>
          </a:p>
          <a:p>
            <a:pPr lvl="1">
              <a:lnSpc>
                <a:spcPct val="115000"/>
              </a:lnSpc>
              <a:buSzPct val="100000"/>
              <a:defRPr/>
            </a:pPr>
            <a:r>
              <a:rPr lang="en-US" dirty="0"/>
              <a:t>Users are competent if they passed the training and competency assessment  </a:t>
            </a:r>
          </a:p>
          <a:p>
            <a:endParaRPr lang="en-GB" dirty="0"/>
          </a:p>
        </p:txBody>
      </p:sp>
      <p:sp>
        <p:nvSpPr>
          <p:cNvPr id="5" name="Title 1"/>
          <p:cNvSpPr>
            <a:spLocks noGrp="1"/>
          </p:cNvSpPr>
          <p:nvPr>
            <p:ph type="title"/>
          </p:nvPr>
        </p:nvSpPr>
        <p:spPr/>
        <p:txBody>
          <a:bodyPr>
            <a:normAutofit/>
          </a:bodyPr>
          <a:lstStyle/>
          <a:p>
            <a:r>
              <a:rPr lang="en-GB" dirty="0"/>
              <a:t>CONDUCT TRAINING</a:t>
            </a:r>
          </a:p>
        </p:txBody>
      </p:sp>
    </p:spTree>
    <p:extLst>
      <p:ext uri="{BB962C8B-B14F-4D97-AF65-F5344CB8AC3E}">
        <p14:creationId xmlns:p14="http://schemas.microsoft.com/office/powerpoint/2010/main" val="1452322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2093" y="1907629"/>
            <a:ext cx="7565119" cy="4224703"/>
          </a:xfrm>
        </p:spPr>
        <p:txBody>
          <a:bodyPr/>
          <a:lstStyle/>
          <a:p>
            <a:pPr lvl="1">
              <a:lnSpc>
                <a:spcPct val="115000"/>
              </a:lnSpc>
              <a:buSzPct val="100000"/>
              <a:defRPr/>
            </a:pPr>
            <a:r>
              <a:rPr lang="en-US" dirty="0"/>
              <a:t>Competency assessments must be performed by competent staff (e.g. testing site manager or advanced user)</a:t>
            </a:r>
          </a:p>
          <a:p>
            <a:pPr>
              <a:lnSpc>
                <a:spcPct val="115000"/>
              </a:lnSpc>
              <a:defRPr/>
            </a:pPr>
            <a:r>
              <a:rPr lang="en-US" dirty="0"/>
              <a:t>All training and competency assessment must be documented and data sent to appropriate focal point</a:t>
            </a:r>
          </a:p>
          <a:p>
            <a:pPr>
              <a:lnSpc>
                <a:spcPct val="115000"/>
              </a:lnSpc>
              <a:defRPr/>
            </a:pPr>
            <a:r>
              <a:rPr lang="en-US" dirty="0"/>
              <a:t>Conduct refresher training as needed (e.g. after failure of PT, high error rates, or other issues)</a:t>
            </a:r>
          </a:p>
          <a:p>
            <a:pPr>
              <a:lnSpc>
                <a:spcPct val="115000"/>
              </a:lnSpc>
              <a:defRPr/>
            </a:pPr>
            <a:r>
              <a:rPr lang="en-US" dirty="0"/>
              <a:t>To ensure a competent workforce, create regular training opportunities for new staff, and re-training opportunities for ) existing staff</a:t>
            </a:r>
          </a:p>
          <a:p>
            <a:pPr>
              <a:lnSpc>
                <a:spcPct val="115000"/>
              </a:lnSpc>
              <a:defRPr/>
            </a:pPr>
            <a:r>
              <a:rPr lang="en-US" dirty="0"/>
              <a:t>Experienced user / supervisor must monitor performance of new users (</a:t>
            </a:r>
            <a:r>
              <a:rPr lang="en-US" dirty="0" err="1"/>
              <a:t>i.e</a:t>
            </a:r>
            <a:r>
              <a:rPr lang="en-US" dirty="0"/>
              <a:t> establish a </a:t>
            </a:r>
            <a:r>
              <a:rPr lang="en-US" dirty="0" err="1"/>
              <a:t>programme</a:t>
            </a:r>
            <a:r>
              <a:rPr lang="en-US" dirty="0"/>
              <a:t> for “on-the job” training)</a:t>
            </a:r>
          </a:p>
          <a:p>
            <a:endParaRPr lang="en-GB" dirty="0"/>
          </a:p>
        </p:txBody>
      </p:sp>
      <p:sp>
        <p:nvSpPr>
          <p:cNvPr id="5" name="Title 1"/>
          <p:cNvSpPr>
            <a:spLocks noGrp="1"/>
          </p:cNvSpPr>
          <p:nvPr>
            <p:ph type="title"/>
          </p:nvPr>
        </p:nvSpPr>
        <p:spPr/>
        <p:txBody>
          <a:bodyPr>
            <a:normAutofit/>
          </a:bodyPr>
          <a:lstStyle/>
          <a:p>
            <a:r>
              <a:rPr lang="en-GB" dirty="0"/>
              <a:t>CONDUCT TRAINING</a:t>
            </a:r>
          </a:p>
        </p:txBody>
      </p:sp>
    </p:spTree>
    <p:extLst>
      <p:ext uri="{BB962C8B-B14F-4D97-AF65-F5344CB8AC3E}">
        <p14:creationId xmlns:p14="http://schemas.microsoft.com/office/powerpoint/2010/main" val="2124207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ED5823-6DAC-744C-8944-70FDDD38EF9F}"/>
              </a:ext>
            </a:extLst>
          </p:cNvPr>
          <p:cNvSpPr>
            <a:spLocks noGrp="1"/>
          </p:cNvSpPr>
          <p:nvPr>
            <p:ph idx="1"/>
          </p:nvPr>
        </p:nvSpPr>
        <p:spPr/>
        <p:txBody>
          <a:bodyPr/>
          <a:lstStyle/>
          <a:p>
            <a:r>
              <a:rPr lang="en-ZA" dirty="0"/>
              <a:t>Training</a:t>
            </a:r>
            <a:r>
              <a:rPr lang="en-GB" dirty="0"/>
              <a:t> is required for laboratory personnel &amp; clinicians when transitioning from Xpert MTB/RIF to Xpert MTB/RIF Ultra*</a:t>
            </a:r>
          </a:p>
          <a:p>
            <a:r>
              <a:rPr lang="en-GB" dirty="0"/>
              <a:t>User or Clinician Training- half or full-day</a:t>
            </a:r>
          </a:p>
          <a:p>
            <a:r>
              <a:rPr lang="en-GB" dirty="0"/>
              <a:t>Training should include </a:t>
            </a:r>
            <a:r>
              <a:rPr lang="en-ZA" dirty="0"/>
              <a:t>changes in </a:t>
            </a:r>
            <a:r>
              <a:rPr lang="en-GB" dirty="0"/>
              <a:t>diagnostic </a:t>
            </a:r>
            <a:r>
              <a:rPr lang="en-ZA" dirty="0"/>
              <a:t>algorithm</a:t>
            </a:r>
            <a:r>
              <a:rPr lang="en-GB" dirty="0"/>
              <a:t>s Including testing of </a:t>
            </a:r>
            <a:r>
              <a:rPr lang="en-ZA" dirty="0"/>
              <a:t>eligible groups</a:t>
            </a:r>
            <a:r>
              <a:rPr lang="en-GB" dirty="0"/>
              <a:t>,</a:t>
            </a:r>
            <a:r>
              <a:rPr lang="en-ZA" dirty="0"/>
              <a:t> </a:t>
            </a:r>
            <a:r>
              <a:rPr lang="en-GB" dirty="0" err="1"/>
              <a:t>extrapulmonary</a:t>
            </a:r>
            <a:r>
              <a:rPr lang="en-GB" dirty="0"/>
              <a:t> TB etc.</a:t>
            </a:r>
            <a:endParaRPr lang="en-ZA" dirty="0"/>
          </a:p>
          <a:p>
            <a:endParaRPr lang="en-US" dirty="0"/>
          </a:p>
        </p:txBody>
      </p:sp>
      <p:sp>
        <p:nvSpPr>
          <p:cNvPr id="3" name="Title 2">
            <a:extLst>
              <a:ext uri="{FF2B5EF4-FFF2-40B4-BE49-F238E27FC236}">
                <a16:creationId xmlns:a16="http://schemas.microsoft.com/office/drawing/2014/main" id="{F5FB40B0-5E41-7F4B-9309-8F934BDFD547}"/>
              </a:ext>
            </a:extLst>
          </p:cNvPr>
          <p:cNvSpPr>
            <a:spLocks noGrp="1"/>
          </p:cNvSpPr>
          <p:nvPr>
            <p:ph type="title"/>
          </p:nvPr>
        </p:nvSpPr>
        <p:spPr/>
        <p:txBody>
          <a:bodyPr/>
          <a:lstStyle/>
          <a:p>
            <a:r>
              <a:rPr lang="en-GB" dirty="0"/>
              <a:t>CONDUCT TRAINING</a:t>
            </a:r>
            <a:endParaRPr lang="en-US" dirty="0"/>
          </a:p>
        </p:txBody>
      </p:sp>
      <p:sp>
        <p:nvSpPr>
          <p:cNvPr id="4" name="TextBox 3"/>
          <p:cNvSpPr txBox="1"/>
          <p:nvPr/>
        </p:nvSpPr>
        <p:spPr>
          <a:xfrm>
            <a:off x="5326856" y="6818335"/>
            <a:ext cx="3663182" cy="246221"/>
          </a:xfrm>
          <a:prstGeom prst="rect">
            <a:avLst/>
          </a:prstGeom>
          <a:noFill/>
        </p:spPr>
        <p:txBody>
          <a:bodyPr wrap="none" rtlCol="0">
            <a:spAutoFit/>
          </a:bodyPr>
          <a:lstStyle/>
          <a:p>
            <a:r>
              <a:rPr lang="en-GB" sz="1000" dirty="0">
                <a:solidFill>
                  <a:srgbClr val="DD1F26"/>
                </a:solidFill>
                <a:latin typeface="Calibri" charset="0"/>
                <a:ea typeface="Calibri" charset="0"/>
                <a:cs typeface="Calibri" charset="0"/>
              </a:rPr>
              <a:t>* http://</a:t>
            </a:r>
            <a:r>
              <a:rPr lang="en-GB" sz="1000" dirty="0" err="1">
                <a:solidFill>
                  <a:srgbClr val="DD1F26"/>
                </a:solidFill>
                <a:latin typeface="Calibri" charset="0"/>
                <a:ea typeface="Calibri" charset="0"/>
                <a:cs typeface="Calibri" charset="0"/>
              </a:rPr>
              <a:t>www.stoptb.org</a:t>
            </a:r>
            <a:r>
              <a:rPr lang="en-GB" sz="1000" dirty="0">
                <a:solidFill>
                  <a:srgbClr val="DD1F26"/>
                </a:solidFill>
                <a:latin typeface="Calibri" charset="0"/>
                <a:ea typeface="Calibri" charset="0"/>
                <a:cs typeface="Calibri" charset="0"/>
              </a:rPr>
              <a:t>/</a:t>
            </a:r>
            <a:r>
              <a:rPr lang="en-GB" sz="1000" dirty="0" err="1">
                <a:solidFill>
                  <a:srgbClr val="DD1F26"/>
                </a:solidFill>
                <a:latin typeface="Calibri" charset="0"/>
                <a:ea typeface="Calibri" charset="0"/>
                <a:cs typeface="Calibri" charset="0"/>
              </a:rPr>
              <a:t>wg</a:t>
            </a:r>
            <a:r>
              <a:rPr lang="en-GB" sz="1000" dirty="0">
                <a:solidFill>
                  <a:srgbClr val="DD1F26"/>
                </a:solidFill>
                <a:latin typeface="Calibri" charset="0"/>
                <a:ea typeface="Calibri" charset="0"/>
                <a:cs typeface="Calibri" charset="0"/>
              </a:rPr>
              <a:t>/</a:t>
            </a:r>
            <a:r>
              <a:rPr lang="en-GB" sz="1000" dirty="0" err="1">
                <a:solidFill>
                  <a:srgbClr val="DD1F26"/>
                </a:solidFill>
                <a:latin typeface="Calibri" charset="0"/>
                <a:ea typeface="Calibri" charset="0"/>
                <a:cs typeface="Calibri" charset="0"/>
              </a:rPr>
              <a:t>gli</a:t>
            </a:r>
            <a:r>
              <a:rPr lang="en-GB" sz="1000" dirty="0">
                <a:solidFill>
                  <a:srgbClr val="DD1F26"/>
                </a:solidFill>
                <a:latin typeface="Calibri" charset="0"/>
                <a:ea typeface="Calibri" charset="0"/>
                <a:cs typeface="Calibri" charset="0"/>
              </a:rPr>
              <a:t>/assets/documents/</a:t>
            </a:r>
            <a:r>
              <a:rPr lang="en-GB" sz="1000" dirty="0" err="1">
                <a:solidFill>
                  <a:srgbClr val="DD1F26"/>
                </a:solidFill>
                <a:latin typeface="Calibri" charset="0"/>
                <a:ea typeface="Calibri" charset="0"/>
                <a:cs typeface="Calibri" charset="0"/>
              </a:rPr>
              <a:t>GLI_ultra.pdf</a:t>
            </a:r>
            <a:endParaRPr lang="en-GB" sz="1000" dirty="0">
              <a:solidFill>
                <a:srgbClr val="DD1F26"/>
              </a:solidFill>
              <a:latin typeface="Calibri" charset="0"/>
              <a:ea typeface="Calibri" charset="0"/>
              <a:cs typeface="Calibri" charset="0"/>
            </a:endParaRPr>
          </a:p>
        </p:txBody>
      </p:sp>
    </p:spTree>
    <p:extLst>
      <p:ext uri="{BB962C8B-B14F-4D97-AF65-F5344CB8AC3E}">
        <p14:creationId xmlns:p14="http://schemas.microsoft.com/office/powerpoint/2010/main" val="3078696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15000"/>
              </a:lnSpc>
              <a:defRPr/>
            </a:pPr>
            <a:r>
              <a:rPr lang="en-US" dirty="0"/>
              <a:t>Standard Operating Procedures (SOPs) are  usually developed at the national level to ensure consistency and standardization</a:t>
            </a:r>
          </a:p>
          <a:p>
            <a:pPr>
              <a:lnSpc>
                <a:spcPct val="115000"/>
              </a:lnSpc>
              <a:defRPr/>
            </a:pPr>
            <a:r>
              <a:rPr lang="en-US" dirty="0"/>
              <a:t>Review the testing site SOPs and documents and modify to ensure they are consistent with national requirements</a:t>
            </a:r>
          </a:p>
          <a:p>
            <a:pPr>
              <a:lnSpc>
                <a:spcPct val="115000"/>
              </a:lnSpc>
              <a:defRPr/>
            </a:pPr>
            <a:r>
              <a:rPr lang="en-US" dirty="0"/>
              <a:t>Modify SOPs to fit local context if required</a:t>
            </a:r>
          </a:p>
          <a:p>
            <a:pPr>
              <a:lnSpc>
                <a:spcPct val="115000"/>
              </a:lnSpc>
              <a:defRPr/>
            </a:pPr>
            <a:r>
              <a:rPr lang="en-US" dirty="0"/>
              <a:t>Ensure SOPs are up to date and available onsite</a:t>
            </a:r>
          </a:p>
          <a:p>
            <a:endParaRPr lang="en-US" sz="2443" dirty="0"/>
          </a:p>
          <a:p>
            <a:endParaRPr lang="en-GB" dirty="0"/>
          </a:p>
        </p:txBody>
      </p:sp>
      <p:sp>
        <p:nvSpPr>
          <p:cNvPr id="2" name="Title 1"/>
          <p:cNvSpPr>
            <a:spLocks noGrp="1"/>
          </p:cNvSpPr>
          <p:nvPr>
            <p:ph type="title"/>
          </p:nvPr>
        </p:nvSpPr>
        <p:spPr>
          <a:xfrm>
            <a:off x="1277641" y="899517"/>
            <a:ext cx="8640960" cy="953161"/>
          </a:xfrm>
        </p:spPr>
        <p:txBody>
          <a:bodyPr>
            <a:noAutofit/>
          </a:bodyPr>
          <a:lstStyle/>
          <a:p>
            <a:r>
              <a:rPr lang="en-GB" dirty="0"/>
              <a:t>STANDARDIZE POLICIES AND DOCUMENTATION</a:t>
            </a:r>
          </a:p>
        </p:txBody>
      </p:sp>
    </p:spTree>
    <p:extLst>
      <p:ext uri="{BB962C8B-B14F-4D97-AF65-F5344CB8AC3E}">
        <p14:creationId xmlns:p14="http://schemas.microsoft.com/office/powerpoint/2010/main" val="1605583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15000"/>
              </a:lnSpc>
              <a:defRPr/>
            </a:pPr>
            <a:r>
              <a:rPr lang="en-US" dirty="0"/>
              <a:t>The GeneXpert is a precision instrument that requires regular maintenance to ensure that it provides accurate and precise results</a:t>
            </a:r>
          </a:p>
          <a:p>
            <a:pPr lvl="1">
              <a:lnSpc>
                <a:spcPct val="115000"/>
              </a:lnSpc>
              <a:buSzPct val="68000"/>
              <a:defRPr/>
            </a:pPr>
            <a:r>
              <a:rPr lang="en-US" dirty="0"/>
              <a:t>Perform daily, weekly, monthly, and annual maintenance tasks according to manufacturer’s instructions (refer to Cepheid training materials)</a:t>
            </a:r>
          </a:p>
          <a:p>
            <a:pPr lvl="1">
              <a:lnSpc>
                <a:spcPct val="115000"/>
              </a:lnSpc>
              <a:buSzPct val="68000"/>
              <a:defRPr/>
            </a:pPr>
            <a:r>
              <a:rPr lang="en-US" dirty="0"/>
              <a:t>Ensure all maintenance tasks are recorded on appropriate logs</a:t>
            </a:r>
          </a:p>
          <a:p>
            <a:pPr lvl="1">
              <a:lnSpc>
                <a:spcPct val="115000"/>
              </a:lnSpc>
              <a:buSzPct val="68000"/>
              <a:defRPr/>
            </a:pPr>
            <a:endParaRPr lang="en-US" sz="2443" dirty="0"/>
          </a:p>
          <a:p>
            <a:endParaRPr lang="en-GB" dirty="0"/>
          </a:p>
        </p:txBody>
      </p:sp>
      <p:sp>
        <p:nvSpPr>
          <p:cNvPr id="5" name="Title 1"/>
          <p:cNvSpPr>
            <a:spLocks noGrp="1"/>
          </p:cNvSpPr>
          <p:nvPr>
            <p:ph type="title"/>
          </p:nvPr>
        </p:nvSpPr>
        <p:spPr/>
        <p:txBody>
          <a:bodyPr>
            <a:normAutofit/>
          </a:bodyPr>
          <a:lstStyle/>
          <a:p>
            <a:r>
              <a:rPr lang="en-GB" dirty="0"/>
              <a:t>MAINTAIN &amp; SERVICE EQUIPMENT</a:t>
            </a:r>
          </a:p>
        </p:txBody>
      </p:sp>
    </p:spTree>
    <p:extLst>
      <p:ext uri="{BB962C8B-B14F-4D97-AF65-F5344CB8AC3E}">
        <p14:creationId xmlns:p14="http://schemas.microsoft.com/office/powerpoint/2010/main" val="1131938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15000"/>
              </a:lnSpc>
              <a:defRPr/>
            </a:pPr>
            <a:r>
              <a:rPr lang="en-US" dirty="0"/>
              <a:t>Troubleshoot testing or instrument failures:</a:t>
            </a:r>
          </a:p>
          <a:p>
            <a:pPr marL="698690">
              <a:lnSpc>
                <a:spcPct val="115000"/>
              </a:lnSpc>
              <a:defRPr/>
            </a:pPr>
            <a:r>
              <a:rPr lang="en-US" dirty="0"/>
              <a:t>Document corrective action(s) and ensure they have been effective </a:t>
            </a:r>
          </a:p>
          <a:p>
            <a:pPr marL="698690">
              <a:lnSpc>
                <a:spcPct val="115000"/>
              </a:lnSpc>
              <a:defRPr/>
            </a:pPr>
            <a:r>
              <a:rPr lang="en-US" dirty="0"/>
              <a:t>Ensure warranty or service contracts are in place and terms and conditions are adhered to</a:t>
            </a:r>
          </a:p>
          <a:p>
            <a:pPr marL="698690">
              <a:lnSpc>
                <a:spcPct val="115000"/>
              </a:lnSpc>
              <a:defRPr/>
            </a:pPr>
            <a:r>
              <a:rPr lang="en-US" dirty="0"/>
              <a:t>Maintain dated service records</a:t>
            </a:r>
          </a:p>
          <a:p>
            <a:pPr marL="698690">
              <a:lnSpc>
                <a:spcPct val="115000"/>
              </a:lnSpc>
              <a:defRPr/>
            </a:pPr>
            <a:r>
              <a:rPr lang="en-US" dirty="0"/>
              <a:t>Document all maintenance &amp; servicing</a:t>
            </a:r>
          </a:p>
          <a:p>
            <a:endParaRPr lang="en-US" sz="2443" dirty="0"/>
          </a:p>
          <a:p>
            <a:endParaRPr lang="en-GB" dirty="0"/>
          </a:p>
        </p:txBody>
      </p:sp>
      <p:sp>
        <p:nvSpPr>
          <p:cNvPr id="5" name="Title 1"/>
          <p:cNvSpPr>
            <a:spLocks noGrp="1"/>
          </p:cNvSpPr>
          <p:nvPr>
            <p:ph type="title"/>
          </p:nvPr>
        </p:nvSpPr>
        <p:spPr/>
        <p:txBody>
          <a:bodyPr>
            <a:normAutofit/>
          </a:bodyPr>
          <a:lstStyle/>
          <a:p>
            <a:r>
              <a:rPr lang="en-GB" dirty="0"/>
              <a:t>MAINTAIN &amp; SERVICE EQUIPMENT</a:t>
            </a:r>
          </a:p>
        </p:txBody>
      </p:sp>
    </p:spTree>
    <p:extLst>
      <p:ext uri="{BB962C8B-B14F-4D97-AF65-F5344CB8AC3E}">
        <p14:creationId xmlns:p14="http://schemas.microsoft.com/office/powerpoint/2010/main" val="1737670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GeneXpert verification:</a:t>
            </a:r>
          </a:p>
          <a:p>
            <a:pPr marL="698690" lvl="1">
              <a:lnSpc>
                <a:spcPct val="115000"/>
              </a:lnSpc>
              <a:defRPr/>
            </a:pPr>
            <a:r>
              <a:rPr lang="en-US" dirty="0"/>
              <a:t>Verification ensures that the GeneXpert is “fit for purpose” i.e. it can be used for testing clinical specimens</a:t>
            </a:r>
          </a:p>
          <a:p>
            <a:pPr marL="698690" lvl="1">
              <a:lnSpc>
                <a:spcPct val="115000"/>
              </a:lnSpc>
              <a:defRPr/>
            </a:pPr>
            <a:r>
              <a:rPr lang="en-US" dirty="0"/>
              <a:t>Verification is performed using a verification panel (Xpert Check)</a:t>
            </a:r>
          </a:p>
          <a:p>
            <a:pPr marL="698690" lvl="1">
              <a:lnSpc>
                <a:spcPct val="115000"/>
              </a:lnSpc>
              <a:defRPr/>
            </a:pPr>
            <a:r>
              <a:rPr lang="en-US" dirty="0"/>
              <a:t>Perform at least one verification test per module after:</a:t>
            </a:r>
          </a:p>
          <a:p>
            <a:pPr marL="1022690" lvl="2">
              <a:lnSpc>
                <a:spcPct val="115000"/>
              </a:lnSpc>
              <a:buSzPct val="68000"/>
              <a:defRPr/>
            </a:pPr>
            <a:r>
              <a:rPr lang="en-US" dirty="0"/>
              <a:t>Instrument installation</a:t>
            </a:r>
          </a:p>
          <a:p>
            <a:pPr marL="1022690" lvl="2">
              <a:lnSpc>
                <a:spcPct val="115000"/>
              </a:lnSpc>
              <a:buSzPct val="68000"/>
              <a:defRPr/>
            </a:pPr>
            <a:r>
              <a:rPr lang="en-US" dirty="0"/>
              <a:t>Post-calibration or swapping of instrument modules</a:t>
            </a:r>
          </a:p>
          <a:p>
            <a:endParaRPr lang="en-US" dirty="0"/>
          </a:p>
        </p:txBody>
      </p:sp>
      <p:sp>
        <p:nvSpPr>
          <p:cNvPr id="5" name="Title 1"/>
          <p:cNvSpPr>
            <a:spLocks noGrp="1"/>
          </p:cNvSpPr>
          <p:nvPr>
            <p:ph type="title"/>
          </p:nvPr>
        </p:nvSpPr>
        <p:spPr/>
        <p:txBody>
          <a:bodyPr>
            <a:normAutofit/>
          </a:bodyPr>
          <a:lstStyle/>
          <a:p>
            <a:r>
              <a:rPr lang="en-GB" dirty="0"/>
              <a:t>MAINTAIN &amp; SERVICE EQUIPMENT</a:t>
            </a:r>
          </a:p>
        </p:txBody>
      </p:sp>
    </p:spTree>
    <p:extLst>
      <p:ext uri="{BB962C8B-B14F-4D97-AF65-F5344CB8AC3E}">
        <p14:creationId xmlns:p14="http://schemas.microsoft.com/office/powerpoint/2010/main" val="8228311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GeneXpert verification:</a:t>
            </a:r>
          </a:p>
          <a:p>
            <a:pPr marL="698690" lvl="1">
              <a:lnSpc>
                <a:spcPct val="115000"/>
              </a:lnSpc>
              <a:defRPr/>
            </a:pPr>
            <a:r>
              <a:rPr lang="en-US" dirty="0"/>
              <a:t>The Xpert Check kit is used to check the optical system, verify the thermal system and perform a series of system-level tests to ensure full system functionality</a:t>
            </a:r>
          </a:p>
          <a:p>
            <a:pPr marL="698690" lvl="1">
              <a:lnSpc>
                <a:spcPct val="115000"/>
              </a:lnSpc>
              <a:defRPr/>
            </a:pPr>
            <a:r>
              <a:rPr lang="en-US" dirty="0"/>
              <a:t>All modules must be verified every year with Xpert Check cartridges </a:t>
            </a:r>
          </a:p>
          <a:p>
            <a:pPr marL="698690" lvl="1">
              <a:lnSpc>
                <a:spcPct val="115000"/>
              </a:lnSpc>
              <a:defRPr/>
            </a:pPr>
            <a:r>
              <a:rPr lang="en-US" dirty="0"/>
              <a:t>Follow the instructions provided with the verification panels</a:t>
            </a:r>
          </a:p>
          <a:p>
            <a:pPr marL="698690" lvl="1">
              <a:lnSpc>
                <a:spcPct val="115000"/>
              </a:lnSpc>
              <a:defRPr/>
            </a:pPr>
            <a:endParaRPr lang="en-US" dirty="0"/>
          </a:p>
          <a:p>
            <a:pPr marL="645840" lvl="2" indent="-273632">
              <a:spcBef>
                <a:spcPts val="429"/>
              </a:spcBef>
              <a:buSzPct val="68000"/>
              <a:buFont typeface="Arial" panose="020B0604020202020204" pitchFamily="34" charset="0"/>
              <a:buChar char="►"/>
            </a:pPr>
            <a:endParaRPr lang="en-US" dirty="0">
              <a:solidFill>
                <a:srgbClr val="FF0000"/>
              </a:solidFill>
            </a:endParaRPr>
          </a:p>
          <a:p>
            <a:pPr lvl="1"/>
            <a:endParaRPr lang="en-US" dirty="0"/>
          </a:p>
          <a:p>
            <a:endParaRPr lang="en-US" dirty="0"/>
          </a:p>
        </p:txBody>
      </p:sp>
      <p:sp>
        <p:nvSpPr>
          <p:cNvPr id="5" name="Title 1"/>
          <p:cNvSpPr>
            <a:spLocks noGrp="1"/>
          </p:cNvSpPr>
          <p:nvPr>
            <p:ph type="title"/>
          </p:nvPr>
        </p:nvSpPr>
        <p:spPr/>
        <p:txBody>
          <a:bodyPr>
            <a:normAutofit/>
          </a:bodyPr>
          <a:lstStyle/>
          <a:p>
            <a:r>
              <a:rPr lang="en-GB" dirty="0"/>
              <a:t>MAINTAIN &amp; SERVICE EQUIPMENT</a:t>
            </a:r>
          </a:p>
        </p:txBody>
      </p:sp>
    </p:spTree>
    <p:extLst>
      <p:ext uri="{BB962C8B-B14F-4D97-AF65-F5344CB8AC3E}">
        <p14:creationId xmlns:p14="http://schemas.microsoft.com/office/powerpoint/2010/main" val="476412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204912" y="1763613"/>
            <a:ext cx="7631223" cy="4611670"/>
          </a:xfrm>
        </p:spPr>
        <p:txBody>
          <a:bodyPr/>
          <a:lstStyle/>
          <a:p>
            <a:pPr>
              <a:spcAft>
                <a:spcPts val="564"/>
              </a:spcAft>
            </a:pPr>
            <a:r>
              <a:rPr lang="en-GB" dirty="0"/>
              <a:t>Essential elements of a comprehensive quality assurance (QA) programme at Xpert MTB/RIF (Ultra)* testing sites</a:t>
            </a:r>
          </a:p>
          <a:p>
            <a:pPr>
              <a:spcAft>
                <a:spcPts val="564"/>
              </a:spcAft>
            </a:pPr>
            <a:r>
              <a:rPr lang="en-GB" dirty="0"/>
              <a:t>How to implement the following QA activities:</a:t>
            </a:r>
          </a:p>
          <a:p>
            <a:pPr marL="753283" lvl="1" indent="-251094" defTabSz="1004377">
              <a:spcBef>
                <a:spcPts val="549"/>
              </a:spcBef>
              <a:spcAft>
                <a:spcPts val="600"/>
              </a:spcAft>
            </a:pPr>
            <a:r>
              <a:rPr lang="en-US" sz="1977" dirty="0"/>
              <a:t>Making the testing site safe and functional </a:t>
            </a:r>
          </a:p>
          <a:p>
            <a:pPr marL="753283" lvl="1" indent="-251094" defTabSz="1004377">
              <a:spcBef>
                <a:spcPts val="549"/>
              </a:spcBef>
              <a:spcAft>
                <a:spcPts val="600"/>
              </a:spcAft>
            </a:pPr>
            <a:r>
              <a:rPr lang="en-US" sz="1977" dirty="0"/>
              <a:t>Conducting training</a:t>
            </a:r>
          </a:p>
          <a:p>
            <a:pPr marL="753283" lvl="1" indent="-251094" defTabSz="1004377">
              <a:spcBef>
                <a:spcPts val="549"/>
              </a:spcBef>
              <a:spcAft>
                <a:spcPts val="600"/>
              </a:spcAft>
            </a:pPr>
            <a:r>
              <a:rPr lang="en-US" sz="1977" dirty="0"/>
              <a:t>Standardizing policies and documentation</a:t>
            </a:r>
          </a:p>
          <a:p>
            <a:pPr marL="753283" lvl="1" indent="-251094" defTabSz="1004377">
              <a:spcBef>
                <a:spcPts val="549"/>
              </a:spcBef>
              <a:spcAft>
                <a:spcPts val="600"/>
              </a:spcAft>
            </a:pPr>
            <a:r>
              <a:rPr lang="en-US" sz="1977" dirty="0"/>
              <a:t>Maintaining and servicing equipment</a:t>
            </a:r>
          </a:p>
          <a:p>
            <a:pPr marL="753283" lvl="1" indent="-251094" defTabSz="1004377">
              <a:spcBef>
                <a:spcPts val="549"/>
              </a:spcBef>
              <a:spcAft>
                <a:spcPts val="600"/>
              </a:spcAft>
            </a:pPr>
            <a:r>
              <a:rPr lang="en-US" sz="1977" dirty="0"/>
              <a:t>Ensuring adequate supplies and reagents</a:t>
            </a:r>
          </a:p>
          <a:p>
            <a:pPr marL="753283" lvl="1" indent="-251094" defTabSz="1004377">
              <a:spcBef>
                <a:spcPts val="549"/>
              </a:spcBef>
              <a:spcAft>
                <a:spcPts val="600"/>
              </a:spcAft>
            </a:pPr>
            <a:r>
              <a:rPr lang="en-US" sz="1977" dirty="0"/>
              <a:t>Testing quality samples</a:t>
            </a:r>
          </a:p>
          <a:p>
            <a:pPr marL="753283" lvl="1" indent="-251094" defTabSz="1004377">
              <a:spcBef>
                <a:spcPts val="549"/>
              </a:spcBef>
              <a:spcAft>
                <a:spcPts val="600"/>
              </a:spcAft>
            </a:pPr>
            <a:r>
              <a:rPr lang="en-US" sz="1977" dirty="0"/>
              <a:t>Monitoring performance indicators </a:t>
            </a:r>
          </a:p>
          <a:p>
            <a:pPr marL="753283" lvl="1" indent="-251094" defTabSz="1004377">
              <a:spcBef>
                <a:spcPts val="549"/>
              </a:spcBef>
              <a:spcAft>
                <a:spcPts val="600"/>
              </a:spcAft>
            </a:pPr>
            <a:r>
              <a:rPr lang="en-US" sz="1977" dirty="0"/>
              <a:t>Reporting accurate results</a:t>
            </a:r>
          </a:p>
          <a:p>
            <a:pPr marL="753283" lvl="1" indent="-251094" defTabSz="1004377">
              <a:spcBef>
                <a:spcPts val="549"/>
              </a:spcBef>
              <a:spcAft>
                <a:spcPts val="600"/>
              </a:spcAft>
            </a:pPr>
            <a:r>
              <a:rPr lang="en-US" sz="1977" dirty="0"/>
              <a:t>Implementing PT </a:t>
            </a:r>
          </a:p>
          <a:p>
            <a:pPr>
              <a:spcAft>
                <a:spcPts val="564"/>
              </a:spcAft>
            </a:pPr>
            <a:endParaRPr lang="en-GB" dirty="0"/>
          </a:p>
          <a:p>
            <a:endParaRPr lang="en-US" dirty="0"/>
          </a:p>
          <a:p>
            <a:pPr>
              <a:spcAft>
                <a:spcPts val="564"/>
              </a:spcAft>
            </a:pPr>
            <a:endParaRPr lang="en-GB" dirty="0"/>
          </a:p>
          <a:p>
            <a:pPr>
              <a:spcAft>
                <a:spcPts val="564"/>
              </a:spcAft>
            </a:pPr>
            <a:endParaRPr lang="en-GB" dirty="0">
              <a:solidFill>
                <a:srgbClr val="FF0000"/>
              </a:solidFill>
            </a:endParaRPr>
          </a:p>
          <a:p>
            <a:endParaRPr lang="en-GB" dirty="0"/>
          </a:p>
        </p:txBody>
      </p:sp>
      <p:sp>
        <p:nvSpPr>
          <p:cNvPr id="4" name="Title 3"/>
          <p:cNvSpPr>
            <a:spLocks noGrp="1"/>
          </p:cNvSpPr>
          <p:nvPr>
            <p:ph type="title"/>
          </p:nvPr>
        </p:nvSpPr>
        <p:spPr/>
        <p:txBody>
          <a:bodyPr>
            <a:normAutofit/>
          </a:bodyPr>
          <a:lstStyle/>
          <a:p>
            <a:r>
              <a:rPr lang="en-US" dirty="0"/>
              <a:t>MODULE CONTENTS</a:t>
            </a:r>
            <a:endParaRPr lang="en-GB" dirty="0"/>
          </a:p>
        </p:txBody>
      </p:sp>
      <p:sp>
        <p:nvSpPr>
          <p:cNvPr id="5" name="TextBox 4"/>
          <p:cNvSpPr txBox="1"/>
          <p:nvPr/>
        </p:nvSpPr>
        <p:spPr>
          <a:xfrm>
            <a:off x="5784056" y="6810641"/>
            <a:ext cx="3151825" cy="261610"/>
          </a:xfrm>
          <a:prstGeom prst="rect">
            <a:avLst/>
          </a:prstGeom>
          <a:noFill/>
        </p:spPr>
        <p:txBody>
          <a:bodyPr wrap="none" rtlCol="0">
            <a:spAutoFit/>
          </a:bodyPr>
          <a:lstStyle/>
          <a:p>
            <a:r>
              <a:rPr lang="en-US" sz="1100">
                <a:solidFill>
                  <a:srgbClr val="DD1F26"/>
                </a:solidFill>
                <a:latin typeface="Calibri" charset="0"/>
                <a:ea typeface="Calibri" charset="0"/>
                <a:cs typeface="Calibri" charset="0"/>
              </a:rPr>
              <a:t>* Refers  to Xpert </a:t>
            </a:r>
            <a:r>
              <a:rPr lang="en-US" sz="1100" dirty="0">
                <a:solidFill>
                  <a:srgbClr val="DD1F26"/>
                </a:solidFill>
                <a:latin typeface="Calibri" charset="0"/>
                <a:ea typeface="Calibri" charset="0"/>
                <a:cs typeface="Calibri" charset="0"/>
              </a:rPr>
              <a:t>MTB/RIF and Xpert MTB/RIF Ultra</a:t>
            </a:r>
          </a:p>
        </p:txBody>
      </p:sp>
    </p:spTree>
    <p:extLst>
      <p:ext uri="{BB962C8B-B14F-4D97-AF65-F5344CB8AC3E}">
        <p14:creationId xmlns:p14="http://schemas.microsoft.com/office/powerpoint/2010/main" val="3720391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GeneXpert verification:</a:t>
            </a:r>
          </a:p>
          <a:p>
            <a:pPr marL="698690" lvl="1">
              <a:lnSpc>
                <a:spcPct val="115000"/>
              </a:lnSpc>
              <a:defRPr/>
            </a:pPr>
            <a:r>
              <a:rPr lang="en-US" dirty="0"/>
              <a:t>If an invalid/error/no result is obtained on any module, repeat the test in that module using the extra sample provided </a:t>
            </a:r>
          </a:p>
          <a:p>
            <a:pPr marL="698690" lvl="1">
              <a:lnSpc>
                <a:spcPct val="115000"/>
              </a:lnSpc>
              <a:defRPr/>
            </a:pPr>
            <a:r>
              <a:rPr lang="en-US" dirty="0"/>
              <a:t>Report the instrument verification results to the appropriate person responsible for overseeing testing in the country</a:t>
            </a:r>
          </a:p>
          <a:p>
            <a:pPr marL="698690" lvl="1">
              <a:lnSpc>
                <a:spcPct val="115000"/>
              </a:lnSpc>
              <a:defRPr/>
            </a:pPr>
            <a:r>
              <a:rPr lang="en-US" dirty="0"/>
              <a:t>Contact Cepheid immediately in order to assist with any issues encountered during verification process </a:t>
            </a:r>
          </a:p>
          <a:p>
            <a:endParaRPr lang="en-US" dirty="0"/>
          </a:p>
        </p:txBody>
      </p:sp>
      <p:sp>
        <p:nvSpPr>
          <p:cNvPr id="5" name="Title 1"/>
          <p:cNvSpPr>
            <a:spLocks noGrp="1"/>
          </p:cNvSpPr>
          <p:nvPr>
            <p:ph type="title"/>
          </p:nvPr>
        </p:nvSpPr>
        <p:spPr/>
        <p:txBody>
          <a:bodyPr>
            <a:normAutofit/>
          </a:bodyPr>
          <a:lstStyle/>
          <a:p>
            <a:r>
              <a:rPr lang="en-GB" dirty="0"/>
              <a:t>MAINTAIN &amp; SERVICE EQUIPMENT</a:t>
            </a:r>
          </a:p>
        </p:txBody>
      </p:sp>
    </p:spTree>
    <p:extLst>
      <p:ext uri="{BB962C8B-B14F-4D97-AF65-F5344CB8AC3E}">
        <p14:creationId xmlns:p14="http://schemas.microsoft.com/office/powerpoint/2010/main" val="1051875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extLst/>
          </p:nvPr>
        </p:nvSpPr>
        <p:spPr/>
        <p:txBody>
          <a:bodyPr vert="horz" lIns="0" tIns="0" rIns="0" bIns="0" rtlCol="0" anchor="t">
            <a:noAutofit/>
          </a:bodyPr>
          <a:lstStyle/>
          <a:p>
            <a:pPr marL="266065" indent="-266065">
              <a:lnSpc>
                <a:spcPct val="115000"/>
              </a:lnSpc>
              <a:defRPr/>
            </a:pPr>
            <a:r>
              <a:rPr lang="en-US" dirty="0"/>
              <a:t>Accurately forecasting Xpert MTB/RIF </a:t>
            </a:r>
            <a:r>
              <a:rPr lang="en-GB" dirty="0"/>
              <a:t>(</a:t>
            </a:r>
            <a:r>
              <a:rPr lang="en-US" dirty="0"/>
              <a:t>Ultra</a:t>
            </a:r>
            <a:r>
              <a:rPr lang="en-GB" dirty="0"/>
              <a:t>)</a:t>
            </a:r>
            <a:r>
              <a:rPr lang="en-US" dirty="0"/>
              <a:t> test supply needs reduces the risk of an interruption in service due to shortage of reagents</a:t>
            </a:r>
            <a:endParaRPr lang="en-US" sz="3007" dirty="0"/>
          </a:p>
          <a:p>
            <a:pPr marL="266065" indent="-266065">
              <a:lnSpc>
                <a:spcPct val="115000"/>
              </a:lnSpc>
              <a:defRPr/>
            </a:pPr>
            <a:r>
              <a:rPr lang="en-US" altLang="ja-JP" dirty="0"/>
              <a:t>Plan the procurement of reagents based on actual test consumption data</a:t>
            </a:r>
          </a:p>
          <a:p>
            <a:pPr marL="266065" indent="-266065">
              <a:lnSpc>
                <a:spcPct val="115000"/>
              </a:lnSpc>
              <a:defRPr/>
            </a:pPr>
            <a:r>
              <a:rPr lang="en-US" altLang="ja-JP" dirty="0"/>
              <a:t>Regularly monitor cartridge consumption and stock in hand at site</a:t>
            </a:r>
          </a:p>
          <a:p>
            <a:pPr marL="266065" indent="-266065">
              <a:lnSpc>
                <a:spcPct val="115000"/>
              </a:lnSpc>
              <a:defRPr/>
            </a:pPr>
            <a:r>
              <a:rPr lang="en-US" altLang="ja-JP" dirty="0"/>
              <a:t>Rotate stock to ensure that oldest reagents are used first</a:t>
            </a:r>
          </a:p>
          <a:p>
            <a:pPr marL="266065" indent="-266065">
              <a:lnSpc>
                <a:spcPct val="115000"/>
              </a:lnSpc>
              <a:defRPr/>
            </a:pPr>
            <a:r>
              <a:rPr lang="en-GB" dirty="0"/>
              <a:t>See Module 5 (M5): Procurement &amp; inventory management</a:t>
            </a:r>
            <a:endParaRPr lang="en-GB" i="1" dirty="0"/>
          </a:p>
          <a:p>
            <a:pPr marL="266065" indent="-266065">
              <a:lnSpc>
                <a:spcPct val="115000"/>
              </a:lnSpc>
              <a:defRPr/>
            </a:pPr>
            <a:endParaRPr lang="en-US" altLang="ja-JP" dirty="0"/>
          </a:p>
          <a:p>
            <a:pPr marL="266065" indent="-266065">
              <a:lnSpc>
                <a:spcPct val="115000"/>
              </a:lnSpc>
              <a:defRPr/>
            </a:pPr>
            <a:endParaRPr lang="en-AU" altLang="ja-JP" dirty="0"/>
          </a:p>
          <a:p>
            <a:pPr marL="116840" indent="0">
              <a:buNone/>
            </a:pPr>
            <a:endParaRPr lang="en-US" sz="2255" dirty="0"/>
          </a:p>
          <a:p>
            <a:pPr marL="266065" indent="-266065"/>
            <a:endParaRPr lang="en-US" sz="2443" dirty="0"/>
          </a:p>
          <a:p>
            <a:pPr marL="266065" indent="-266065"/>
            <a:endParaRPr lang="en-US" sz="2443" dirty="0"/>
          </a:p>
          <a:p>
            <a:pPr marL="266065" indent="-266065"/>
            <a:endParaRPr lang="en-GB" dirty="0"/>
          </a:p>
        </p:txBody>
      </p:sp>
      <p:sp>
        <p:nvSpPr>
          <p:cNvPr id="2" name="Title 1"/>
          <p:cNvSpPr>
            <a:spLocks noGrp="1"/>
          </p:cNvSpPr>
          <p:nvPr>
            <p:ph type="title"/>
          </p:nvPr>
        </p:nvSpPr>
        <p:spPr>
          <a:xfrm>
            <a:off x="1204913" y="899517"/>
            <a:ext cx="8065615" cy="953161"/>
          </a:xfrm>
        </p:spPr>
        <p:txBody>
          <a:bodyPr>
            <a:noAutofit/>
          </a:bodyPr>
          <a:lstStyle/>
          <a:p>
            <a:r>
              <a:rPr lang="en-GB" dirty="0"/>
              <a:t>ENSURE ADEQUATE SUPPLIES AND REAGENTS</a:t>
            </a:r>
          </a:p>
        </p:txBody>
      </p:sp>
    </p:spTree>
    <p:extLst>
      <p:ext uri="{BB962C8B-B14F-4D97-AF65-F5344CB8AC3E}">
        <p14:creationId xmlns:p14="http://schemas.microsoft.com/office/powerpoint/2010/main" val="123700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4"/>
          <p:cNvSpPr>
            <a:spLocks noGrp="1"/>
          </p:cNvSpPr>
          <p:nvPr>
            <p:ph idx="1"/>
          </p:nvPr>
        </p:nvSpPr>
        <p:spPr/>
        <p:txBody>
          <a:bodyPr/>
          <a:lstStyle/>
          <a:p>
            <a:pPr marL="0" indent="0">
              <a:buNone/>
            </a:pPr>
            <a:r>
              <a:rPr lang="en-US" dirty="0"/>
              <a:t>New lot testing</a:t>
            </a:r>
          </a:p>
          <a:p>
            <a:pPr lvl="1"/>
            <a:r>
              <a:rPr lang="en-US" dirty="0"/>
              <a:t>Designed to ensure consistent quality of different lots, ensure deterioration has not occurred during shipment and storage</a:t>
            </a:r>
          </a:p>
          <a:p>
            <a:pPr lvl="1"/>
            <a:r>
              <a:rPr lang="en-US" dirty="0"/>
              <a:t>Incoming batches of Xpert cartridges are tested using a sample of cartridges with known positive and negative specimen to ensure expected performance</a:t>
            </a:r>
          </a:p>
          <a:p>
            <a:pPr lvl="1"/>
            <a:r>
              <a:rPr lang="en-GB" dirty="0"/>
              <a:t>To reduce costs, n</a:t>
            </a:r>
            <a:r>
              <a:rPr lang="en-US" dirty="0"/>
              <a:t>ew lot testing may be done at a central level before distribution of a new batch of cartridges to testing sites</a:t>
            </a:r>
            <a:endParaRPr lang="en-GB" dirty="0"/>
          </a:p>
          <a:p>
            <a:pPr lvl="1"/>
            <a:r>
              <a:rPr lang="en-GB" dirty="0"/>
              <a:t>Testing s</a:t>
            </a:r>
            <a:r>
              <a:rPr lang="en-ZA" dirty="0"/>
              <a:t>ites should monitor </a:t>
            </a:r>
            <a:r>
              <a:rPr lang="en-GB" dirty="0"/>
              <a:t>the testing </a:t>
            </a:r>
            <a:r>
              <a:rPr lang="en-ZA" dirty="0"/>
              <a:t>results (i.e. rate of unsuccessful results) of </a:t>
            </a:r>
            <a:r>
              <a:rPr lang="en-GB" dirty="0"/>
              <a:t>new lots </a:t>
            </a:r>
            <a:r>
              <a:rPr lang="en-ZA" dirty="0"/>
              <a:t>to </a:t>
            </a:r>
            <a:r>
              <a:rPr lang="en-GB" dirty="0"/>
              <a:t>ensure that no i</a:t>
            </a:r>
            <a:r>
              <a:rPr lang="en-ZA" dirty="0"/>
              <a:t>ssues</a:t>
            </a:r>
            <a:r>
              <a:rPr lang="en-GB" dirty="0"/>
              <a:t> have arisen d</a:t>
            </a:r>
            <a:r>
              <a:rPr lang="en-ZA" dirty="0"/>
              <a:t>uring distribution</a:t>
            </a:r>
            <a:r>
              <a:rPr lang="en-GB" dirty="0"/>
              <a:t> that might affect the </a:t>
            </a:r>
            <a:r>
              <a:rPr lang="en-ZA" dirty="0"/>
              <a:t>central</a:t>
            </a:r>
            <a:r>
              <a:rPr lang="en-GB" dirty="0"/>
              <a:t>-</a:t>
            </a:r>
            <a:r>
              <a:rPr lang="en-ZA" dirty="0"/>
              <a:t>level lot testing</a:t>
            </a:r>
            <a:r>
              <a:rPr lang="en-GB" dirty="0"/>
              <a:t> result</a:t>
            </a:r>
            <a:endParaRPr lang="en-ZA" dirty="0"/>
          </a:p>
          <a:p>
            <a:pPr lvl="1"/>
            <a:endParaRPr lang="en-US" dirty="0"/>
          </a:p>
          <a:p>
            <a:endParaRPr lang="en-US" sz="1879" dirty="0"/>
          </a:p>
        </p:txBody>
      </p:sp>
      <p:sp>
        <p:nvSpPr>
          <p:cNvPr id="2" name="Title 1"/>
          <p:cNvSpPr>
            <a:spLocks noGrp="1"/>
          </p:cNvSpPr>
          <p:nvPr>
            <p:ph type="title"/>
          </p:nvPr>
        </p:nvSpPr>
        <p:spPr>
          <a:xfrm>
            <a:off x="1204913" y="899517"/>
            <a:ext cx="9039701" cy="953161"/>
          </a:xfrm>
        </p:spPr>
        <p:txBody>
          <a:bodyPr>
            <a:noAutofit/>
          </a:bodyPr>
          <a:lstStyle/>
          <a:p>
            <a:r>
              <a:rPr lang="en-GB" dirty="0"/>
              <a:t>ENSURE ADEQUATE SUPPLIES AND REAGENTS</a:t>
            </a:r>
          </a:p>
        </p:txBody>
      </p:sp>
    </p:spTree>
    <p:extLst>
      <p:ext uri="{BB962C8B-B14F-4D97-AF65-F5344CB8AC3E}">
        <p14:creationId xmlns:p14="http://schemas.microsoft.com/office/powerpoint/2010/main" val="17725957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4"/>
          <p:cNvSpPr>
            <a:spLocks noGrp="1"/>
          </p:cNvSpPr>
          <p:nvPr>
            <p:ph idx="1"/>
          </p:nvPr>
        </p:nvSpPr>
        <p:spPr/>
        <p:txBody>
          <a:bodyPr/>
          <a:lstStyle/>
          <a:p>
            <a:pPr marL="0" indent="0">
              <a:buNone/>
            </a:pPr>
            <a:r>
              <a:rPr lang="en-US" dirty="0"/>
              <a:t>New lot testing</a:t>
            </a:r>
          </a:p>
          <a:p>
            <a:pPr lvl="1"/>
            <a:r>
              <a:rPr lang="en-US" dirty="0"/>
              <a:t>Continuous monitoring of performance indicators at testing sites is important for the early detection of any problems with cartridge batches due to local storage conditions or other factors</a:t>
            </a:r>
          </a:p>
          <a:p>
            <a:pPr lvl="1"/>
            <a:r>
              <a:rPr lang="en-US" dirty="0"/>
              <a:t>If new lot reagents do not produce the desired results, these reagents should not be used</a:t>
            </a:r>
          </a:p>
          <a:p>
            <a:pPr lvl="1"/>
            <a:r>
              <a:rPr lang="en-US" dirty="0"/>
              <a:t>Contact the manufacturer for further troubleshooting</a:t>
            </a:r>
          </a:p>
          <a:p>
            <a:endParaRPr lang="en-US" dirty="0"/>
          </a:p>
        </p:txBody>
      </p:sp>
      <p:sp>
        <p:nvSpPr>
          <p:cNvPr id="2" name="Title 1"/>
          <p:cNvSpPr>
            <a:spLocks noGrp="1"/>
          </p:cNvSpPr>
          <p:nvPr>
            <p:ph type="title"/>
          </p:nvPr>
        </p:nvSpPr>
        <p:spPr>
          <a:xfrm>
            <a:off x="1204913" y="899517"/>
            <a:ext cx="9039701" cy="953161"/>
          </a:xfrm>
        </p:spPr>
        <p:txBody>
          <a:bodyPr>
            <a:noAutofit/>
          </a:bodyPr>
          <a:lstStyle/>
          <a:p>
            <a:r>
              <a:rPr lang="en-GB" dirty="0"/>
              <a:t>ENSURE ADEQUATE SUPPLIES AND REAGENTS</a:t>
            </a:r>
          </a:p>
        </p:txBody>
      </p:sp>
    </p:spTree>
    <p:extLst>
      <p:ext uri="{BB962C8B-B14F-4D97-AF65-F5344CB8AC3E}">
        <p14:creationId xmlns:p14="http://schemas.microsoft.com/office/powerpoint/2010/main" val="21254441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To ensure a quality Xpert MTB/RIF </a:t>
            </a:r>
            <a:r>
              <a:rPr lang="en-GB" dirty="0"/>
              <a:t>(U</a:t>
            </a:r>
            <a:r>
              <a:rPr lang="en-US" dirty="0" err="1"/>
              <a:t>ltra</a:t>
            </a:r>
            <a:r>
              <a:rPr lang="en-GB" dirty="0"/>
              <a:t>)</a:t>
            </a:r>
            <a:r>
              <a:rPr lang="en-US" dirty="0"/>
              <a:t> test results, a good quality specimen is required</a:t>
            </a:r>
            <a:endParaRPr lang="en-US" sz="2443" dirty="0"/>
          </a:p>
          <a:p>
            <a:pPr>
              <a:lnSpc>
                <a:spcPct val="115000"/>
              </a:lnSpc>
              <a:defRPr/>
            </a:pPr>
            <a:r>
              <a:rPr lang="en-US" dirty="0"/>
              <a:t>Inform healthcare workers on the sample requirements for Xpert MTB/RIF </a:t>
            </a:r>
            <a:r>
              <a:rPr lang="en-GB" dirty="0"/>
              <a:t>(Ultra) testing</a:t>
            </a:r>
            <a:endParaRPr lang="en-US" dirty="0"/>
          </a:p>
          <a:p>
            <a:pPr>
              <a:lnSpc>
                <a:spcPct val="115000"/>
              </a:lnSpc>
              <a:defRPr/>
            </a:pPr>
            <a:r>
              <a:rPr lang="en-US" dirty="0"/>
              <a:t>Ensure patients are instructed in good sputum collection technique and quality of specimens is checked before sending for testing</a:t>
            </a:r>
          </a:p>
          <a:p>
            <a:pPr>
              <a:lnSpc>
                <a:spcPct val="115000"/>
              </a:lnSpc>
              <a:defRPr/>
            </a:pPr>
            <a:r>
              <a:rPr lang="en-US" altLang="ja-JP" dirty="0"/>
              <a:t>Ensure specimens are labeled correctly and request forms are completed</a:t>
            </a:r>
          </a:p>
          <a:p>
            <a:pPr lvl="1">
              <a:lnSpc>
                <a:spcPct val="115000"/>
              </a:lnSpc>
              <a:buSzPct val="68000"/>
              <a:defRPr/>
            </a:pPr>
            <a:endParaRPr lang="en-US" sz="2255" dirty="0"/>
          </a:p>
          <a:p>
            <a:pPr marL="376657" indent="-188329">
              <a:lnSpc>
                <a:spcPct val="115000"/>
              </a:lnSpc>
              <a:buSzPct val="100000"/>
              <a:buChar char="•"/>
              <a:defRPr sz="2200">
                <a:solidFill>
                  <a:srgbClr val="000000"/>
                </a:solidFill>
                <a:latin typeface="Arial"/>
                <a:ea typeface="Arial"/>
                <a:cs typeface="Arial"/>
                <a:sym typeface="Arial"/>
              </a:defRPr>
            </a:pPr>
            <a:endParaRPr lang="en-US" dirty="0"/>
          </a:p>
          <a:p>
            <a:endParaRPr lang="en-US" sz="2443" dirty="0"/>
          </a:p>
          <a:p>
            <a:endParaRPr lang="en-GB" dirty="0"/>
          </a:p>
        </p:txBody>
      </p:sp>
      <p:sp>
        <p:nvSpPr>
          <p:cNvPr id="2" name="Title 1"/>
          <p:cNvSpPr>
            <a:spLocks noGrp="1"/>
          </p:cNvSpPr>
          <p:nvPr>
            <p:ph type="title"/>
          </p:nvPr>
        </p:nvSpPr>
        <p:spPr>
          <a:xfrm>
            <a:off x="1204913" y="971525"/>
            <a:ext cx="7631221" cy="759006"/>
          </a:xfrm>
        </p:spPr>
        <p:txBody>
          <a:bodyPr>
            <a:normAutofit/>
          </a:bodyPr>
          <a:lstStyle/>
          <a:p>
            <a:r>
              <a:rPr lang="en-GB" dirty="0"/>
              <a:t>TEST QUALITY SAMPLES</a:t>
            </a:r>
          </a:p>
        </p:txBody>
      </p:sp>
    </p:spTree>
    <p:extLst>
      <p:ext uri="{BB962C8B-B14F-4D97-AF65-F5344CB8AC3E}">
        <p14:creationId xmlns:p14="http://schemas.microsoft.com/office/powerpoint/2010/main" val="16646840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15000"/>
              </a:lnSpc>
              <a:defRPr/>
            </a:pPr>
            <a:r>
              <a:rPr lang="en-US" altLang="ja-JP" dirty="0"/>
              <a:t>Reject specimens that are incorrectly labeled, leaking, in broken containers or of insufficient volume</a:t>
            </a:r>
          </a:p>
          <a:p>
            <a:pPr>
              <a:lnSpc>
                <a:spcPct val="115000"/>
              </a:lnSpc>
              <a:defRPr/>
            </a:pPr>
            <a:r>
              <a:rPr lang="en-US" altLang="ja-JP" dirty="0"/>
              <a:t>Record the date specimens arrive in the laboratory</a:t>
            </a:r>
          </a:p>
          <a:p>
            <a:pPr>
              <a:lnSpc>
                <a:spcPct val="115000"/>
              </a:lnSpc>
              <a:defRPr/>
            </a:pPr>
            <a:r>
              <a:rPr lang="en-US" altLang="ja-JP" dirty="0"/>
              <a:t>Evaluate and record the specimen quality</a:t>
            </a:r>
          </a:p>
          <a:p>
            <a:pPr>
              <a:lnSpc>
                <a:spcPct val="115000"/>
              </a:lnSpc>
              <a:defRPr/>
            </a:pPr>
            <a:r>
              <a:rPr lang="en-GB" dirty="0"/>
              <a:t>Specimens can be refrigerated at 2–8°C for a maximum of 10 days prior to testing</a:t>
            </a:r>
          </a:p>
          <a:p>
            <a:pPr>
              <a:lnSpc>
                <a:spcPct val="115000"/>
              </a:lnSpc>
              <a:defRPr/>
            </a:pPr>
            <a:r>
              <a:rPr lang="en-GB" dirty="0"/>
              <a:t>If necessary, specimens can be stored at a maximum of 35°C for up to 3 days, and then refrigerated at 2–8°C for a combined maximum duration of 10 days</a:t>
            </a:r>
          </a:p>
          <a:p>
            <a:pPr>
              <a:lnSpc>
                <a:spcPct val="115000"/>
              </a:lnSpc>
              <a:defRPr/>
            </a:pPr>
            <a:r>
              <a:rPr lang="en-GB" dirty="0"/>
              <a:t>See Module 2 (M2): Sample Collection and Transport</a:t>
            </a:r>
            <a:endParaRPr lang="en-GB" i="1" dirty="0"/>
          </a:p>
        </p:txBody>
      </p:sp>
      <p:sp>
        <p:nvSpPr>
          <p:cNvPr id="5" name="Title 1"/>
          <p:cNvSpPr>
            <a:spLocks noGrp="1"/>
          </p:cNvSpPr>
          <p:nvPr>
            <p:ph type="title"/>
          </p:nvPr>
        </p:nvSpPr>
        <p:spPr/>
        <p:txBody>
          <a:bodyPr>
            <a:normAutofit/>
          </a:bodyPr>
          <a:lstStyle/>
          <a:p>
            <a:r>
              <a:rPr lang="en-GB" dirty="0"/>
              <a:t>TEST QUALITY SAMPLES</a:t>
            </a:r>
          </a:p>
        </p:txBody>
      </p:sp>
    </p:spTree>
    <p:extLst>
      <p:ext uri="{BB962C8B-B14F-4D97-AF65-F5344CB8AC3E}">
        <p14:creationId xmlns:p14="http://schemas.microsoft.com/office/powerpoint/2010/main" val="4505996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buSzPct val="100000"/>
            </a:pPr>
            <a:r>
              <a:rPr lang="en-US" dirty="0"/>
              <a:t>A standard set of performance indicators should be collected by all testing sites conducting Xpert MTB/RIF (Ultra) testing* </a:t>
            </a:r>
          </a:p>
          <a:p>
            <a:pPr lvl="1">
              <a:buSzPct val="100000"/>
            </a:pPr>
            <a:r>
              <a:rPr lang="en-US" dirty="0"/>
              <a:t>Additional performance indicators should be collected for </a:t>
            </a:r>
            <a:r>
              <a:rPr lang="en-US" dirty="0" err="1"/>
              <a:t>Xpert</a:t>
            </a:r>
            <a:r>
              <a:rPr lang="en-GB" dirty="0"/>
              <a:t> MTB/RIF</a:t>
            </a:r>
            <a:r>
              <a:rPr lang="en-US" dirty="0"/>
              <a:t> Ultra testing** </a:t>
            </a:r>
          </a:p>
          <a:p>
            <a:pPr lvl="1">
              <a:buSzPct val="100000"/>
            </a:pPr>
            <a:r>
              <a:rPr lang="en-US" dirty="0"/>
              <a:t>Performance indicators should be analyzed, compared to pre-determined goals </a:t>
            </a:r>
          </a:p>
          <a:p>
            <a:r>
              <a:rPr lang="en-US" dirty="0"/>
              <a:t>The review of the performance indicators must always be linked to solutions (corrective actions) if unexpected results (non-conformities) or trends are observed</a:t>
            </a:r>
          </a:p>
          <a:p>
            <a:endParaRPr lang="en-US" dirty="0"/>
          </a:p>
          <a:p>
            <a:endParaRPr lang="en-US" dirty="0"/>
          </a:p>
          <a:p>
            <a:endParaRPr lang="en-GB" dirty="0"/>
          </a:p>
        </p:txBody>
      </p:sp>
      <p:sp>
        <p:nvSpPr>
          <p:cNvPr id="2" name="Title 1"/>
          <p:cNvSpPr>
            <a:spLocks noGrp="1"/>
          </p:cNvSpPr>
          <p:nvPr>
            <p:ph type="title"/>
          </p:nvPr>
        </p:nvSpPr>
        <p:spPr/>
        <p:txBody>
          <a:bodyPr>
            <a:normAutofit/>
          </a:bodyPr>
          <a:lstStyle/>
          <a:p>
            <a:r>
              <a:rPr lang="en-GB" dirty="0"/>
              <a:t>MONITOR PERFORMANCE INDICATORS</a:t>
            </a:r>
          </a:p>
        </p:txBody>
      </p:sp>
      <p:sp>
        <p:nvSpPr>
          <p:cNvPr id="4" name="TextBox 3"/>
          <p:cNvSpPr txBox="1"/>
          <p:nvPr/>
        </p:nvSpPr>
        <p:spPr>
          <a:xfrm>
            <a:off x="4518000" y="6607106"/>
            <a:ext cx="4515980" cy="430887"/>
          </a:xfrm>
          <a:prstGeom prst="rect">
            <a:avLst/>
          </a:prstGeom>
          <a:noFill/>
        </p:spPr>
        <p:txBody>
          <a:bodyPr wrap="none" rtlCol="0">
            <a:spAutoFit/>
          </a:bodyPr>
          <a:lstStyle/>
          <a:p>
            <a:r>
              <a:rPr lang="en-US" sz="1100" dirty="0">
                <a:solidFill>
                  <a:srgbClr val="DD1F26"/>
                </a:solidFill>
                <a:latin typeface="Calibri" charset="0"/>
                <a:ea typeface="Calibri" charset="0"/>
                <a:cs typeface="Calibri" charset="0"/>
              </a:rPr>
              <a:t>* http://</a:t>
            </a:r>
            <a:r>
              <a:rPr lang="en-US" sz="1100" dirty="0" err="1">
                <a:solidFill>
                  <a:srgbClr val="DD1F26"/>
                </a:solidFill>
                <a:latin typeface="Calibri" charset="0"/>
                <a:ea typeface="Calibri" charset="0"/>
                <a:cs typeface="Calibri" charset="0"/>
              </a:rPr>
              <a:t>www.stoptb.org</a:t>
            </a:r>
            <a:r>
              <a:rPr lang="en-US" sz="1100" dirty="0">
                <a:solidFill>
                  <a:srgbClr val="DD1F26"/>
                </a:solidFill>
                <a:latin typeface="Calibri" charset="0"/>
                <a:ea typeface="Calibri" charset="0"/>
                <a:cs typeface="Calibri" charset="0"/>
              </a:rPr>
              <a:t>/</a:t>
            </a:r>
            <a:r>
              <a:rPr lang="en-US" sz="1100" dirty="0" err="1">
                <a:solidFill>
                  <a:srgbClr val="DD1F26"/>
                </a:solidFill>
                <a:latin typeface="Calibri" charset="0"/>
                <a:ea typeface="Calibri" charset="0"/>
                <a:cs typeface="Calibri" charset="0"/>
              </a:rPr>
              <a:t>wg</a:t>
            </a:r>
            <a:r>
              <a:rPr lang="en-US" sz="1100" dirty="0">
                <a:solidFill>
                  <a:srgbClr val="DD1F26"/>
                </a:solidFill>
                <a:latin typeface="Calibri" charset="0"/>
                <a:ea typeface="Calibri" charset="0"/>
                <a:cs typeface="Calibri" charset="0"/>
              </a:rPr>
              <a:t>/</a:t>
            </a:r>
            <a:r>
              <a:rPr lang="en-US" sz="1100" dirty="0" err="1">
                <a:solidFill>
                  <a:srgbClr val="DD1F26"/>
                </a:solidFill>
                <a:latin typeface="Calibri" charset="0"/>
                <a:ea typeface="Calibri" charset="0"/>
                <a:cs typeface="Calibri" charset="0"/>
              </a:rPr>
              <a:t>gli</a:t>
            </a:r>
            <a:r>
              <a:rPr lang="en-US" sz="1100" dirty="0">
                <a:solidFill>
                  <a:srgbClr val="DD1F26"/>
                </a:solidFill>
                <a:latin typeface="Calibri" charset="0"/>
                <a:ea typeface="Calibri" charset="0"/>
                <a:cs typeface="Calibri" charset="0"/>
              </a:rPr>
              <a:t>/assets/documents/</a:t>
            </a:r>
            <a:r>
              <a:rPr lang="en-US" sz="1100" dirty="0" err="1">
                <a:solidFill>
                  <a:srgbClr val="DD1F26"/>
                </a:solidFill>
                <a:latin typeface="Calibri" charset="0"/>
                <a:ea typeface="Calibri" charset="0"/>
                <a:cs typeface="Calibri" charset="0"/>
              </a:rPr>
              <a:t>GLI_practical_guide.pdf</a:t>
            </a:r>
            <a:endParaRPr lang="en-US" sz="1100" dirty="0">
              <a:solidFill>
                <a:srgbClr val="DD1F26"/>
              </a:solidFill>
              <a:latin typeface="Calibri" charset="0"/>
              <a:ea typeface="Calibri" charset="0"/>
              <a:cs typeface="Calibri" charset="0"/>
            </a:endParaRPr>
          </a:p>
          <a:p>
            <a:r>
              <a:rPr lang="en-US" sz="1100" dirty="0">
                <a:solidFill>
                  <a:srgbClr val="DD1F26"/>
                </a:solidFill>
                <a:latin typeface="Calibri" charset="0"/>
                <a:ea typeface="Calibri" charset="0"/>
                <a:cs typeface="Calibri" charset="0"/>
              </a:rPr>
              <a:t>** </a:t>
            </a:r>
            <a:r>
              <a:rPr lang="en-GB" sz="1100" dirty="0">
                <a:solidFill>
                  <a:srgbClr val="DD1F26"/>
                </a:solidFill>
                <a:latin typeface="Calibri" charset="0"/>
                <a:ea typeface="Calibri" charset="0"/>
                <a:cs typeface="Calibri" charset="0"/>
              </a:rPr>
              <a:t>http://</a:t>
            </a:r>
            <a:r>
              <a:rPr lang="en-GB" sz="1100" dirty="0" err="1">
                <a:solidFill>
                  <a:srgbClr val="DD1F26"/>
                </a:solidFill>
                <a:latin typeface="Calibri" charset="0"/>
                <a:ea typeface="Calibri" charset="0"/>
                <a:cs typeface="Calibri" charset="0"/>
              </a:rPr>
              <a:t>www.stoptb.org</a:t>
            </a:r>
            <a:r>
              <a:rPr lang="en-GB" sz="1100" dirty="0">
                <a:solidFill>
                  <a:srgbClr val="DD1F26"/>
                </a:solidFill>
                <a:latin typeface="Calibri" charset="0"/>
                <a:ea typeface="Calibri" charset="0"/>
                <a:cs typeface="Calibri" charset="0"/>
              </a:rPr>
              <a:t>/</a:t>
            </a:r>
            <a:r>
              <a:rPr lang="en-GB" sz="1100" dirty="0" err="1">
                <a:solidFill>
                  <a:srgbClr val="DD1F26"/>
                </a:solidFill>
                <a:latin typeface="Calibri" charset="0"/>
                <a:ea typeface="Calibri" charset="0"/>
                <a:cs typeface="Calibri" charset="0"/>
              </a:rPr>
              <a:t>wg</a:t>
            </a:r>
            <a:r>
              <a:rPr lang="en-GB" sz="1100" dirty="0">
                <a:solidFill>
                  <a:srgbClr val="DD1F26"/>
                </a:solidFill>
                <a:latin typeface="Calibri" charset="0"/>
                <a:ea typeface="Calibri" charset="0"/>
                <a:cs typeface="Calibri" charset="0"/>
              </a:rPr>
              <a:t>/</a:t>
            </a:r>
            <a:r>
              <a:rPr lang="en-GB" sz="1100" dirty="0" err="1">
                <a:solidFill>
                  <a:srgbClr val="DD1F26"/>
                </a:solidFill>
                <a:latin typeface="Calibri" charset="0"/>
                <a:ea typeface="Calibri" charset="0"/>
                <a:cs typeface="Calibri" charset="0"/>
              </a:rPr>
              <a:t>gli</a:t>
            </a:r>
            <a:r>
              <a:rPr lang="en-GB" sz="1100" dirty="0">
                <a:solidFill>
                  <a:srgbClr val="DD1F26"/>
                </a:solidFill>
                <a:latin typeface="Calibri" charset="0"/>
                <a:ea typeface="Calibri" charset="0"/>
                <a:cs typeface="Calibri" charset="0"/>
              </a:rPr>
              <a:t>/assets/documents/</a:t>
            </a:r>
            <a:r>
              <a:rPr lang="en-GB" sz="1100" dirty="0" err="1">
                <a:solidFill>
                  <a:srgbClr val="DD1F26"/>
                </a:solidFill>
                <a:latin typeface="Calibri" charset="0"/>
                <a:ea typeface="Calibri" charset="0"/>
                <a:cs typeface="Calibri" charset="0"/>
              </a:rPr>
              <a:t>GLI_ultra.pdf</a:t>
            </a:r>
            <a:endParaRPr lang="en-US" sz="1100" dirty="0">
              <a:solidFill>
                <a:srgbClr val="DD1F26"/>
              </a:solidFill>
              <a:latin typeface="Calibri" charset="0"/>
              <a:ea typeface="Calibri" charset="0"/>
              <a:cs typeface="Calibri" charset="0"/>
            </a:endParaRPr>
          </a:p>
        </p:txBody>
      </p:sp>
    </p:spTree>
    <p:extLst>
      <p:ext uri="{BB962C8B-B14F-4D97-AF65-F5344CB8AC3E}">
        <p14:creationId xmlns:p14="http://schemas.microsoft.com/office/powerpoint/2010/main" val="14857418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 system should be in place for centralized reporting of monthly performance indicators from the testing site </a:t>
            </a:r>
          </a:p>
          <a:p>
            <a:r>
              <a:rPr lang="en-US" dirty="0"/>
              <a:t>Remote monitoring (data connectivity) can make collection of QA data simpler and more efficient, as well as providing data for other purposes, including procurement and reporting of patient results</a:t>
            </a:r>
          </a:p>
          <a:p>
            <a:r>
              <a:rPr lang="en-GB" dirty="0"/>
              <a:t>See Module 5 (M5): Monitoring quality indicators</a:t>
            </a:r>
            <a:endParaRPr lang="en-US" dirty="0"/>
          </a:p>
          <a:p>
            <a:r>
              <a:rPr lang="en-US" dirty="0"/>
              <a:t>See Programme Module 6 (PM 6): How to Monitor &amp; Evaluate your Programme </a:t>
            </a:r>
          </a:p>
          <a:p>
            <a:endParaRPr lang="en-US" dirty="0"/>
          </a:p>
          <a:p>
            <a:endParaRPr lang="en-US" dirty="0"/>
          </a:p>
        </p:txBody>
      </p:sp>
      <p:sp>
        <p:nvSpPr>
          <p:cNvPr id="3" name="Title 2"/>
          <p:cNvSpPr>
            <a:spLocks noGrp="1"/>
          </p:cNvSpPr>
          <p:nvPr>
            <p:ph type="title"/>
          </p:nvPr>
        </p:nvSpPr>
        <p:spPr/>
        <p:txBody>
          <a:bodyPr>
            <a:normAutofit/>
          </a:bodyPr>
          <a:lstStyle/>
          <a:p>
            <a:r>
              <a:rPr lang="en-GB" dirty="0"/>
              <a:t>MONITOR PERFORMANCE INDICATORS</a:t>
            </a:r>
          </a:p>
        </p:txBody>
      </p:sp>
    </p:spTree>
    <p:extLst>
      <p:ext uri="{BB962C8B-B14F-4D97-AF65-F5344CB8AC3E}">
        <p14:creationId xmlns:p14="http://schemas.microsoft.com/office/powerpoint/2010/main" val="14040646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03163" y="1835621"/>
            <a:ext cx="7631223" cy="4611670"/>
          </a:xfrm>
        </p:spPr>
        <p:txBody>
          <a:bodyPr/>
          <a:lstStyle/>
          <a:p>
            <a:r>
              <a:rPr lang="en-US" dirty="0"/>
              <a:t>The Xpert MTB/RIF </a:t>
            </a:r>
            <a:r>
              <a:rPr lang="en-GB" dirty="0"/>
              <a:t>(</a:t>
            </a:r>
            <a:r>
              <a:rPr lang="en-US" dirty="0"/>
              <a:t>Ultra</a:t>
            </a:r>
            <a:r>
              <a:rPr lang="en-GB" dirty="0"/>
              <a:t>)</a:t>
            </a:r>
            <a:r>
              <a:rPr lang="en-US" dirty="0"/>
              <a:t> test reports whether the sample contains </a:t>
            </a:r>
            <a:r>
              <a:rPr lang="en-US" i="1" dirty="0"/>
              <a:t>M. tuberculosis </a:t>
            </a:r>
            <a:r>
              <a:rPr lang="en-GB" dirty="0"/>
              <a:t>c</a:t>
            </a:r>
            <a:r>
              <a:rPr lang="en-US" dirty="0" err="1"/>
              <a:t>omplex</a:t>
            </a:r>
            <a:r>
              <a:rPr lang="en-US" dirty="0"/>
              <a:t>, and whether it is rifampicin resistant</a:t>
            </a:r>
          </a:p>
          <a:p>
            <a:r>
              <a:rPr lang="en-US" dirty="0"/>
              <a:t>Ensure the Xpert MTB/RIF (Ultra) test results are </a:t>
            </a:r>
            <a:r>
              <a:rPr lang="en-US" dirty="0" err="1"/>
              <a:t>reportedin</a:t>
            </a:r>
            <a:r>
              <a:rPr lang="en-US" dirty="0"/>
              <a:t> accordance with country recommendations (e.g. within 24 hours of sample receipt)</a:t>
            </a:r>
          </a:p>
          <a:p>
            <a:r>
              <a:rPr lang="en-US" dirty="0"/>
              <a:t>Report results in a standard format, according to national guidelines:</a:t>
            </a:r>
          </a:p>
          <a:p>
            <a:pPr marL="698690" lvl="1"/>
            <a:r>
              <a:rPr lang="en-US" dirty="0"/>
              <a:t>Xpert MTB/RIF (Ultra) requires the reporting of an additional ‘trace’ category of results (see Module 4 TM4: Recording &amp; Reporting Results) </a:t>
            </a:r>
          </a:p>
          <a:p>
            <a:r>
              <a:rPr lang="en-US" dirty="0"/>
              <a:t>Sensitize clinicians on interpretation of results</a:t>
            </a:r>
          </a:p>
          <a:p>
            <a:endParaRPr lang="en-US" dirty="0"/>
          </a:p>
        </p:txBody>
      </p:sp>
      <p:sp>
        <p:nvSpPr>
          <p:cNvPr id="5" name="Title 1"/>
          <p:cNvSpPr>
            <a:spLocks noGrp="1"/>
          </p:cNvSpPr>
          <p:nvPr>
            <p:ph type="title"/>
          </p:nvPr>
        </p:nvSpPr>
        <p:spPr/>
        <p:txBody>
          <a:bodyPr>
            <a:normAutofit/>
          </a:bodyPr>
          <a:lstStyle/>
          <a:p>
            <a:r>
              <a:rPr lang="en-GB" dirty="0"/>
              <a:t>REPORT ACCURATE RESULTS</a:t>
            </a:r>
          </a:p>
        </p:txBody>
      </p:sp>
    </p:spTree>
    <p:extLst>
      <p:ext uri="{BB962C8B-B14F-4D97-AF65-F5344CB8AC3E}">
        <p14:creationId xmlns:p14="http://schemas.microsoft.com/office/powerpoint/2010/main" val="9301507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03163" y="1835621"/>
            <a:ext cx="7631223" cy="4611670"/>
          </a:xfrm>
        </p:spPr>
        <p:txBody>
          <a:bodyPr/>
          <a:lstStyle/>
          <a:p>
            <a:r>
              <a:rPr lang="en-US" dirty="0"/>
              <a:t>Put measures in place to prevent the unauthorized access to data:</a:t>
            </a:r>
          </a:p>
          <a:p>
            <a:pPr marL="698690" lvl="1"/>
            <a:r>
              <a:rPr lang="en-US" dirty="0"/>
              <a:t>Access to testing site areas should be restricted to authorized staff only</a:t>
            </a:r>
          </a:p>
          <a:p>
            <a:pPr lvl="1"/>
            <a:r>
              <a:rPr lang="en-US" dirty="0"/>
              <a:t>Protect the data by: </a:t>
            </a:r>
          </a:p>
          <a:p>
            <a:pPr marL="698690" lvl="1"/>
            <a:r>
              <a:rPr lang="en-US" dirty="0"/>
              <a:t>Restricting network and system access (e.g. memory disks)</a:t>
            </a:r>
          </a:p>
          <a:p>
            <a:pPr marL="698690" lvl="1"/>
            <a:r>
              <a:rPr lang="en-US" dirty="0"/>
              <a:t>Enforcing user authentication (i.e. using passwords) </a:t>
            </a:r>
          </a:p>
          <a:p>
            <a:pPr marL="698690" lvl="1"/>
            <a:r>
              <a:rPr lang="en-US" dirty="0"/>
              <a:t>Maintaining antiviral software</a:t>
            </a:r>
          </a:p>
          <a:p>
            <a:endParaRPr lang="en-US" dirty="0"/>
          </a:p>
          <a:p>
            <a:endParaRPr lang="en-US" dirty="0"/>
          </a:p>
        </p:txBody>
      </p:sp>
      <p:sp>
        <p:nvSpPr>
          <p:cNvPr id="5" name="Title 1"/>
          <p:cNvSpPr>
            <a:spLocks noGrp="1"/>
          </p:cNvSpPr>
          <p:nvPr>
            <p:ph type="title"/>
          </p:nvPr>
        </p:nvSpPr>
        <p:spPr/>
        <p:txBody>
          <a:bodyPr>
            <a:normAutofit/>
          </a:bodyPr>
          <a:lstStyle/>
          <a:p>
            <a:r>
              <a:rPr lang="en-GB" dirty="0"/>
              <a:t>REPORT ACCURATE RESULTS</a:t>
            </a:r>
          </a:p>
        </p:txBody>
      </p:sp>
    </p:spTree>
    <p:extLst>
      <p:ext uri="{BB962C8B-B14F-4D97-AF65-F5344CB8AC3E}">
        <p14:creationId xmlns:p14="http://schemas.microsoft.com/office/powerpoint/2010/main" val="1497128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buNone/>
            </a:pPr>
            <a:r>
              <a:rPr lang="en-US" dirty="0"/>
              <a:t>At the end of this module, you will be able to:</a:t>
            </a:r>
          </a:p>
          <a:p>
            <a:r>
              <a:rPr lang="en-US" dirty="0"/>
              <a:t>Understand essential elements of a QA programme at testing site level</a:t>
            </a:r>
          </a:p>
          <a:p>
            <a:r>
              <a:rPr lang="en-US" dirty="0"/>
              <a:t>Describe the requirements for each QA component at the testing site level</a:t>
            </a:r>
          </a:p>
          <a:p>
            <a:r>
              <a:rPr lang="en-US" dirty="0"/>
              <a:t>Understand how to meet the requirements for each QA component at your testing site</a:t>
            </a:r>
            <a:endParaRPr lang="en-US" dirty="0">
              <a:solidFill>
                <a:srgbClr val="FF0000"/>
              </a:solidFill>
            </a:endParaRPr>
          </a:p>
          <a:p>
            <a:pPr lvl="1">
              <a:spcAft>
                <a:spcPts val="1128"/>
              </a:spcAft>
            </a:pPr>
            <a:endParaRPr lang="en-US" sz="2631" dirty="0">
              <a:solidFill>
                <a:srgbClr val="FF0000"/>
              </a:solidFill>
            </a:endParaRPr>
          </a:p>
        </p:txBody>
      </p:sp>
      <p:sp>
        <p:nvSpPr>
          <p:cNvPr id="2" name="Titre 1"/>
          <p:cNvSpPr>
            <a:spLocks noGrp="1"/>
          </p:cNvSpPr>
          <p:nvPr>
            <p:ph type="title"/>
          </p:nvPr>
        </p:nvSpPr>
        <p:spPr/>
        <p:txBody>
          <a:bodyPr/>
          <a:lstStyle/>
          <a:p>
            <a:r>
              <a:rPr lang="en-US" dirty="0"/>
              <a:t>LEARNING OBJECTIVES</a:t>
            </a:r>
          </a:p>
        </p:txBody>
      </p:sp>
    </p:spTree>
    <p:extLst>
      <p:ext uri="{BB962C8B-B14F-4D97-AF65-F5344CB8AC3E}">
        <p14:creationId xmlns:p14="http://schemas.microsoft.com/office/powerpoint/2010/main" val="7596711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4914" y="1695052"/>
            <a:ext cx="7631223" cy="4611670"/>
          </a:xfrm>
        </p:spPr>
        <p:txBody>
          <a:bodyPr/>
          <a:lstStyle/>
          <a:p>
            <a:r>
              <a:rPr lang="en-US" dirty="0"/>
              <a:t>PT is a means to determine the quality of the results generated at the testing site</a:t>
            </a:r>
            <a:endParaRPr lang="en-GB" dirty="0"/>
          </a:p>
          <a:p>
            <a:r>
              <a:rPr lang="en-US" dirty="0"/>
              <a:t>PT compares testing site PT results with a reference result (and with other laboratory results for the same panel of samples) to determine inter-testing site comparability</a:t>
            </a:r>
          </a:p>
          <a:p>
            <a:r>
              <a:rPr lang="en-US" dirty="0"/>
              <a:t>The PT programme is an important tool for communicating with and motivating staff. Used correctly, the PT programme can be used to identify &amp; resolve problems in testing</a:t>
            </a:r>
          </a:p>
          <a:p>
            <a:r>
              <a:rPr lang="en-US" dirty="0"/>
              <a:t>A variety of PT panels using different sample matrices are available. These include artificial sputum, dried tube specimens, dried culture spots, lyophilized samples and liquid samples</a:t>
            </a:r>
          </a:p>
          <a:p>
            <a:endParaRPr lang="en-US" dirty="0"/>
          </a:p>
          <a:p>
            <a:endParaRPr lang="en-US" dirty="0"/>
          </a:p>
          <a:p>
            <a:endParaRPr lang="en-GB" dirty="0"/>
          </a:p>
        </p:txBody>
      </p:sp>
      <p:sp>
        <p:nvSpPr>
          <p:cNvPr id="2" name="Title 1"/>
          <p:cNvSpPr>
            <a:spLocks noGrp="1"/>
          </p:cNvSpPr>
          <p:nvPr>
            <p:ph type="title"/>
          </p:nvPr>
        </p:nvSpPr>
        <p:spPr/>
        <p:txBody>
          <a:bodyPr>
            <a:normAutofit/>
          </a:bodyPr>
          <a:lstStyle/>
          <a:p>
            <a:r>
              <a:rPr lang="en-GB" dirty="0"/>
              <a:t>IMPLEMENT PT</a:t>
            </a:r>
          </a:p>
        </p:txBody>
      </p:sp>
    </p:spTree>
    <p:extLst>
      <p:ext uri="{BB962C8B-B14F-4D97-AF65-F5344CB8AC3E}">
        <p14:creationId xmlns:p14="http://schemas.microsoft.com/office/powerpoint/2010/main" val="15023022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15000"/>
              </a:lnSpc>
              <a:defRPr/>
            </a:pPr>
            <a:r>
              <a:rPr lang="en-US" dirty="0"/>
              <a:t>Receive the PT panels (these are sent to the testing sites several times per year)</a:t>
            </a:r>
          </a:p>
          <a:p>
            <a:pPr>
              <a:lnSpc>
                <a:spcPct val="115000"/>
              </a:lnSpc>
              <a:defRPr/>
            </a:pPr>
            <a:r>
              <a:rPr lang="en-GB" dirty="0"/>
              <a:t>Perform PT panel testing as specified by the provider, and submit the </a:t>
            </a:r>
            <a:r>
              <a:rPr lang="en-US" dirty="0"/>
              <a:t>completed PT reporting form </a:t>
            </a:r>
            <a:r>
              <a:rPr lang="en-GB" dirty="0"/>
              <a:t>to the provider </a:t>
            </a:r>
          </a:p>
          <a:p>
            <a:pPr>
              <a:lnSpc>
                <a:spcPct val="115000"/>
              </a:lnSpc>
              <a:defRPr/>
            </a:pPr>
            <a:r>
              <a:rPr lang="en-GB" dirty="0"/>
              <a:t>Analyse PT result report</a:t>
            </a:r>
          </a:p>
          <a:p>
            <a:pPr>
              <a:lnSpc>
                <a:spcPct val="115000"/>
              </a:lnSpc>
              <a:defRPr/>
            </a:pPr>
            <a:r>
              <a:rPr lang="en-GB" dirty="0"/>
              <a:t>Store the PT reports and analyse for trends over time</a:t>
            </a:r>
          </a:p>
          <a:p>
            <a:pPr>
              <a:lnSpc>
                <a:spcPct val="115000"/>
              </a:lnSpc>
              <a:defRPr/>
            </a:pPr>
            <a:r>
              <a:rPr lang="en-GB" dirty="0"/>
              <a:t>Troubleshoot PT failures and identify corrective actions</a:t>
            </a:r>
          </a:p>
          <a:p>
            <a:pPr>
              <a:lnSpc>
                <a:spcPct val="115000"/>
              </a:lnSpc>
              <a:defRPr/>
            </a:pPr>
            <a:r>
              <a:rPr lang="en-GB" dirty="0"/>
              <a:t>Evaluate whether corrective actions were effective</a:t>
            </a:r>
          </a:p>
          <a:p>
            <a:pPr>
              <a:lnSpc>
                <a:spcPct val="115000"/>
              </a:lnSpc>
              <a:defRPr/>
            </a:pPr>
            <a:r>
              <a:rPr lang="en-GB" dirty="0"/>
              <a:t>See Module 7 (M7): External Quality Assurance</a:t>
            </a:r>
          </a:p>
          <a:p>
            <a:pPr>
              <a:lnSpc>
                <a:spcPct val="115000"/>
              </a:lnSpc>
              <a:defRPr/>
            </a:pPr>
            <a:endParaRPr lang="en-GB" dirty="0"/>
          </a:p>
          <a:p>
            <a:pPr>
              <a:lnSpc>
                <a:spcPct val="115000"/>
              </a:lnSpc>
              <a:defRPr/>
            </a:pPr>
            <a:endParaRPr lang="en-GB" dirty="0"/>
          </a:p>
          <a:p>
            <a:endParaRPr lang="en-GB" dirty="0"/>
          </a:p>
        </p:txBody>
      </p:sp>
      <p:sp>
        <p:nvSpPr>
          <p:cNvPr id="2" name="Title 1"/>
          <p:cNvSpPr>
            <a:spLocks noGrp="1"/>
          </p:cNvSpPr>
          <p:nvPr>
            <p:ph type="title"/>
          </p:nvPr>
        </p:nvSpPr>
        <p:spPr/>
        <p:txBody>
          <a:bodyPr>
            <a:normAutofit/>
          </a:bodyPr>
          <a:lstStyle/>
          <a:p>
            <a:r>
              <a:rPr lang="en-GB" dirty="0"/>
              <a:t>IMPLEMENT PT</a:t>
            </a:r>
          </a:p>
        </p:txBody>
      </p:sp>
    </p:spTree>
    <p:extLst>
      <p:ext uri="{BB962C8B-B14F-4D97-AF65-F5344CB8AC3E}">
        <p14:creationId xmlns:p14="http://schemas.microsoft.com/office/powerpoint/2010/main" val="6903961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845592" y="1979637"/>
            <a:ext cx="4393207" cy="4611670"/>
          </a:xfrm>
        </p:spPr>
        <p:txBody>
          <a:bodyPr/>
          <a:lstStyle/>
          <a:p>
            <a:pPr>
              <a:lnSpc>
                <a:spcPct val="85000"/>
              </a:lnSpc>
              <a:spcBef>
                <a:spcPct val="0"/>
              </a:spcBef>
              <a:spcAft>
                <a:spcPct val="25000"/>
              </a:spcAft>
              <a:buNone/>
            </a:pPr>
            <a:r>
              <a:rPr lang="en-GB" b="1" dirty="0"/>
              <a:t>Purpose</a:t>
            </a:r>
          </a:p>
          <a:p>
            <a:pPr>
              <a:lnSpc>
                <a:spcPct val="85000"/>
              </a:lnSpc>
              <a:spcBef>
                <a:spcPct val="0"/>
              </a:spcBef>
              <a:spcAft>
                <a:spcPct val="25000"/>
              </a:spcAft>
            </a:pPr>
            <a:r>
              <a:rPr lang="en-GB" dirty="0"/>
              <a:t>To review </a:t>
            </a:r>
            <a:r>
              <a:rPr lang="en-GB" dirty="0" err="1"/>
              <a:t>Xpert</a:t>
            </a:r>
            <a:r>
              <a:rPr lang="en-GB" dirty="0"/>
              <a:t> MTB/RIF QA results and suggest actions to address the situations presented</a:t>
            </a:r>
          </a:p>
          <a:p>
            <a:pPr>
              <a:lnSpc>
                <a:spcPct val="85000"/>
              </a:lnSpc>
              <a:spcBef>
                <a:spcPct val="0"/>
              </a:spcBef>
              <a:spcAft>
                <a:spcPct val="25000"/>
              </a:spcAft>
              <a:buNone/>
            </a:pPr>
            <a:endParaRPr lang="en-GB" b="1" dirty="0"/>
          </a:p>
          <a:p>
            <a:pPr>
              <a:lnSpc>
                <a:spcPct val="85000"/>
              </a:lnSpc>
              <a:spcBef>
                <a:spcPct val="0"/>
              </a:spcBef>
              <a:spcAft>
                <a:spcPct val="25000"/>
              </a:spcAft>
              <a:buNone/>
            </a:pPr>
            <a:r>
              <a:rPr lang="en-GB" b="1" dirty="0"/>
              <a:t>Total time</a:t>
            </a:r>
          </a:p>
          <a:p>
            <a:pPr>
              <a:lnSpc>
                <a:spcPct val="85000"/>
              </a:lnSpc>
              <a:spcBef>
                <a:spcPct val="0"/>
              </a:spcBef>
              <a:spcAft>
                <a:spcPct val="25000"/>
              </a:spcAft>
            </a:pPr>
            <a:r>
              <a:rPr lang="en-GB"/>
              <a:t>50 </a:t>
            </a:r>
            <a:r>
              <a:rPr lang="en-GB" dirty="0"/>
              <a:t>minutes: about 15 minutes discussion in small groups, 20 minutes to report back to the large group, 10 minutes group discussions</a:t>
            </a:r>
          </a:p>
        </p:txBody>
      </p:sp>
      <p:sp>
        <p:nvSpPr>
          <p:cNvPr id="2" name="Title 1"/>
          <p:cNvSpPr>
            <a:spLocks noGrp="1"/>
          </p:cNvSpPr>
          <p:nvPr>
            <p:ph type="title"/>
          </p:nvPr>
        </p:nvSpPr>
        <p:spPr/>
        <p:txBody>
          <a:bodyPr>
            <a:normAutofit/>
          </a:bodyPr>
          <a:lstStyle/>
          <a:p>
            <a:r>
              <a:rPr lang="en-US" dirty="0"/>
              <a:t>EXERCISE: QA SCENARIOS</a:t>
            </a:r>
          </a:p>
        </p:txBody>
      </p:sp>
      <p:sp>
        <p:nvSpPr>
          <p:cNvPr id="3" name="Text Placeholder 2"/>
          <p:cNvSpPr>
            <a:spLocks noGrp="1"/>
          </p:cNvSpPr>
          <p:nvPr>
            <p:ph type="body" sz="quarter" idx="4294967295"/>
          </p:nvPr>
        </p:nvSpPr>
        <p:spPr>
          <a:xfrm>
            <a:off x="5461000" y="1979637"/>
            <a:ext cx="4583113" cy="4657725"/>
          </a:xfrm>
        </p:spPr>
        <p:txBody>
          <a:bodyPr/>
          <a:lstStyle/>
          <a:p>
            <a:pPr defTabSz="978822">
              <a:lnSpc>
                <a:spcPct val="85000"/>
              </a:lnSpc>
              <a:spcBef>
                <a:spcPct val="0"/>
              </a:spcBef>
              <a:spcAft>
                <a:spcPct val="25000"/>
              </a:spcAft>
              <a:buNone/>
              <a:defRPr/>
            </a:pPr>
            <a:r>
              <a:rPr lang="en-US" b="1" dirty="0"/>
              <a:t>Process</a:t>
            </a:r>
          </a:p>
          <a:p>
            <a:pPr marL="266690" indent="-266690">
              <a:lnSpc>
                <a:spcPct val="85000"/>
              </a:lnSpc>
              <a:spcBef>
                <a:spcPct val="0"/>
              </a:spcBef>
              <a:spcAft>
                <a:spcPct val="25000"/>
              </a:spcAft>
              <a:defRPr/>
            </a:pPr>
            <a:r>
              <a:rPr lang="en-US" dirty="0"/>
              <a:t>Work in four groups</a:t>
            </a:r>
          </a:p>
          <a:p>
            <a:pPr marL="266690" indent="-266690">
              <a:lnSpc>
                <a:spcPct val="85000"/>
              </a:lnSpc>
              <a:spcBef>
                <a:spcPct val="0"/>
              </a:spcBef>
              <a:spcAft>
                <a:spcPct val="25000"/>
              </a:spcAft>
              <a:defRPr/>
            </a:pPr>
            <a:r>
              <a:rPr lang="en-US" dirty="0"/>
              <a:t>On the worksheet provided (1 scenario per group) review the scenario and address the questions</a:t>
            </a:r>
            <a:endParaRPr lang="en-GB" dirty="0"/>
          </a:p>
          <a:p>
            <a:pPr marL="266690" indent="-266690">
              <a:lnSpc>
                <a:spcPct val="85000"/>
              </a:lnSpc>
              <a:spcBef>
                <a:spcPct val="0"/>
              </a:spcBef>
              <a:spcAft>
                <a:spcPct val="25000"/>
              </a:spcAft>
              <a:defRPr/>
            </a:pPr>
            <a:r>
              <a:rPr lang="en-US" dirty="0"/>
              <a:t>Select a spokesperson and share your findings with the group</a:t>
            </a:r>
          </a:p>
        </p:txBody>
      </p:sp>
    </p:spTree>
    <p:extLst>
      <p:ext uri="{BB962C8B-B14F-4D97-AF65-F5344CB8AC3E}">
        <p14:creationId xmlns:p14="http://schemas.microsoft.com/office/powerpoint/2010/main" val="13429180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spcBef>
                <a:spcPts val="564"/>
              </a:spcBef>
              <a:buClr>
                <a:schemeClr val="bg1">
                  <a:lumMod val="65000"/>
                </a:schemeClr>
              </a:buClr>
              <a:buNone/>
            </a:pPr>
            <a:r>
              <a:rPr lang="en-US" dirty="0">
                <a:latin typeface="+mn-lt"/>
                <a:cs typeface="Arial"/>
              </a:rPr>
              <a:t>You notice that only one staff member performs Xpert MTB/RIF PT. In fact, the PT was not performed in the last round of testing because that staff member was on leave. When you questioned the other staff members they explained they are uncomfortable performing the PT. During the same discussion, you discover that in the previous round tested, the laboratory results were unsatisfactory (&lt; 80%).</a:t>
            </a:r>
          </a:p>
          <a:p>
            <a:pPr lvl="0"/>
            <a:r>
              <a:rPr lang="en-US" dirty="0">
                <a:latin typeface="+mn-lt"/>
              </a:rPr>
              <a:t>How should you handle Xpert MTB/RIF PT at your facility?</a:t>
            </a:r>
          </a:p>
          <a:p>
            <a:r>
              <a:rPr lang="en-GB" dirty="0">
                <a:latin typeface="+mn-lt"/>
              </a:rPr>
              <a:t>What should you do if your laboratory receives unsatisfactory Xpert MTB/RIF PT results?</a:t>
            </a:r>
          </a:p>
        </p:txBody>
      </p:sp>
      <p:sp>
        <p:nvSpPr>
          <p:cNvPr id="4" name="Title 3"/>
          <p:cNvSpPr>
            <a:spLocks noGrp="1"/>
          </p:cNvSpPr>
          <p:nvPr>
            <p:ph type="title"/>
          </p:nvPr>
        </p:nvSpPr>
        <p:spPr/>
        <p:txBody>
          <a:bodyPr/>
          <a:lstStyle/>
          <a:p>
            <a:r>
              <a:rPr lang="en-GB" dirty="0"/>
              <a:t>EXERCISE SCENARIO 1</a:t>
            </a:r>
          </a:p>
        </p:txBody>
      </p:sp>
    </p:spTree>
    <p:extLst>
      <p:ext uri="{BB962C8B-B14F-4D97-AF65-F5344CB8AC3E}">
        <p14:creationId xmlns:p14="http://schemas.microsoft.com/office/powerpoint/2010/main" val="17778009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spcBef>
                <a:spcPts val="564"/>
              </a:spcBef>
              <a:buClr>
                <a:schemeClr val="bg1">
                  <a:lumMod val="65000"/>
                </a:schemeClr>
              </a:buClr>
              <a:buNone/>
            </a:pPr>
            <a:r>
              <a:rPr lang="en-US" dirty="0">
                <a:latin typeface="+mn-lt"/>
                <a:cs typeface="Arial"/>
              </a:rPr>
              <a:t>You recently updated the GeneXpert testing SOP to include </a:t>
            </a:r>
            <a:r>
              <a:rPr lang="en-US" dirty="0" err="1">
                <a:latin typeface="+mn-lt"/>
                <a:cs typeface="Arial"/>
              </a:rPr>
              <a:t>Xpert</a:t>
            </a:r>
            <a:r>
              <a:rPr lang="en-GB" dirty="0">
                <a:latin typeface="+mn-lt"/>
                <a:cs typeface="Arial"/>
              </a:rPr>
              <a:t> MTB/RIF</a:t>
            </a:r>
            <a:r>
              <a:rPr lang="en-US" dirty="0">
                <a:latin typeface="+mn-lt"/>
                <a:cs typeface="Arial"/>
              </a:rPr>
              <a:t> Ultra testing. Later in the month, you note that results for the ‘trace’ category are not being recorded. When you question the staff member, you discovered he/she only had access to the old version of the SOP that did not reflect the updated changes. You realize there are several copies of this </a:t>
            </a:r>
            <a:r>
              <a:rPr lang="en-GB">
                <a:latin typeface="+mn-lt"/>
                <a:cs typeface="Arial"/>
              </a:rPr>
              <a:t>SOP</a:t>
            </a:r>
            <a:r>
              <a:rPr lang="en-US">
                <a:latin typeface="+mn-lt"/>
                <a:cs typeface="Arial"/>
              </a:rPr>
              <a:t>, </a:t>
            </a:r>
            <a:r>
              <a:rPr lang="en-US" dirty="0">
                <a:latin typeface="+mn-lt"/>
                <a:cs typeface="Arial"/>
              </a:rPr>
              <a:t>but you cannot recall where they are all located. </a:t>
            </a:r>
          </a:p>
          <a:p>
            <a:r>
              <a:rPr lang="en-US" dirty="0">
                <a:latin typeface="+mn-lt"/>
              </a:rPr>
              <a:t>What actions can you take in managing your documents and records?</a:t>
            </a:r>
          </a:p>
          <a:p>
            <a:endParaRPr lang="en-GB" dirty="0">
              <a:latin typeface="+mn-lt"/>
            </a:endParaRPr>
          </a:p>
        </p:txBody>
      </p:sp>
      <p:sp>
        <p:nvSpPr>
          <p:cNvPr id="2" name="Title 1"/>
          <p:cNvSpPr>
            <a:spLocks noGrp="1"/>
          </p:cNvSpPr>
          <p:nvPr>
            <p:ph type="title"/>
          </p:nvPr>
        </p:nvSpPr>
        <p:spPr/>
        <p:txBody>
          <a:bodyPr/>
          <a:lstStyle/>
          <a:p>
            <a:r>
              <a:rPr lang="en-GB" dirty="0"/>
              <a:t>EXERCISE SCENARIO 2</a:t>
            </a:r>
          </a:p>
        </p:txBody>
      </p:sp>
    </p:spTree>
    <p:extLst>
      <p:ext uri="{BB962C8B-B14F-4D97-AF65-F5344CB8AC3E}">
        <p14:creationId xmlns:p14="http://schemas.microsoft.com/office/powerpoint/2010/main" val="5324387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extLst/>
          </p:nvPr>
        </p:nvSpPr>
        <p:spPr/>
        <p:txBody>
          <a:bodyPr vert="horz" lIns="0" tIns="0" rIns="0" bIns="0" rtlCol="0" anchor="t">
            <a:noAutofit/>
          </a:bodyPr>
          <a:lstStyle/>
          <a:p>
            <a:pPr marL="0" indent="0">
              <a:spcBef>
                <a:spcPts val="564"/>
              </a:spcBef>
              <a:buClr>
                <a:schemeClr val="bg1">
                  <a:lumMod val="65000"/>
                </a:schemeClr>
              </a:buClr>
              <a:buNone/>
            </a:pPr>
            <a:r>
              <a:rPr lang="en-US" dirty="0">
                <a:latin typeface="+mn-lt"/>
                <a:cs typeface="Arial"/>
              </a:rPr>
              <a:t>You walk into the store room and see 25 Xpert MTB/RIF cartridges ready to expire next week. You know from the last order and physical inventory that this should not be the case. When you check the cartridges in use in the TB laboratory, you see that their expiration date is six months from now.  After reviewing the reagent log, you realize that the lot number with the longer expiration date has been used for the past several months.</a:t>
            </a:r>
          </a:p>
          <a:p>
            <a:pPr marL="266065" indent="-266065"/>
            <a:r>
              <a:rPr lang="en-US" dirty="0">
                <a:latin typeface="+mn-lt"/>
              </a:rPr>
              <a:t>How will you handle the current situation?</a:t>
            </a:r>
          </a:p>
          <a:p>
            <a:pPr marL="266065" indent="-266065"/>
            <a:r>
              <a:rPr lang="en-US" dirty="0">
                <a:latin typeface="+mn-lt"/>
              </a:rPr>
              <a:t>What steps will you take to prevent this situation from reoccurring?</a:t>
            </a:r>
          </a:p>
          <a:p>
            <a:pPr marL="266065" indent="-266065"/>
            <a:r>
              <a:rPr lang="en-US" dirty="0">
                <a:latin typeface="+mn-lt"/>
              </a:rPr>
              <a:t>How will you monitor future inventory cycling of stock to ensure the corrective action is effective?</a:t>
            </a:r>
            <a:endParaRPr lang="en-GB" dirty="0">
              <a:latin typeface="+mn-lt"/>
            </a:endParaRPr>
          </a:p>
        </p:txBody>
      </p:sp>
      <p:sp>
        <p:nvSpPr>
          <p:cNvPr id="2" name="Title 1"/>
          <p:cNvSpPr>
            <a:spLocks noGrp="1"/>
          </p:cNvSpPr>
          <p:nvPr>
            <p:ph type="title"/>
          </p:nvPr>
        </p:nvSpPr>
        <p:spPr/>
        <p:txBody>
          <a:bodyPr/>
          <a:lstStyle/>
          <a:p>
            <a:r>
              <a:rPr lang="en-GB" dirty="0"/>
              <a:t>EXERCISE SCENARIO 3</a:t>
            </a:r>
          </a:p>
        </p:txBody>
      </p:sp>
    </p:spTree>
    <p:extLst>
      <p:ext uri="{BB962C8B-B14F-4D97-AF65-F5344CB8AC3E}">
        <p14:creationId xmlns:p14="http://schemas.microsoft.com/office/powerpoint/2010/main" val="8343272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14000"/>
              </a:lnSpc>
              <a:spcBef>
                <a:spcPts val="0"/>
              </a:spcBef>
              <a:buNone/>
            </a:pPr>
            <a:r>
              <a:rPr lang="en-US" dirty="0">
                <a:latin typeface="+mn-lt"/>
                <a:cs typeface="Arial"/>
              </a:rPr>
              <a:t>Upon monthly review of the maintenance records for the GeneXpert instrument, no maintenance was recorded as having been done. How will you address:</a:t>
            </a:r>
          </a:p>
          <a:p>
            <a:pPr>
              <a:lnSpc>
                <a:spcPct val="114000"/>
              </a:lnSpc>
            </a:pPr>
            <a:r>
              <a:rPr lang="en-US" dirty="0">
                <a:latin typeface="+mn-lt"/>
              </a:rPr>
              <a:t>The staff member who is responsible for performing and documenting the activities?</a:t>
            </a:r>
          </a:p>
          <a:p>
            <a:pPr>
              <a:lnSpc>
                <a:spcPct val="114000"/>
              </a:lnSpc>
            </a:pPr>
            <a:r>
              <a:rPr lang="en-US" dirty="0">
                <a:latin typeface="+mn-lt"/>
              </a:rPr>
              <a:t>The staff member who says they forgot or did not know it was expected?</a:t>
            </a:r>
          </a:p>
        </p:txBody>
      </p:sp>
      <p:sp>
        <p:nvSpPr>
          <p:cNvPr id="2" name="Title 1"/>
          <p:cNvSpPr>
            <a:spLocks noGrp="1"/>
          </p:cNvSpPr>
          <p:nvPr>
            <p:ph type="title"/>
          </p:nvPr>
        </p:nvSpPr>
        <p:spPr/>
        <p:txBody>
          <a:bodyPr/>
          <a:lstStyle/>
          <a:p>
            <a:r>
              <a:rPr lang="en-GB" dirty="0"/>
              <a:t>EXERCISE SCENARIO 4</a:t>
            </a:r>
          </a:p>
        </p:txBody>
      </p:sp>
    </p:spTree>
    <p:extLst>
      <p:ext uri="{BB962C8B-B14F-4D97-AF65-F5344CB8AC3E}">
        <p14:creationId xmlns:p14="http://schemas.microsoft.com/office/powerpoint/2010/main" val="4906546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spcAft>
                <a:spcPts val="1128"/>
              </a:spcAft>
            </a:pPr>
            <a:r>
              <a:rPr lang="en-GB" dirty="0">
                <a:cs typeface="Calibri" panose="020F0502020204030204" pitchFamily="34" charset="0"/>
              </a:rPr>
              <a:t>Which QA activities are recommended for Xpert MTB/RIF (Ultra) at testing site level?</a:t>
            </a:r>
          </a:p>
          <a:p>
            <a:pPr>
              <a:spcAft>
                <a:spcPts val="1128"/>
              </a:spcAft>
            </a:pPr>
            <a:r>
              <a:rPr lang="en-US" dirty="0"/>
              <a:t>List the criteria for choosing a staff to attend GeneXpert user training?</a:t>
            </a:r>
          </a:p>
          <a:p>
            <a:pPr>
              <a:spcAft>
                <a:spcPts val="1128"/>
              </a:spcAft>
            </a:pPr>
            <a:r>
              <a:rPr lang="en-US" dirty="0"/>
              <a:t>List three activities to ensure quality reagents are used for Xpert MTB/RIF (Ultra) testing?</a:t>
            </a:r>
          </a:p>
          <a:p>
            <a:pPr>
              <a:spcAft>
                <a:spcPts val="1128"/>
              </a:spcAft>
            </a:pPr>
            <a:endParaRPr lang="en-US" dirty="0"/>
          </a:p>
          <a:p>
            <a:pPr>
              <a:spcAft>
                <a:spcPts val="1128"/>
              </a:spcAft>
            </a:pPr>
            <a:endParaRPr lang="en-GB" dirty="0">
              <a:cs typeface="Calibri" panose="020F0502020204030204" pitchFamily="34" charset="0"/>
            </a:endParaRPr>
          </a:p>
        </p:txBody>
      </p:sp>
      <p:sp>
        <p:nvSpPr>
          <p:cNvPr id="4" name="Title 3"/>
          <p:cNvSpPr>
            <a:spLocks noGrp="1"/>
          </p:cNvSpPr>
          <p:nvPr>
            <p:ph type="title"/>
          </p:nvPr>
        </p:nvSpPr>
        <p:spPr/>
        <p:txBody>
          <a:bodyPr/>
          <a:lstStyle/>
          <a:p>
            <a:r>
              <a:rPr lang="en-GB" dirty="0"/>
              <a:t>DISCUSSION QUESTIONS</a:t>
            </a:r>
          </a:p>
        </p:txBody>
      </p:sp>
    </p:spTree>
    <p:extLst>
      <p:ext uri="{BB962C8B-B14F-4D97-AF65-F5344CB8AC3E}">
        <p14:creationId xmlns:p14="http://schemas.microsoft.com/office/powerpoint/2010/main" val="22488363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251094" indent="-251094" defTabSz="1004377">
              <a:spcBef>
                <a:spcPts val="1098"/>
              </a:spcBef>
              <a:spcAft>
                <a:spcPts val="600"/>
              </a:spcAft>
            </a:pPr>
            <a:r>
              <a:rPr lang="en-GB" sz="1977" dirty="0"/>
              <a:t>Recommended QA activities at the testing site include:</a:t>
            </a:r>
          </a:p>
          <a:p>
            <a:pPr marL="753283" lvl="1" indent="-251094" defTabSz="1004377">
              <a:spcBef>
                <a:spcPts val="549"/>
              </a:spcBef>
              <a:spcAft>
                <a:spcPts val="600"/>
              </a:spcAft>
              <a:buSzPct val="68000"/>
            </a:pPr>
            <a:r>
              <a:rPr lang="en-US" sz="1977" dirty="0"/>
              <a:t>Make the testing site safe and functional </a:t>
            </a:r>
          </a:p>
          <a:p>
            <a:pPr marL="753283" lvl="1" indent="-251094" defTabSz="1004377">
              <a:spcBef>
                <a:spcPts val="549"/>
              </a:spcBef>
              <a:spcAft>
                <a:spcPts val="600"/>
              </a:spcAft>
              <a:buSzPct val="68000"/>
            </a:pPr>
            <a:r>
              <a:rPr lang="en-US" sz="1977" dirty="0"/>
              <a:t>Conduct training</a:t>
            </a:r>
          </a:p>
          <a:p>
            <a:pPr marL="753283" lvl="1" indent="-251094" defTabSz="1004377">
              <a:spcBef>
                <a:spcPts val="549"/>
              </a:spcBef>
              <a:spcAft>
                <a:spcPts val="600"/>
              </a:spcAft>
              <a:buSzPct val="68000"/>
            </a:pPr>
            <a:r>
              <a:rPr lang="en-US" sz="1977" dirty="0"/>
              <a:t>Standardize policies and documentation</a:t>
            </a:r>
          </a:p>
          <a:p>
            <a:pPr marL="753283" lvl="1" indent="-251094" defTabSz="1004377">
              <a:spcBef>
                <a:spcPts val="549"/>
              </a:spcBef>
              <a:spcAft>
                <a:spcPts val="600"/>
              </a:spcAft>
              <a:buSzPct val="68000"/>
            </a:pPr>
            <a:r>
              <a:rPr lang="en-US" sz="1977" dirty="0"/>
              <a:t>Maintain and service equipment</a:t>
            </a:r>
          </a:p>
          <a:p>
            <a:pPr marL="753283" lvl="1" indent="-251094" defTabSz="1004377">
              <a:spcBef>
                <a:spcPts val="549"/>
              </a:spcBef>
              <a:spcAft>
                <a:spcPts val="600"/>
              </a:spcAft>
              <a:buSzPct val="68000"/>
            </a:pPr>
            <a:r>
              <a:rPr lang="en-US" sz="1977" dirty="0"/>
              <a:t>Ensure adequate supplies and reagents</a:t>
            </a:r>
          </a:p>
          <a:p>
            <a:pPr marL="753283" lvl="1" indent="-251094" defTabSz="1004377">
              <a:spcBef>
                <a:spcPts val="549"/>
              </a:spcBef>
              <a:spcAft>
                <a:spcPts val="600"/>
              </a:spcAft>
              <a:buSzPct val="68000"/>
            </a:pPr>
            <a:r>
              <a:rPr lang="en-US" sz="1977" dirty="0"/>
              <a:t>Test quality samples</a:t>
            </a:r>
          </a:p>
          <a:p>
            <a:pPr marL="753283" lvl="1" indent="-251094" defTabSz="1004377">
              <a:spcBef>
                <a:spcPts val="549"/>
              </a:spcBef>
              <a:spcAft>
                <a:spcPts val="600"/>
              </a:spcAft>
              <a:buSzPct val="68000"/>
            </a:pPr>
            <a:r>
              <a:rPr lang="en-US" sz="1977" dirty="0"/>
              <a:t>Monitor performance indicators </a:t>
            </a:r>
          </a:p>
          <a:p>
            <a:pPr marL="753283" lvl="1" indent="-251094" defTabSz="1004377">
              <a:spcBef>
                <a:spcPts val="549"/>
              </a:spcBef>
              <a:spcAft>
                <a:spcPts val="600"/>
              </a:spcAft>
              <a:buSzPct val="68000"/>
            </a:pPr>
            <a:r>
              <a:rPr lang="en-US" sz="1977" dirty="0"/>
              <a:t>Report accurate results</a:t>
            </a:r>
          </a:p>
          <a:p>
            <a:pPr marL="753283" lvl="1" indent="-251094" defTabSz="1004377">
              <a:spcBef>
                <a:spcPts val="549"/>
              </a:spcBef>
              <a:spcAft>
                <a:spcPts val="600"/>
              </a:spcAft>
              <a:buSzPct val="68000"/>
            </a:pPr>
            <a:r>
              <a:rPr lang="en-US" sz="1977" dirty="0"/>
              <a:t>Implement PT</a:t>
            </a:r>
          </a:p>
          <a:p>
            <a:pPr marL="546902" indent="-429631">
              <a:buFont typeface="Wingdings" charset="2"/>
              <a:buChar char="Ø"/>
            </a:pPr>
            <a:endParaRPr lang="en-GB" dirty="0">
              <a:ea typeface="Arial" charset="0"/>
              <a:cs typeface="Arial" charset="0"/>
            </a:endParaRPr>
          </a:p>
          <a:p>
            <a:pPr marL="1094166" lvl="1" indent="-429631">
              <a:buFont typeface="Wingdings" charset="2"/>
              <a:buChar char="Ø"/>
            </a:pPr>
            <a:endParaRPr lang="en-GB" dirty="0">
              <a:ea typeface="Arial" charset="0"/>
              <a:cs typeface="Arial" charset="0"/>
            </a:endParaRPr>
          </a:p>
          <a:p>
            <a:endParaRPr lang="en-GB" dirty="0"/>
          </a:p>
        </p:txBody>
      </p:sp>
      <p:sp>
        <p:nvSpPr>
          <p:cNvPr id="2" name="Title 1"/>
          <p:cNvSpPr>
            <a:spLocks noGrp="1"/>
          </p:cNvSpPr>
          <p:nvPr>
            <p:ph type="title"/>
          </p:nvPr>
        </p:nvSpPr>
        <p:spPr/>
        <p:txBody>
          <a:bodyPr/>
          <a:lstStyle/>
          <a:p>
            <a:r>
              <a:rPr lang="en-GB" dirty="0"/>
              <a:t>KEY MESSAGES</a:t>
            </a:r>
          </a:p>
        </p:txBody>
      </p:sp>
    </p:spTree>
    <p:extLst>
      <p:ext uri="{BB962C8B-B14F-4D97-AF65-F5344CB8AC3E}">
        <p14:creationId xmlns:p14="http://schemas.microsoft.com/office/powerpoint/2010/main" val="13771119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1218715" y="2146203"/>
            <a:ext cx="7606681" cy="4124342"/>
          </a:xfrm>
          <a:custGeom>
            <a:avLst/>
            <a:gdLst>
              <a:gd name="connsiteX0" fmla="*/ 0 w 7606681"/>
              <a:gd name="connsiteY0" fmla="*/ 1755 h 4124342"/>
              <a:gd name="connsiteX1" fmla="*/ 1843694 w 7606681"/>
              <a:gd name="connsiteY1" fmla="*/ 1755 h 4124342"/>
              <a:gd name="connsiteX2" fmla="*/ 1843694 w 7606681"/>
              <a:gd name="connsiteY2" fmla="*/ 2063925 h 4124342"/>
              <a:gd name="connsiteX3" fmla="*/ 0 w 7606681"/>
              <a:gd name="connsiteY3" fmla="*/ 2063925 h 4124342"/>
              <a:gd name="connsiteX4" fmla="*/ 3841992 w 7606681"/>
              <a:gd name="connsiteY4" fmla="*/ 1 h 4124342"/>
              <a:gd name="connsiteX5" fmla="*/ 5685686 w 7606681"/>
              <a:gd name="connsiteY5" fmla="*/ 1 h 4124342"/>
              <a:gd name="connsiteX6" fmla="*/ 5685686 w 7606681"/>
              <a:gd name="connsiteY6" fmla="*/ 4124342 h 4124342"/>
              <a:gd name="connsiteX7" fmla="*/ 3841992 w 7606681"/>
              <a:gd name="connsiteY7" fmla="*/ 4124342 h 4124342"/>
              <a:gd name="connsiteX8" fmla="*/ 5762987 w 7606681"/>
              <a:gd name="connsiteY8" fmla="*/ 0 h 4124342"/>
              <a:gd name="connsiteX9" fmla="*/ 7606681 w 7606681"/>
              <a:gd name="connsiteY9" fmla="*/ 0 h 4124342"/>
              <a:gd name="connsiteX10" fmla="*/ 7606681 w 7606681"/>
              <a:gd name="connsiteY10" fmla="*/ 2062170 h 4124342"/>
              <a:gd name="connsiteX11" fmla="*/ 5762987 w 7606681"/>
              <a:gd name="connsiteY11" fmla="*/ 2062170 h 4124342"/>
              <a:gd name="connsiteX12" fmla="*/ 1920996 w 7606681"/>
              <a:gd name="connsiteY12" fmla="*/ 0 h 4124342"/>
              <a:gd name="connsiteX13" fmla="*/ 3764690 w 7606681"/>
              <a:gd name="connsiteY13" fmla="*/ 0 h 4124342"/>
              <a:gd name="connsiteX14" fmla="*/ 3764690 w 7606681"/>
              <a:gd name="connsiteY14" fmla="*/ 3197829 h 4124342"/>
              <a:gd name="connsiteX15" fmla="*/ 1920996 w 7606681"/>
              <a:gd name="connsiteY15" fmla="*/ 3197829 h 4124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06681" h="4124342">
                <a:moveTo>
                  <a:pt x="0" y="1755"/>
                </a:moveTo>
                <a:lnTo>
                  <a:pt x="1843694" y="1755"/>
                </a:lnTo>
                <a:lnTo>
                  <a:pt x="1843694" y="2063925"/>
                </a:lnTo>
                <a:lnTo>
                  <a:pt x="0" y="2063925"/>
                </a:lnTo>
                <a:close/>
                <a:moveTo>
                  <a:pt x="3841992" y="1"/>
                </a:moveTo>
                <a:lnTo>
                  <a:pt x="5685686" y="1"/>
                </a:lnTo>
                <a:lnTo>
                  <a:pt x="5685686" y="4124342"/>
                </a:lnTo>
                <a:lnTo>
                  <a:pt x="3841992" y="4124342"/>
                </a:lnTo>
                <a:close/>
                <a:moveTo>
                  <a:pt x="5762987" y="0"/>
                </a:moveTo>
                <a:lnTo>
                  <a:pt x="7606681" y="0"/>
                </a:lnTo>
                <a:lnTo>
                  <a:pt x="7606681" y="2062170"/>
                </a:lnTo>
                <a:lnTo>
                  <a:pt x="5762987" y="2062170"/>
                </a:lnTo>
                <a:close/>
                <a:moveTo>
                  <a:pt x="1920996" y="0"/>
                </a:moveTo>
                <a:lnTo>
                  <a:pt x="3764690" y="0"/>
                </a:lnTo>
                <a:lnTo>
                  <a:pt x="3764690" y="3197829"/>
                </a:lnTo>
                <a:lnTo>
                  <a:pt x="1920996" y="3197829"/>
                </a:lnTo>
                <a:close/>
              </a:path>
            </a:pathLst>
          </a:custGeom>
          <a:blipFill dpi="0" rotWithShape="1">
            <a:blip r:embed="rId2">
              <a:alphaModFix amt="7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Slide Number Placeholder 2"/>
          <p:cNvSpPr>
            <a:spLocks noGrp="1"/>
          </p:cNvSpPr>
          <p:nvPr>
            <p:ph type="sldNum" sz="quarter" idx="12"/>
          </p:nvPr>
        </p:nvSpPr>
        <p:spPr/>
        <p:txBody>
          <a:bodyPr/>
          <a:lstStyle/>
          <a:p>
            <a:fld id="{E2C4D301-A70E-3E43-AE0A-9757AD428F12}" type="slidenum">
              <a:rPr lang="en-US" smtClean="0"/>
              <a:t>39</a:t>
            </a:fld>
            <a:endParaRPr lang="en-US"/>
          </a:p>
        </p:txBody>
      </p:sp>
      <p:sp>
        <p:nvSpPr>
          <p:cNvPr id="4" name="Rectangle 3"/>
          <p:cNvSpPr/>
          <p:nvPr/>
        </p:nvSpPr>
        <p:spPr>
          <a:xfrm>
            <a:off x="6981703" y="4726636"/>
            <a:ext cx="2735449" cy="369332"/>
          </a:xfrm>
          <a:prstGeom prst="rect">
            <a:avLst/>
          </a:prstGeom>
        </p:spPr>
        <p:txBody>
          <a:bodyPr wrap="square" lIns="0" tIns="0" rIns="0" bIns="0">
            <a:spAutoFit/>
          </a:bodyPr>
          <a:lstStyle/>
          <a:p>
            <a:pPr>
              <a:buClr>
                <a:srgbClr val="DC1F26"/>
              </a:buClr>
              <a:defRPr/>
            </a:pPr>
            <a:r>
              <a:rPr lang="en-US" altLang="en-US" sz="2400" b="1" i="1" dirty="0">
                <a:latin typeface="Trebuchet MS" charset="0"/>
                <a:ea typeface="Trebuchet MS" charset="0"/>
                <a:cs typeface="Trebuchet MS" charset="0"/>
              </a:rPr>
              <a:t>THANK YOU</a:t>
            </a:r>
          </a:p>
        </p:txBody>
      </p:sp>
      <p:sp>
        <p:nvSpPr>
          <p:cNvPr id="6" name="Rectangle 5"/>
          <p:cNvSpPr/>
          <p:nvPr/>
        </p:nvSpPr>
        <p:spPr>
          <a:xfrm>
            <a:off x="6981703" y="4409064"/>
            <a:ext cx="1338208" cy="106491"/>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18715" y="599770"/>
            <a:ext cx="1843694" cy="1401393"/>
          </a:xfrm>
          <a:prstGeom prst="rect">
            <a:avLst/>
          </a:prstGeom>
        </p:spPr>
      </p:pic>
      <p:sp>
        <p:nvSpPr>
          <p:cNvPr id="2" name="TextBox 1"/>
          <p:cNvSpPr txBox="1"/>
          <p:nvPr/>
        </p:nvSpPr>
        <p:spPr>
          <a:xfrm>
            <a:off x="2356934" y="4208374"/>
            <a:ext cx="813043" cy="246221"/>
          </a:xfrm>
          <a:prstGeom prst="rect">
            <a:avLst/>
          </a:prstGeom>
          <a:noFill/>
        </p:spPr>
        <p:txBody>
          <a:bodyPr wrap="none" rtlCol="0">
            <a:spAutoFit/>
          </a:bodyPr>
          <a:lstStyle/>
          <a:p>
            <a:r>
              <a:rPr lang="en-US" sz="1000" dirty="0">
                <a:solidFill>
                  <a:schemeClr val="tx1">
                    <a:lumMod val="65000"/>
                    <a:lumOff val="35000"/>
                  </a:schemeClr>
                </a:solidFill>
              </a:rPr>
              <a:t>© John Rae </a:t>
            </a:r>
            <a:endParaRPr lang="en-GB" sz="1000" dirty="0">
              <a:solidFill>
                <a:schemeClr val="tx1">
                  <a:lumMod val="65000"/>
                  <a:lumOff val="35000"/>
                </a:schemeClr>
              </a:solidFill>
            </a:endParaRPr>
          </a:p>
        </p:txBody>
      </p:sp>
    </p:spTree>
    <p:extLst>
      <p:ext uri="{BB962C8B-B14F-4D97-AF65-F5344CB8AC3E}">
        <p14:creationId xmlns:p14="http://schemas.microsoft.com/office/powerpoint/2010/main" val="119419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ppt_x"/>
                                          </p:val>
                                        </p:tav>
                                        <p:tav tm="100000">
                                          <p:val>
                                            <p:strVal val="#ppt_x"/>
                                          </p:val>
                                        </p:tav>
                                      </p:tavLst>
                                    </p:anim>
                                    <p:anim calcmode="lin" valueType="num">
                                      <p:cBhvr additive="base">
                                        <p:cTn id="14"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a:t>Quality diagnostics are </a:t>
            </a:r>
            <a:r>
              <a:rPr lang="en-US" b="1" dirty="0"/>
              <a:t>accurate</a:t>
            </a:r>
            <a:r>
              <a:rPr lang="en-US" dirty="0"/>
              <a:t>, </a:t>
            </a:r>
            <a:r>
              <a:rPr lang="en-US" b="1" dirty="0"/>
              <a:t>reliable</a:t>
            </a:r>
            <a:r>
              <a:rPr lang="en-US" dirty="0"/>
              <a:t> and reported </a:t>
            </a:r>
            <a:r>
              <a:rPr lang="en-US" b="1" dirty="0"/>
              <a:t>timely</a:t>
            </a:r>
            <a:r>
              <a:rPr lang="en-US" dirty="0"/>
              <a:t> in order to be useful in a clinical or public health setting</a:t>
            </a:r>
          </a:p>
          <a:p>
            <a:r>
              <a:rPr lang="en-US" dirty="0"/>
              <a:t>A QA programme ensures QA activities are implemented to ensure quality diagnostics</a:t>
            </a:r>
          </a:p>
          <a:p>
            <a:r>
              <a:rPr lang="en-US" dirty="0"/>
              <a:t>Implementing quality activities for diagnostic testing guarantees that the </a:t>
            </a:r>
            <a:r>
              <a:rPr lang="en-US" b="1" dirty="0"/>
              <a:t>right</a:t>
            </a:r>
            <a:r>
              <a:rPr lang="en-US" dirty="0"/>
              <a:t> test results are provided for the </a:t>
            </a:r>
            <a:r>
              <a:rPr lang="en-US" b="1" dirty="0"/>
              <a:t>right </a:t>
            </a:r>
            <a:r>
              <a:rPr lang="en-US" dirty="0"/>
              <a:t>patient, at the </a:t>
            </a:r>
            <a:r>
              <a:rPr lang="en-US" b="1" dirty="0"/>
              <a:t>right</a:t>
            </a:r>
            <a:r>
              <a:rPr lang="en-US" dirty="0"/>
              <a:t> time</a:t>
            </a:r>
          </a:p>
          <a:p>
            <a:endParaRPr lang="en-US" dirty="0"/>
          </a:p>
          <a:p>
            <a:pPr marL="117271" indent="0">
              <a:buNone/>
            </a:pPr>
            <a:endParaRPr lang="en-GB" dirty="0"/>
          </a:p>
        </p:txBody>
      </p:sp>
      <p:sp>
        <p:nvSpPr>
          <p:cNvPr id="4" name="Title 3"/>
          <p:cNvSpPr>
            <a:spLocks noGrp="1"/>
          </p:cNvSpPr>
          <p:nvPr>
            <p:ph type="title"/>
          </p:nvPr>
        </p:nvSpPr>
        <p:spPr/>
        <p:txBody>
          <a:bodyPr>
            <a:normAutofit/>
          </a:bodyPr>
          <a:lstStyle/>
          <a:p>
            <a:r>
              <a:rPr lang="en-GB" dirty="0"/>
              <a:t>WHAT ARE QUALITY DIAGNOSTICS?</a:t>
            </a:r>
          </a:p>
        </p:txBody>
      </p:sp>
    </p:spTree>
    <p:extLst>
      <p:ext uri="{BB962C8B-B14F-4D97-AF65-F5344CB8AC3E}">
        <p14:creationId xmlns:p14="http://schemas.microsoft.com/office/powerpoint/2010/main" val="1353286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DC4FAC-F8A1-914E-9DEA-73E403A4E574}"/>
              </a:ext>
            </a:extLst>
          </p:cNvPr>
          <p:cNvSpPr>
            <a:spLocks noGrp="1"/>
          </p:cNvSpPr>
          <p:nvPr>
            <p:ph type="title"/>
          </p:nvPr>
        </p:nvSpPr>
        <p:spPr/>
        <p:txBody>
          <a:bodyPr/>
          <a:lstStyle/>
          <a:p>
            <a:r>
              <a:rPr lang="en-GB" dirty="0"/>
              <a:t>PROGRAMMATIC QA MANAGEMENT</a:t>
            </a:r>
            <a:endParaRPr lang="en-US" dirty="0"/>
          </a:p>
        </p:txBody>
      </p:sp>
      <p:sp>
        <p:nvSpPr>
          <p:cNvPr id="5" name="Content Placeholder 1"/>
          <p:cNvSpPr txBox="1">
            <a:spLocks/>
          </p:cNvSpPr>
          <p:nvPr/>
        </p:nvSpPr>
        <p:spPr>
          <a:xfrm>
            <a:off x="1204912" y="2339677"/>
            <a:ext cx="7631223" cy="4611670"/>
          </a:xfrm>
          <a:prstGeom prst="rect">
            <a:avLst/>
          </a:prstGeom>
        </p:spPr>
        <p:txBody>
          <a:bodyPr vert="horz" lIns="0" tIns="0" rIns="0" bIns="0" rtlCol="0">
            <a:noAutofit/>
          </a:bodyPr>
          <a:lstStyle>
            <a:lvl1pPr marL="266690" indent="-266690" algn="l" defTabSz="941831" rtl="0" eaLnBrk="1" latinLnBrk="0" hangingPunct="1">
              <a:lnSpc>
                <a:spcPct val="100000"/>
              </a:lnSpc>
              <a:spcBef>
                <a:spcPts val="1030"/>
              </a:spcBef>
              <a:spcAft>
                <a:spcPts val="563"/>
              </a:spcAft>
              <a:buClr>
                <a:srgbClr val="DC1F26"/>
              </a:buClr>
              <a:buFont typeface="Wingdings" charset="2"/>
              <a:buChar char="§"/>
              <a:defRPr sz="2000" kern="1200">
                <a:solidFill>
                  <a:schemeClr val="tx1">
                    <a:lumMod val="65000"/>
                    <a:lumOff val="35000"/>
                  </a:schemeClr>
                </a:solidFill>
                <a:latin typeface="Trebuchet MS" charset="0"/>
                <a:ea typeface="Trebuchet MS" charset="0"/>
                <a:cs typeface="Trebuchet MS" charset="0"/>
              </a:defRPr>
            </a:lvl1pPr>
            <a:lvl2pPr marL="266690" indent="-266690" algn="l" defTabSz="941831" rtl="0" eaLnBrk="1" latinLnBrk="0" hangingPunct="1">
              <a:lnSpc>
                <a:spcPct val="100000"/>
              </a:lnSpc>
              <a:spcBef>
                <a:spcPts val="1030"/>
              </a:spcBef>
              <a:spcAft>
                <a:spcPts val="563"/>
              </a:spcAft>
              <a:buClr>
                <a:srgbClr val="DC1F26"/>
              </a:buClr>
              <a:buFont typeface="Wingdings" charset="2"/>
              <a:buChar char="§"/>
              <a:defRPr sz="2000" kern="1200">
                <a:solidFill>
                  <a:schemeClr val="tx1">
                    <a:lumMod val="65000"/>
                    <a:lumOff val="35000"/>
                  </a:schemeClr>
                </a:solidFill>
                <a:latin typeface="Trebuchet MS" charset="0"/>
                <a:ea typeface="Trebuchet MS" charset="0"/>
                <a:cs typeface="Trebuchet MS" charset="0"/>
              </a:defRPr>
            </a:lvl2pPr>
            <a:lvl3pPr marL="266690" indent="-266690" algn="l" defTabSz="941831" rtl="0" eaLnBrk="1" latinLnBrk="0" hangingPunct="1">
              <a:lnSpc>
                <a:spcPct val="100000"/>
              </a:lnSpc>
              <a:spcBef>
                <a:spcPts val="1030"/>
              </a:spcBef>
              <a:spcAft>
                <a:spcPts val="563"/>
              </a:spcAft>
              <a:buClr>
                <a:srgbClr val="DC1F26"/>
              </a:buClr>
              <a:buFont typeface="Wingdings" charset="2"/>
              <a:buChar char="§"/>
              <a:defRPr sz="2000" kern="1200">
                <a:solidFill>
                  <a:schemeClr val="tx1">
                    <a:lumMod val="65000"/>
                    <a:lumOff val="35000"/>
                  </a:schemeClr>
                </a:solidFill>
                <a:latin typeface="Trebuchet MS" charset="0"/>
                <a:ea typeface="Trebuchet MS" charset="0"/>
                <a:cs typeface="Trebuchet MS" charset="0"/>
              </a:defRPr>
            </a:lvl3pPr>
            <a:lvl4pPr marL="266690" indent="-266690" algn="l" defTabSz="941831" rtl="0" eaLnBrk="1" latinLnBrk="0" hangingPunct="1">
              <a:lnSpc>
                <a:spcPct val="100000"/>
              </a:lnSpc>
              <a:spcBef>
                <a:spcPts val="1030"/>
              </a:spcBef>
              <a:spcAft>
                <a:spcPts val="563"/>
              </a:spcAft>
              <a:buClr>
                <a:srgbClr val="DC1F26"/>
              </a:buClr>
              <a:buFont typeface="Wingdings" charset="2"/>
              <a:buChar char="§"/>
              <a:defRPr sz="2000" kern="1200">
                <a:solidFill>
                  <a:schemeClr val="tx1">
                    <a:lumMod val="65000"/>
                    <a:lumOff val="35000"/>
                  </a:schemeClr>
                </a:solidFill>
                <a:latin typeface="Trebuchet MS" charset="0"/>
                <a:ea typeface="Trebuchet MS" charset="0"/>
                <a:cs typeface="Trebuchet MS" charset="0"/>
              </a:defRPr>
            </a:lvl4pPr>
            <a:lvl5pPr marL="266690" indent="-266690" algn="l" defTabSz="941831" rtl="0" eaLnBrk="1" latinLnBrk="0" hangingPunct="1">
              <a:lnSpc>
                <a:spcPct val="100000"/>
              </a:lnSpc>
              <a:spcBef>
                <a:spcPts val="1030"/>
              </a:spcBef>
              <a:spcAft>
                <a:spcPts val="563"/>
              </a:spcAft>
              <a:buClr>
                <a:srgbClr val="DC1F26"/>
              </a:buClr>
              <a:buFont typeface="Wingdings" charset="2"/>
              <a:buChar char="§"/>
              <a:defRPr sz="2000" kern="1200">
                <a:solidFill>
                  <a:schemeClr val="tx1">
                    <a:lumMod val="65000"/>
                    <a:lumOff val="35000"/>
                  </a:schemeClr>
                </a:solidFill>
                <a:latin typeface="Trebuchet MS" charset="0"/>
                <a:ea typeface="Trebuchet MS" charset="0"/>
                <a:cs typeface="Trebuchet MS" charset="0"/>
              </a:defRPr>
            </a:lvl5pPr>
            <a:lvl6pPr marL="2590036"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6pPr>
            <a:lvl7pPr marL="3060951"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7pPr>
            <a:lvl8pPr marL="3531867"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8pPr>
            <a:lvl9pPr marL="4002782"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9pPr>
          </a:lstStyle>
          <a:p>
            <a:pPr lvl="1" fontAlgn="auto">
              <a:buSzPct val="100000"/>
            </a:pPr>
            <a:r>
              <a:rPr lang="en-GB"/>
              <a:t>A QA programme is developed and </a:t>
            </a:r>
            <a:r>
              <a:rPr lang="en-US" dirty="0"/>
              <a:t>implemented at </a:t>
            </a:r>
            <a:r>
              <a:rPr lang="en-US" b="1" dirty="0"/>
              <a:t>central level</a:t>
            </a:r>
            <a:r>
              <a:rPr lang="en-US" dirty="0"/>
              <a:t> by the Ministry of Health (MOH), National TB </a:t>
            </a:r>
            <a:r>
              <a:rPr lang="en-US" dirty="0" err="1"/>
              <a:t>Programme</a:t>
            </a:r>
            <a:r>
              <a:rPr lang="en-US" dirty="0"/>
              <a:t> (NTP) or National TB Reference Laboratory (NTRL)</a:t>
            </a:r>
          </a:p>
          <a:p>
            <a:pPr lvl="1" fontAlgn="auto">
              <a:buSzPct val="100000"/>
            </a:pPr>
            <a:r>
              <a:rPr lang="en-US" dirty="0"/>
              <a:t>A QA </a:t>
            </a:r>
            <a:r>
              <a:rPr lang="en-US" dirty="0" err="1"/>
              <a:t>programme</a:t>
            </a:r>
            <a:r>
              <a:rPr lang="en-US" dirty="0"/>
              <a:t> provides general guidance and tools for standardized QA activities, as well as supervision of the QA activities and monitoring of the adherence to the procedures at the </a:t>
            </a:r>
            <a:r>
              <a:rPr lang="en-US" b="1" dirty="0"/>
              <a:t>testing site level</a:t>
            </a:r>
          </a:p>
        </p:txBody>
      </p:sp>
    </p:spTree>
    <p:extLst>
      <p:ext uri="{BB962C8B-B14F-4D97-AF65-F5344CB8AC3E}">
        <p14:creationId xmlns:p14="http://schemas.microsoft.com/office/powerpoint/2010/main" val="642653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DC4FAC-F8A1-914E-9DEA-73E403A4E574}"/>
              </a:ext>
            </a:extLst>
          </p:cNvPr>
          <p:cNvSpPr>
            <a:spLocks noGrp="1"/>
          </p:cNvSpPr>
          <p:nvPr>
            <p:ph type="title"/>
          </p:nvPr>
        </p:nvSpPr>
        <p:spPr/>
        <p:txBody>
          <a:bodyPr/>
          <a:lstStyle/>
          <a:p>
            <a:r>
              <a:rPr lang="en-US" dirty="0"/>
              <a:t>ESSENTIAL QA CENTRAL LEVEL ACTIVITIES</a:t>
            </a:r>
          </a:p>
        </p:txBody>
      </p:sp>
      <p:sp>
        <p:nvSpPr>
          <p:cNvPr id="4" name="Content Placeholder 1"/>
          <p:cNvSpPr>
            <a:spLocks noGrp="1"/>
          </p:cNvSpPr>
          <p:nvPr>
            <p:ph idx="1"/>
          </p:nvPr>
        </p:nvSpPr>
        <p:spPr>
          <a:xfrm>
            <a:off x="1204912" y="5939944"/>
            <a:ext cx="7631223" cy="4611670"/>
          </a:xfrm>
        </p:spPr>
        <p:txBody>
          <a:bodyPr/>
          <a:lstStyle/>
          <a:p>
            <a:r>
              <a:rPr lang="en-GB" dirty="0"/>
              <a:t>See Programme Module 4 (PM4): How to Plan and Implement a Quality Assurance Programme</a:t>
            </a:r>
          </a:p>
        </p:txBody>
      </p:sp>
      <p:sp>
        <p:nvSpPr>
          <p:cNvPr id="6" name="Rectangle 5"/>
          <p:cNvSpPr/>
          <p:nvPr/>
        </p:nvSpPr>
        <p:spPr>
          <a:xfrm>
            <a:off x="437358" y="2267670"/>
            <a:ext cx="1201968" cy="2510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725564" y="2267670"/>
            <a:ext cx="1201968" cy="2510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013770" y="2267670"/>
            <a:ext cx="1201968" cy="2510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301976" y="2267669"/>
            <a:ext cx="1201968" cy="25107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590182" y="2267670"/>
            <a:ext cx="1201968" cy="2510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881495" y="2267670"/>
            <a:ext cx="1201968" cy="2510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301976" y="3829066"/>
            <a:ext cx="1119408" cy="769441"/>
          </a:xfrm>
          <a:prstGeom prst="rect">
            <a:avLst/>
          </a:prstGeom>
        </p:spPr>
        <p:txBody>
          <a:bodyPr wrap="square">
            <a:spAutoFit/>
          </a:bodyPr>
          <a:lstStyle/>
          <a:p>
            <a:pPr lvl="0" algn="ctr"/>
            <a:r>
              <a:rPr lang="en-US" sz="1100" b="1" dirty="0">
                <a:solidFill>
                  <a:schemeClr val="tx1">
                    <a:lumMod val="65000"/>
                    <a:lumOff val="35000"/>
                  </a:schemeClr>
                </a:solidFill>
                <a:latin typeface="Trebuchet MS" charset="0"/>
                <a:ea typeface="Trebuchet MS" charset="0"/>
                <a:cs typeface="Trebuchet MS" charset="0"/>
              </a:rPr>
              <a:t>Coordinate onsite supervisory visits</a:t>
            </a:r>
          </a:p>
        </p:txBody>
      </p:sp>
      <p:sp>
        <p:nvSpPr>
          <p:cNvPr id="13" name="Rectangle 12"/>
          <p:cNvSpPr/>
          <p:nvPr/>
        </p:nvSpPr>
        <p:spPr>
          <a:xfrm>
            <a:off x="432863" y="3829066"/>
            <a:ext cx="1201906" cy="600164"/>
          </a:xfrm>
          <a:prstGeom prst="rect">
            <a:avLst/>
          </a:prstGeom>
        </p:spPr>
        <p:txBody>
          <a:bodyPr wrap="square">
            <a:spAutoFit/>
          </a:bodyPr>
          <a:lstStyle/>
          <a:p>
            <a:pPr lvl="0" algn="ctr"/>
            <a:r>
              <a:rPr lang="en-US" sz="1100" b="1" dirty="0">
                <a:solidFill>
                  <a:schemeClr val="tx1">
                    <a:lumMod val="65000"/>
                    <a:lumOff val="35000"/>
                  </a:schemeClr>
                </a:solidFill>
                <a:latin typeface="Trebuchet MS" charset="0"/>
                <a:ea typeface="Trebuchet MS" charset="0"/>
                <a:cs typeface="Trebuchet MS" charset="0"/>
              </a:rPr>
              <a:t>Standardize policies &amp; documentation </a:t>
            </a:r>
          </a:p>
        </p:txBody>
      </p:sp>
      <p:sp>
        <p:nvSpPr>
          <p:cNvPr id="14" name="Rectangle 13"/>
          <p:cNvSpPr/>
          <p:nvPr/>
        </p:nvSpPr>
        <p:spPr>
          <a:xfrm>
            <a:off x="1810413" y="3829066"/>
            <a:ext cx="1032269" cy="600164"/>
          </a:xfrm>
          <a:prstGeom prst="rect">
            <a:avLst/>
          </a:prstGeom>
        </p:spPr>
        <p:txBody>
          <a:bodyPr wrap="square">
            <a:spAutoFit/>
          </a:bodyPr>
          <a:lstStyle/>
          <a:p>
            <a:pPr lvl="0" algn="ctr"/>
            <a:r>
              <a:rPr lang="en-US" sz="1100" b="1" dirty="0">
                <a:solidFill>
                  <a:schemeClr val="tx1">
                    <a:lumMod val="65000"/>
                    <a:lumOff val="35000"/>
                  </a:schemeClr>
                </a:solidFill>
                <a:latin typeface="Trebuchet MS" charset="0"/>
                <a:ea typeface="Trebuchet MS" charset="0"/>
                <a:cs typeface="Trebuchet MS" charset="0"/>
              </a:rPr>
              <a:t>Maintain &amp; service equipment</a:t>
            </a:r>
            <a:endParaRPr lang="en-GB" sz="1100" b="1" dirty="0">
              <a:solidFill>
                <a:schemeClr val="tx1">
                  <a:lumMod val="65000"/>
                  <a:lumOff val="35000"/>
                </a:schemeClr>
              </a:solidFill>
              <a:latin typeface="Trebuchet MS" charset="0"/>
              <a:ea typeface="Trebuchet MS" charset="0"/>
              <a:cs typeface="Trebuchet MS" charset="0"/>
            </a:endParaRPr>
          </a:p>
        </p:txBody>
      </p:sp>
      <p:sp>
        <p:nvSpPr>
          <p:cNvPr id="15" name="Rectangle 14"/>
          <p:cNvSpPr/>
          <p:nvPr/>
        </p:nvSpPr>
        <p:spPr>
          <a:xfrm>
            <a:off x="3189414" y="3829773"/>
            <a:ext cx="850679" cy="430887"/>
          </a:xfrm>
          <a:prstGeom prst="rect">
            <a:avLst/>
          </a:prstGeom>
        </p:spPr>
        <p:txBody>
          <a:bodyPr wrap="square">
            <a:spAutoFit/>
          </a:bodyPr>
          <a:lstStyle/>
          <a:p>
            <a:pPr lvl="0" algn="ctr"/>
            <a:r>
              <a:rPr lang="en-US" sz="1100" b="1" dirty="0">
                <a:solidFill>
                  <a:schemeClr val="tx1">
                    <a:lumMod val="65000"/>
                    <a:lumOff val="35000"/>
                  </a:schemeClr>
                </a:solidFill>
                <a:latin typeface="Trebuchet MS" charset="0"/>
                <a:ea typeface="Trebuchet MS" charset="0"/>
                <a:cs typeface="Trebuchet MS" charset="0"/>
              </a:rPr>
              <a:t>Conduct </a:t>
            </a:r>
          </a:p>
          <a:p>
            <a:pPr lvl="0" algn="ctr"/>
            <a:r>
              <a:rPr lang="en-US" sz="1100" b="1" dirty="0">
                <a:solidFill>
                  <a:schemeClr val="tx1">
                    <a:lumMod val="65000"/>
                    <a:lumOff val="35000"/>
                  </a:schemeClr>
                </a:solidFill>
                <a:latin typeface="Trebuchet MS" charset="0"/>
                <a:ea typeface="Trebuchet MS" charset="0"/>
                <a:cs typeface="Trebuchet MS" charset="0"/>
              </a:rPr>
              <a:t>training</a:t>
            </a:r>
          </a:p>
        </p:txBody>
      </p:sp>
      <p:sp>
        <p:nvSpPr>
          <p:cNvPr id="16" name="Rectangle 15"/>
          <p:cNvSpPr/>
          <p:nvPr/>
        </p:nvSpPr>
        <p:spPr>
          <a:xfrm>
            <a:off x="585650" y="3684278"/>
            <a:ext cx="905385" cy="50572"/>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31816" y="2452537"/>
            <a:ext cx="1013052" cy="1013057"/>
          </a:xfrm>
          <a:prstGeom prst="ellipse">
            <a:avLst/>
          </a:prstGeom>
          <a:blipFill dpi="0" rotWithShape="1">
            <a:blip r:embed="rId2" cstate="email">
              <a:extLst>
                <a:ext uri="{28A0092B-C50C-407E-A947-70E740481C1C}">
                  <a14:useLocalDpi xmlns:a14="http://schemas.microsoft.com/office/drawing/2010/main" val="0"/>
                </a:ext>
              </a:extLst>
            </a:blip>
            <a:srcRect/>
            <a:stretch>
              <a:fillRect l="-10002" t="-5000" r="-20014" b="-25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8" name="Rectangle 17"/>
          <p:cNvSpPr/>
          <p:nvPr/>
        </p:nvSpPr>
        <p:spPr>
          <a:xfrm>
            <a:off x="1873856" y="3689006"/>
            <a:ext cx="905385" cy="50572"/>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162062" y="3689006"/>
            <a:ext cx="905385" cy="50572"/>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450268" y="3689006"/>
            <a:ext cx="905385" cy="50572"/>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738474" y="3689006"/>
            <a:ext cx="905385" cy="50572"/>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7029787" y="3689006"/>
            <a:ext cx="905385" cy="50572"/>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672742" y="3829066"/>
            <a:ext cx="1119408" cy="600164"/>
          </a:xfrm>
          <a:prstGeom prst="rect">
            <a:avLst/>
          </a:prstGeom>
        </p:spPr>
        <p:txBody>
          <a:bodyPr wrap="square">
            <a:spAutoFit/>
          </a:bodyPr>
          <a:lstStyle/>
          <a:p>
            <a:pPr lvl="0" algn="ctr"/>
            <a:r>
              <a:rPr lang="en-US" sz="1100" b="1" dirty="0">
                <a:solidFill>
                  <a:schemeClr val="tx1">
                    <a:lumMod val="65000"/>
                    <a:lumOff val="35000"/>
                  </a:schemeClr>
                </a:solidFill>
                <a:latin typeface="Trebuchet MS" charset="0"/>
                <a:ea typeface="Trebuchet MS" charset="0"/>
                <a:cs typeface="Trebuchet MS" charset="0"/>
              </a:rPr>
              <a:t>Implement proficiency testing </a:t>
            </a:r>
          </a:p>
        </p:txBody>
      </p:sp>
      <p:sp>
        <p:nvSpPr>
          <p:cNvPr id="24" name="Rectangle 23"/>
          <p:cNvSpPr/>
          <p:nvPr/>
        </p:nvSpPr>
        <p:spPr>
          <a:xfrm>
            <a:off x="6964055" y="3829066"/>
            <a:ext cx="1119408" cy="600164"/>
          </a:xfrm>
          <a:prstGeom prst="rect">
            <a:avLst/>
          </a:prstGeom>
        </p:spPr>
        <p:txBody>
          <a:bodyPr wrap="square">
            <a:spAutoFit/>
          </a:bodyPr>
          <a:lstStyle/>
          <a:p>
            <a:pPr lvl="0" algn="ctr"/>
            <a:r>
              <a:rPr lang="en-US" sz="1100" b="1" dirty="0">
                <a:solidFill>
                  <a:schemeClr val="tx1">
                    <a:lumMod val="65000"/>
                    <a:lumOff val="35000"/>
                  </a:schemeClr>
                </a:solidFill>
                <a:latin typeface="Trebuchet MS" charset="0"/>
                <a:ea typeface="Trebuchet MS" charset="0"/>
                <a:cs typeface="Trebuchet MS" charset="0"/>
              </a:rPr>
              <a:t>Strengthen the supply chain</a:t>
            </a:r>
          </a:p>
        </p:txBody>
      </p:sp>
      <p:sp>
        <p:nvSpPr>
          <p:cNvPr id="25" name="Oval 24"/>
          <p:cNvSpPr/>
          <p:nvPr/>
        </p:nvSpPr>
        <p:spPr>
          <a:xfrm>
            <a:off x="1822571" y="2457429"/>
            <a:ext cx="1013052" cy="998775"/>
          </a:xfrm>
          <a:prstGeom prst="ellipse">
            <a:avLst/>
          </a:prstGeom>
          <a:blipFill dpi="0" rotWithShape="1">
            <a:blip r:embed="rId3" cstate="email">
              <a:extLst>
                <a:ext uri="{28A0092B-C50C-407E-A947-70E740481C1C}">
                  <a14:useLocalDpi xmlns:a14="http://schemas.microsoft.com/office/drawing/2010/main" val="0"/>
                </a:ext>
              </a:extLst>
            </a:blip>
            <a:srcRect/>
            <a:stretch>
              <a:fillRect l="-22586" t="1503" r="-44406" b="2127"/>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6" name="Oval 25"/>
          <p:cNvSpPr/>
          <p:nvPr/>
        </p:nvSpPr>
        <p:spPr>
          <a:xfrm>
            <a:off x="3101989" y="2450288"/>
            <a:ext cx="1013052" cy="1013057"/>
          </a:xfrm>
          <a:prstGeom prst="ellipse">
            <a:avLst/>
          </a:prstGeom>
          <a:blipFill>
            <a:blip r:embed="rId4" cstate="email">
              <a:extLst>
                <a:ext uri="{28A0092B-C50C-407E-A947-70E740481C1C}">
                  <a14:useLocalDpi xmlns:a14="http://schemas.microsoft.com/office/drawing/2010/main" val="0"/>
                </a:ext>
              </a:extLst>
            </a:blip>
            <a:srcRect/>
            <a:stretch>
              <a:fillRect l="-17000" r="-17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7" name="Oval 26"/>
          <p:cNvSpPr/>
          <p:nvPr/>
        </p:nvSpPr>
        <p:spPr>
          <a:xfrm>
            <a:off x="4398194" y="2450495"/>
            <a:ext cx="1012639" cy="1012643"/>
          </a:xfrm>
          <a:prstGeom prst="ellipse">
            <a:avLst/>
          </a:prstGeom>
          <a:blipFill>
            <a:blip r:embed="rId5" cstate="email">
              <a:extLst>
                <a:ext uri="{28A0092B-C50C-407E-A947-70E740481C1C}">
                  <a14:useLocalDpi xmlns:a14="http://schemas.microsoft.com/office/drawing/2010/main" val="0"/>
                </a:ext>
              </a:extLst>
            </a:blip>
            <a:srcRect/>
            <a:stretch>
              <a:fillRect l="-17000" r="-17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8" name="Oval 27"/>
          <p:cNvSpPr/>
          <p:nvPr/>
        </p:nvSpPr>
        <p:spPr>
          <a:xfrm>
            <a:off x="5686193" y="2451842"/>
            <a:ext cx="1009945" cy="1009949"/>
          </a:xfrm>
          <a:prstGeom prst="ellipse">
            <a:avLst/>
          </a:prstGeom>
          <a:blipFill>
            <a:blip r:embed="rId6" cstate="email">
              <a:extLst>
                <a:ext uri="{28A0092B-C50C-407E-A947-70E740481C1C}">
                  <a14:useLocalDpi xmlns:a14="http://schemas.microsoft.com/office/drawing/2010/main" val="0"/>
                </a:ext>
              </a:extLst>
            </a:blip>
            <a:srcRect/>
            <a:stretch>
              <a:fillRect l="-36000" r="-36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9" name="Oval 28"/>
          <p:cNvSpPr/>
          <p:nvPr/>
        </p:nvSpPr>
        <p:spPr>
          <a:xfrm>
            <a:off x="6977666" y="2448333"/>
            <a:ext cx="1009625" cy="1009629"/>
          </a:xfrm>
          <a:prstGeom prst="ellipse">
            <a:avLst/>
          </a:prstGeom>
          <a:blipFill>
            <a:blip r:embed="rId7"/>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0" name="Rectangle 29"/>
          <p:cNvSpPr/>
          <p:nvPr/>
        </p:nvSpPr>
        <p:spPr>
          <a:xfrm>
            <a:off x="8233396" y="2267670"/>
            <a:ext cx="1201968" cy="2510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p:cNvGrpSpPr/>
          <p:nvPr/>
        </p:nvGrpSpPr>
        <p:grpSpPr>
          <a:xfrm>
            <a:off x="416034" y="4472764"/>
            <a:ext cx="9019330" cy="790223"/>
            <a:chOff x="1182370" y="4232509"/>
            <a:chExt cx="7644886" cy="790223"/>
          </a:xfrm>
        </p:grpSpPr>
        <p:sp>
          <p:nvSpPr>
            <p:cNvPr id="32" name="Left-Right Arrow 31"/>
            <p:cNvSpPr/>
            <p:nvPr/>
          </p:nvSpPr>
          <p:spPr>
            <a:xfrm>
              <a:off x="1182370" y="4232509"/>
              <a:ext cx="7644886" cy="790223"/>
            </a:xfrm>
            <a:prstGeom prst="leftRightArrow">
              <a:avLst/>
            </a:prstGeom>
            <a:solidFill>
              <a:srgbClr val="AEDACB"/>
            </a:solidFill>
            <a:ln>
              <a:noFill/>
            </a:ln>
            <a:effectLst>
              <a:outerShdw blurRad="50800" dist="38100" dir="4560000" algn="t"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420377" y="4442954"/>
              <a:ext cx="3505126" cy="369332"/>
            </a:xfrm>
            <a:prstGeom prst="rect">
              <a:avLst/>
            </a:prstGeom>
          </p:spPr>
          <p:txBody>
            <a:bodyPr wrap="none">
              <a:spAutoFit/>
            </a:bodyPr>
            <a:lstStyle/>
            <a:p>
              <a:r>
                <a:rPr lang="en-US" b="1" dirty="0">
                  <a:solidFill>
                    <a:schemeClr val="tx1">
                      <a:lumMod val="65000"/>
                      <a:lumOff val="35000"/>
                    </a:schemeClr>
                  </a:solidFill>
                  <a:latin typeface="Trebuchet MS" charset="0"/>
                  <a:ea typeface="Trebuchet MS" charset="0"/>
                  <a:cs typeface="Trebuchet MS" charset="0"/>
                </a:rPr>
                <a:t>Accurate, reliable and timely results</a:t>
              </a:r>
            </a:p>
          </p:txBody>
        </p:sp>
      </p:grpSp>
      <p:sp>
        <p:nvSpPr>
          <p:cNvPr id="34" name="Rectangle 33"/>
          <p:cNvSpPr/>
          <p:nvPr/>
        </p:nvSpPr>
        <p:spPr>
          <a:xfrm>
            <a:off x="8381688" y="3684278"/>
            <a:ext cx="905385" cy="50572"/>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8315956" y="3824338"/>
            <a:ext cx="1119408" cy="600164"/>
          </a:xfrm>
          <a:prstGeom prst="rect">
            <a:avLst/>
          </a:prstGeom>
        </p:spPr>
        <p:txBody>
          <a:bodyPr wrap="square">
            <a:spAutoFit/>
          </a:bodyPr>
          <a:lstStyle/>
          <a:p>
            <a:pPr lvl="0" algn="ctr"/>
            <a:r>
              <a:rPr lang="en-US" sz="1100" b="1" dirty="0">
                <a:solidFill>
                  <a:schemeClr val="tx1">
                    <a:lumMod val="65000"/>
                    <a:lumOff val="35000"/>
                  </a:schemeClr>
                </a:solidFill>
                <a:latin typeface="Trebuchet MS" charset="0"/>
                <a:ea typeface="Trebuchet MS" charset="0"/>
                <a:cs typeface="Trebuchet MS" charset="0"/>
              </a:rPr>
              <a:t>Monitor quality indicators</a:t>
            </a:r>
          </a:p>
        </p:txBody>
      </p:sp>
      <p:sp>
        <p:nvSpPr>
          <p:cNvPr id="36" name="Oval 35"/>
          <p:cNvSpPr/>
          <p:nvPr/>
        </p:nvSpPr>
        <p:spPr>
          <a:xfrm>
            <a:off x="8317562" y="2457429"/>
            <a:ext cx="971117" cy="998775"/>
          </a:xfrm>
          <a:prstGeom prst="ellipse">
            <a:avLst/>
          </a:prstGeom>
          <a:blipFill dpi="0" rotWithShape="0">
            <a:blip r:embed="rId8"/>
            <a:srcRect/>
            <a:stretch>
              <a:fillRect l="-39377" t="694" r="-20262" b="-9136"/>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65928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4914" y="936046"/>
            <a:ext cx="8785694" cy="759006"/>
          </a:xfrm>
        </p:spPr>
        <p:txBody>
          <a:bodyPr>
            <a:normAutofit/>
          </a:bodyPr>
          <a:lstStyle/>
          <a:p>
            <a:r>
              <a:rPr lang="en-US" dirty="0"/>
              <a:t>ESSENTIAL QA TESTING SITE LEVEL ACTIVITIES</a:t>
            </a:r>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29568" y="2771725"/>
            <a:ext cx="8982497" cy="3044277"/>
          </a:xfrm>
          <a:prstGeom prst="rect">
            <a:avLst/>
          </a:prstGeom>
        </p:spPr>
      </p:pic>
    </p:spTree>
    <p:extLst>
      <p:ext uri="{BB962C8B-B14F-4D97-AF65-F5344CB8AC3E}">
        <p14:creationId xmlns:p14="http://schemas.microsoft.com/office/powerpoint/2010/main" val="1117310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7600" y="2069998"/>
            <a:ext cx="7632848" cy="4576249"/>
          </a:xfrm>
        </p:spPr>
        <p:txBody>
          <a:bodyPr/>
          <a:lstStyle/>
          <a:p>
            <a:r>
              <a:rPr lang="en-GB" dirty="0"/>
              <a:t>The Xpert MTB/RIF (Ultra) tests are low-risk procedures, with similar risk to performing direct AFM smear microscopy</a:t>
            </a:r>
          </a:p>
          <a:p>
            <a:pPr marL="698690" lvl="1">
              <a:lnSpc>
                <a:spcPct val="115000"/>
              </a:lnSpc>
              <a:buSzPct val="68000"/>
              <a:defRPr/>
            </a:pPr>
            <a:r>
              <a:rPr lang="en-US" dirty="0"/>
              <a:t>Perform testing in an adequately ventilated area (Module 1 (M1): TB Biosafety)</a:t>
            </a:r>
          </a:p>
          <a:p>
            <a:pPr marL="698690" lvl="1">
              <a:lnSpc>
                <a:spcPct val="115000"/>
              </a:lnSpc>
              <a:buSzPct val="68000"/>
              <a:defRPr/>
            </a:pPr>
            <a:r>
              <a:rPr lang="en-US" dirty="0"/>
              <a:t>Provide suitable Personal Protective Equipment (PPE) and train staff to use and how to use the PPE</a:t>
            </a:r>
          </a:p>
          <a:p>
            <a:pPr marL="698690" lvl="1">
              <a:lnSpc>
                <a:spcPct val="115000"/>
              </a:lnSpc>
              <a:buSzPct val="68000"/>
              <a:defRPr/>
            </a:pPr>
            <a:r>
              <a:rPr lang="en-US" dirty="0"/>
              <a:t>Ensure waste is segregated and disposed of according to local national guidelines or regulations</a:t>
            </a:r>
          </a:p>
          <a:p>
            <a:pPr marL="698690" lvl="1">
              <a:lnSpc>
                <a:spcPct val="115000"/>
              </a:lnSpc>
              <a:buSzPct val="68000"/>
              <a:defRPr/>
            </a:pPr>
            <a:r>
              <a:rPr lang="en-US" dirty="0"/>
              <a:t>Treat used cartridges and other used supplies as biohazardous</a:t>
            </a:r>
          </a:p>
          <a:p>
            <a:pPr marL="698690" lvl="1">
              <a:lnSpc>
                <a:spcPct val="115000"/>
              </a:lnSpc>
              <a:buSzPct val="68000"/>
              <a:defRPr/>
            </a:pPr>
            <a:r>
              <a:rPr lang="en-US" dirty="0"/>
              <a:t>Avoid incineration if possible</a:t>
            </a:r>
          </a:p>
          <a:p>
            <a:pPr lvl="1"/>
            <a:endParaRPr lang="en-GB" dirty="0"/>
          </a:p>
          <a:p>
            <a:endParaRPr lang="en-GB" dirty="0"/>
          </a:p>
        </p:txBody>
      </p:sp>
      <p:sp>
        <p:nvSpPr>
          <p:cNvPr id="2" name="Title 1"/>
          <p:cNvSpPr>
            <a:spLocks noGrp="1"/>
          </p:cNvSpPr>
          <p:nvPr>
            <p:ph type="title"/>
          </p:nvPr>
        </p:nvSpPr>
        <p:spPr>
          <a:xfrm>
            <a:off x="1205632" y="899517"/>
            <a:ext cx="9039701" cy="953161"/>
          </a:xfrm>
        </p:spPr>
        <p:txBody>
          <a:bodyPr>
            <a:noAutofit/>
          </a:bodyPr>
          <a:lstStyle/>
          <a:p>
            <a:r>
              <a:rPr lang="en-GB" dirty="0"/>
              <a:t>MAKE THE TESTING SITE SAFE AND FUNCTIONAL</a:t>
            </a:r>
          </a:p>
        </p:txBody>
      </p:sp>
    </p:spTree>
    <p:extLst>
      <p:ext uri="{BB962C8B-B14F-4D97-AF65-F5344CB8AC3E}">
        <p14:creationId xmlns:p14="http://schemas.microsoft.com/office/powerpoint/2010/main" val="587795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15000"/>
              </a:lnSpc>
              <a:defRPr/>
            </a:pPr>
            <a:r>
              <a:rPr lang="en-US" dirty="0"/>
              <a:t>Ensure sufficient space for the instrument (10-15 cm clearance); away from wet procedures, direct sunlight or an open window</a:t>
            </a:r>
          </a:p>
          <a:p>
            <a:pPr>
              <a:lnSpc>
                <a:spcPct val="115000"/>
              </a:lnSpc>
              <a:defRPr/>
            </a:pPr>
            <a:r>
              <a:rPr lang="en-US" dirty="0"/>
              <a:t>Secure premises for the equipment to prevent theft of the GeneXpert unit and the computer/laptop</a:t>
            </a:r>
          </a:p>
          <a:p>
            <a:pPr>
              <a:lnSpc>
                <a:spcPct val="115000"/>
              </a:lnSpc>
              <a:defRPr/>
            </a:pPr>
            <a:r>
              <a:rPr lang="en-AU" dirty="0"/>
              <a:t>S</a:t>
            </a:r>
            <a:r>
              <a:rPr lang="en-US" dirty="0"/>
              <a:t>table electricity supply or sufficient measures to ensure uninterrupted supply (generator, solar panels, battery/UPS backup, etc.)</a:t>
            </a:r>
          </a:p>
          <a:p>
            <a:pPr>
              <a:lnSpc>
                <a:spcPct val="115000"/>
              </a:lnSpc>
              <a:defRPr/>
            </a:pPr>
            <a:r>
              <a:rPr lang="en-US" dirty="0"/>
              <a:t>Appropriate measures to prevent ambient temperature above 30°C where equipment is installed (e.g. ventilation, air conditioning) and storage of cartridges</a:t>
            </a:r>
          </a:p>
          <a:p>
            <a:endParaRPr lang="en-GB" dirty="0"/>
          </a:p>
        </p:txBody>
      </p:sp>
      <p:sp>
        <p:nvSpPr>
          <p:cNvPr id="4" name="Title 1"/>
          <p:cNvSpPr>
            <a:spLocks noGrp="1"/>
          </p:cNvSpPr>
          <p:nvPr>
            <p:ph type="title"/>
          </p:nvPr>
        </p:nvSpPr>
        <p:spPr>
          <a:xfrm>
            <a:off x="1204913" y="899517"/>
            <a:ext cx="9039701" cy="953161"/>
          </a:xfrm>
        </p:spPr>
        <p:txBody>
          <a:bodyPr>
            <a:noAutofit/>
          </a:bodyPr>
          <a:lstStyle/>
          <a:p>
            <a:r>
              <a:rPr lang="en-GB" dirty="0"/>
              <a:t>MAKE THE TESTING SITE SAFE AND FUNCTIONAL</a:t>
            </a:r>
          </a:p>
        </p:txBody>
      </p:sp>
    </p:spTree>
    <p:extLst>
      <p:ext uri="{BB962C8B-B14F-4D97-AF65-F5344CB8AC3E}">
        <p14:creationId xmlns:p14="http://schemas.microsoft.com/office/powerpoint/2010/main" val="1914235497"/>
      </p:ext>
    </p:extLst>
  </p:cSld>
  <p:clrMapOvr>
    <a:masterClrMapping/>
  </p:clrMapOvr>
</p:sld>
</file>

<file path=ppt/theme/theme1.xml><?xml version="1.0" encoding="utf-8"?>
<a:theme xmlns:a="http://schemas.openxmlformats.org/drawingml/2006/main" name="GLI_PPT_Theme">
  <a:themeElements>
    <a:clrScheme name="GLI Colours 1">
      <a:dk1>
        <a:srgbClr val="000000"/>
      </a:dk1>
      <a:lt1>
        <a:srgbClr val="FEFEFE"/>
      </a:lt1>
      <a:dk2>
        <a:srgbClr val="000000"/>
      </a:dk2>
      <a:lt2>
        <a:srgbClr val="FEFEFE"/>
      </a:lt2>
      <a:accent1>
        <a:srgbClr val="5BBEB4"/>
      </a:accent1>
      <a:accent2>
        <a:srgbClr val="DB1F26"/>
      </a:accent2>
      <a:accent3>
        <a:srgbClr val="ADDACA"/>
      </a:accent3>
      <a:accent4>
        <a:srgbClr val="FEFEFE"/>
      </a:accent4>
      <a:accent5>
        <a:srgbClr val="FEFEFE"/>
      </a:accent5>
      <a:accent6>
        <a:srgbClr val="FEFEFE"/>
      </a:accent6>
      <a:hlink>
        <a:srgbClr val="0563C1"/>
      </a:hlink>
      <a:folHlink>
        <a:srgbClr val="30B8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I_PPT_Theme" id="{54974905-1CF1-0043-BBCB-41BBAB0C1BE9}" vid="{611F3CB0-063C-EE4F-801B-F7C9B03C3970}"/>
    </a:ext>
  </a:extLst>
</a:theme>
</file>

<file path=ppt/theme/theme2.xml><?xml version="1.0" encoding="utf-8"?>
<a:theme xmlns:a="http://schemas.openxmlformats.org/drawingml/2006/main" name="Office Theme">
  <a:themeElements>
    <a:clrScheme name="Bureau ">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GLI_PPT_Theme</Template>
  <TotalTime>7799</TotalTime>
  <Words>2590</Words>
  <Application>Microsoft Macintosh PowerPoint</Application>
  <PresentationFormat>Custom</PresentationFormat>
  <Paragraphs>236</Paragraphs>
  <Slides>39</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39</vt:i4>
      </vt:variant>
    </vt:vector>
  </HeadingPairs>
  <TitlesOfParts>
    <vt:vector size="50" baseType="lpstr">
      <vt:lpstr>黑体</vt:lpstr>
      <vt:lpstr>宋体</vt:lpstr>
      <vt:lpstr>Arial</vt:lpstr>
      <vt:lpstr>Arial</vt:lpstr>
      <vt:lpstr>Calibri</vt:lpstr>
      <vt:lpstr>Century Gothic</vt:lpstr>
      <vt:lpstr>Lucida Sans</vt:lpstr>
      <vt:lpstr>Trebuchet MS</vt:lpstr>
      <vt:lpstr>Verdana</vt:lpstr>
      <vt:lpstr>Wingdings</vt:lpstr>
      <vt:lpstr>GLI_PPT_Theme</vt:lpstr>
      <vt:lpstr>PowerPoint Presentation</vt:lpstr>
      <vt:lpstr>MODULE CONTENTS</vt:lpstr>
      <vt:lpstr>LEARNING OBJECTIVES</vt:lpstr>
      <vt:lpstr>WHAT ARE QUALITY DIAGNOSTICS?</vt:lpstr>
      <vt:lpstr>PROGRAMMATIC QA MANAGEMENT</vt:lpstr>
      <vt:lpstr>ESSENTIAL QA CENTRAL LEVEL ACTIVITIES</vt:lpstr>
      <vt:lpstr>ESSENTIAL QA TESTING SITE LEVEL ACTIVITIES</vt:lpstr>
      <vt:lpstr>MAKE THE TESTING SITE SAFE AND FUNCTIONAL</vt:lpstr>
      <vt:lpstr>MAKE THE TESTING SITE SAFE AND FUNCTIONAL</vt:lpstr>
      <vt:lpstr>CONDUCT TRAINING</vt:lpstr>
      <vt:lpstr>CONDUCT TRAINING</vt:lpstr>
      <vt:lpstr>CONDUCT TRAINING</vt:lpstr>
      <vt:lpstr>CONDUCT TRAINING</vt:lpstr>
      <vt:lpstr>CONDUCT TRAINING</vt:lpstr>
      <vt:lpstr>STANDARDIZE POLICIES AND DOCUMENTATION</vt:lpstr>
      <vt:lpstr>MAINTAIN &amp; SERVICE EQUIPMENT</vt:lpstr>
      <vt:lpstr>MAINTAIN &amp; SERVICE EQUIPMENT</vt:lpstr>
      <vt:lpstr>MAINTAIN &amp; SERVICE EQUIPMENT</vt:lpstr>
      <vt:lpstr>MAINTAIN &amp; SERVICE EQUIPMENT</vt:lpstr>
      <vt:lpstr>MAINTAIN &amp; SERVICE EQUIPMENT</vt:lpstr>
      <vt:lpstr>ENSURE ADEQUATE SUPPLIES AND REAGENTS</vt:lpstr>
      <vt:lpstr>ENSURE ADEQUATE SUPPLIES AND REAGENTS</vt:lpstr>
      <vt:lpstr>ENSURE ADEQUATE SUPPLIES AND REAGENTS</vt:lpstr>
      <vt:lpstr>TEST QUALITY SAMPLES</vt:lpstr>
      <vt:lpstr>TEST QUALITY SAMPLES</vt:lpstr>
      <vt:lpstr>MONITOR PERFORMANCE INDICATORS</vt:lpstr>
      <vt:lpstr>MONITOR PERFORMANCE INDICATORS</vt:lpstr>
      <vt:lpstr>REPORT ACCURATE RESULTS</vt:lpstr>
      <vt:lpstr>REPORT ACCURATE RESULTS</vt:lpstr>
      <vt:lpstr>IMPLEMENT PT</vt:lpstr>
      <vt:lpstr>IMPLEMENT PT</vt:lpstr>
      <vt:lpstr>EXERCISE: QA SCENARIOS</vt:lpstr>
      <vt:lpstr>EXERCISE SCENARIO 1</vt:lpstr>
      <vt:lpstr>EXERCISE SCENARIO 2</vt:lpstr>
      <vt:lpstr>EXERCISE SCENARIO 3</vt:lpstr>
      <vt:lpstr>EXERCISE SCENARIO 4</vt:lpstr>
      <vt:lpstr>DISCUSSION QUESTIONS</vt:lpstr>
      <vt:lpstr>KEY MESSAGES</vt:lpstr>
      <vt:lpstr>PowerPoint Presentation</vt:lpstr>
    </vt:vector>
  </TitlesOfParts>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André Trollip</dc:creator>
  <cp:lastModifiedBy>Dr. Andre Trollip</cp:lastModifiedBy>
  <cp:revision>479</cp:revision>
  <cp:lastPrinted>2016-11-09T07:36:09Z</cp:lastPrinted>
  <dcterms:created xsi:type="dcterms:W3CDTF">2016-08-24T10:28:26Z</dcterms:created>
  <dcterms:modified xsi:type="dcterms:W3CDTF">2018-03-06T08:42:22Z</dcterms:modified>
</cp:coreProperties>
</file>