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2" r:id="rId3"/>
    <p:sldId id="258" r:id="rId4"/>
    <p:sldId id="328" r:id="rId5"/>
    <p:sldId id="309" r:id="rId6"/>
    <p:sldId id="324" r:id="rId7"/>
    <p:sldId id="310" r:id="rId8"/>
    <p:sldId id="329" r:id="rId9"/>
    <p:sldId id="311" r:id="rId10"/>
    <p:sldId id="336" r:id="rId11"/>
    <p:sldId id="325" r:id="rId12"/>
    <p:sldId id="326" r:id="rId13"/>
    <p:sldId id="334" r:id="rId14"/>
    <p:sldId id="292" r:id="rId15"/>
    <p:sldId id="302" r:id="rId16"/>
    <p:sldId id="331" r:id="rId17"/>
    <p:sldId id="300" r:id="rId18"/>
    <p:sldId id="297" r:id="rId19"/>
    <p:sldId id="301" r:id="rId20"/>
    <p:sldId id="321" r:id="rId21"/>
    <p:sldId id="335" r:id="rId22"/>
    <p:sldId id="320" r:id="rId23"/>
    <p:sldId id="271" r:id="rId24"/>
    <p:sldId id="332" r:id="rId25"/>
  </p:sldIdLst>
  <p:sldSz cx="10044113" cy="75596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1pPr>
    <a:lvl2pPr marL="5208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2pPr>
    <a:lvl3pPr marL="104177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3pPr>
    <a:lvl4pPr marL="15626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4pPr>
    <a:lvl5pPr marL="208355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5pPr>
    <a:lvl6pPr marL="2604440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6pPr>
    <a:lvl7pPr marL="3125328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7pPr>
    <a:lvl8pPr marL="3646216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8pPr>
    <a:lvl9pPr marL="4167104" algn="l" defTabSz="520888" rtl="0" eaLnBrk="1" latinLnBrk="0" hangingPunct="1">
      <a:defRPr kern="1200">
        <a:solidFill>
          <a:schemeClr val="tx1"/>
        </a:solidFill>
        <a:latin typeface="Arial" charset="0"/>
        <a:ea typeface="黑体" charset="0"/>
        <a:cs typeface="黑体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1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eather Alexander" initials="HLA" lastIdx="1" clrIdx="0"/>
  <p:cmAuthor id="1" name="Michele Merkel" initials="MM" lastIdx="9" clrIdx="1"/>
  <p:cmAuthor id="2" name="Heidi Albert" initials="HA" lastIdx="12" clrIdx="2"/>
  <p:cmAuthor id="3" name="Dr. Sabira Tahseen" initials="DST" lastIdx="3" clrIdx="3">
    <p:extLst>
      <p:ext uri="{19B8F6BF-5375-455C-9EA6-DF929625EA0E}">
        <p15:presenceInfo xmlns:p15="http://schemas.microsoft.com/office/powerpoint/2012/main" userId="Dr. Sabira Tahseen" providerId="None"/>
      </p:ext>
    </p:extLst>
  </p:cmAuthor>
  <p:cmAuthor id="4" name="Tagliani Elisa" initials="TE" lastIdx="9" clrIdx="4">
    <p:extLst>
      <p:ext uri="{19B8F6BF-5375-455C-9EA6-DF929625EA0E}">
        <p15:presenceInfo xmlns:p15="http://schemas.microsoft.com/office/powerpoint/2012/main" userId="Tagliani Elis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46" autoAdjust="0"/>
    <p:restoredTop sz="94679" autoAdjust="0"/>
  </p:normalViewPr>
  <p:slideViewPr>
    <p:cSldViewPr>
      <p:cViewPr varScale="1">
        <p:scale>
          <a:sx n="208" d="100"/>
          <a:sy n="208" d="100"/>
        </p:scale>
        <p:origin x="2120" y="184"/>
      </p:cViewPr>
      <p:guideLst>
        <p:guide orient="horz" pos="2381"/>
        <p:guide pos="3164"/>
      </p:guideLst>
    </p:cSldViewPr>
  </p:slideViewPr>
  <p:outlineViewPr>
    <p:cViewPr>
      <p:scale>
        <a:sx n="33" d="100"/>
        <a:sy n="33" d="100"/>
      </p:scale>
      <p:origin x="0" y="2619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4" d="100"/>
        <a:sy n="144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70091020472299"/>
          <c:y val="5.25166608796944E-2"/>
          <c:w val="0.84366844289850396"/>
          <c:h val="0.870781554638600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accent1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200</c:v>
                </c:pt>
                <c:pt idx="1">
                  <c:v>215</c:v>
                </c:pt>
                <c:pt idx="2">
                  <c:v>307</c:v>
                </c:pt>
                <c:pt idx="3">
                  <c:v>211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14-4449-BE03-42E624A29C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316176"/>
        <c:axId val="293315632"/>
      </c:barChart>
      <c:catAx>
        <c:axId val="293316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315632"/>
        <c:crosses val="autoZero"/>
        <c:auto val="1"/>
        <c:lblAlgn val="ctr"/>
        <c:lblOffset val="100"/>
        <c:noMultiLvlLbl val="0"/>
      </c:catAx>
      <c:valAx>
        <c:axId val="2933156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Xpert MTB/RIF tests</a:t>
                </a:r>
                <a:r>
                  <a:rPr lang="en-GB" baseline="0" dirty="0"/>
                  <a:t> performed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8.2761904136093994E-3"/>
              <c:y val="0.233917182827252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316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59756287014501"/>
          <c:y val="3.2602000713187203E-2"/>
          <c:w val="0.84366844289850396"/>
          <c:h val="0.87078155463860096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Sheet1!$A$8:$A$11</c:f>
              <c:strCache>
                <c:ptCount val="4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</c:strCache>
            </c:strRef>
          </c:cat>
          <c:val>
            <c:numRef>
              <c:f>Sheet1!$B$8:$B$11</c:f>
              <c:numCache>
                <c:formatCode>General</c:formatCode>
                <c:ptCount val="4"/>
                <c:pt idx="0">
                  <c:v>7</c:v>
                </c:pt>
                <c:pt idx="1">
                  <c:v>1</c:v>
                </c:pt>
                <c:pt idx="2">
                  <c:v>8</c:v>
                </c:pt>
                <c:pt idx="3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3B-4F65-A60A-C0E0517E0D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93318352"/>
        <c:axId val="293325968"/>
      </c:barChart>
      <c:catAx>
        <c:axId val="2933183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325968"/>
        <c:crosses val="autoZero"/>
        <c:auto val="1"/>
        <c:lblAlgn val="ctr"/>
        <c:lblOffset val="100"/>
        <c:noMultiLvlLbl val="0"/>
      </c:catAx>
      <c:valAx>
        <c:axId val="293325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dirty="0"/>
                  <a:t>Xpert MTB/RIF tests</a:t>
                </a:r>
                <a:r>
                  <a:rPr lang="en-GB" baseline="0" dirty="0"/>
                  <a:t> RR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2.4492553549272739E-2"/>
              <c:y val="0.217131976568362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33183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A5EEB-3CBB-6A40-A4AB-69F0FC031BCF}" type="datetimeFigureOut">
              <a:rPr lang="fr-FR" smtClean="0"/>
              <a:t>06/03/2018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72B661-5ED5-F344-A644-7D2A6C152D6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03005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43691550-46B2-3E4F-B291-C367AFEB28E7}" type="datetimeFigureOut">
              <a:rPr lang="fr-FR" altLang="zh-CN"/>
              <a:pPr/>
              <a:t>06/03/2018</a:t>
            </a:fld>
            <a:endParaRPr lang="fr-CA" altLang="zh-CN"/>
          </a:p>
        </p:txBody>
      </p:sp>
      <p:sp>
        <p:nvSpPr>
          <p:cNvPr id="11268" name="Rectangl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1150938" y="685800"/>
            <a:ext cx="4556125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r-FR" altLang="zh-CN"/>
              <a:t>Cliquez pour modifier les styles du texte du masque</a:t>
            </a:r>
          </a:p>
          <a:p>
            <a:pPr lvl="1"/>
            <a:r>
              <a:rPr lang="fr-FR" altLang="zh-CN"/>
              <a:t>Deuxième niveau</a:t>
            </a:r>
          </a:p>
          <a:p>
            <a:pPr lvl="2"/>
            <a:r>
              <a:rPr lang="fr-FR" altLang="zh-CN"/>
              <a:t>Troisième niveau</a:t>
            </a:r>
          </a:p>
          <a:p>
            <a:pPr lvl="3"/>
            <a:r>
              <a:rPr lang="fr-FR" altLang="zh-CN"/>
              <a:t>Quatrième niveau</a:t>
            </a:r>
          </a:p>
          <a:p>
            <a:pPr lvl="4"/>
            <a:r>
              <a:rPr lang="fr-FR" altLang="zh-CN"/>
              <a:t>Cinquième niveau</a:t>
            </a:r>
            <a:endParaRPr lang="fr-CA" altLang="zh-CN"/>
          </a:p>
        </p:txBody>
      </p:sp>
      <p:sp>
        <p:nvSpPr>
          <p:cNvPr id="13318" name="Rectangle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fr-CA" altLang="zh-CN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67B894A4-CD3E-8541-84CD-AE7D909749E7}" type="slidenum">
              <a:rPr lang="fr-CA" altLang="zh-CN"/>
              <a:pPr/>
              <a:t>‹#›</a:t>
            </a:fld>
            <a:endParaRPr lang="fr-CA" altLang="zh-CN"/>
          </a:p>
        </p:txBody>
      </p:sp>
    </p:spTree>
    <p:extLst>
      <p:ext uri="{BB962C8B-B14F-4D97-AF65-F5344CB8AC3E}">
        <p14:creationId xmlns:p14="http://schemas.microsoft.com/office/powerpoint/2010/main" val="16815766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1pPr>
    <a:lvl2pPr marL="520888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2pPr>
    <a:lvl3pPr marL="1041776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3pPr>
    <a:lvl4pPr marL="1562664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4pPr>
    <a:lvl5pPr marL="2083552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Century Gothic" pitchFamily="34" charset="0"/>
        <a:ea typeface="+mn-ea"/>
        <a:cs typeface="宋体" charset="0"/>
      </a:defRPr>
    </a:lvl5pPr>
    <a:lvl6pPr marL="2604440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3125328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3646216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4167104" algn="l" defTabSz="104177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50938" y="685800"/>
            <a:ext cx="4556125" cy="3429000"/>
          </a:xfrm>
          <a:ln/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zh-CN" altLang="en-US" dirty="0">
              <a:latin typeface="Century Gothic" charset="0"/>
              <a:ea typeface="宋体" charset="0"/>
            </a:endParaRPr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charset="0"/>
                <a:cs typeface="黑体" charset="0"/>
              </a:defRPr>
            </a:lvl9pPr>
          </a:lstStyle>
          <a:p>
            <a:pPr eaLnBrk="1" hangingPunct="1"/>
            <a:fld id="{09244D64-FBD6-6642-8A33-255097F7FEC5}" type="slidenum">
              <a:rPr lang="fr-CA" altLang="zh-CN">
                <a:latin typeface="Calibri" charset="0"/>
              </a:rPr>
              <a:pPr eaLnBrk="1" hangingPunct="1"/>
              <a:t>1</a:t>
            </a:fld>
            <a:endParaRPr lang="fr-CA" altLang="zh-CN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8469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177884"/>
            <a:ext cx="2630184" cy="1256868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3607" y="6325428"/>
            <a:ext cx="1146477" cy="871438"/>
          </a:xfrm>
          <a:prstGeom prst="rect">
            <a:avLst/>
          </a:prstGeom>
        </p:spPr>
      </p:pic>
      <p:sp>
        <p:nvSpPr>
          <p:cNvPr id="11" name="Content Placeholder 15"/>
          <p:cNvSpPr>
            <a:spLocks noGrp="1"/>
          </p:cNvSpPr>
          <p:nvPr>
            <p:ph sz="quarter" idx="13" hasCustomPrompt="1"/>
          </p:nvPr>
        </p:nvSpPr>
        <p:spPr>
          <a:xfrm>
            <a:off x="2940051" y="4551364"/>
            <a:ext cx="5522913" cy="498475"/>
          </a:xfrm>
        </p:spPr>
        <p:txBody>
          <a:bodyPr/>
          <a:lstStyle>
            <a:lvl1pPr marL="0" indent="0">
              <a:buNone/>
              <a:defRPr sz="1600" baseline="0"/>
            </a:lvl1pPr>
          </a:lstStyle>
          <a:p>
            <a:pPr lvl="0"/>
            <a:r>
              <a:rPr lang="en-US" dirty="0"/>
              <a:t>Click to edit Sub header</a:t>
            </a:r>
          </a:p>
        </p:txBody>
      </p:sp>
      <p:sp>
        <p:nvSpPr>
          <p:cNvPr id="12" name="Title 16"/>
          <p:cNvSpPr>
            <a:spLocks noGrp="1"/>
          </p:cNvSpPr>
          <p:nvPr>
            <p:ph type="title" hasCustomPrompt="1"/>
          </p:nvPr>
        </p:nvSpPr>
        <p:spPr>
          <a:xfrm>
            <a:off x="2940051" y="3177884"/>
            <a:ext cx="5522913" cy="1256868"/>
          </a:xfrm>
        </p:spPr>
        <p:txBody>
          <a:bodyPr wrap="square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 </a:t>
            </a:r>
          </a:p>
        </p:txBody>
      </p:sp>
    </p:spTree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66690" indent="-266690">
              <a:spcBef>
                <a:spcPts val="1030"/>
              </a:spcBef>
              <a:spcAft>
                <a:spcPts val="563"/>
              </a:spcAft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66690" indent="-266690">
              <a:spcBef>
                <a:spcPts val="1030"/>
              </a:spcBef>
              <a:spcAft>
                <a:spcPts val="563"/>
              </a:spcAft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 marL="266690" indent="-266690">
              <a:spcBef>
                <a:spcPts val="1030"/>
              </a:spcBef>
              <a:spcAft>
                <a:spcPts val="563"/>
              </a:spcAft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266690" indent="-266690">
              <a:spcBef>
                <a:spcPts val="1030"/>
              </a:spcBef>
              <a:spcAft>
                <a:spcPts val="563"/>
              </a:spcAft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 marL="266690" indent="-266690">
              <a:spcBef>
                <a:spcPts val="1030"/>
              </a:spcBef>
              <a:spcAft>
                <a:spcPts val="563"/>
              </a:spcAft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rgbClr val="DC1F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836136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>
          <a:xfrm>
            <a:off x="791110" y="7111495"/>
            <a:ext cx="4230946" cy="18050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750" i="0" kern="1200" dirty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US" sz="750" b="0" i="0" kern="1200" dirty="0">
                <a:effectLst/>
                <a:latin typeface="+mn-lt"/>
                <a:ea typeface="Lucida Sans" charset="0"/>
                <a:cs typeface="Lucida Sans" charset="0"/>
              </a:rPr>
              <a:t>Xpert</a:t>
            </a:r>
            <a:r>
              <a:rPr lang="en-US" sz="750" b="0" i="0" kern="1200" baseline="0" dirty="0">
                <a:effectLst/>
                <a:latin typeface="+mn-lt"/>
                <a:ea typeface="Lucida Sans" charset="0"/>
                <a:cs typeface="Lucida Sans" charset="0"/>
              </a:rPr>
              <a:t> MTB/RIF (Ultra) M</a:t>
            </a:r>
            <a:r>
              <a:rPr lang="en-US" sz="750" b="0" i="0" kern="1200" dirty="0">
                <a:effectLst/>
                <a:latin typeface="+mn-lt"/>
                <a:ea typeface="Lucida Sans" charset="0"/>
                <a:cs typeface="Lucida Sans" charset="0"/>
              </a:rPr>
              <a:t>odule 5: </a:t>
            </a:r>
            <a:r>
              <a:rPr lang="en-GB" sz="750" b="0" i="0" kern="1200" dirty="0">
                <a:effectLst/>
                <a:latin typeface="+mn-lt"/>
                <a:ea typeface="Lucida Sans" charset="0"/>
                <a:cs typeface="Lucida Sans" charset="0"/>
              </a:rPr>
              <a:t>Monitoring quality indicators</a:t>
            </a:r>
            <a:endParaRPr lang="en-US" sz="844" b="0" i="0" dirty="0"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2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125" smtClean="0"/>
              <a:pPr/>
              <a:t>‹#›</a:t>
            </a:fld>
            <a:endParaRPr lang="en-US" sz="1125" dirty="0"/>
          </a:p>
        </p:txBody>
      </p:sp>
      <p:sp>
        <p:nvSpPr>
          <p:cNvPr id="17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 </a:t>
            </a:r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386" userDrawn="1">
          <p15:clr>
            <a:srgbClr val="FBAE40"/>
          </p15:clr>
        </p15:guide>
        <p15:guide id="2" pos="2972" userDrawn="1">
          <p15:clr>
            <a:srgbClr val="FBAE40"/>
          </p15:clr>
        </p15:guide>
        <p15:guide id="3" pos="5232" userDrawn="1">
          <p15:clr>
            <a:srgbClr val="FBAE40"/>
          </p15:clr>
        </p15:guide>
        <p15:guide id="4" pos="5530" userDrawn="1">
          <p15:clr>
            <a:srgbClr val="FBAE40"/>
          </p15:clr>
        </p15:guide>
        <p15:guide id="5" pos="458" userDrawn="1">
          <p15:clr>
            <a:srgbClr val="FBAE40"/>
          </p15:clr>
        </p15:guide>
        <p15:guide id="6" pos="713" userDrawn="1">
          <p15:clr>
            <a:srgbClr val="FBAE40"/>
          </p15:clr>
        </p15:guide>
        <p15:guide id="7" orient="horz" pos="1068" userDrawn="1">
          <p15:clr>
            <a:srgbClr val="FBAE40"/>
          </p15:clr>
        </p15:guide>
        <p15:guide id="8" orient="horz" pos="590" userDrawn="1">
          <p15:clr>
            <a:srgbClr val="FBAE40"/>
          </p15:clr>
        </p15:guide>
        <p15:guide id="9" orient="horz" pos="4182" userDrawn="1">
          <p15:clr>
            <a:srgbClr val="FBAE40"/>
          </p15:clr>
        </p15:guide>
        <p15:guide id="10" orient="horz" pos="1273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ercis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7631223" cy="4611670"/>
          </a:xfrm>
        </p:spPr>
        <p:txBody>
          <a:bodyPr/>
          <a:lstStyle>
            <a:lvl1pPr marL="266690" indent="-266690">
              <a:spcBef>
                <a:spcPts val="1030"/>
              </a:spcBef>
              <a:spcAft>
                <a:spcPts val="563"/>
              </a:spcAft>
              <a:defRPr sz="2000"/>
            </a:lvl1pPr>
            <a:lvl2pPr marL="266690" indent="-266690">
              <a:spcBef>
                <a:spcPts val="1030"/>
              </a:spcBef>
              <a:spcAft>
                <a:spcPts val="563"/>
              </a:spcAft>
              <a:defRPr sz="2000"/>
            </a:lvl2pPr>
            <a:lvl3pPr marL="266690" indent="-266690">
              <a:spcBef>
                <a:spcPts val="1030"/>
              </a:spcBef>
              <a:spcAft>
                <a:spcPts val="563"/>
              </a:spcAft>
              <a:defRPr sz="2000"/>
            </a:lvl3pPr>
            <a:lvl4pPr marL="266690" indent="-266690">
              <a:spcBef>
                <a:spcPts val="1030"/>
              </a:spcBef>
              <a:spcAft>
                <a:spcPts val="563"/>
              </a:spcAft>
              <a:defRPr sz="2000"/>
            </a:lvl4pPr>
            <a:lvl5pPr marL="266690" indent="-266690">
              <a:spcBef>
                <a:spcPts val="1030"/>
              </a:spcBef>
              <a:spcAft>
                <a:spcPts val="563"/>
              </a:spcAft>
              <a:defRPr sz="20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936046"/>
            <a:ext cx="791110" cy="75900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836136" y="6996067"/>
            <a:ext cx="517444" cy="563609"/>
          </a:xfrm>
          <a:prstGeom prst="rect">
            <a:avLst/>
          </a:prstGeom>
          <a:solidFill>
            <a:srgbClr val="AEDA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91111" y="6996067"/>
            <a:ext cx="431515" cy="45719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>
          <a:xfrm>
            <a:off x="791110" y="7111495"/>
            <a:ext cx="5754946" cy="180504"/>
          </a:xfrm>
          <a:prstGeom prst="rect">
            <a:avLst/>
          </a:prstGeom>
        </p:spPr>
        <p:txBody>
          <a:bodyPr lIns="0" tIns="0" rIns="0" bIns="0"/>
          <a:lstStyle>
            <a:defPPr>
              <a:defRPr lang="en-US"/>
            </a:defPPr>
            <a:lvl1pPr marL="0" algn="r" defTabSz="914400" rtl="0" eaLnBrk="1" latinLnBrk="0" hangingPunct="1">
              <a:defRPr sz="900" b="1" i="1" kern="1200">
                <a:solidFill>
                  <a:schemeClr val="tx1"/>
                </a:solidFill>
                <a:latin typeface="Verdana" charset="0"/>
                <a:ea typeface="Verdana" charset="0"/>
                <a:cs typeface="Verdana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750" i="0" kern="1200" dirty="0">
                <a:effectLst/>
                <a:latin typeface="+mn-lt"/>
                <a:ea typeface="Lucida Sans" charset="0"/>
                <a:cs typeface="Lucida Sans" charset="0"/>
              </a:rPr>
              <a:t>GLI Training Package: </a:t>
            </a:r>
            <a:r>
              <a:rPr lang="en-US" sz="750" b="0" i="0" kern="1200" dirty="0">
                <a:solidFill>
                  <a:schemeClr val="tx1"/>
                </a:solidFill>
                <a:effectLst/>
                <a:latin typeface="+mn-lt"/>
                <a:ea typeface="Lucida Sans" charset="0"/>
                <a:cs typeface="Lucida Sans" charset="0"/>
              </a:rPr>
              <a:t>TB Module 8: </a:t>
            </a:r>
            <a:r>
              <a:rPr lang="en-GB" sz="750" b="0" i="0" kern="1200" dirty="0">
                <a:solidFill>
                  <a:schemeClr val="tx1"/>
                </a:solidFill>
                <a:effectLst/>
                <a:latin typeface="+mn-lt"/>
                <a:ea typeface="Lucida Sans" charset="0"/>
                <a:cs typeface="Lucida Sans" charset="0"/>
              </a:rPr>
              <a:t>Monitoring performance indicators at the testing site</a:t>
            </a:r>
            <a:endParaRPr lang="en-US" sz="844" b="0" i="0" kern="1200" dirty="0">
              <a:solidFill>
                <a:schemeClr val="tx1"/>
              </a:solidFill>
              <a:latin typeface="+mn-lt"/>
              <a:ea typeface="Lucida Sans" charset="0"/>
              <a:cs typeface="Lucida Sans" charset="0"/>
            </a:endParaRPr>
          </a:p>
        </p:txBody>
      </p:sp>
      <p:sp>
        <p:nvSpPr>
          <p:cNvPr id="15" name="Slide Number Placeholder 24"/>
          <p:cNvSpPr txBox="1">
            <a:spLocks/>
          </p:cNvSpPr>
          <p:nvPr/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defPPr>
              <a:defRPr lang="en-US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ADED4DA-3F3D-0045-AD2A-206E89C06E4F}" type="slidenum">
              <a:rPr lang="en-US" sz="1125" smtClean="0"/>
              <a:pPr/>
              <a:t>‹#›</a:t>
            </a:fld>
            <a:endParaRPr lang="en-US" sz="1125" dirty="0"/>
          </a:p>
        </p:txBody>
      </p:sp>
      <p:sp>
        <p:nvSpPr>
          <p:cNvPr id="16" name="Title 16"/>
          <p:cNvSpPr>
            <a:spLocks noGrp="1"/>
          </p:cNvSpPr>
          <p:nvPr>
            <p:ph type="title" hasCustomPrompt="1"/>
          </p:nvPr>
        </p:nvSpPr>
        <p:spPr>
          <a:xfrm>
            <a:off x="1204914" y="936046"/>
            <a:ext cx="7631221" cy="759006"/>
          </a:xfrm>
        </p:spPr>
        <p:txBody>
          <a:bodyPr wrap="square">
            <a:normAutofit/>
          </a:bodyPr>
          <a:lstStyle>
            <a:lvl1pPr>
              <a:defRPr sz="2800">
                <a:solidFill>
                  <a:srgbClr val="DC1F26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4" y="967220"/>
            <a:ext cx="664464" cy="676656"/>
          </a:xfrm>
          <a:prstGeom prst="rect">
            <a:avLst/>
          </a:prstGeom>
        </p:spPr>
      </p:pic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en-US" dirty="0"/>
              <a:t>QUESTIONS SLIDE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 hasCustomPrompt="1"/>
          </p:nvPr>
        </p:nvSpPr>
        <p:spPr>
          <a:xfrm>
            <a:off x="511679" y="1718108"/>
            <a:ext cx="9022248" cy="4657982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6-8 questions based on entire content of module – presentation, video, practical or activities</a:t>
            </a:r>
          </a:p>
        </p:txBody>
      </p:sp>
    </p:spTree>
    <p:extLst>
      <p:ext uri="{BB962C8B-B14F-4D97-AF65-F5344CB8AC3E}">
        <p14:creationId xmlns:p14="http://schemas.microsoft.com/office/powerpoint/2010/main" val="1321216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E8C9B-B95B-D745-BDE5-935B2EFE4275}" type="datetime1">
              <a:rPr lang="en-ZA" smtClean="0"/>
              <a:t>2018/03/06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3655" y="7038442"/>
            <a:ext cx="2259925" cy="402483"/>
          </a:xfrm>
          <a:prstGeom prst="rect">
            <a:avLst/>
          </a:prstGeom>
        </p:spPr>
        <p:txBody>
          <a:bodyPr/>
          <a:lstStyle/>
          <a:p>
            <a:fld id="{E2C4D301-A70E-3E43-AE0A-9757AD428F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42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0534" y="402484"/>
            <a:ext cx="8663047" cy="1461188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0534" y="2012414"/>
            <a:ext cx="8663047" cy="479654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0534" y="7006701"/>
            <a:ext cx="2259925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73051-DB30-A64F-9FD3-2512FC6A75D9}" type="datetime1">
              <a:rPr lang="en-ZA" smtClean="0"/>
              <a:t>2018/03/06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27113" y="7006701"/>
            <a:ext cx="338988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3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36135" y="6996068"/>
            <a:ext cx="506303" cy="295932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125" b="1">
                <a:solidFill>
                  <a:schemeClr val="bg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fld id="{F699B3C4-AA33-E74C-9AE8-E97D7C86624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2539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26" r:id="rId4"/>
    <p:sldLayoutId id="2147483743" r:id="rId5"/>
  </p:sldLayoutIdLst>
  <p:hf hdr="0" ftr="0" dt="0"/>
  <p:txStyles>
    <p:titleStyle>
      <a:lvl1pPr algn="l" defTabSz="941831" rtl="0" eaLnBrk="1" latinLnBrk="0" hangingPunct="1">
        <a:lnSpc>
          <a:spcPct val="90000"/>
        </a:lnSpc>
        <a:spcBef>
          <a:spcPct val="0"/>
        </a:spcBef>
        <a:buNone/>
        <a:defRPr sz="2800" b="1" i="1" kern="1200">
          <a:solidFill>
            <a:schemeClr val="tx1"/>
          </a:solidFill>
          <a:latin typeface="Trebuchet MS" charset="0"/>
          <a:ea typeface="Trebuchet MS" charset="0"/>
          <a:cs typeface="Trebuchet MS" charset="0"/>
        </a:defRPr>
      </a:lvl1pPr>
    </p:titleStyle>
    <p:bodyStyle>
      <a:lvl1pPr marL="235458" indent="-235458" algn="l" defTabSz="941831" rtl="0" eaLnBrk="1" latinLnBrk="0" hangingPunct="1">
        <a:lnSpc>
          <a:spcPct val="100000"/>
        </a:lnSpc>
        <a:spcBef>
          <a:spcPts val="1030"/>
        </a:spcBef>
        <a:spcAft>
          <a:spcPts val="563"/>
        </a:spcAft>
        <a:buClr>
          <a:srgbClr val="DC1F26"/>
        </a:buClr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Trebuchet MS" charset="0"/>
          <a:ea typeface="Trebuchet MS" charset="0"/>
          <a:cs typeface="Trebuchet MS" charset="0"/>
        </a:defRPr>
      </a:lvl1pPr>
      <a:lvl2pPr marL="706373" indent="-235458" algn="l" defTabSz="941831" rtl="0" eaLnBrk="1" latinLnBrk="0" hangingPunct="1">
        <a:lnSpc>
          <a:spcPct val="100000"/>
        </a:lnSpc>
        <a:spcBef>
          <a:spcPts val="515"/>
        </a:spcBef>
        <a:spcAft>
          <a:spcPts val="563"/>
        </a:spcAft>
        <a:buClr>
          <a:srgbClr val="DC1F26"/>
        </a:buClr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Trebuchet MS" charset="0"/>
          <a:ea typeface="Trebuchet MS" charset="0"/>
          <a:cs typeface="Trebuchet MS" charset="0"/>
        </a:defRPr>
      </a:lvl2pPr>
      <a:lvl3pPr marL="1177289" indent="-235458" algn="l" defTabSz="941831" rtl="0" eaLnBrk="1" latinLnBrk="0" hangingPunct="1">
        <a:lnSpc>
          <a:spcPct val="100000"/>
        </a:lnSpc>
        <a:spcBef>
          <a:spcPts val="515"/>
        </a:spcBef>
        <a:spcAft>
          <a:spcPts val="563"/>
        </a:spcAft>
        <a:buClr>
          <a:srgbClr val="DC1F26"/>
        </a:buClr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Trebuchet MS" charset="0"/>
          <a:ea typeface="Trebuchet MS" charset="0"/>
          <a:cs typeface="Trebuchet MS" charset="0"/>
        </a:defRPr>
      </a:lvl3pPr>
      <a:lvl4pPr marL="1648205" indent="-235458" algn="l" defTabSz="941831" rtl="0" eaLnBrk="1" latinLnBrk="0" hangingPunct="1">
        <a:lnSpc>
          <a:spcPct val="100000"/>
        </a:lnSpc>
        <a:spcBef>
          <a:spcPts val="515"/>
        </a:spcBef>
        <a:spcAft>
          <a:spcPts val="563"/>
        </a:spcAft>
        <a:buClr>
          <a:srgbClr val="DC1F26"/>
        </a:buClr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Trebuchet MS" charset="0"/>
          <a:ea typeface="Trebuchet MS" charset="0"/>
          <a:cs typeface="Trebuchet MS" charset="0"/>
        </a:defRPr>
      </a:lvl4pPr>
      <a:lvl5pPr marL="2119119" indent="-235458" algn="l" defTabSz="941831" rtl="0" eaLnBrk="1" latinLnBrk="0" hangingPunct="1">
        <a:lnSpc>
          <a:spcPct val="100000"/>
        </a:lnSpc>
        <a:spcBef>
          <a:spcPts val="515"/>
        </a:spcBef>
        <a:spcAft>
          <a:spcPts val="563"/>
        </a:spcAft>
        <a:buClr>
          <a:srgbClr val="DC1F26"/>
        </a:buClr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Trebuchet MS" charset="0"/>
          <a:ea typeface="Trebuchet MS" charset="0"/>
          <a:cs typeface="Trebuchet MS" charset="0"/>
        </a:defRPr>
      </a:lvl5pPr>
      <a:lvl6pPr marL="2590036" indent="-235458" algn="l" defTabSz="941831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6pPr>
      <a:lvl7pPr marL="3060951" indent="-235458" algn="l" defTabSz="941831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7pPr>
      <a:lvl8pPr marL="3531867" indent="-235458" algn="l" defTabSz="941831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8pPr>
      <a:lvl9pPr marL="4002782" indent="-235458" algn="l" defTabSz="941831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5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1pPr>
      <a:lvl2pPr marL="470915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2pPr>
      <a:lvl3pPr marL="941831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3pPr>
      <a:lvl4pPr marL="1412746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4pPr>
      <a:lvl5pPr marL="1883662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5pPr>
      <a:lvl6pPr marL="2354577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6pPr>
      <a:lvl7pPr marL="2825493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7pPr>
      <a:lvl8pPr marL="3296408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8pPr>
      <a:lvl9pPr marL="3767324" algn="l" defTabSz="941831" rtl="0" eaLnBrk="1" latinLnBrk="0" hangingPunct="1">
        <a:defRPr sz="185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sz="quarter" idx="13"/>
          </p:nvPr>
        </p:nvSpPr>
        <p:spPr>
          <a:xfrm>
            <a:off x="2935084" y="4770437"/>
            <a:ext cx="5522913" cy="498475"/>
          </a:xfrm>
        </p:spPr>
        <p:txBody>
          <a:bodyPr/>
          <a:lstStyle/>
          <a:p>
            <a:r>
              <a:rPr lang="en-US"/>
              <a:t>MODULE 5 (M5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40051" y="3177884"/>
            <a:ext cx="5815805" cy="1256868"/>
          </a:xfrm>
        </p:spPr>
        <p:txBody>
          <a:bodyPr>
            <a:noAutofit/>
          </a:bodyPr>
          <a:lstStyle/>
          <a:p>
            <a:r>
              <a:rPr lang="en-US" dirty="0"/>
              <a:t>MONITORING QUALITY INDICATORS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0142200"/>
              </p:ext>
            </p:extLst>
          </p:nvPr>
        </p:nvGraphicFramePr>
        <p:xfrm>
          <a:off x="1063226" y="2332037"/>
          <a:ext cx="8156973" cy="3783117"/>
        </p:xfrm>
        <a:graphic>
          <a:graphicData uri="http://schemas.openxmlformats.org/drawingml/2006/table">
            <a:tbl>
              <a:tblPr/>
              <a:tblGrid>
                <a:gridCol w="252100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624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7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9068"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Indicator</a:t>
                      </a:r>
                      <a:endParaRPr lang="en-US" sz="1400">
                        <a:effectLst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Description </a:t>
                      </a:r>
                      <a:endParaRPr lang="en-US" sz="1400" dirty="0">
                        <a:effectLst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Reference</a:t>
                      </a:r>
                      <a:endParaRPr lang="en-US" sz="1400" dirty="0">
                        <a:effectLst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8262">
                <a:tc>
                  <a:txBody>
                    <a:bodyPr/>
                    <a:lstStyle/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and proportion of trace calls, disaggregated by patient group 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specimens with trace call results / Total number of specimens tested</a:t>
                      </a:r>
                    </a:p>
                    <a:p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GLI planning for country transition to Xpert MTB/RIF Ultra cartridges. </a:t>
                      </a:r>
                      <a:r>
                        <a:rPr lang="en-GB" sz="1200" dirty="0">
                          <a:solidFill>
                            <a:srgbClr val="DD1F26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http://</a:t>
                      </a:r>
                      <a:r>
                        <a:rPr lang="en-GB" sz="1200" dirty="0" err="1">
                          <a:solidFill>
                            <a:srgbClr val="DD1F26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www.stoptb.org</a:t>
                      </a:r>
                      <a:r>
                        <a:rPr lang="en-GB" sz="1200" dirty="0">
                          <a:solidFill>
                            <a:srgbClr val="DD1F26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/</a:t>
                      </a:r>
                      <a:r>
                        <a:rPr lang="en-GB" sz="1200" dirty="0" err="1">
                          <a:solidFill>
                            <a:srgbClr val="DD1F26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wg</a:t>
                      </a:r>
                      <a:r>
                        <a:rPr lang="en-GB" sz="1200" dirty="0">
                          <a:solidFill>
                            <a:srgbClr val="DD1F26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/</a:t>
                      </a:r>
                      <a:r>
                        <a:rPr lang="en-GB" sz="1200" dirty="0" err="1">
                          <a:solidFill>
                            <a:srgbClr val="DD1F26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gli</a:t>
                      </a:r>
                      <a:r>
                        <a:rPr lang="en-GB" sz="1200" dirty="0">
                          <a:solidFill>
                            <a:srgbClr val="DD1F26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/assets/documents/</a:t>
                      </a:r>
                      <a:r>
                        <a:rPr lang="en-GB" sz="1200" dirty="0" err="1">
                          <a:solidFill>
                            <a:srgbClr val="DD1F26"/>
                          </a:solidFill>
                          <a:latin typeface="Calibri" charset="0"/>
                          <a:ea typeface="Calibri" charset="0"/>
                          <a:cs typeface="Calibri" charset="0"/>
                        </a:rPr>
                        <a:t>GLI_ultra.pdf</a:t>
                      </a:r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36162">
                <a:tc>
                  <a:txBody>
                    <a:bodyPr/>
                    <a:lstStyle/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and proportion of patients whose first sample produces a trace result and who have a repeat test conducted, disaggregated by patient group </a:t>
                      </a:r>
                    </a:p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first specimens with trace call results with a repeat test / Total number of repeat specimens tested</a:t>
                      </a:r>
                    </a:p>
                    <a:p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29331">
                <a:tc>
                  <a:txBody>
                    <a:bodyPr/>
                    <a:lstStyle/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Number and proportion of patients who have a repeat test conducted whose second sample gives a result for MTB detection and rifampicin resistance, disaggregated by patient group</a:t>
                      </a:r>
                    </a:p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first specimens with trace call results with a repeat test that gives a </a:t>
                      </a:r>
                      <a:r>
                        <a:rPr lang="en-US" sz="1200" kern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MTB detection and rifampicin resistance</a:t>
                      </a: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 / Total number of repeat specimens tested</a:t>
                      </a:r>
                    </a:p>
                    <a:p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1212056" y="960437"/>
            <a:ext cx="8008142" cy="759006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 defTabSz="941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/>
              <a:t>GENEXPERT ULTRA QUALITY INDICATOR MONITORING</a:t>
            </a:r>
          </a:p>
        </p:txBody>
      </p:sp>
    </p:spTree>
    <p:extLst>
      <p:ext uri="{BB962C8B-B14F-4D97-AF65-F5344CB8AC3E}">
        <p14:creationId xmlns:p14="http://schemas.microsoft.com/office/powerpoint/2010/main" val="2457556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Connected diagnostic test devices such as the GeneXpert, can transmit data to a variety of users and can provide a highly cost-effective way to ensure proper functioning of the diagnostic device network</a:t>
            </a:r>
          </a:p>
          <a:p>
            <a:r>
              <a:rPr lang="en-GB" dirty="0"/>
              <a:t>Diagnostics connectivity solutions typically comprise: </a:t>
            </a:r>
          </a:p>
          <a:p>
            <a:pPr marL="698690"/>
            <a:r>
              <a:rPr lang="en-GB" dirty="0"/>
              <a:t>A connectable diagnostic device that produces electronic</a:t>
            </a:r>
          </a:p>
          <a:p>
            <a:pPr marL="698690"/>
            <a:r>
              <a:rPr lang="en-GB" dirty="0"/>
              <a:t>A software platform that receives and interprets data</a:t>
            </a:r>
          </a:p>
          <a:p>
            <a:pPr marL="698690"/>
            <a:r>
              <a:rPr lang="en-GB" dirty="0"/>
              <a:t>A means to transmit data from the device to the software platform and to a server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DIAGNOSTIC CONNECTIVITY INDICATOR MONITORING </a:t>
            </a:r>
          </a:p>
        </p:txBody>
      </p:sp>
    </p:spTree>
    <p:extLst>
      <p:ext uri="{BB962C8B-B14F-4D97-AF65-F5344CB8AC3E}">
        <p14:creationId xmlns:p14="http://schemas.microsoft.com/office/powerpoint/2010/main" val="20735709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1433" y="2026025"/>
            <a:ext cx="2730500" cy="3873500"/>
          </a:xfrm>
          <a:prstGeom prst="rect">
            <a:avLst/>
          </a:prstGeom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160542" cy="759006"/>
          </a:xfrm>
        </p:spPr>
        <p:txBody>
          <a:bodyPr>
            <a:normAutofit fontScale="90000"/>
          </a:bodyPr>
          <a:lstStyle/>
          <a:p>
            <a:r>
              <a:rPr lang="en-GB" dirty="0"/>
              <a:t>DIAGNOSTIC CONNECTIVITY INDICATOR MONITORING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59656" y="2028519"/>
            <a:ext cx="5638800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6690" indent="-266690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With remote monitoring, designated persons can use any internet-enabled computer to access the software platform, providing them with an overview of the facilities, devices and commodities in their network</a:t>
            </a:r>
          </a:p>
          <a:p>
            <a:pPr marL="266690" indent="-266690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For an updated list of connectivity solutions: </a:t>
            </a:r>
            <a:r>
              <a:rPr lang="en-GB" sz="2000" dirty="0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http://</a:t>
            </a:r>
            <a:r>
              <a:rPr lang="en-GB" sz="2000" dirty="0" err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tinyurl.com</a:t>
            </a:r>
            <a:r>
              <a:rPr lang="en-GB" sz="2000" dirty="0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/</a:t>
            </a:r>
            <a:r>
              <a:rPr lang="en-GB" sz="2000" dirty="0" err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gliconnectivity</a:t>
            </a:r>
            <a:endParaRPr lang="en-GB" sz="2000" dirty="0">
              <a:solidFill>
                <a:schemeClr val="accent2"/>
              </a:solidFill>
              <a:latin typeface="Trebuchet MS" charset="0"/>
              <a:ea typeface="Trebuchet MS" charset="0"/>
              <a:cs typeface="Trebuchet MS" charset="0"/>
            </a:endParaRPr>
          </a:p>
          <a:p>
            <a:pPr marL="266690" indent="-266690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GB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Trebuchet MS" charset="0"/>
                <a:ea typeface="Trebuchet MS" charset="0"/>
                <a:cs typeface="Trebuchet MS" charset="0"/>
              </a:rPr>
              <a:t>For more information see the GLI Quick Guide to TB Diagnostics Connectivity Solutions. Global Laboratory Initiative. 2016. </a:t>
            </a:r>
            <a:r>
              <a:rPr lang="en-GB" sz="2000" dirty="0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http://</a:t>
            </a:r>
            <a:r>
              <a:rPr lang="en-GB" sz="2000" dirty="0" err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stoptb.org</a:t>
            </a:r>
            <a:r>
              <a:rPr lang="en-GB" sz="2000" dirty="0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/</a:t>
            </a:r>
            <a:r>
              <a:rPr lang="en-GB" sz="2000" dirty="0" err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wg</a:t>
            </a:r>
            <a:r>
              <a:rPr lang="en-GB" sz="2000" dirty="0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/</a:t>
            </a:r>
            <a:r>
              <a:rPr lang="en-GB" sz="2000" dirty="0" err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gli</a:t>
            </a:r>
            <a:r>
              <a:rPr lang="en-GB" sz="2000" dirty="0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/assets/documents/</a:t>
            </a:r>
            <a:r>
              <a:rPr lang="en-GB" sz="2000" dirty="0" err="1">
                <a:solidFill>
                  <a:schemeClr val="accent2"/>
                </a:solidFill>
                <a:latin typeface="Trebuchet MS" charset="0"/>
                <a:ea typeface="Trebuchet MS" charset="0"/>
                <a:cs typeface="Trebuchet MS" charset="0"/>
              </a:rPr>
              <a:t>gli_connectivity_guide.pdf</a:t>
            </a:r>
            <a:endParaRPr lang="en-GB" sz="2000" dirty="0">
              <a:solidFill>
                <a:schemeClr val="accent2"/>
              </a:solidFill>
              <a:latin typeface="Trebuchet MS" charset="0"/>
              <a:ea typeface="Trebuchet MS" charset="0"/>
              <a:cs typeface="Trebuchet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069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If no connected diagnostic solution is available, Xpert MTB/RIF (Ultra) result data can be collected and analysed manually using an Excel-based tool</a:t>
            </a:r>
          </a:p>
          <a:p>
            <a:pPr marL="698690"/>
            <a:r>
              <a:rPr lang="en-GB" dirty="0"/>
              <a:t>Testing site data should be sent to the NRL or NTP for aggregation and analysis for reporting to the programme </a:t>
            </a:r>
          </a:p>
          <a:p>
            <a:r>
              <a:rPr lang="en-GB" dirty="0"/>
              <a:t>General indicators (e.g. TAT) can’t be monitored by a connected diagnostic solution. Manual data collection and analysis of these indicators are required 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MANUAL DATA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700963" y="6835775"/>
            <a:ext cx="2343150" cy="377825"/>
          </a:xfrm>
          <a:prstGeom prst="rect">
            <a:avLst/>
          </a:prstGeom>
        </p:spPr>
        <p:txBody>
          <a:bodyPr lIns="97896" tIns="48948" rIns="97896" bIns="48948" anchor="ctr"/>
          <a:lstStyle/>
          <a:p>
            <a:fld id="{181E19A2-A37D-D54A-8950-479B436AE01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60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00605" indent="-483335">
              <a:buFont typeface="+mj-lt"/>
              <a:buAutoNum type="arabicPeriod"/>
            </a:pPr>
            <a:r>
              <a:rPr lang="en-US" dirty="0"/>
              <a:t>Collect quality indicator data monthly</a:t>
            </a:r>
          </a:p>
          <a:p>
            <a:pPr marL="600605" indent="-483335">
              <a:buFont typeface="+mj-lt"/>
              <a:buAutoNum type="arabicPeriod"/>
            </a:pPr>
            <a:r>
              <a:rPr lang="en-US" dirty="0"/>
              <a:t>Review the quality indicator data monthly for trends</a:t>
            </a:r>
          </a:p>
          <a:p>
            <a:pPr marL="600605" indent="-483335">
              <a:buFont typeface="+mj-lt"/>
              <a:buAutoNum type="arabicPeriod"/>
            </a:pPr>
            <a:r>
              <a:rPr lang="en-US" dirty="0"/>
              <a:t>Track the quality indicator data over time (quarterly and annually) for trends that can’t be identified on a monthly basis </a:t>
            </a:r>
          </a:p>
          <a:p>
            <a:pPr marL="600605" indent="-483335">
              <a:buFont typeface="+mj-lt"/>
              <a:buAutoNum type="arabicPeriod"/>
            </a:pPr>
            <a:r>
              <a:rPr lang="en-US" dirty="0"/>
              <a:t>Compare the quality indicator data to pre-determined targets </a:t>
            </a:r>
          </a:p>
          <a:p>
            <a:pPr marL="600605" indent="-483335">
              <a:buFont typeface="+mj-lt"/>
              <a:buAutoNum type="arabicPeriod"/>
            </a:pPr>
            <a:r>
              <a:rPr lang="en-US" dirty="0"/>
              <a:t>Perform root cause analysis, take corrective actions and document the outcomes if problems are identified (e.g. unexpected increased or decreases) </a:t>
            </a:r>
          </a:p>
          <a:p>
            <a:pPr marL="600605" indent="-483335">
              <a:buFont typeface="+mj-lt"/>
              <a:buAutoNum type="arabicPeriod"/>
            </a:pPr>
            <a:endParaRPr lang="en-US" dirty="0"/>
          </a:p>
          <a:p>
            <a:pPr marL="600605" indent="-483335">
              <a:buFont typeface="+mj-lt"/>
              <a:buAutoNum type="arabicPeriod"/>
            </a:pP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COLLECTING AND ANALYSING PERFORMANCE INDICATOR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887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8084343" cy="4611670"/>
          </a:xfrm>
        </p:spPr>
        <p:txBody>
          <a:bodyPr/>
          <a:lstStyle/>
          <a:p>
            <a:r>
              <a:rPr lang="en-US" dirty="0"/>
              <a:t>Target error rate &lt; 3% </a:t>
            </a:r>
          </a:p>
          <a:p>
            <a:r>
              <a:rPr lang="en-US" dirty="0"/>
              <a:t>Recorded error rate 10%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INCREASED ERROR RATE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13044" y="3017837"/>
            <a:ext cx="8281434" cy="32470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6690" indent="-266690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Trebuchet MS" charset="0"/>
                <a:cs typeface="Trebuchet MS" charset="0"/>
              </a:rPr>
              <a:t>Action: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Review error record log and compare to the GeneXpert results</a:t>
            </a:r>
          </a:p>
          <a:p>
            <a:pPr marL="984440" lvl="1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Determine which module errors occur on</a:t>
            </a:r>
          </a:p>
          <a:p>
            <a:pPr marL="984440" lvl="1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Determine which batch of reagents</a:t>
            </a:r>
          </a:p>
          <a:p>
            <a:pPr marL="984440" lvl="1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Determine staff performing testing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Review for any patterns and determine root cause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Determine corrective action and how to determine success of action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Implement action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Monitor action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Document and record all steps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10511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4913" y="2012414"/>
            <a:ext cx="8084343" cy="4611670"/>
          </a:xfrm>
        </p:spPr>
        <p:txBody>
          <a:bodyPr/>
          <a:lstStyle/>
          <a:p>
            <a:r>
              <a:rPr lang="en-US" dirty="0"/>
              <a:t>Target invalid rate &lt; 1% </a:t>
            </a:r>
          </a:p>
          <a:p>
            <a:r>
              <a:rPr lang="en-US" dirty="0"/>
              <a:t>Recorded error rate 4%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INCREASED INVALID RATE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13044" y="3017837"/>
            <a:ext cx="8281434" cy="2970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6690" indent="-266690" defTabSz="941831">
              <a:spcBef>
                <a:spcPts val="1030"/>
              </a:spcBef>
              <a:spcAft>
                <a:spcPts val="563"/>
              </a:spcAft>
              <a:buClr>
                <a:srgbClr val="DC1F26"/>
              </a:buClr>
              <a:buFont typeface="Wingdings" charset="2"/>
              <a:buChar char="§"/>
            </a:pP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Trebuchet MS" charset="0"/>
                <a:cs typeface="Trebuchet MS" charset="0"/>
              </a:rPr>
              <a:t>Action: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Review invalid record log and compare to the GeneXpert results</a:t>
            </a:r>
          </a:p>
          <a:p>
            <a:pPr marL="984440" lvl="1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Determine which batch of reagents, is this a new batch?</a:t>
            </a:r>
          </a:p>
          <a:p>
            <a:pPr marL="984440" lvl="1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Determine staff performing testing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Review for any patterns and determine root cause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Determine corrective action and how to determine success of action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Implement action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Monitor action</a:t>
            </a:r>
          </a:p>
          <a:p>
            <a:pPr marL="984440" indent="-285750">
              <a:buClr>
                <a:schemeClr val="accent2"/>
              </a:buClr>
              <a:buFont typeface="Arial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Document and record all steps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9292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Determine how many tests were reported – review a randomly selected 10% of results recorded</a:t>
            </a:r>
          </a:p>
          <a:p>
            <a:r>
              <a:rPr lang="en-US" dirty="0"/>
              <a:t>Check log with GeneXpert results. If errors are found: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Review all results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Ensure requesting client is notified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Determine why results were incorrectly recorded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Determine corrective action and how to determine success of action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Implement action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Monitor action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Document and record all steps 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EXAMPLE: REVIEW OF RECORDING AND REPORTING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2113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 a graph plot various quality indicators and look for trends</a:t>
            </a:r>
            <a:r>
              <a:rPr lang="en-GB" dirty="0"/>
              <a:t> or outliers e.g.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Change in testing volume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Increase in errors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Increasing shipment times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Sudden increases in errors/invalids or no results</a:t>
            </a:r>
          </a:p>
          <a:p>
            <a:pPr marL="753283" lvl="1" indent="-251094" defTabSz="1004377">
              <a:spcBef>
                <a:spcPts val="549"/>
              </a:spcBef>
              <a:spcAft>
                <a:spcPts val="600"/>
              </a:spcAft>
            </a:pPr>
            <a:r>
              <a:rPr lang="en-US" sz="1977" dirty="0"/>
              <a:t>One off increase in reporting errors</a:t>
            </a:r>
          </a:p>
          <a:p>
            <a:r>
              <a:rPr lang="en-US" dirty="0"/>
              <a:t>Conduct further investigation to determine root cause</a:t>
            </a:r>
          </a:p>
          <a:p>
            <a:r>
              <a:rPr lang="en-US" dirty="0"/>
              <a:t>Undertake corrective actions</a:t>
            </a:r>
          </a:p>
          <a:p>
            <a:r>
              <a:rPr lang="en-US" dirty="0"/>
              <a:t>Monitor effectiveness of actions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204914" y="936046"/>
            <a:ext cx="7631221" cy="759006"/>
          </a:xfrm>
        </p:spPr>
        <p:txBody>
          <a:bodyPr>
            <a:noAutofit/>
          </a:bodyPr>
          <a:lstStyle/>
          <a:p>
            <a:r>
              <a:rPr lang="en-GB" dirty="0"/>
              <a:t>ANALYSING QUALITY INDICATORS OVER TIME</a:t>
            </a:r>
          </a:p>
        </p:txBody>
      </p:sp>
    </p:spTree>
    <p:extLst>
      <p:ext uri="{BB962C8B-B14F-4D97-AF65-F5344CB8AC3E}">
        <p14:creationId xmlns:p14="http://schemas.microsoft.com/office/powerpoint/2010/main" val="1131518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CHANGE IN TESTING VOLUME</a:t>
            </a:r>
            <a:endParaRPr lang="en-GB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314145274"/>
              </p:ext>
            </p:extLst>
          </p:nvPr>
        </p:nvGraphicFramePr>
        <p:xfrm>
          <a:off x="402529" y="1926816"/>
          <a:ext cx="6696076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98605" y="2255837"/>
            <a:ext cx="257778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At the testing site, 200 and 215 Xpert MTB/RIF tests were performed in January and February respectively. In March the number increased to 307, and decreased to 211 in April</a:t>
            </a:r>
          </a:p>
          <a:p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What could be the reason?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98605" y="4158841"/>
            <a:ext cx="243457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Increases in the number of Xpert MTB/RIF test performed could suggest that the the NTP conducted a special screening  campaign</a:t>
            </a:r>
          </a:p>
        </p:txBody>
      </p:sp>
    </p:spTree>
    <p:extLst>
      <p:ext uri="{BB962C8B-B14F-4D97-AF65-F5344CB8AC3E}">
        <p14:creationId xmlns:p14="http://schemas.microsoft.com/office/powerpoint/2010/main" val="3728829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Quality (performance) indicator monitoring </a:t>
            </a:r>
          </a:p>
          <a:p>
            <a:r>
              <a:rPr lang="en-GB" dirty="0"/>
              <a:t>Xpert MTB/RIF (Ultra)* quality indicators </a:t>
            </a:r>
          </a:p>
          <a:p>
            <a:r>
              <a:rPr lang="en-GB" dirty="0"/>
              <a:t>Collecting and analysing quality indicator data</a:t>
            </a:r>
          </a:p>
          <a:p>
            <a:r>
              <a:rPr lang="en-GB" dirty="0"/>
              <a:t>Connectivity quality indicators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MODULE CONTENTS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784056" y="6810641"/>
            <a:ext cx="31518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* Refers  to Xpert </a:t>
            </a:r>
            <a:r>
              <a:rPr lang="en-US" sz="1100" dirty="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MTB/RIF and Xpert MTB/RIF Ultra</a:t>
            </a:r>
          </a:p>
        </p:txBody>
      </p:sp>
    </p:spTree>
    <p:extLst>
      <p:ext uri="{BB962C8B-B14F-4D97-AF65-F5344CB8AC3E}">
        <p14:creationId xmlns:p14="http://schemas.microsoft.com/office/powerpoint/2010/main" val="37203914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EXAMPLE: CHANGE IN NUMBER OF RIFAMPICIN RESISTANT RESULTS</a:t>
            </a:r>
            <a:endParaRPr lang="en-GB" dirty="0"/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2482919710"/>
              </p:ext>
            </p:extLst>
          </p:nvPr>
        </p:nvGraphicFramePr>
        <p:xfrm>
          <a:off x="402529" y="2022464"/>
          <a:ext cx="6696076" cy="446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98605" y="1929258"/>
            <a:ext cx="257778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At the testing site, seven rifampicin resistant Xpert MTB/RIF test were detected in January, one in February, and eight and six in March and April respectively</a:t>
            </a:r>
          </a:p>
          <a:p>
            <a:endParaRPr lang="en-GB" sz="1400" dirty="0">
              <a:solidFill>
                <a:schemeClr val="tx1">
                  <a:lumMod val="65000"/>
                  <a:lumOff val="35000"/>
                </a:schemeClr>
              </a:solidFill>
              <a:latin typeface="Calibri" charset="0"/>
              <a:ea typeface="Calibri" charset="0"/>
              <a:cs typeface="Calibri" charset="0"/>
            </a:endParaRPr>
          </a:p>
          <a:p>
            <a:r>
              <a:rPr lang="en-GB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Calibri" charset="0"/>
                <a:cs typeface="Calibri" charset="0"/>
              </a:rPr>
              <a:t>What could be the reason for the decrease in February?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98605" y="4008437"/>
            <a:ext cx="243457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2"/>
                </a:solidFill>
                <a:latin typeface="Calibri" charset="0"/>
                <a:ea typeface="Calibri" charset="0"/>
                <a:cs typeface="Calibri" charset="0"/>
              </a:rPr>
              <a:t>Changes in the number of Xpert MTB/RIF RR results could suggest errors in sample collection, instrument malfunction or errors in processing. The number of RR cases is often small , variation in monthly reported cases is frequent but less evident when reviewed on quarterly basis</a:t>
            </a:r>
          </a:p>
        </p:txBody>
      </p:sp>
    </p:spTree>
    <p:extLst>
      <p:ext uri="{BB962C8B-B14F-4D97-AF65-F5344CB8AC3E}">
        <p14:creationId xmlns:p14="http://schemas.microsoft.com/office/powerpoint/2010/main" val="818098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2456" y="1976954"/>
            <a:ext cx="4426743" cy="4611670"/>
          </a:xfrm>
        </p:spPr>
        <p:txBody>
          <a:bodyPr/>
          <a:lstStyle/>
          <a:p>
            <a:pPr marL="117271" indent="0">
              <a:buNone/>
            </a:pPr>
            <a:r>
              <a:rPr lang="en-GB" b="1" dirty="0"/>
              <a:t>Purpose</a:t>
            </a:r>
          </a:p>
          <a:p>
            <a:r>
              <a:rPr lang="en-US" dirty="0"/>
              <a:t>Aim: The objective of this exercise is to review quality indicator graph and to identify the problem(s), and list possible root causes of the problem(s)</a:t>
            </a:r>
          </a:p>
          <a:p>
            <a:pPr marL="117271" indent="0">
              <a:buNone/>
            </a:pPr>
            <a:endParaRPr lang="en-US" b="1" dirty="0"/>
          </a:p>
          <a:p>
            <a:pPr marL="117271" indent="0">
              <a:buNone/>
            </a:pPr>
            <a:r>
              <a:rPr lang="en-US" b="1" dirty="0"/>
              <a:t>Total Time</a:t>
            </a:r>
          </a:p>
          <a:p>
            <a:r>
              <a:rPr lang="en-GB" dirty="0"/>
              <a:t>15 minutes: 10 minutes review, 5 minutes feedback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236742" cy="759006"/>
          </a:xfrm>
        </p:spPr>
        <p:txBody>
          <a:bodyPr>
            <a:noAutofit/>
          </a:bodyPr>
          <a:lstStyle/>
          <a:p>
            <a:r>
              <a:rPr lang="en-GB" dirty="0"/>
              <a:t>EXERCISE: REVIEWING QUALITY INDICATORS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4294967295"/>
          </p:nvPr>
        </p:nvSpPr>
        <p:spPr>
          <a:xfrm>
            <a:off x="5174456" y="1977580"/>
            <a:ext cx="4421051" cy="4657725"/>
          </a:xfrm>
        </p:spPr>
        <p:txBody>
          <a:bodyPr/>
          <a:lstStyle/>
          <a:p>
            <a:pPr marL="117271" indent="0">
              <a:buNone/>
            </a:pPr>
            <a:r>
              <a:rPr lang="en-GB" b="1" dirty="0"/>
              <a:t>Process</a:t>
            </a:r>
          </a:p>
          <a:p>
            <a:r>
              <a:rPr lang="en-US" dirty="0"/>
              <a:t>Review data provided in the worksheet and answer the questions in groups of 4</a:t>
            </a:r>
          </a:p>
          <a:p>
            <a:r>
              <a:rPr lang="en-US" dirty="0"/>
              <a:t>Select one group to provide feedback and discuss their findings </a:t>
            </a:r>
          </a:p>
        </p:txBody>
      </p:sp>
    </p:spTree>
    <p:extLst>
      <p:ext uri="{BB962C8B-B14F-4D97-AF65-F5344CB8AC3E}">
        <p14:creationId xmlns:p14="http://schemas.microsoft.com/office/powerpoint/2010/main" val="235329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/>
              <a:t>Why is </a:t>
            </a:r>
            <a:r>
              <a:rPr lang="en-GB" dirty="0"/>
              <a:t>collecting quality indicators important?</a:t>
            </a:r>
          </a:p>
          <a:p>
            <a:pPr lvl="1"/>
            <a:r>
              <a:rPr lang="en-GB" dirty="0"/>
              <a:t>What general quality indicators should be collected to evaluate the functioning of the TB laboratory?</a:t>
            </a:r>
          </a:p>
          <a:p>
            <a:pPr lvl="1"/>
            <a:r>
              <a:rPr lang="en-GB" dirty="0"/>
              <a:t>What quality indicators should be collected from the GeneXpert </a:t>
            </a:r>
            <a:r>
              <a:rPr lang="en-GB" dirty="0">
                <a:cs typeface="Calibri" panose="020F0502020204030204" pitchFamily="34" charset="0"/>
              </a:rPr>
              <a:t>instrument to evaluate proper use?</a:t>
            </a:r>
          </a:p>
          <a:p>
            <a:pPr lvl="1"/>
            <a:r>
              <a:rPr lang="en-GB" dirty="0"/>
              <a:t>What quality indicators should be collected from Xpert MTB/RIF Ultra testing </a:t>
            </a:r>
            <a:r>
              <a:rPr lang="en-GB" dirty="0">
                <a:cs typeface="Calibri" panose="020F0502020204030204" pitchFamily="34" charset="0"/>
              </a:rPr>
              <a:t>to evaluate proper use?</a:t>
            </a:r>
          </a:p>
          <a:p>
            <a:pPr lvl="1"/>
            <a:endParaRPr lang="en-GB" dirty="0">
              <a:cs typeface="Calibri" panose="020F0502020204030204" pitchFamily="34" charset="0"/>
            </a:endParaRPr>
          </a:p>
          <a:p>
            <a:pPr lvl="1"/>
            <a:endParaRPr lang="en-GB" dirty="0"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DISCUSSION QUESTIONS</a:t>
            </a:r>
          </a:p>
        </p:txBody>
      </p:sp>
    </p:spTree>
    <p:extLst>
      <p:ext uri="{BB962C8B-B14F-4D97-AF65-F5344CB8AC3E}">
        <p14:creationId xmlns:p14="http://schemas.microsoft.com/office/powerpoint/2010/main" val="1669849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5214" indent="-376641" defTabSz="880574">
              <a:spcBef>
                <a:spcPts val="1098"/>
              </a:spcBef>
              <a:spcAft>
                <a:spcPts val="600"/>
              </a:spcAft>
              <a:defRPr/>
            </a:pPr>
            <a:r>
              <a:rPr lang="en-GB" dirty="0"/>
              <a:t>Routine monitoring of quality indicators is a critical element of QA </a:t>
            </a:r>
          </a:p>
          <a:p>
            <a:pPr marL="495214" indent="-376641" defTabSz="880574">
              <a:spcBef>
                <a:spcPts val="1098"/>
              </a:spcBef>
              <a:spcAft>
                <a:spcPts val="600"/>
              </a:spcAft>
              <a:defRPr/>
            </a:pPr>
            <a:r>
              <a:rPr lang="en-GB" dirty="0"/>
              <a:t>Every month, each testing site should collect and analyse quality indicators to ensure quality of testing</a:t>
            </a:r>
          </a:p>
          <a:p>
            <a:pPr marL="495214" indent="-376641" defTabSz="880574">
              <a:spcBef>
                <a:spcPts val="1098"/>
              </a:spcBef>
              <a:spcAft>
                <a:spcPts val="600"/>
              </a:spcAft>
              <a:defRPr/>
            </a:pPr>
            <a:r>
              <a:rPr lang="en-GB" dirty="0"/>
              <a:t>Any unexplained change in quality indicators should be documented and investigated (root cause analysis)</a:t>
            </a:r>
          </a:p>
          <a:p>
            <a:pPr marL="495214" indent="-376641" defTabSz="880574">
              <a:spcBef>
                <a:spcPts val="1098"/>
              </a:spcBef>
              <a:spcAft>
                <a:spcPts val="600"/>
              </a:spcAft>
              <a:defRPr/>
            </a:pPr>
            <a:r>
              <a:rPr lang="en-GB" dirty="0"/>
              <a:t>Corrective actions should be put in place to </a:t>
            </a:r>
            <a:r>
              <a:rPr lang="en-US" dirty="0"/>
              <a:t>to correct the problem, and their affect must be measured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MESSAGES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57100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1218715" y="2146203"/>
            <a:ext cx="7606681" cy="4124342"/>
          </a:xfrm>
          <a:custGeom>
            <a:avLst/>
            <a:gdLst>
              <a:gd name="connsiteX0" fmla="*/ 0 w 7606681"/>
              <a:gd name="connsiteY0" fmla="*/ 1755 h 4124342"/>
              <a:gd name="connsiteX1" fmla="*/ 1843694 w 7606681"/>
              <a:gd name="connsiteY1" fmla="*/ 1755 h 4124342"/>
              <a:gd name="connsiteX2" fmla="*/ 1843694 w 7606681"/>
              <a:gd name="connsiteY2" fmla="*/ 2063925 h 4124342"/>
              <a:gd name="connsiteX3" fmla="*/ 0 w 7606681"/>
              <a:gd name="connsiteY3" fmla="*/ 2063925 h 4124342"/>
              <a:gd name="connsiteX4" fmla="*/ 3841992 w 7606681"/>
              <a:gd name="connsiteY4" fmla="*/ 1 h 4124342"/>
              <a:gd name="connsiteX5" fmla="*/ 5685686 w 7606681"/>
              <a:gd name="connsiteY5" fmla="*/ 1 h 4124342"/>
              <a:gd name="connsiteX6" fmla="*/ 5685686 w 7606681"/>
              <a:gd name="connsiteY6" fmla="*/ 4124342 h 4124342"/>
              <a:gd name="connsiteX7" fmla="*/ 3841992 w 7606681"/>
              <a:gd name="connsiteY7" fmla="*/ 4124342 h 4124342"/>
              <a:gd name="connsiteX8" fmla="*/ 5762987 w 7606681"/>
              <a:gd name="connsiteY8" fmla="*/ 0 h 4124342"/>
              <a:gd name="connsiteX9" fmla="*/ 7606681 w 7606681"/>
              <a:gd name="connsiteY9" fmla="*/ 0 h 4124342"/>
              <a:gd name="connsiteX10" fmla="*/ 7606681 w 7606681"/>
              <a:gd name="connsiteY10" fmla="*/ 2062170 h 4124342"/>
              <a:gd name="connsiteX11" fmla="*/ 5762987 w 7606681"/>
              <a:gd name="connsiteY11" fmla="*/ 2062170 h 4124342"/>
              <a:gd name="connsiteX12" fmla="*/ 1920996 w 7606681"/>
              <a:gd name="connsiteY12" fmla="*/ 0 h 4124342"/>
              <a:gd name="connsiteX13" fmla="*/ 3764690 w 7606681"/>
              <a:gd name="connsiteY13" fmla="*/ 0 h 4124342"/>
              <a:gd name="connsiteX14" fmla="*/ 3764690 w 7606681"/>
              <a:gd name="connsiteY14" fmla="*/ 3197829 h 4124342"/>
              <a:gd name="connsiteX15" fmla="*/ 1920996 w 7606681"/>
              <a:gd name="connsiteY15" fmla="*/ 3197829 h 4124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06681" h="4124342">
                <a:moveTo>
                  <a:pt x="0" y="1755"/>
                </a:moveTo>
                <a:lnTo>
                  <a:pt x="1843694" y="1755"/>
                </a:lnTo>
                <a:lnTo>
                  <a:pt x="1843694" y="2063925"/>
                </a:lnTo>
                <a:lnTo>
                  <a:pt x="0" y="2063925"/>
                </a:lnTo>
                <a:close/>
                <a:moveTo>
                  <a:pt x="3841992" y="1"/>
                </a:moveTo>
                <a:lnTo>
                  <a:pt x="5685686" y="1"/>
                </a:lnTo>
                <a:lnTo>
                  <a:pt x="5685686" y="4124342"/>
                </a:lnTo>
                <a:lnTo>
                  <a:pt x="3841992" y="4124342"/>
                </a:lnTo>
                <a:close/>
                <a:moveTo>
                  <a:pt x="5762987" y="0"/>
                </a:moveTo>
                <a:lnTo>
                  <a:pt x="7606681" y="0"/>
                </a:lnTo>
                <a:lnTo>
                  <a:pt x="7606681" y="2062170"/>
                </a:lnTo>
                <a:lnTo>
                  <a:pt x="5762987" y="2062170"/>
                </a:lnTo>
                <a:close/>
                <a:moveTo>
                  <a:pt x="1920996" y="0"/>
                </a:moveTo>
                <a:lnTo>
                  <a:pt x="3764690" y="0"/>
                </a:lnTo>
                <a:lnTo>
                  <a:pt x="3764690" y="3197829"/>
                </a:lnTo>
                <a:lnTo>
                  <a:pt x="1920996" y="3197829"/>
                </a:lnTo>
                <a:close/>
              </a:path>
            </a:pathLst>
          </a:cu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4D301-A70E-3E43-AE0A-9757AD428F12}" type="slidenum">
              <a:rPr lang="en-US" smtClean="0"/>
              <a:t>24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981703" y="4726636"/>
            <a:ext cx="273544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buClr>
                <a:srgbClr val="DC1F26"/>
              </a:buClr>
              <a:defRPr/>
            </a:pPr>
            <a:r>
              <a:rPr lang="en-US" altLang="en-US" sz="2400" b="1" i="1" dirty="0">
                <a:latin typeface="Trebuchet MS" charset="0"/>
                <a:ea typeface="Trebuchet MS" charset="0"/>
                <a:cs typeface="Trebuchet MS" charset="0"/>
              </a:rPr>
              <a:t>THANK YOU</a:t>
            </a:r>
          </a:p>
        </p:txBody>
      </p:sp>
      <p:sp>
        <p:nvSpPr>
          <p:cNvPr id="6" name="Rectangle 5"/>
          <p:cNvSpPr/>
          <p:nvPr/>
        </p:nvSpPr>
        <p:spPr>
          <a:xfrm>
            <a:off x="6981703" y="4409064"/>
            <a:ext cx="1338208" cy="106491"/>
          </a:xfrm>
          <a:prstGeom prst="rect">
            <a:avLst/>
          </a:prstGeom>
          <a:solidFill>
            <a:srgbClr val="5BBF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8715" y="599770"/>
            <a:ext cx="1843694" cy="140139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356934" y="4208374"/>
            <a:ext cx="8130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© John Rae </a:t>
            </a:r>
            <a:endParaRPr lang="en-GB" sz="1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3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At the end of this module, you will be able to:</a:t>
            </a:r>
          </a:p>
          <a:p>
            <a:pPr lvl="1"/>
            <a:r>
              <a:rPr lang="en-GB" dirty="0"/>
              <a:t>Understand the importance of quality indicator monitoring</a:t>
            </a:r>
          </a:p>
          <a:p>
            <a:pPr lvl="1"/>
            <a:r>
              <a:rPr lang="en-GB" dirty="0"/>
              <a:t>List quality indicators that are needed to monitor the quality of TB laboratory tests </a:t>
            </a:r>
          </a:p>
          <a:p>
            <a:pPr lvl="1"/>
            <a:r>
              <a:rPr lang="en-GB" dirty="0"/>
              <a:t>List the quality indicators that should be collected for Xpert MTB/RIF (Ultra)*</a:t>
            </a:r>
            <a:endParaRPr lang="en-GB" dirty="0">
              <a:cs typeface="Calibri" panose="020F0502020204030204" pitchFamily="34" charset="0"/>
            </a:endParaRPr>
          </a:p>
          <a:p>
            <a:pPr lvl="1"/>
            <a:r>
              <a:rPr lang="en-GB" dirty="0"/>
              <a:t>Describe the process of analysing and reporting quality indicators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759671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204912" y="1730203"/>
            <a:ext cx="7631223" cy="4611670"/>
          </a:xfrm>
        </p:spPr>
        <p:txBody>
          <a:bodyPr/>
          <a:lstStyle/>
          <a:p>
            <a:r>
              <a:rPr lang="en-US" dirty="0">
                <a:cs typeface="Calibri" panose="020F0502020204030204" pitchFamily="34" charset="0"/>
              </a:rPr>
              <a:t>Routine monitoring of quality indicators allows the laboratory to detect issues early that may impact on the quality of results</a:t>
            </a:r>
            <a:endParaRPr lang="en-GB" dirty="0"/>
          </a:p>
          <a:p>
            <a:r>
              <a:rPr lang="en-GB" dirty="0"/>
              <a:t>The laboratory should collect and analyse quality indicators on at least a monthly basis, using a standardised format</a:t>
            </a:r>
          </a:p>
          <a:p>
            <a:r>
              <a:rPr lang="en-GB" dirty="0"/>
              <a:t>Targets should be set for all indicators monitored, and any unexplained change in quality indicators, such as increase in error rates, a change in MTB positivity rate or rifampicin resistance rate, or a significant change in volume of tests conducted, should be documented and investigated</a:t>
            </a:r>
          </a:p>
          <a:p>
            <a:r>
              <a:rPr lang="en-GB" dirty="0"/>
              <a:t>A standard set of quality indicators should be used for all sites conducting a particular test to allow for comparison</a:t>
            </a:r>
          </a:p>
          <a:p>
            <a:r>
              <a:rPr lang="en-GB" dirty="0"/>
              <a:t>Laboratories must work with clinicians and programme managers to develop and monitor quality indicators that reflect the whole diagnostic process</a:t>
            </a: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QUALITY INDICATOR MONITORING</a:t>
            </a:r>
          </a:p>
        </p:txBody>
      </p:sp>
    </p:spTree>
    <p:extLst>
      <p:ext uri="{BB962C8B-B14F-4D97-AF65-F5344CB8AC3E}">
        <p14:creationId xmlns:p14="http://schemas.microsoft.com/office/powerpoint/2010/main" val="623105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Quality indicators should be reviewed by the laboratory manager and must always be linked to root cause analysis and corrective actions if any unexpected results or trends are observed</a:t>
            </a:r>
          </a:p>
          <a:p>
            <a:r>
              <a:rPr lang="en-GB" dirty="0"/>
              <a:t>Documentation of corrective actions and subsequent improvement and normalization of laboratory indicators following the corrective actions are critical</a:t>
            </a:r>
          </a:p>
          <a:p>
            <a:r>
              <a:rPr lang="en-GB" dirty="0"/>
              <a:t>A system should be in place for centralized reporting of monthly quality indicators to the NRL or NTP</a:t>
            </a:r>
          </a:p>
          <a:p>
            <a:r>
              <a:rPr lang="en-US" dirty="0">
                <a:cs typeface="Calibri" panose="020F0502020204030204" pitchFamily="34" charset="0"/>
              </a:rPr>
              <a:t>See Module PM6- How to Monitor and Evaluate your Programme</a:t>
            </a:r>
          </a:p>
          <a:p>
            <a:endParaRPr lang="en-US" dirty="0">
              <a:cs typeface="Calibri" panose="020F0502020204030204" pitchFamily="34" charset="0"/>
            </a:endParaRPr>
          </a:p>
          <a:p>
            <a:endParaRPr lang="en-US" dirty="0"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QUALITY INDICATOR MONITORING</a:t>
            </a:r>
          </a:p>
        </p:txBody>
      </p:sp>
    </p:spTree>
    <p:extLst>
      <p:ext uri="{BB962C8B-B14F-4D97-AF65-F5344CB8AC3E}">
        <p14:creationId xmlns:p14="http://schemas.microsoft.com/office/powerpoint/2010/main" val="1505076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97768" y="2270302"/>
            <a:ext cx="7631223" cy="4611670"/>
          </a:xfrm>
        </p:spPr>
        <p:txBody>
          <a:bodyPr/>
          <a:lstStyle/>
          <a:p>
            <a:r>
              <a:rPr lang="en-GB" dirty="0"/>
              <a:t>General indicators apply to all technologies and should be collected, analysed on a monthly basis, and disaggregated according to tests*</a:t>
            </a:r>
          </a:p>
          <a:p>
            <a:endParaRPr lang="en-GB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QUALITY INDICATOR MONITORING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058082" y="1511296"/>
            <a:ext cx="6910818" cy="678076"/>
            <a:chOff x="1058082" y="1811133"/>
            <a:chExt cx="6910818" cy="678076"/>
          </a:xfrm>
        </p:grpSpPr>
        <p:sp>
          <p:nvSpPr>
            <p:cNvPr id="6" name="Rectangle 5"/>
            <p:cNvSpPr/>
            <p:nvPr/>
          </p:nvSpPr>
          <p:spPr>
            <a:xfrm>
              <a:off x="1593056" y="1956979"/>
              <a:ext cx="5689600" cy="386384"/>
            </a:xfrm>
            <a:prstGeom prst="rect">
              <a:avLst/>
            </a:prstGeom>
            <a:solidFill>
              <a:srgbClr val="5BBFB4"/>
            </a:solidFill>
            <a:ln>
              <a:solidFill>
                <a:srgbClr val="AEDAC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292" tIns="45646" rIns="91292" bIns="45646" rtlCol="0" anchor="ctr"/>
            <a:lstStyle/>
            <a:p>
              <a:pPr algn="ctr" defTabSz="912888"/>
              <a:endParaRPr lang="en-US" sz="1977">
                <a:solidFill>
                  <a:prstClr val="white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778484" y="2031798"/>
              <a:ext cx="6190416" cy="261141"/>
            </a:xfrm>
            <a:prstGeom prst="rect">
              <a:avLst/>
            </a:prstGeom>
            <a:noFill/>
          </p:spPr>
          <p:txBody>
            <a:bodyPr wrap="square" lIns="91292" tIns="45646" rIns="91292" bIns="45646" rtlCol="0">
              <a:spAutoFit/>
            </a:bodyPr>
            <a:lstStyle/>
            <a:p>
              <a:pPr defTabSz="912888">
                <a:defRPr/>
              </a:pPr>
              <a:r>
                <a:rPr lang="en-US" sz="1098" dirty="0">
                  <a:solidFill>
                    <a:prstClr val="white"/>
                  </a:solidFill>
                  <a:latin typeface="Trebuchet MS" charset="0"/>
                  <a:ea typeface="Trebuchet MS" charset="0"/>
                  <a:cs typeface="Trebuchet MS" charset="0"/>
                </a:rPr>
                <a:t>Adapt according to NTP guidelines in your country</a:t>
              </a:r>
              <a:endParaRPr lang="en-US" sz="1098" u="sng" dirty="0">
                <a:solidFill>
                  <a:prstClr val="white"/>
                </a:solidFill>
                <a:latin typeface="Trebuchet MS" charset="0"/>
                <a:ea typeface="Trebuchet MS" charset="0"/>
                <a:cs typeface="Trebuchet MS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8082" y="1811133"/>
              <a:ext cx="680400" cy="678076"/>
            </a:xfrm>
            <a:prstGeom prst="rect">
              <a:avLst/>
            </a:prstGeom>
          </p:spPr>
        </p:pic>
      </p:grp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1230690"/>
              </p:ext>
            </p:extLst>
          </p:nvPr>
        </p:nvGraphicFramePr>
        <p:xfrm>
          <a:off x="1047169" y="3475037"/>
          <a:ext cx="7932420" cy="3139440"/>
        </p:xfrm>
        <a:graphic>
          <a:graphicData uri="http://schemas.openxmlformats.org/drawingml/2006/table">
            <a:tbl>
              <a:tblPr/>
              <a:tblGrid>
                <a:gridCol w="39598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725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6860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Indicator</a:t>
                      </a:r>
                      <a:endParaRPr lang="en-US" sz="1400" dirty="0"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Target</a:t>
                      </a:r>
                      <a:endParaRPr lang="en-US" sz="1400" dirty="0"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Number of tests performed, by type of test</a:t>
                      </a:r>
                      <a:endParaRPr lang="en-US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mr-IN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-</a:t>
                      </a:r>
                      <a:endParaRPr lang="mr-IN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Service interruptions</a:t>
                      </a:r>
                      <a:endParaRPr lang="en-US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No interruptions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Stock outs</a:t>
                      </a:r>
                      <a:endParaRPr lang="en-US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No stock outs leading to service interruption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Equipment down time</a:t>
                      </a:r>
                      <a:endParaRPr lang="en-US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No equipment downtime leading to service interruption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Turnaround time (TAT)</a:t>
                      </a:r>
                      <a:endParaRPr lang="en-US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90% of results meet test-specific TAT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Test statistics (quality indicator) report</a:t>
                      </a:r>
                      <a:endParaRPr lang="en-US" sz="12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100% reports completed by defined due date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EQA results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&gt;90% EQA panels are passed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QC results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Trebuchet MS" charset="0"/>
                        </a:rPr>
                        <a:t>&gt;90% QC results meet expected criteria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r>
                        <a:rPr lang="en-GB" sz="1200" u="none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Specimen rejection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u="none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&lt;1% specimens rejected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5260">
                <a:tc>
                  <a:txBody>
                    <a:bodyPr/>
                    <a:lstStyle/>
                    <a:p>
                      <a:r>
                        <a:rPr lang="en-GB" sz="1200" u="none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Customer satisfaction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u="none" kern="1200" baseline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&gt;80% surveyed customers are satisfied</a:t>
                      </a:r>
                      <a:endParaRPr lang="en-US" sz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489122" y="6751167"/>
            <a:ext cx="45159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* http://</a:t>
            </a:r>
            <a:r>
              <a:rPr lang="en-US" sz="1100" dirty="0" err="1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www.stoptb.org</a:t>
            </a:r>
            <a:r>
              <a:rPr lang="en-US" sz="1100" dirty="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sz="1100" dirty="0" err="1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wg</a:t>
            </a:r>
            <a:r>
              <a:rPr lang="en-US" sz="1100" dirty="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/</a:t>
            </a:r>
            <a:r>
              <a:rPr lang="en-US" sz="1100" dirty="0" err="1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gli</a:t>
            </a:r>
            <a:r>
              <a:rPr lang="en-US" sz="1100" dirty="0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/assets/documents/</a:t>
            </a:r>
            <a:r>
              <a:rPr lang="en-US" sz="1100" dirty="0" err="1">
                <a:solidFill>
                  <a:srgbClr val="DD1F26"/>
                </a:solidFill>
                <a:latin typeface="Calibri" charset="0"/>
                <a:ea typeface="Calibri" charset="0"/>
                <a:cs typeface="Calibri" charset="0"/>
              </a:rPr>
              <a:t>GLI_practical_guide.pdf</a:t>
            </a:r>
            <a:endParaRPr lang="en-US" sz="1100" dirty="0">
              <a:solidFill>
                <a:srgbClr val="DD1F26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648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1555" y="2103437"/>
            <a:ext cx="7631223" cy="4611670"/>
          </a:xfrm>
        </p:spPr>
        <p:txBody>
          <a:bodyPr/>
          <a:lstStyle/>
          <a:p>
            <a:r>
              <a:rPr lang="en-GB" dirty="0"/>
              <a:t>The recommended quality indicators for Xpert MTB/RIF (Ultra) are listed below</a:t>
            </a:r>
          </a:p>
          <a:p>
            <a:pPr marL="554690" lvl="1"/>
            <a:r>
              <a:rPr lang="en-GB" dirty="0"/>
              <a:t>These indicators should be collected in addition to the general quality indicators listed above</a:t>
            </a:r>
          </a:p>
          <a:p>
            <a:pPr marL="554690" lvl="1"/>
            <a:r>
              <a:rPr lang="en-GB" dirty="0"/>
              <a:t>Targets provided in the tables are intended as a guide, and laboratories should determine their own targets</a:t>
            </a:r>
          </a:p>
          <a:p>
            <a:pPr marL="554690" lvl="1"/>
            <a:r>
              <a:rPr lang="en-GB" dirty="0"/>
              <a:t>Targets vary based on local situation, patient population tested, and other relevant factors</a:t>
            </a:r>
          </a:p>
          <a:p>
            <a:pPr marL="554690" lvl="1"/>
            <a:r>
              <a:rPr lang="en-GB" dirty="0"/>
              <a:t>Deviations from the usual rates should be investigated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008142" cy="759006"/>
          </a:xfrm>
        </p:spPr>
        <p:txBody>
          <a:bodyPr>
            <a:noAutofit/>
          </a:bodyPr>
          <a:lstStyle/>
          <a:p>
            <a:r>
              <a:rPr lang="en-GB"/>
              <a:t>GENEXPERT QUALITY </a:t>
            </a:r>
            <a:r>
              <a:rPr lang="en-GB" dirty="0"/>
              <a:t>INDICATOR MONITORING</a:t>
            </a:r>
          </a:p>
        </p:txBody>
      </p:sp>
    </p:spTree>
    <p:extLst>
      <p:ext uri="{BB962C8B-B14F-4D97-AF65-F5344CB8AC3E}">
        <p14:creationId xmlns:p14="http://schemas.microsoft.com/office/powerpoint/2010/main" val="608017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4914" y="936046"/>
            <a:ext cx="8008142" cy="759006"/>
          </a:xfrm>
        </p:spPr>
        <p:txBody>
          <a:bodyPr>
            <a:noAutofit/>
          </a:bodyPr>
          <a:lstStyle/>
          <a:p>
            <a:r>
              <a:rPr lang="en-GB"/>
              <a:t>GENEXPERT QUALITY </a:t>
            </a:r>
            <a:r>
              <a:rPr lang="en-GB" dirty="0"/>
              <a:t>INDICATOR MONITORING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4511741"/>
              </p:ext>
            </p:extLst>
          </p:nvPr>
        </p:nvGraphicFramePr>
        <p:xfrm>
          <a:off x="678656" y="2332037"/>
          <a:ext cx="8686800" cy="3594240"/>
        </p:xfrm>
        <a:graphic>
          <a:graphicData uri="http://schemas.openxmlformats.org/drawingml/2006/table">
            <a:tbl>
              <a:tblPr/>
              <a:tblGrid>
                <a:gridCol w="21788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60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697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649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54072"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Indicator</a:t>
                      </a:r>
                      <a:endParaRPr lang="en-US" sz="1400" dirty="0">
                        <a:effectLst/>
                      </a:endParaRP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Description </a:t>
                      </a:r>
                      <a:endParaRPr lang="en-US" sz="1400" dirty="0">
                        <a:effectLst/>
                      </a:endParaRP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Target</a:t>
                      </a:r>
                      <a:endParaRPr lang="en-US" sz="1400">
                        <a:effectLst/>
                      </a:endParaRP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Reference</a:t>
                      </a:r>
                      <a:endParaRPr lang="en-US" sz="1400" dirty="0">
                        <a:effectLst/>
                      </a:endParaRP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4404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and proportion of specimens with MTB detected, rifampicin resistance detected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specimens with MTB detected rifampicin resistance detected / Total number of specimens tested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Dependent on population tested and country drug- resistance prevalence and patterns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Xpert MTB/RIF implementation manual. World Health Organization.</a:t>
                      </a:r>
                    </a:p>
                    <a:p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http://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www.who.int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 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tb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/laboratory/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xpert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_ 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launchupdate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en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</a:t>
                      </a:r>
                    </a:p>
                    <a:p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4183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GLI Practical Guide to TB Laboratory Strengthening. 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http://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www.stoptb.org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wg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gli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/assets/documents/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GLI_practical_guide.pdf</a:t>
                      </a:r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59909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and proportion of specimens with MTB detected rifampicin indeterminate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specimens with MTB detected rifampicin indeterminate / Total number of specimens tested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Dependent on population tested and country drug- resistance prevalence and patterns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8899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and proportion of specimens with MTB not detected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specimens with MTB not detected / Total number of specimens tested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Dependent on population tested and country drug resistance prevalence and patterns</a:t>
                      </a:r>
                    </a:p>
                  </a:txBody>
                  <a:tcPr marL="18834" marR="18834" marT="18834" marB="1883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733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1153200"/>
              </p:ext>
            </p:extLst>
          </p:nvPr>
        </p:nvGraphicFramePr>
        <p:xfrm>
          <a:off x="450056" y="2255837"/>
          <a:ext cx="8915401" cy="3595687"/>
        </p:xfrm>
        <a:graphic>
          <a:graphicData uri="http://schemas.openxmlformats.org/drawingml/2006/table">
            <a:tbl>
              <a:tblPr/>
              <a:tblGrid>
                <a:gridCol w="22361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825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800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664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29068"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Indicator</a:t>
                      </a:r>
                      <a:endParaRPr lang="en-US" sz="1400">
                        <a:effectLst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Description </a:t>
                      </a:r>
                      <a:endParaRPr lang="en-US" sz="1400" dirty="0">
                        <a:effectLst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Target</a:t>
                      </a:r>
                      <a:endParaRPr lang="en-US" sz="1400">
                        <a:effectLst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rgbClr val="FFFFFF"/>
                          </a:solidFill>
                          <a:effectLst/>
                          <a:latin typeface="Trebuchet MS" charset="0"/>
                        </a:rPr>
                        <a:t>Reference</a:t>
                      </a:r>
                      <a:endParaRPr lang="en-US" sz="1400" dirty="0">
                        <a:effectLst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FB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8262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and proportion of specimens with errors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specimens with errors / Total number of specimens tested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mr-IN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&lt;3%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 rowSpan="4"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Xpert MTB/RIF implementation manual. World Health Organization.</a:t>
                      </a:r>
                    </a:p>
                    <a:p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http://www.who.int/ 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tb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/laboratory/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xpert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_ 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launchupdate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en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</a:t>
                      </a:r>
                    </a:p>
                    <a:p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GLI Practical Guide to TB Laboratory Strengthening. 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http://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www.stoptb.org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wg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gli</a:t>
                      </a:r>
                      <a:r>
                        <a:rPr lang="en-US" sz="1200" dirty="0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/assets/documents/</a:t>
                      </a:r>
                      <a:r>
                        <a:rPr lang="en-US" sz="1200" dirty="0" err="1">
                          <a:solidFill>
                            <a:schemeClr val="accent2"/>
                          </a:solidFill>
                          <a:effectLst/>
                          <a:latin typeface="+mn-lt"/>
                        </a:rPr>
                        <a:t>GLI_practical_guide.pdf</a:t>
                      </a:r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chemeClr val="accent2"/>
                        </a:solidFill>
                        <a:effectLst/>
                        <a:latin typeface="+mn-lt"/>
                      </a:endParaRP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8262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and proportion of specimens with invalid results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specimens with invalid results / Total number of specimens tested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mr-IN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&lt;1%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8262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and proportion of specimens with no results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Number of specimens with no results / Total number of specimens tested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mr-IN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&lt;1%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EDAC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81539"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Laboratory turnaround time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Time between receipt of specimen for Xpert MTB/RIF at the laboratory and result reporting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</a:rPr>
                        <a:t>2–24hrs</a:t>
                      </a:r>
                    </a:p>
                  </a:txBody>
                  <a:tcPr marL="28001" marR="28001" marT="28001" marB="28001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2" name="Title 1"/>
          <p:cNvSpPr txBox="1">
            <a:spLocks/>
          </p:cNvSpPr>
          <p:nvPr/>
        </p:nvSpPr>
        <p:spPr>
          <a:xfrm>
            <a:off x="1212056" y="960437"/>
            <a:ext cx="8008142" cy="759006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 defTabSz="941831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1" kern="1200">
                <a:solidFill>
                  <a:schemeClr val="tx1"/>
                </a:solidFill>
                <a:latin typeface="Trebuchet MS" charset="0"/>
                <a:ea typeface="Trebuchet MS" charset="0"/>
                <a:cs typeface="Trebuchet MS" charset="0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/>
              <a:t>GENEXPERT QUALITY INDICATOR MONITORING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6274502"/>
      </p:ext>
    </p:extLst>
  </p:cSld>
  <p:clrMapOvr>
    <a:masterClrMapping/>
  </p:clrMapOvr>
</p:sld>
</file>

<file path=ppt/theme/theme1.xml><?xml version="1.0" encoding="utf-8"?>
<a:theme xmlns:a="http://schemas.openxmlformats.org/drawingml/2006/main" name="GLI_PPT_Theme">
  <a:themeElements>
    <a:clrScheme name="GLI Colours 1">
      <a:dk1>
        <a:srgbClr val="000000"/>
      </a:dk1>
      <a:lt1>
        <a:srgbClr val="FEFEFE"/>
      </a:lt1>
      <a:dk2>
        <a:srgbClr val="000000"/>
      </a:dk2>
      <a:lt2>
        <a:srgbClr val="FEFEFE"/>
      </a:lt2>
      <a:accent1>
        <a:srgbClr val="5BBEB4"/>
      </a:accent1>
      <a:accent2>
        <a:srgbClr val="DB1F26"/>
      </a:accent2>
      <a:accent3>
        <a:srgbClr val="ADDACA"/>
      </a:accent3>
      <a:accent4>
        <a:srgbClr val="FEFEFE"/>
      </a:accent4>
      <a:accent5>
        <a:srgbClr val="FEFEFE"/>
      </a:accent5>
      <a:accent6>
        <a:srgbClr val="FEFEFE"/>
      </a:accent6>
      <a:hlink>
        <a:srgbClr val="0563C1"/>
      </a:hlink>
      <a:folHlink>
        <a:srgbClr val="30B8F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I_PPT_Theme" id="{54974905-1CF1-0043-BBCB-41BBAB0C1BE9}" vid="{611F3CB0-063C-EE4F-801B-F7C9B03C3970}"/>
    </a:ext>
  </a:extLst>
</a:theme>
</file>

<file path=ppt/theme/theme2.xml><?xml version="1.0" encoding="utf-8"?>
<a:theme xmlns:a="http://schemas.openxmlformats.org/drawingml/2006/main" name="Office Theme">
  <a:themeElements>
    <a:clrScheme name="Bureau 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 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GLI_PPT_Theme</Template>
  <TotalTime>1318</TotalTime>
  <Words>2015</Words>
  <Application>Microsoft Macintosh PowerPoint</Application>
  <PresentationFormat>Custom</PresentationFormat>
  <Paragraphs>214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黑体</vt:lpstr>
      <vt:lpstr>宋体</vt:lpstr>
      <vt:lpstr>Arial</vt:lpstr>
      <vt:lpstr>Calibri</vt:lpstr>
      <vt:lpstr>Century Gothic</vt:lpstr>
      <vt:lpstr>Lucida Sans</vt:lpstr>
      <vt:lpstr>Mangal</vt:lpstr>
      <vt:lpstr>Trebuchet MS</vt:lpstr>
      <vt:lpstr>Wingdings</vt:lpstr>
      <vt:lpstr>GLI_PPT_Theme</vt:lpstr>
      <vt:lpstr>MONITORING QUALITY INDICATORS</vt:lpstr>
      <vt:lpstr>MODULE CONTENTS</vt:lpstr>
      <vt:lpstr>LEARNING OBJECTIVES</vt:lpstr>
      <vt:lpstr>QUALITY INDICATOR MONITORING</vt:lpstr>
      <vt:lpstr>QUALITY INDICATOR MONITORING</vt:lpstr>
      <vt:lpstr>QUALITY INDICATOR MONITORING</vt:lpstr>
      <vt:lpstr>GENEXPERT QUALITY INDICATOR MONITORING</vt:lpstr>
      <vt:lpstr>GENEXPERT QUALITY INDICATOR MONITORING</vt:lpstr>
      <vt:lpstr>PowerPoint Presentation</vt:lpstr>
      <vt:lpstr>PowerPoint Presentation</vt:lpstr>
      <vt:lpstr>DIAGNOSTIC CONNECTIVITY INDICATOR MONITORING </vt:lpstr>
      <vt:lpstr>DIAGNOSTIC CONNECTIVITY INDICATOR MONITORING </vt:lpstr>
      <vt:lpstr>MANUAL DATA ANALYSIS</vt:lpstr>
      <vt:lpstr>COLLECTING AND ANALYSING PERFORMANCE INDICATOR DATA</vt:lpstr>
      <vt:lpstr>EXAMPLE: INCREASED ERROR RATE</vt:lpstr>
      <vt:lpstr>EXAMPLE: INCREASED INVALID RATE</vt:lpstr>
      <vt:lpstr>EXAMPLE: REVIEW OF RECORDING AND REPORTING </vt:lpstr>
      <vt:lpstr>ANALYSING QUALITY INDICATORS OVER TIME</vt:lpstr>
      <vt:lpstr>EXAMPLE: CHANGE IN TESTING VOLUME</vt:lpstr>
      <vt:lpstr>EXAMPLE: CHANGE IN NUMBER OF RIFAMPICIN RESISTANT RESULTS</vt:lpstr>
      <vt:lpstr>EXERCISE: REVIEWING QUALITY INDICATORS</vt:lpstr>
      <vt:lpstr>DISCUSSION QUESTIONS</vt:lpstr>
      <vt:lpstr>KEY MESSAGES</vt:lpstr>
      <vt:lpstr>PowerPoint Presentation</vt:lpstr>
    </vt:vector>
  </TitlesOfParts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Harris</dc:creator>
  <cp:lastModifiedBy>Dr. Andre Trollip</cp:lastModifiedBy>
  <cp:revision>194</cp:revision>
  <cp:lastPrinted>2016-11-08T12:44:09Z</cp:lastPrinted>
  <dcterms:created xsi:type="dcterms:W3CDTF">2016-05-27T08:34:37Z</dcterms:created>
  <dcterms:modified xsi:type="dcterms:W3CDTF">2018-03-06T09:28:54Z</dcterms:modified>
</cp:coreProperties>
</file>