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0" r:id="rId1"/>
  </p:sldMasterIdLst>
  <p:notesMasterIdLst>
    <p:notesMasterId r:id="rId57"/>
  </p:notesMasterIdLst>
  <p:handoutMasterIdLst>
    <p:handoutMasterId r:id="rId58"/>
  </p:handoutMasterIdLst>
  <p:sldIdLst>
    <p:sldId id="363" r:id="rId2"/>
    <p:sldId id="275" r:id="rId3"/>
    <p:sldId id="274" r:id="rId4"/>
    <p:sldId id="388" r:id="rId5"/>
    <p:sldId id="276" r:id="rId6"/>
    <p:sldId id="385" r:id="rId7"/>
    <p:sldId id="376" r:id="rId8"/>
    <p:sldId id="380" r:id="rId9"/>
    <p:sldId id="278" r:id="rId10"/>
    <p:sldId id="386" r:id="rId11"/>
    <p:sldId id="332" r:id="rId12"/>
    <p:sldId id="377" r:id="rId13"/>
    <p:sldId id="378" r:id="rId14"/>
    <p:sldId id="292" r:id="rId15"/>
    <p:sldId id="293" r:id="rId16"/>
    <p:sldId id="381" r:id="rId17"/>
    <p:sldId id="384" r:id="rId18"/>
    <p:sldId id="294" r:id="rId19"/>
    <p:sldId id="334" r:id="rId20"/>
    <p:sldId id="326" r:id="rId21"/>
    <p:sldId id="382" r:id="rId22"/>
    <p:sldId id="390" r:id="rId23"/>
    <p:sldId id="295" r:id="rId24"/>
    <p:sldId id="296" r:id="rId25"/>
    <p:sldId id="387" r:id="rId26"/>
    <p:sldId id="337" r:id="rId27"/>
    <p:sldId id="298" r:id="rId28"/>
    <p:sldId id="361" r:id="rId29"/>
    <p:sldId id="336" r:id="rId30"/>
    <p:sldId id="338" r:id="rId31"/>
    <p:sldId id="301" r:id="rId32"/>
    <p:sldId id="339" r:id="rId33"/>
    <p:sldId id="303" r:id="rId34"/>
    <p:sldId id="366" r:id="rId35"/>
    <p:sldId id="341" r:id="rId36"/>
    <p:sldId id="367" r:id="rId37"/>
    <p:sldId id="343" r:id="rId38"/>
    <p:sldId id="340" r:id="rId39"/>
    <p:sldId id="346" r:id="rId40"/>
    <p:sldId id="368" r:id="rId41"/>
    <p:sldId id="348" r:id="rId42"/>
    <p:sldId id="369" r:id="rId43"/>
    <p:sldId id="350" r:id="rId44"/>
    <p:sldId id="370" r:id="rId45"/>
    <p:sldId id="314" r:id="rId46"/>
    <p:sldId id="371" r:id="rId47"/>
    <p:sldId id="372" r:id="rId48"/>
    <p:sldId id="356" r:id="rId49"/>
    <p:sldId id="373" r:id="rId50"/>
    <p:sldId id="357" r:id="rId51"/>
    <p:sldId id="374" r:id="rId52"/>
    <p:sldId id="328" r:id="rId53"/>
    <p:sldId id="327" r:id="rId54"/>
    <p:sldId id="389" r:id="rId55"/>
    <p:sldId id="383" r:id="rId56"/>
  </p:sldIdLst>
  <p:sldSz cx="10044113" cy="75596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1pPr>
    <a:lvl2pPr marL="5208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2pPr>
    <a:lvl3pPr marL="104177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3pPr>
    <a:lvl4pPr marL="156266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4pPr>
    <a:lvl5pPr marL="208355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5pPr>
    <a:lvl6pPr marL="2604440" algn="l" defTabSz="520888" rtl="0" eaLnBrk="1" latinLnBrk="0" hangingPunct="1"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6pPr>
    <a:lvl7pPr marL="3125328" algn="l" defTabSz="520888" rtl="0" eaLnBrk="1" latinLnBrk="0" hangingPunct="1"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7pPr>
    <a:lvl8pPr marL="3646216" algn="l" defTabSz="520888" rtl="0" eaLnBrk="1" latinLnBrk="0" hangingPunct="1"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8pPr>
    <a:lvl9pPr marL="4167104" algn="l" defTabSz="520888" rtl="0" eaLnBrk="1" latinLnBrk="0" hangingPunct="1"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16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eather Alexander" initials="HLA" lastIdx="1" clrIdx="0"/>
  <p:cmAuthor id="1" name="Michele Merkel" initials="MM" lastIdx="18" clrIdx="1">
    <p:extLst/>
  </p:cmAuthor>
  <p:cmAuthor id="2" name="Dr. Andre Trollip" initials="DAT" lastIdx="2" clrIdx="2">
    <p:extLst/>
  </p:cmAuthor>
  <p:cmAuthor id="3" name="Dr. Andre Trollip" initials="DAT [2]" lastIdx="1" clrIdx="3">
    <p:extLst/>
  </p:cmAuthor>
  <p:cmAuthor id="4" name="Dr. Andre Trollip" initials="DAT [3]" lastIdx="1" clrIdx="4">
    <p:extLst/>
  </p:cmAuthor>
  <p:cmAuthor id="5" name="Dr. Andre Trollip" initials="DAT [4]" lastIdx="1" clrIdx="5">
    <p:extLst/>
  </p:cmAuthor>
  <p:cmAuthor id="6" name="Dr. Andre Trollip" initials="DAT [5]" lastIdx="1" clrIdx="6">
    <p:extLst/>
  </p:cmAuthor>
  <p:cmAuthor id="7" name="Dr. Andre Trollip" initials="DAT [6]" lastIdx="1" clrIdx="7">
    <p:extLst/>
  </p:cmAuthor>
  <p:cmAuthor id="8" name="Dr. Andre Trollip" initials="DAT [7]" lastIdx="1" clrIdx="8">
    <p:extLst/>
  </p:cmAuthor>
  <p:cmAuthor id="9" name="Dr. Andre Trollip" initials="DAT [8]" lastIdx="1" clrIdx="9">
    <p:extLst/>
  </p:cmAuthor>
  <p:cmAuthor id="10" name="Dr. Andre Trollip" initials="DAT [9]" lastIdx="1" clrIdx="10">
    <p:extLst/>
  </p:cmAuthor>
  <p:cmAuthor id="11" name="Dr. Andre Trollip" initials="DAT [10]" lastIdx="1" clrIdx="11">
    <p:extLst/>
  </p:cmAuthor>
  <p:cmAuthor id="12" name="Dr. Andre Trollip" initials="DAT [11]" lastIdx="1" clrIdx="12">
    <p:extLst/>
  </p:cmAuthor>
  <p:cmAuthor id="13" name="Dr. Andre Trollip" initials="DAT [12]" lastIdx="1" clrIdx="13">
    <p:extLst/>
  </p:cmAuthor>
  <p:cmAuthor id="14" name="Heidi Albert" initials="HA" lastIdx="12" clrIdx="14"/>
  <p:cmAuthor id="15" name="Petra de Haas" initials="PdH" lastIdx="17" clrIdx="15">
    <p:extLst>
      <p:ext uri="{19B8F6BF-5375-455C-9EA6-DF929625EA0E}">
        <p15:presenceInfo xmlns:p15="http://schemas.microsoft.com/office/powerpoint/2012/main" userId="S-1-5-21-2705491831-2755821086-2422720599-536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1F26"/>
    <a:srgbClr val="D7EDE5"/>
    <a:srgbClr val="5BC0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699" autoAdjust="0"/>
    <p:restoredTop sz="89325" autoAdjust="0"/>
  </p:normalViewPr>
  <p:slideViewPr>
    <p:cSldViewPr>
      <p:cViewPr varScale="1">
        <p:scale>
          <a:sx n="208" d="100"/>
          <a:sy n="208" d="100"/>
        </p:scale>
        <p:origin x="1992" y="184"/>
      </p:cViewPr>
      <p:guideLst>
        <p:guide orient="horz" pos="2381"/>
        <p:guide pos="316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61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commentAuthors" Target="commentAuthor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7D71453-A689-E948-B3BA-991BF3148948}" type="doc">
      <dgm:prSet loTypeId="urn:microsoft.com/office/officeart/2005/8/layout/chevron1" loCatId="" qsTypeId="urn:microsoft.com/office/officeart/2005/8/quickstyle/simple4" qsCatId="simple" csTypeId="urn:microsoft.com/office/officeart/2005/8/colors/accent1_2" csCatId="accent1" phldr="1"/>
      <dgm:spPr/>
    </dgm:pt>
    <dgm:pt modelId="{D7B9A59A-A839-FC42-9A76-B5C926DD0F6D}">
      <dgm:prSet phldrT="[Text]"/>
      <dgm:spPr>
        <a:solidFill>
          <a:srgbClr val="5BC0B5"/>
        </a:solidFill>
      </dgm:spPr>
      <dgm:t>
        <a:bodyPr/>
        <a:lstStyle/>
        <a:p>
          <a:r>
            <a:rPr lang="en-US" dirty="0"/>
            <a:t>Selection</a:t>
          </a:r>
        </a:p>
      </dgm:t>
    </dgm:pt>
    <dgm:pt modelId="{0BD057AD-512D-EB47-8697-5645F0418CE7}" type="parTrans" cxnId="{1861EAF3-5CBC-2F4B-994C-EBEA1C367EA3}">
      <dgm:prSet/>
      <dgm:spPr/>
      <dgm:t>
        <a:bodyPr/>
        <a:lstStyle/>
        <a:p>
          <a:endParaRPr lang="en-US"/>
        </a:p>
      </dgm:t>
    </dgm:pt>
    <dgm:pt modelId="{F0F061D2-7060-2547-BD5C-7E18D42841CE}" type="sibTrans" cxnId="{1861EAF3-5CBC-2F4B-994C-EBEA1C367EA3}">
      <dgm:prSet/>
      <dgm:spPr/>
      <dgm:t>
        <a:bodyPr/>
        <a:lstStyle/>
        <a:p>
          <a:endParaRPr lang="en-US"/>
        </a:p>
      </dgm:t>
    </dgm:pt>
    <dgm:pt modelId="{927801AC-4157-5E43-9581-80AA0935805C}">
      <dgm:prSet phldrT="[Text]"/>
      <dgm:spPr>
        <a:solidFill>
          <a:srgbClr val="5BC0B5"/>
        </a:solidFill>
      </dgm:spPr>
      <dgm:t>
        <a:bodyPr/>
        <a:lstStyle/>
        <a:p>
          <a:r>
            <a:rPr lang="en-US" dirty="0"/>
            <a:t>Procurement</a:t>
          </a:r>
        </a:p>
      </dgm:t>
    </dgm:pt>
    <dgm:pt modelId="{1EF3AFA7-B014-5546-8A87-E2133BA8846B}" type="parTrans" cxnId="{73C8628F-2F4B-6D42-BF89-68B0E668FEBF}">
      <dgm:prSet/>
      <dgm:spPr/>
      <dgm:t>
        <a:bodyPr/>
        <a:lstStyle/>
        <a:p>
          <a:endParaRPr lang="en-US"/>
        </a:p>
      </dgm:t>
    </dgm:pt>
    <dgm:pt modelId="{4786622C-8699-3947-BC10-695B958AEB9C}" type="sibTrans" cxnId="{73C8628F-2F4B-6D42-BF89-68B0E668FEBF}">
      <dgm:prSet/>
      <dgm:spPr/>
      <dgm:t>
        <a:bodyPr/>
        <a:lstStyle/>
        <a:p>
          <a:endParaRPr lang="en-US"/>
        </a:p>
      </dgm:t>
    </dgm:pt>
    <dgm:pt modelId="{F8E76E7B-F2B3-3B49-A836-0944808359C5}">
      <dgm:prSet phldrT="[Text]"/>
      <dgm:spPr>
        <a:solidFill>
          <a:srgbClr val="5BC0B5"/>
        </a:solidFill>
      </dgm:spPr>
      <dgm:t>
        <a:bodyPr/>
        <a:lstStyle/>
        <a:p>
          <a:r>
            <a:rPr lang="en-US" dirty="0"/>
            <a:t>Distribution</a:t>
          </a:r>
        </a:p>
      </dgm:t>
    </dgm:pt>
    <dgm:pt modelId="{2B71C6D1-0721-5E43-BCB8-145BD6BB67BB}" type="parTrans" cxnId="{C9AEA142-075C-AD45-A803-1BE3A6F431AD}">
      <dgm:prSet/>
      <dgm:spPr/>
      <dgm:t>
        <a:bodyPr/>
        <a:lstStyle/>
        <a:p>
          <a:endParaRPr lang="en-US"/>
        </a:p>
      </dgm:t>
    </dgm:pt>
    <dgm:pt modelId="{F384F92D-A323-7E4E-A3AA-6B1F317BAC13}" type="sibTrans" cxnId="{C9AEA142-075C-AD45-A803-1BE3A6F431AD}">
      <dgm:prSet/>
      <dgm:spPr/>
      <dgm:t>
        <a:bodyPr/>
        <a:lstStyle/>
        <a:p>
          <a:endParaRPr lang="en-US"/>
        </a:p>
      </dgm:t>
    </dgm:pt>
    <dgm:pt modelId="{1E51548E-BA30-1741-83A4-560416D4BB23}">
      <dgm:prSet/>
      <dgm:spPr>
        <a:solidFill>
          <a:srgbClr val="5BC0B5"/>
        </a:solidFill>
      </dgm:spPr>
      <dgm:t>
        <a:bodyPr/>
        <a:lstStyle/>
        <a:p>
          <a:r>
            <a:rPr lang="en-US" dirty="0"/>
            <a:t>Use</a:t>
          </a:r>
        </a:p>
      </dgm:t>
    </dgm:pt>
    <dgm:pt modelId="{3AC45C80-1148-7C48-9523-FF23325F3609}" type="parTrans" cxnId="{8C74CFF5-9696-3140-9378-2BFA111E2DC6}">
      <dgm:prSet/>
      <dgm:spPr/>
      <dgm:t>
        <a:bodyPr/>
        <a:lstStyle/>
        <a:p>
          <a:endParaRPr lang="en-US"/>
        </a:p>
      </dgm:t>
    </dgm:pt>
    <dgm:pt modelId="{0D38AC92-CDE5-5B43-9087-C6857E2A8F48}" type="sibTrans" cxnId="{8C74CFF5-9696-3140-9378-2BFA111E2DC6}">
      <dgm:prSet/>
      <dgm:spPr/>
      <dgm:t>
        <a:bodyPr/>
        <a:lstStyle/>
        <a:p>
          <a:endParaRPr lang="en-US"/>
        </a:p>
      </dgm:t>
    </dgm:pt>
    <dgm:pt modelId="{C818E79D-AF73-1747-A49F-C0D034CA62C3}" type="pres">
      <dgm:prSet presAssocID="{37D71453-A689-E948-B3BA-991BF3148948}" presName="Name0" presStyleCnt="0">
        <dgm:presLayoutVars>
          <dgm:dir/>
          <dgm:animLvl val="lvl"/>
          <dgm:resizeHandles val="exact"/>
        </dgm:presLayoutVars>
      </dgm:prSet>
      <dgm:spPr/>
    </dgm:pt>
    <dgm:pt modelId="{BBB5A771-2EE9-C64A-80F8-803DBAC745ED}" type="pres">
      <dgm:prSet presAssocID="{D7B9A59A-A839-FC42-9A76-B5C926DD0F6D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B528A14A-0B23-9949-9001-CB2B61ED9E80}" type="pres">
      <dgm:prSet presAssocID="{F0F061D2-7060-2547-BD5C-7E18D42841CE}" presName="parTxOnlySpace" presStyleCnt="0"/>
      <dgm:spPr/>
    </dgm:pt>
    <dgm:pt modelId="{74E15B13-F3FE-964F-92C8-B30C5B3A5A7D}" type="pres">
      <dgm:prSet presAssocID="{927801AC-4157-5E43-9581-80AA0935805C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0975EC95-9164-0640-8824-DAC975793A55}" type="pres">
      <dgm:prSet presAssocID="{4786622C-8699-3947-BC10-695B958AEB9C}" presName="parTxOnlySpace" presStyleCnt="0"/>
      <dgm:spPr/>
    </dgm:pt>
    <dgm:pt modelId="{BDD4236B-8FE7-1E42-B86D-E022E6830D5A}" type="pres">
      <dgm:prSet presAssocID="{F8E76E7B-F2B3-3B49-A836-0944808359C5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AA0503EA-85F1-A74D-968F-7A706385F4B4}" type="pres">
      <dgm:prSet presAssocID="{F384F92D-A323-7E4E-A3AA-6B1F317BAC13}" presName="parTxOnlySpace" presStyleCnt="0"/>
      <dgm:spPr/>
    </dgm:pt>
    <dgm:pt modelId="{EEEDB7C7-68FC-264A-8884-69A2151B73FB}" type="pres">
      <dgm:prSet presAssocID="{1E51548E-BA30-1741-83A4-560416D4BB23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2C1A5A12-794C-9246-B543-2E49B76B1164}" type="presOf" srcId="{D7B9A59A-A839-FC42-9A76-B5C926DD0F6D}" destId="{BBB5A771-2EE9-C64A-80F8-803DBAC745ED}" srcOrd="0" destOrd="0" presId="urn:microsoft.com/office/officeart/2005/8/layout/chevron1"/>
    <dgm:cxn modelId="{4558EF2F-9991-0740-B2B3-3823A8A7671E}" type="presOf" srcId="{F8E76E7B-F2B3-3B49-A836-0944808359C5}" destId="{BDD4236B-8FE7-1E42-B86D-E022E6830D5A}" srcOrd="0" destOrd="0" presId="urn:microsoft.com/office/officeart/2005/8/layout/chevron1"/>
    <dgm:cxn modelId="{C9AEA142-075C-AD45-A803-1BE3A6F431AD}" srcId="{37D71453-A689-E948-B3BA-991BF3148948}" destId="{F8E76E7B-F2B3-3B49-A836-0944808359C5}" srcOrd="2" destOrd="0" parTransId="{2B71C6D1-0721-5E43-BCB8-145BD6BB67BB}" sibTransId="{F384F92D-A323-7E4E-A3AA-6B1F317BAC13}"/>
    <dgm:cxn modelId="{52A19F60-F62A-6540-9AA4-3D567F514D32}" type="presOf" srcId="{927801AC-4157-5E43-9581-80AA0935805C}" destId="{74E15B13-F3FE-964F-92C8-B30C5B3A5A7D}" srcOrd="0" destOrd="0" presId="urn:microsoft.com/office/officeart/2005/8/layout/chevron1"/>
    <dgm:cxn modelId="{FB46177E-D0E0-ED41-BB74-0DD3FE4ECCE8}" type="presOf" srcId="{1E51548E-BA30-1741-83A4-560416D4BB23}" destId="{EEEDB7C7-68FC-264A-8884-69A2151B73FB}" srcOrd="0" destOrd="0" presId="urn:microsoft.com/office/officeart/2005/8/layout/chevron1"/>
    <dgm:cxn modelId="{73C8628F-2F4B-6D42-BF89-68B0E668FEBF}" srcId="{37D71453-A689-E948-B3BA-991BF3148948}" destId="{927801AC-4157-5E43-9581-80AA0935805C}" srcOrd="1" destOrd="0" parTransId="{1EF3AFA7-B014-5546-8A87-E2133BA8846B}" sibTransId="{4786622C-8699-3947-BC10-695B958AEB9C}"/>
    <dgm:cxn modelId="{4E86AF96-1B47-2A4C-9BE5-480ED52210C9}" type="presOf" srcId="{37D71453-A689-E948-B3BA-991BF3148948}" destId="{C818E79D-AF73-1747-A49F-C0D034CA62C3}" srcOrd="0" destOrd="0" presId="urn:microsoft.com/office/officeart/2005/8/layout/chevron1"/>
    <dgm:cxn modelId="{1861EAF3-5CBC-2F4B-994C-EBEA1C367EA3}" srcId="{37D71453-A689-E948-B3BA-991BF3148948}" destId="{D7B9A59A-A839-FC42-9A76-B5C926DD0F6D}" srcOrd="0" destOrd="0" parTransId="{0BD057AD-512D-EB47-8697-5645F0418CE7}" sibTransId="{F0F061D2-7060-2547-BD5C-7E18D42841CE}"/>
    <dgm:cxn modelId="{8C74CFF5-9696-3140-9378-2BFA111E2DC6}" srcId="{37D71453-A689-E948-B3BA-991BF3148948}" destId="{1E51548E-BA30-1741-83A4-560416D4BB23}" srcOrd="3" destOrd="0" parTransId="{3AC45C80-1148-7C48-9523-FF23325F3609}" sibTransId="{0D38AC92-CDE5-5B43-9087-C6857E2A8F48}"/>
    <dgm:cxn modelId="{14F5F11A-C65B-504E-B3C9-6D4A51DDDC14}" type="presParOf" srcId="{C818E79D-AF73-1747-A49F-C0D034CA62C3}" destId="{BBB5A771-2EE9-C64A-80F8-803DBAC745ED}" srcOrd="0" destOrd="0" presId="urn:microsoft.com/office/officeart/2005/8/layout/chevron1"/>
    <dgm:cxn modelId="{BB7B4D85-1974-2543-980F-3FFAA67F090D}" type="presParOf" srcId="{C818E79D-AF73-1747-A49F-C0D034CA62C3}" destId="{B528A14A-0B23-9949-9001-CB2B61ED9E80}" srcOrd="1" destOrd="0" presId="urn:microsoft.com/office/officeart/2005/8/layout/chevron1"/>
    <dgm:cxn modelId="{E88BF298-77D6-9547-AB99-06E21CE92E17}" type="presParOf" srcId="{C818E79D-AF73-1747-A49F-C0D034CA62C3}" destId="{74E15B13-F3FE-964F-92C8-B30C5B3A5A7D}" srcOrd="2" destOrd="0" presId="urn:microsoft.com/office/officeart/2005/8/layout/chevron1"/>
    <dgm:cxn modelId="{CBC8FDE3-905C-6F41-B0CA-81A6A36DD5A1}" type="presParOf" srcId="{C818E79D-AF73-1747-A49F-C0D034CA62C3}" destId="{0975EC95-9164-0640-8824-DAC975793A55}" srcOrd="3" destOrd="0" presId="urn:microsoft.com/office/officeart/2005/8/layout/chevron1"/>
    <dgm:cxn modelId="{B4A9A3F9-FF3B-EA4F-B91C-4DF778C47176}" type="presParOf" srcId="{C818E79D-AF73-1747-A49F-C0D034CA62C3}" destId="{BDD4236B-8FE7-1E42-B86D-E022E6830D5A}" srcOrd="4" destOrd="0" presId="urn:microsoft.com/office/officeart/2005/8/layout/chevron1"/>
    <dgm:cxn modelId="{890AABB3-6C80-0249-8B30-C3FAC1BAF56A}" type="presParOf" srcId="{C818E79D-AF73-1747-A49F-C0D034CA62C3}" destId="{AA0503EA-85F1-A74D-968F-7A706385F4B4}" srcOrd="5" destOrd="0" presId="urn:microsoft.com/office/officeart/2005/8/layout/chevron1"/>
    <dgm:cxn modelId="{E04DC78E-81CC-EA44-856D-9D0E93A45D19}" type="presParOf" srcId="{C818E79D-AF73-1747-A49F-C0D034CA62C3}" destId="{EEEDB7C7-68FC-264A-8884-69A2151B73FB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B5A771-2EE9-C64A-80F8-803DBAC745ED}">
      <dsp:nvSpPr>
        <dsp:cNvPr id="0" name=""/>
        <dsp:cNvSpPr/>
      </dsp:nvSpPr>
      <dsp:spPr>
        <a:xfrm>
          <a:off x="3539" y="1893734"/>
          <a:ext cx="2060549" cy="824219"/>
        </a:xfrm>
        <a:prstGeom prst="chevron">
          <a:avLst/>
        </a:prstGeom>
        <a:solidFill>
          <a:srgbClr val="5BC0B5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009" tIns="22670" rIns="22670" bIns="226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Selection</a:t>
          </a:r>
        </a:p>
      </dsp:txBody>
      <dsp:txXfrm>
        <a:off x="415649" y="1893734"/>
        <a:ext cx="1236330" cy="824219"/>
      </dsp:txXfrm>
    </dsp:sp>
    <dsp:sp modelId="{74E15B13-F3FE-964F-92C8-B30C5B3A5A7D}">
      <dsp:nvSpPr>
        <dsp:cNvPr id="0" name=""/>
        <dsp:cNvSpPr/>
      </dsp:nvSpPr>
      <dsp:spPr>
        <a:xfrm>
          <a:off x="1858034" y="1893734"/>
          <a:ext cx="2060549" cy="824219"/>
        </a:xfrm>
        <a:prstGeom prst="chevron">
          <a:avLst/>
        </a:prstGeom>
        <a:solidFill>
          <a:srgbClr val="5BC0B5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009" tIns="22670" rIns="22670" bIns="226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Procurement</a:t>
          </a:r>
        </a:p>
      </dsp:txBody>
      <dsp:txXfrm>
        <a:off x="2270144" y="1893734"/>
        <a:ext cx="1236330" cy="824219"/>
      </dsp:txXfrm>
    </dsp:sp>
    <dsp:sp modelId="{BDD4236B-8FE7-1E42-B86D-E022E6830D5A}">
      <dsp:nvSpPr>
        <dsp:cNvPr id="0" name=""/>
        <dsp:cNvSpPr/>
      </dsp:nvSpPr>
      <dsp:spPr>
        <a:xfrm>
          <a:off x="3712528" y="1893734"/>
          <a:ext cx="2060549" cy="824219"/>
        </a:xfrm>
        <a:prstGeom prst="chevron">
          <a:avLst/>
        </a:prstGeom>
        <a:solidFill>
          <a:srgbClr val="5BC0B5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009" tIns="22670" rIns="22670" bIns="226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Distribution</a:t>
          </a:r>
        </a:p>
      </dsp:txBody>
      <dsp:txXfrm>
        <a:off x="4124638" y="1893734"/>
        <a:ext cx="1236330" cy="824219"/>
      </dsp:txXfrm>
    </dsp:sp>
    <dsp:sp modelId="{EEEDB7C7-68FC-264A-8884-69A2151B73FB}">
      <dsp:nvSpPr>
        <dsp:cNvPr id="0" name=""/>
        <dsp:cNvSpPr/>
      </dsp:nvSpPr>
      <dsp:spPr>
        <a:xfrm>
          <a:off x="5567022" y="1893734"/>
          <a:ext cx="2060549" cy="824219"/>
        </a:xfrm>
        <a:prstGeom prst="chevron">
          <a:avLst/>
        </a:prstGeom>
        <a:solidFill>
          <a:srgbClr val="5BC0B5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009" tIns="22670" rIns="22670" bIns="226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Use</a:t>
          </a:r>
        </a:p>
      </dsp:txBody>
      <dsp:txXfrm>
        <a:off x="5979132" y="1893734"/>
        <a:ext cx="1236330" cy="8242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DA5EEB-3CBB-6A40-A4AB-69F0FC031BCF}" type="datetimeFigureOut">
              <a:rPr lang="fr-FR" smtClean="0"/>
              <a:t>06/03/2018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72B661-5ED5-F344-A644-7D2A6C152D6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03005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</a:defRPr>
            </a:lvl1pPr>
          </a:lstStyle>
          <a:p>
            <a:endParaRPr lang="fr-CA" altLang="zh-CN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43691550-46B2-3E4F-B291-C367AFEB28E7}" type="datetimeFigureOut">
              <a:rPr lang="fr-FR" altLang="zh-CN"/>
              <a:pPr/>
              <a:t>06/03/2018</a:t>
            </a:fld>
            <a:endParaRPr lang="fr-CA" altLang="zh-CN"/>
          </a:p>
        </p:txBody>
      </p:sp>
      <p:sp>
        <p:nvSpPr>
          <p:cNvPr id="11268" name="Rectangle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1150938" y="685800"/>
            <a:ext cx="4556125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r-FR" altLang="zh-CN"/>
              <a:t>Cliquez pour modifier les styles du texte du masque</a:t>
            </a:r>
          </a:p>
          <a:p>
            <a:pPr lvl="1"/>
            <a:r>
              <a:rPr lang="fr-FR" altLang="zh-CN"/>
              <a:t>Deuxième niveau</a:t>
            </a:r>
          </a:p>
          <a:p>
            <a:pPr lvl="2"/>
            <a:r>
              <a:rPr lang="fr-FR" altLang="zh-CN"/>
              <a:t>Troisième niveau</a:t>
            </a:r>
          </a:p>
          <a:p>
            <a:pPr lvl="3"/>
            <a:r>
              <a:rPr lang="fr-FR" altLang="zh-CN"/>
              <a:t>Quatrième niveau</a:t>
            </a:r>
          </a:p>
          <a:p>
            <a:pPr lvl="4"/>
            <a:r>
              <a:rPr lang="fr-FR" altLang="zh-CN"/>
              <a:t>Cinquième niveau</a:t>
            </a:r>
            <a:endParaRPr lang="fr-CA" altLang="zh-CN"/>
          </a:p>
        </p:txBody>
      </p:sp>
      <p:sp>
        <p:nvSpPr>
          <p:cNvPr id="13318" name="Rectangle 5"/>
          <p:cNvSpPr>
            <a:spLocks noGrp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</a:defRPr>
            </a:lvl1pPr>
          </a:lstStyle>
          <a:p>
            <a:endParaRPr lang="fr-CA" altLang="zh-CN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67B894A4-CD3E-8541-84CD-AE7D909749E7}" type="slidenum">
              <a:rPr lang="fr-CA" altLang="zh-CN"/>
              <a:pPr/>
              <a:t>‹#›</a:t>
            </a:fld>
            <a:endParaRPr lang="fr-CA" altLang="zh-CN"/>
          </a:p>
        </p:txBody>
      </p:sp>
    </p:spTree>
    <p:extLst>
      <p:ext uri="{BB962C8B-B14F-4D97-AF65-F5344CB8AC3E}">
        <p14:creationId xmlns:p14="http://schemas.microsoft.com/office/powerpoint/2010/main" val="168157662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Century Gothic" pitchFamily="34" charset="0"/>
        <a:ea typeface="+mn-ea"/>
        <a:cs typeface="宋体" charset="0"/>
      </a:defRPr>
    </a:lvl1pPr>
    <a:lvl2pPr marL="520888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Century Gothic" pitchFamily="34" charset="0"/>
        <a:ea typeface="+mn-ea"/>
        <a:cs typeface="宋体" charset="0"/>
      </a:defRPr>
    </a:lvl2pPr>
    <a:lvl3pPr marL="1041776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Century Gothic" pitchFamily="34" charset="0"/>
        <a:ea typeface="+mn-ea"/>
        <a:cs typeface="宋体" charset="0"/>
      </a:defRPr>
    </a:lvl3pPr>
    <a:lvl4pPr marL="1562664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Century Gothic" pitchFamily="34" charset="0"/>
        <a:ea typeface="+mn-ea"/>
        <a:cs typeface="宋体" charset="0"/>
      </a:defRPr>
    </a:lvl4pPr>
    <a:lvl5pPr marL="2083552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Century Gothic" pitchFamily="34" charset="0"/>
        <a:ea typeface="+mn-ea"/>
        <a:cs typeface="宋体" charset="0"/>
      </a:defRPr>
    </a:lvl5pPr>
    <a:lvl6pPr marL="2604440" algn="l" defTabSz="104177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125328" algn="l" defTabSz="104177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646216" algn="l" defTabSz="104177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167104" algn="l" defTabSz="104177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GB"/>
              <a:t>World Health Organization</a:t>
            </a:r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CC44DA46-8E27-4E7F-AAFC-8BE0B213810E}" type="datetime3">
              <a:rPr lang="en-GB" smtClean="0"/>
              <a:pPr/>
              <a:t>6 March, 2018</a:t>
            </a:fld>
            <a:endParaRPr lang="en-GB"/>
          </a:p>
        </p:txBody>
      </p:sp>
      <p:sp>
        <p:nvSpPr>
          <p:cNvPr id="1741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81FCB32-CC7D-4C65-ADFB-4A33291A1F7A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17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85800"/>
            <a:ext cx="4556125" cy="3429000"/>
          </a:xfrm>
          <a:ln/>
        </p:spPr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504159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0938" y="685800"/>
            <a:ext cx="45561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EDIT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B894A4-CD3E-8541-84CD-AE7D909749E7}" type="slidenum">
              <a:rPr lang="fr-CA" altLang="zh-CN" smtClean="0"/>
              <a:pPr/>
              <a:t>40</a:t>
            </a:fld>
            <a:endParaRPr lang="fr-CA" altLang="zh-CN"/>
          </a:p>
        </p:txBody>
      </p:sp>
    </p:spTree>
    <p:extLst>
      <p:ext uri="{BB962C8B-B14F-4D97-AF65-F5344CB8AC3E}">
        <p14:creationId xmlns:p14="http://schemas.microsoft.com/office/powerpoint/2010/main" val="36240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0938" y="685800"/>
            <a:ext cx="45561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EDIT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B894A4-CD3E-8541-84CD-AE7D909749E7}" type="slidenum">
              <a:rPr lang="fr-CA" altLang="zh-CN" smtClean="0"/>
              <a:pPr/>
              <a:t>42</a:t>
            </a:fld>
            <a:endParaRPr lang="fr-CA" altLang="zh-CN"/>
          </a:p>
        </p:txBody>
      </p:sp>
    </p:spTree>
    <p:extLst>
      <p:ext uri="{BB962C8B-B14F-4D97-AF65-F5344CB8AC3E}">
        <p14:creationId xmlns:p14="http://schemas.microsoft.com/office/powerpoint/2010/main" val="12619399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0938" y="685800"/>
            <a:ext cx="45561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EDIT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B894A4-CD3E-8541-84CD-AE7D909749E7}" type="slidenum">
              <a:rPr lang="fr-CA" altLang="zh-CN" smtClean="0"/>
              <a:pPr/>
              <a:t>44</a:t>
            </a:fld>
            <a:endParaRPr lang="fr-CA" altLang="zh-CN"/>
          </a:p>
        </p:txBody>
      </p:sp>
    </p:spTree>
    <p:extLst>
      <p:ext uri="{BB962C8B-B14F-4D97-AF65-F5344CB8AC3E}">
        <p14:creationId xmlns:p14="http://schemas.microsoft.com/office/powerpoint/2010/main" val="32720408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0938" y="685800"/>
            <a:ext cx="45561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EDIT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B894A4-CD3E-8541-84CD-AE7D909749E7}" type="slidenum">
              <a:rPr lang="fr-CA" altLang="zh-CN" smtClean="0"/>
              <a:pPr/>
              <a:t>46</a:t>
            </a:fld>
            <a:endParaRPr lang="fr-CA" altLang="zh-CN"/>
          </a:p>
        </p:txBody>
      </p:sp>
    </p:spTree>
    <p:extLst>
      <p:ext uri="{BB962C8B-B14F-4D97-AF65-F5344CB8AC3E}">
        <p14:creationId xmlns:p14="http://schemas.microsoft.com/office/powerpoint/2010/main" val="42600003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0938" y="685800"/>
            <a:ext cx="45561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EDIT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B894A4-CD3E-8541-84CD-AE7D909749E7}" type="slidenum">
              <a:rPr lang="fr-CA" altLang="zh-CN" smtClean="0"/>
              <a:pPr/>
              <a:t>47</a:t>
            </a:fld>
            <a:endParaRPr lang="fr-CA" altLang="zh-CN"/>
          </a:p>
        </p:txBody>
      </p:sp>
    </p:spTree>
    <p:extLst>
      <p:ext uri="{BB962C8B-B14F-4D97-AF65-F5344CB8AC3E}">
        <p14:creationId xmlns:p14="http://schemas.microsoft.com/office/powerpoint/2010/main" val="9038538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0938" y="685800"/>
            <a:ext cx="45561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EDIT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B894A4-CD3E-8541-84CD-AE7D909749E7}" type="slidenum">
              <a:rPr lang="fr-CA" altLang="zh-CN" smtClean="0"/>
              <a:pPr/>
              <a:t>48</a:t>
            </a:fld>
            <a:endParaRPr lang="fr-CA" altLang="zh-CN"/>
          </a:p>
        </p:txBody>
      </p:sp>
    </p:spTree>
    <p:extLst>
      <p:ext uri="{BB962C8B-B14F-4D97-AF65-F5344CB8AC3E}">
        <p14:creationId xmlns:p14="http://schemas.microsoft.com/office/powerpoint/2010/main" val="189686036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0938" y="685800"/>
            <a:ext cx="45561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EDIT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B894A4-CD3E-8541-84CD-AE7D909749E7}" type="slidenum">
              <a:rPr lang="fr-CA" altLang="zh-CN" smtClean="0"/>
              <a:pPr/>
              <a:t>49</a:t>
            </a:fld>
            <a:endParaRPr lang="fr-CA" altLang="zh-CN"/>
          </a:p>
        </p:txBody>
      </p:sp>
    </p:spTree>
    <p:extLst>
      <p:ext uri="{BB962C8B-B14F-4D97-AF65-F5344CB8AC3E}">
        <p14:creationId xmlns:p14="http://schemas.microsoft.com/office/powerpoint/2010/main" val="6893197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0938" y="685800"/>
            <a:ext cx="45561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EDIT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B894A4-CD3E-8541-84CD-AE7D909749E7}" type="slidenum">
              <a:rPr lang="fr-CA" altLang="zh-CN" smtClean="0"/>
              <a:pPr/>
              <a:t>50</a:t>
            </a:fld>
            <a:endParaRPr lang="fr-CA" altLang="zh-CN"/>
          </a:p>
        </p:txBody>
      </p:sp>
    </p:spTree>
    <p:extLst>
      <p:ext uri="{BB962C8B-B14F-4D97-AF65-F5344CB8AC3E}">
        <p14:creationId xmlns:p14="http://schemas.microsoft.com/office/powerpoint/2010/main" val="189686036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0938" y="685800"/>
            <a:ext cx="45561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EDIT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B894A4-CD3E-8541-84CD-AE7D909749E7}" type="slidenum">
              <a:rPr lang="fr-CA" altLang="zh-CN" smtClean="0"/>
              <a:pPr/>
              <a:t>51</a:t>
            </a:fld>
            <a:endParaRPr lang="fr-CA" altLang="zh-CN"/>
          </a:p>
        </p:txBody>
      </p:sp>
    </p:spTree>
    <p:extLst>
      <p:ext uri="{BB962C8B-B14F-4D97-AF65-F5344CB8AC3E}">
        <p14:creationId xmlns:p14="http://schemas.microsoft.com/office/powerpoint/2010/main" val="9743060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GB"/>
              <a:t>World Health Organization</a:t>
            </a:r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CC44DA46-8E27-4E7F-AAFC-8BE0B213810E}" type="datetime3">
              <a:rPr lang="en-GB" smtClean="0"/>
              <a:pPr/>
              <a:t>6 March, 2018</a:t>
            </a:fld>
            <a:endParaRPr lang="en-GB"/>
          </a:p>
        </p:txBody>
      </p:sp>
      <p:sp>
        <p:nvSpPr>
          <p:cNvPr id="1741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81FCB32-CC7D-4C65-ADFB-4A33291A1F7A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17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85800"/>
            <a:ext cx="4556125" cy="3429000"/>
          </a:xfrm>
          <a:ln/>
        </p:spPr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1739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GB"/>
              <a:t>World Health Organization</a:t>
            </a:r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CC44DA46-8E27-4E7F-AAFC-8BE0B213810E}" type="datetime3">
              <a:rPr lang="en-GB" smtClean="0"/>
              <a:pPr/>
              <a:t>6 March, 2018</a:t>
            </a:fld>
            <a:endParaRPr lang="en-GB"/>
          </a:p>
        </p:txBody>
      </p:sp>
      <p:sp>
        <p:nvSpPr>
          <p:cNvPr id="1741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81FCB32-CC7D-4C65-ADFB-4A33291A1F7A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17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85800"/>
            <a:ext cx="4556125" cy="3429000"/>
          </a:xfrm>
          <a:ln/>
        </p:spPr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4119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0938" y="685800"/>
            <a:ext cx="45561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S" dirty="0" err="1"/>
              <a:t>Fill</a:t>
            </a:r>
            <a:r>
              <a:rPr lang="es-ES" dirty="0"/>
              <a:t> </a:t>
            </a:r>
            <a:r>
              <a:rPr lang="es-ES" dirty="0" err="1"/>
              <a:t>this</a:t>
            </a:r>
            <a:r>
              <a:rPr lang="es-ES" dirty="0"/>
              <a:t> in to be </a:t>
            </a:r>
            <a:r>
              <a:rPr lang="es-ES" dirty="0" err="1"/>
              <a:t>used</a:t>
            </a:r>
            <a:r>
              <a:rPr lang="es-ES" dirty="0"/>
              <a:t> in </a:t>
            </a:r>
            <a:r>
              <a:rPr lang="es-ES" dirty="0" err="1"/>
              <a:t>exercise</a:t>
            </a:r>
            <a:endParaRPr lang="es-E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World Health Organization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2AB9FE47-6557-422B-B3CF-192B33E6634F}" type="datetime3">
              <a:rPr lang="en-GB" smtClean="0"/>
              <a:pPr>
                <a:defRPr/>
              </a:pPr>
              <a:t>6 March, 2018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F892D3-4189-429D-80B8-F505A17DA89B}" type="slidenum">
              <a:rPr lang="en-GB" smtClean="0"/>
              <a:pPr>
                <a:defRPr/>
              </a:pPr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96470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0938" y="685800"/>
            <a:ext cx="45561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EDIT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B894A4-CD3E-8541-84CD-AE7D909749E7}" type="slidenum">
              <a:rPr lang="fr-CA" altLang="zh-CN" smtClean="0"/>
              <a:pPr/>
              <a:t>30</a:t>
            </a:fld>
            <a:endParaRPr lang="fr-CA" altLang="zh-CN"/>
          </a:p>
        </p:txBody>
      </p:sp>
    </p:spTree>
    <p:extLst>
      <p:ext uri="{BB962C8B-B14F-4D97-AF65-F5344CB8AC3E}">
        <p14:creationId xmlns:p14="http://schemas.microsoft.com/office/powerpoint/2010/main" val="18968603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0938" y="685800"/>
            <a:ext cx="45561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EDIT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B894A4-CD3E-8541-84CD-AE7D909749E7}" type="slidenum">
              <a:rPr lang="fr-CA" altLang="zh-CN" smtClean="0"/>
              <a:pPr/>
              <a:t>32</a:t>
            </a:fld>
            <a:endParaRPr lang="fr-CA" altLang="zh-CN"/>
          </a:p>
        </p:txBody>
      </p:sp>
    </p:spTree>
    <p:extLst>
      <p:ext uri="{BB962C8B-B14F-4D97-AF65-F5344CB8AC3E}">
        <p14:creationId xmlns:p14="http://schemas.microsoft.com/office/powerpoint/2010/main" val="18968603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0938" y="685800"/>
            <a:ext cx="45561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EDIT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B894A4-CD3E-8541-84CD-AE7D909749E7}" type="slidenum">
              <a:rPr lang="fr-CA" altLang="zh-CN" smtClean="0"/>
              <a:pPr/>
              <a:t>34</a:t>
            </a:fld>
            <a:endParaRPr lang="fr-CA" altLang="zh-CN"/>
          </a:p>
        </p:txBody>
      </p:sp>
    </p:spTree>
    <p:extLst>
      <p:ext uri="{BB962C8B-B14F-4D97-AF65-F5344CB8AC3E}">
        <p14:creationId xmlns:p14="http://schemas.microsoft.com/office/powerpoint/2010/main" val="13722703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0938" y="685800"/>
            <a:ext cx="45561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EDIT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B894A4-CD3E-8541-84CD-AE7D909749E7}" type="slidenum">
              <a:rPr lang="fr-CA" altLang="zh-CN" smtClean="0"/>
              <a:pPr/>
              <a:t>36</a:t>
            </a:fld>
            <a:endParaRPr lang="fr-CA" altLang="zh-CN"/>
          </a:p>
        </p:txBody>
      </p:sp>
    </p:spTree>
    <p:extLst>
      <p:ext uri="{BB962C8B-B14F-4D97-AF65-F5344CB8AC3E}">
        <p14:creationId xmlns:p14="http://schemas.microsoft.com/office/powerpoint/2010/main" val="20957434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0938" y="685800"/>
            <a:ext cx="45561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EDIT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B894A4-CD3E-8541-84CD-AE7D909749E7}" type="slidenum">
              <a:rPr lang="fr-CA" altLang="zh-CN" smtClean="0"/>
              <a:pPr/>
              <a:t>38</a:t>
            </a:fld>
            <a:endParaRPr lang="fr-CA" altLang="zh-CN"/>
          </a:p>
        </p:txBody>
      </p:sp>
    </p:spTree>
    <p:extLst>
      <p:ext uri="{BB962C8B-B14F-4D97-AF65-F5344CB8AC3E}">
        <p14:creationId xmlns:p14="http://schemas.microsoft.com/office/powerpoint/2010/main" val="18968603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4913" y="2012414"/>
            <a:ext cx="7631223" cy="4611670"/>
          </a:xfrm>
        </p:spPr>
        <p:txBody>
          <a:bodyPr/>
          <a:lstStyle>
            <a:lvl1pPr marL="266690" indent="-266690">
              <a:spcBef>
                <a:spcPts val="1030"/>
              </a:spcBef>
              <a:spcAft>
                <a:spcPts val="563"/>
              </a:spcAft>
              <a:defRPr/>
            </a:lvl1pPr>
            <a:lvl2pPr marL="266690" indent="-266690">
              <a:spcBef>
                <a:spcPts val="1030"/>
              </a:spcBef>
              <a:spcAft>
                <a:spcPts val="563"/>
              </a:spcAft>
              <a:defRPr/>
            </a:lvl2pPr>
            <a:lvl3pPr marL="266690" indent="-266690">
              <a:spcBef>
                <a:spcPts val="1030"/>
              </a:spcBef>
              <a:spcAft>
                <a:spcPts val="563"/>
              </a:spcAft>
              <a:defRPr/>
            </a:lvl3pPr>
            <a:lvl4pPr marL="266690" indent="-266690">
              <a:spcBef>
                <a:spcPts val="1030"/>
              </a:spcBef>
              <a:spcAft>
                <a:spcPts val="563"/>
              </a:spcAft>
              <a:defRPr/>
            </a:lvl4pPr>
            <a:lvl5pPr marL="266690" indent="-266690">
              <a:spcBef>
                <a:spcPts val="1030"/>
              </a:spcBef>
              <a:spcAft>
                <a:spcPts val="563"/>
              </a:spcAft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936046"/>
            <a:ext cx="791110" cy="759006"/>
          </a:xfrm>
          <a:prstGeom prst="rect">
            <a:avLst/>
          </a:prstGeom>
          <a:solidFill>
            <a:srgbClr val="DC1F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836136" y="6996067"/>
            <a:ext cx="517444" cy="563609"/>
          </a:xfrm>
          <a:prstGeom prst="rect">
            <a:avLst/>
          </a:prstGeom>
          <a:solidFill>
            <a:srgbClr val="AEDA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91111" y="6996067"/>
            <a:ext cx="431515" cy="45719"/>
          </a:xfrm>
          <a:prstGeom prst="rect">
            <a:avLst/>
          </a:prstGeom>
          <a:solidFill>
            <a:srgbClr val="5BBF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lide Number Placeholder 3"/>
          <p:cNvSpPr txBox="1">
            <a:spLocks/>
          </p:cNvSpPr>
          <p:nvPr/>
        </p:nvSpPr>
        <p:spPr>
          <a:xfrm>
            <a:off x="791110" y="7111495"/>
            <a:ext cx="4631495" cy="180505"/>
          </a:xfrm>
          <a:prstGeom prst="rect">
            <a:avLst/>
          </a:prstGeom>
        </p:spPr>
        <p:txBody>
          <a:bodyPr lIns="0" tIns="0" rIns="0" bIns="0"/>
          <a:lstStyle>
            <a:defPPr>
              <a:defRPr lang="en-US"/>
            </a:defPPr>
            <a:lvl1pPr marL="0" algn="r" defTabSz="914400" rtl="0" eaLnBrk="1" latinLnBrk="0" hangingPunct="1">
              <a:defRPr sz="900" b="1" i="1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750" i="0" kern="1200" dirty="0">
                <a:effectLst/>
                <a:latin typeface="+mn-lt"/>
                <a:ea typeface="Lucida Sans" charset="0"/>
                <a:cs typeface="Lucida Sans" charset="0"/>
              </a:rPr>
              <a:t>GLI Training Package: </a:t>
            </a:r>
            <a:r>
              <a:rPr lang="en-US" sz="750" b="0" i="0" kern="1200" dirty="0">
                <a:effectLst/>
                <a:latin typeface="+mn-lt"/>
                <a:ea typeface="Lucida Sans" charset="0"/>
                <a:cs typeface="Lucida Sans" charset="0"/>
              </a:rPr>
              <a:t>Xpert MTB/RIF (Ultra) Module 3:</a:t>
            </a:r>
            <a:r>
              <a:rPr lang="en-US" sz="750" b="0" i="0" kern="1200" baseline="0" dirty="0">
                <a:effectLst/>
                <a:latin typeface="+mn-lt"/>
                <a:ea typeface="Lucida Sans" charset="0"/>
                <a:cs typeface="Lucida Sans" charset="0"/>
              </a:rPr>
              <a:t> Procurement and inventory management</a:t>
            </a:r>
            <a:endParaRPr lang="en-US" sz="844" b="0" i="0" dirty="0">
              <a:latin typeface="+mn-lt"/>
              <a:ea typeface="Lucida Sans" charset="0"/>
              <a:cs typeface="Lucida Sans" charset="0"/>
            </a:endParaRPr>
          </a:p>
        </p:txBody>
      </p:sp>
      <p:sp>
        <p:nvSpPr>
          <p:cNvPr id="12" name="Slide Number Placeholder 24"/>
          <p:cNvSpPr txBox="1">
            <a:spLocks/>
          </p:cNvSpPr>
          <p:nvPr/>
        </p:nvSpPr>
        <p:spPr>
          <a:xfrm>
            <a:off x="8836135" y="6996068"/>
            <a:ext cx="506303" cy="295932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sz="1200" b="1" kern="1200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ADED4DA-3F3D-0045-AD2A-206E89C06E4F}" type="slidenum">
              <a:rPr lang="en-US" sz="1125" smtClean="0"/>
              <a:pPr/>
              <a:t>‹#›</a:t>
            </a:fld>
            <a:endParaRPr lang="en-US" sz="1125" dirty="0"/>
          </a:p>
        </p:txBody>
      </p:sp>
      <p:sp>
        <p:nvSpPr>
          <p:cNvPr id="17" name="Title 16"/>
          <p:cNvSpPr>
            <a:spLocks noGrp="1"/>
          </p:cNvSpPr>
          <p:nvPr>
            <p:ph type="title" hasCustomPrompt="1"/>
          </p:nvPr>
        </p:nvSpPr>
        <p:spPr>
          <a:xfrm>
            <a:off x="1204914" y="936046"/>
            <a:ext cx="7631221" cy="759006"/>
          </a:xfrm>
        </p:spPr>
        <p:txBody>
          <a:bodyPr wrap="square">
            <a:normAutofit/>
          </a:bodyPr>
          <a:lstStyle/>
          <a:p>
            <a:r>
              <a:rPr lang="en-US" dirty="0"/>
              <a:t>CLICK TO EDIT MASTER TITLE STYLE </a:t>
            </a:r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386" userDrawn="1">
          <p15:clr>
            <a:srgbClr val="FBAE40"/>
          </p15:clr>
        </p15:guide>
        <p15:guide id="2" pos="2972" userDrawn="1">
          <p15:clr>
            <a:srgbClr val="FBAE40"/>
          </p15:clr>
        </p15:guide>
        <p15:guide id="3" pos="5232" userDrawn="1">
          <p15:clr>
            <a:srgbClr val="FBAE40"/>
          </p15:clr>
        </p15:guide>
        <p15:guide id="4" pos="5530" userDrawn="1">
          <p15:clr>
            <a:srgbClr val="FBAE40"/>
          </p15:clr>
        </p15:guide>
        <p15:guide id="5" pos="458" userDrawn="1">
          <p15:clr>
            <a:srgbClr val="FBAE40"/>
          </p15:clr>
        </p15:guide>
        <p15:guide id="6" pos="713" userDrawn="1">
          <p15:clr>
            <a:srgbClr val="FBAE40"/>
          </p15:clr>
        </p15:guide>
        <p15:guide id="7" orient="horz" pos="1068" userDrawn="1">
          <p15:clr>
            <a:srgbClr val="FBAE40"/>
          </p15:clr>
        </p15:guide>
        <p15:guide id="8" orient="horz" pos="590" userDrawn="1">
          <p15:clr>
            <a:srgbClr val="FBAE40"/>
          </p15:clr>
        </p15:guide>
        <p15:guide id="9" orient="horz" pos="4182" userDrawn="1">
          <p15:clr>
            <a:srgbClr val="FBAE40"/>
          </p15:clr>
        </p15:guide>
        <p15:guide id="10" orient="horz" pos="1273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7819" y="402483"/>
            <a:ext cx="2165762" cy="64064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0534" y="402483"/>
            <a:ext cx="6371734" cy="64064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D18A7-4FC7-674A-94AF-339D34DBF1F0}" type="datetime1">
              <a:rPr lang="en-ZA" smtClean="0"/>
              <a:t>2018/03/06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93656" y="7038443"/>
            <a:ext cx="2259925" cy="402483"/>
          </a:xfrm>
          <a:prstGeom prst="rect">
            <a:avLst/>
          </a:prstGeom>
        </p:spPr>
        <p:txBody>
          <a:bodyPr/>
          <a:lstStyle/>
          <a:p>
            <a:fld id="{E2C4D301-A70E-3E43-AE0A-9757AD428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Activit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own Arrow Callout 4"/>
          <p:cNvSpPr/>
          <p:nvPr/>
        </p:nvSpPr>
        <p:spPr>
          <a:xfrm>
            <a:off x="510926" y="419983"/>
            <a:ext cx="9022264" cy="1182949"/>
          </a:xfrm>
          <a:prstGeom prst="downArrowCallout">
            <a:avLst>
              <a:gd name="adj1" fmla="val 132640"/>
              <a:gd name="adj2" fmla="val 211149"/>
              <a:gd name="adj3" fmla="val 26754"/>
              <a:gd name="adj4" fmla="val 64977"/>
            </a:avLst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82658" tIns="41329" rIns="82658" bIns="41329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GB" altLang="en-US" sz="1854">
              <a:solidFill>
                <a:srgbClr val="FFFFFF"/>
              </a:solidFill>
              <a:latin typeface="Lucida Sans Unicode" panose="020B0602030504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496761" y="1794469"/>
            <a:ext cx="9022248" cy="454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Down Arrow Callout 5"/>
          <p:cNvSpPr/>
          <p:nvPr userDrawn="1"/>
        </p:nvSpPr>
        <p:spPr>
          <a:xfrm>
            <a:off x="510933" y="419982"/>
            <a:ext cx="9022248" cy="1183585"/>
          </a:xfrm>
          <a:prstGeom prst="downArrowCallout">
            <a:avLst>
              <a:gd name="adj1" fmla="val 132640"/>
              <a:gd name="adj2" fmla="val 211149"/>
              <a:gd name="adj3" fmla="val 26754"/>
              <a:gd name="adj4" fmla="val 64977"/>
            </a:avLst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/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earning 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own Arrow Callout 3"/>
          <p:cNvSpPr/>
          <p:nvPr/>
        </p:nvSpPr>
        <p:spPr>
          <a:xfrm>
            <a:off x="510926" y="419983"/>
            <a:ext cx="9022264" cy="1182949"/>
          </a:xfrm>
          <a:prstGeom prst="downArrowCallout">
            <a:avLst>
              <a:gd name="adj1" fmla="val 132640"/>
              <a:gd name="adj2" fmla="val 211149"/>
              <a:gd name="adj3" fmla="val 26754"/>
              <a:gd name="adj4" fmla="val 64977"/>
            </a:avLst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82658" tIns="41329" rIns="82658" bIns="41329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GB" altLang="en-US" sz="1854">
              <a:solidFill>
                <a:srgbClr val="FFFFFF"/>
              </a:solidFill>
              <a:latin typeface="Lucida Sans Unicode" panose="020B0602030504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0"/>
          </p:nvPr>
        </p:nvSpPr>
        <p:spPr>
          <a:xfrm>
            <a:off x="511679" y="1718108"/>
            <a:ext cx="9022248" cy="4581622"/>
          </a:xfrm>
        </p:spPr>
        <p:txBody>
          <a:bodyPr/>
          <a:lstStyle>
            <a:lvl1pPr marL="112806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5" name="Down Arrow Callout 4"/>
          <p:cNvSpPr/>
          <p:nvPr userDrawn="1"/>
        </p:nvSpPr>
        <p:spPr>
          <a:xfrm>
            <a:off x="510933" y="419982"/>
            <a:ext cx="9022248" cy="1183585"/>
          </a:xfrm>
          <a:prstGeom prst="downArrowCallout">
            <a:avLst>
              <a:gd name="adj1" fmla="val 132640"/>
              <a:gd name="adj2" fmla="val 211149"/>
              <a:gd name="adj3" fmla="val 26754"/>
              <a:gd name="adj4" fmla="val 64977"/>
            </a:avLst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/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question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511679" y="1718110"/>
            <a:ext cx="9022248" cy="465798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</p:spTree>
    <p:extLst/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Key message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own Arrow Callout 3"/>
          <p:cNvSpPr/>
          <p:nvPr/>
        </p:nvSpPr>
        <p:spPr>
          <a:xfrm>
            <a:off x="510926" y="419983"/>
            <a:ext cx="9022264" cy="1182949"/>
          </a:xfrm>
          <a:prstGeom prst="downArrowCallout">
            <a:avLst>
              <a:gd name="adj1" fmla="val 132640"/>
              <a:gd name="adj2" fmla="val 211149"/>
              <a:gd name="adj3" fmla="val 26754"/>
              <a:gd name="adj4" fmla="val 64977"/>
            </a:avLst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82658" tIns="41329" rIns="82658" bIns="41329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GB" altLang="en-US" sz="1854">
              <a:solidFill>
                <a:srgbClr val="FFFFFF"/>
              </a:solidFill>
              <a:latin typeface="Lucida Sans Unicode" panose="020B0602030504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87811" y="1614706"/>
            <a:ext cx="9068492" cy="4330268"/>
          </a:xfrm>
        </p:spPr>
        <p:txBody>
          <a:bodyPr/>
          <a:lstStyle>
            <a:lvl1pPr marL="112806" marR="0" indent="0" algn="l" defTabSz="826551" rtl="0" eaLnBrk="1" fontAlgn="base" latinLnBrk="0" hangingPunct="1">
              <a:lnSpc>
                <a:spcPct val="100000"/>
              </a:lnSpc>
              <a:spcBef>
                <a:spcPts val="412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Arial" panose="020B0604020202020204" pitchFamily="34" charset="0"/>
              <a:buNone/>
              <a:tabLst/>
              <a:defRPr lang="en-US" sz="2575" b="0" i="0" kern="1200" baseline="0" dirty="0" smtClean="0">
                <a:solidFill>
                  <a:schemeClr val="tx2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own Arrow Callout 4"/>
          <p:cNvSpPr/>
          <p:nvPr userDrawn="1"/>
        </p:nvSpPr>
        <p:spPr>
          <a:xfrm>
            <a:off x="510933" y="419982"/>
            <a:ext cx="9022248" cy="1183585"/>
          </a:xfrm>
          <a:prstGeom prst="downArrowCallout">
            <a:avLst>
              <a:gd name="adj1" fmla="val 132640"/>
              <a:gd name="adj2" fmla="val 211149"/>
              <a:gd name="adj3" fmla="val 26754"/>
              <a:gd name="adj4" fmla="val 64977"/>
            </a:avLst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/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Optiona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 lvl="0"/>
            <a:r>
              <a:rPr lang="en-GB" altLang="zh-CN" noProof="0" dirty="0"/>
              <a:t>First level</a:t>
            </a:r>
          </a:p>
          <a:p>
            <a:pPr lvl="1"/>
            <a:r>
              <a:rPr lang="en-GB" altLang="zh-CN" noProof="0" dirty="0"/>
              <a:t>Second level</a:t>
            </a:r>
          </a:p>
          <a:p>
            <a:pPr lvl="2"/>
            <a:r>
              <a:rPr lang="en-GB" altLang="zh-CN" noProof="0" dirty="0"/>
              <a:t>Third level</a:t>
            </a:r>
          </a:p>
          <a:p>
            <a:pPr lvl="3"/>
            <a:r>
              <a:rPr lang="en-GB" altLang="zh-CN" noProof="0" dirty="0"/>
              <a:t>Fourth level </a:t>
            </a:r>
          </a:p>
          <a:p>
            <a:pPr lvl="4"/>
            <a:r>
              <a:rPr lang="en-GB" altLang="zh-CN" noProof="0" dirty="0"/>
              <a:t>Fifth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 rtlCol="0">
            <a:normAutofit/>
          </a:bodyPr>
          <a:lstStyle>
            <a:lvl1pPr>
              <a:defRPr sz="4135" baseline="0"/>
            </a:lvl1pPr>
            <a:extLst/>
          </a:lstStyle>
          <a:p>
            <a:r>
              <a:rPr lang="en-US" dirty="0"/>
              <a:t>Optional content</a:t>
            </a:r>
          </a:p>
        </p:txBody>
      </p:sp>
    </p:spTree>
    <p:extLst>
      <p:ext uri="{BB962C8B-B14F-4D97-AF65-F5344CB8AC3E}">
        <p14:creationId xmlns:p14="http://schemas.microsoft.com/office/powerpoint/2010/main" val="12810608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ctivity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own Arrow Callout 9"/>
          <p:cNvSpPr/>
          <p:nvPr userDrawn="1"/>
        </p:nvSpPr>
        <p:spPr>
          <a:xfrm>
            <a:off x="510933" y="419982"/>
            <a:ext cx="9022248" cy="1183585"/>
          </a:xfrm>
          <a:prstGeom prst="downArrowCallout">
            <a:avLst>
              <a:gd name="adj1" fmla="val 132640"/>
              <a:gd name="adj2" fmla="val 211149"/>
              <a:gd name="adj3" fmla="val 26754"/>
              <a:gd name="adj4" fmla="val 64977"/>
            </a:avLst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3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511679" y="1718108"/>
            <a:ext cx="4581983" cy="2290811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Aims</a:t>
            </a:r>
            <a:endParaRPr lang="en-GB" dirty="0"/>
          </a:p>
        </p:txBody>
      </p:sp>
      <p:sp>
        <p:nvSpPr>
          <p:cNvPr id="4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5380082" y="4237999"/>
            <a:ext cx="4581983" cy="2290811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feedback</a:t>
            </a:r>
            <a:endParaRPr lang="en-GB" dirty="0"/>
          </a:p>
        </p:txBody>
      </p:sp>
      <p:sp>
        <p:nvSpPr>
          <p:cNvPr id="5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510933" y="4237999"/>
            <a:ext cx="4581983" cy="2290811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description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5308477" y="1718108"/>
            <a:ext cx="4581983" cy="2290811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outcomes</a:t>
            </a:r>
            <a:endParaRPr lang="en-GB" dirty="0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502206" y="302738"/>
            <a:ext cx="9039702" cy="1016460"/>
          </a:xfrm>
        </p:spPr>
        <p:txBody>
          <a:bodyPr/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Exercise slide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7451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 rtlCol="0">
            <a:normAutofit/>
          </a:bodyPr>
          <a:lstStyle>
            <a:lvl1pPr>
              <a:defRPr sz="4135" baseline="0"/>
            </a:lvl1pPr>
            <a:extLst/>
          </a:lstStyle>
          <a:p>
            <a:r>
              <a:rPr lang="en-GB" noProof="0" dirty="0"/>
              <a:t>Contents of module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quarter" idx="10"/>
          </p:nvPr>
        </p:nvSpPr>
        <p:spPr>
          <a:xfrm>
            <a:off x="511679" y="1641748"/>
            <a:ext cx="9022248" cy="4505261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30038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earning 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own Arrow Callout 4"/>
          <p:cNvSpPr/>
          <p:nvPr userDrawn="1"/>
        </p:nvSpPr>
        <p:spPr>
          <a:xfrm>
            <a:off x="510933" y="419982"/>
            <a:ext cx="9022248" cy="1183585"/>
          </a:xfrm>
          <a:prstGeom prst="downArrowCallout">
            <a:avLst>
              <a:gd name="adj1" fmla="val 132640"/>
              <a:gd name="adj2" fmla="val 211149"/>
              <a:gd name="adj3" fmla="val 26754"/>
              <a:gd name="adj4" fmla="val 64977"/>
            </a:avLst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Learning Objectives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0" hasCustomPrompt="1"/>
          </p:nvPr>
        </p:nvSpPr>
        <p:spPr>
          <a:xfrm>
            <a:off x="511679" y="1718108"/>
            <a:ext cx="9022248" cy="4581621"/>
          </a:xfrm>
        </p:spPr>
        <p:txBody>
          <a:bodyPr/>
          <a:lstStyle>
            <a:lvl1pPr marL="117271" indent="0">
              <a:buNone/>
              <a:defRPr/>
            </a:lvl1pPr>
          </a:lstStyle>
          <a:p>
            <a:pPr marL="124796" indent="0">
              <a:buNone/>
            </a:pPr>
            <a:r>
              <a:rPr lang="en-US" dirty="0"/>
              <a:t>At the end of this module, you will be able to:</a:t>
            </a:r>
          </a:p>
          <a:p>
            <a:r>
              <a:rPr lang="fr-FR" dirty="0"/>
              <a:t>1</a:t>
            </a:r>
          </a:p>
          <a:p>
            <a:r>
              <a:rPr lang="fr-FR" dirty="0"/>
              <a:t>2</a:t>
            </a:r>
          </a:p>
          <a:p>
            <a:r>
              <a:rPr lang="fr-FR" dirty="0"/>
              <a:t>3</a:t>
            </a:r>
          </a:p>
          <a:p>
            <a:r>
              <a:rPr lang="fr-FR" dirty="0"/>
              <a:t>4</a:t>
            </a:r>
          </a:p>
          <a:p>
            <a:r>
              <a:rPr lang="fr-FR" dirty="0"/>
              <a:t>5</a:t>
            </a:r>
          </a:p>
          <a:p>
            <a:r>
              <a:rPr lang="fr-FR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8626805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Slide title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511679" y="1641748"/>
            <a:ext cx="9022248" cy="45052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0677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204913" y="2012414"/>
            <a:ext cx="7631223" cy="4611670"/>
          </a:xfrm>
        </p:spPr>
        <p:txBody>
          <a:bodyPr/>
          <a:lstStyle>
            <a:lvl1pPr marL="266690" indent="-266690">
              <a:spcBef>
                <a:spcPts val="1030"/>
              </a:spcBef>
              <a:spcAft>
                <a:spcPts val="563"/>
              </a:spcAft>
              <a:defRPr/>
            </a:lvl1pPr>
            <a:lvl2pPr marL="266690" indent="-266690">
              <a:spcBef>
                <a:spcPts val="1030"/>
              </a:spcBef>
              <a:spcAft>
                <a:spcPts val="563"/>
              </a:spcAft>
              <a:defRPr/>
            </a:lvl2pPr>
            <a:lvl3pPr marL="266690" indent="-266690">
              <a:spcBef>
                <a:spcPts val="1030"/>
              </a:spcBef>
              <a:spcAft>
                <a:spcPts val="563"/>
              </a:spcAft>
              <a:defRPr/>
            </a:lvl3pPr>
            <a:lvl4pPr marL="266690" indent="-266690">
              <a:spcBef>
                <a:spcPts val="1030"/>
              </a:spcBef>
              <a:spcAft>
                <a:spcPts val="563"/>
              </a:spcAft>
              <a:defRPr/>
            </a:lvl4pPr>
            <a:lvl5pPr marL="266690" indent="-266690">
              <a:spcBef>
                <a:spcPts val="1030"/>
              </a:spcBef>
              <a:spcAft>
                <a:spcPts val="563"/>
              </a:spcAft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936046"/>
            <a:ext cx="791110" cy="75900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836136" y="6996067"/>
            <a:ext cx="517444" cy="563609"/>
          </a:xfrm>
          <a:prstGeom prst="rect">
            <a:avLst/>
          </a:prstGeom>
          <a:solidFill>
            <a:srgbClr val="AEDA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91111" y="6996067"/>
            <a:ext cx="431515" cy="45719"/>
          </a:xfrm>
          <a:prstGeom prst="rect">
            <a:avLst/>
          </a:prstGeom>
          <a:solidFill>
            <a:srgbClr val="5BBF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lide Number Placeholder 3"/>
          <p:cNvSpPr txBox="1">
            <a:spLocks/>
          </p:cNvSpPr>
          <p:nvPr/>
        </p:nvSpPr>
        <p:spPr>
          <a:xfrm>
            <a:off x="791110" y="7111494"/>
            <a:ext cx="4764346" cy="180506"/>
          </a:xfrm>
          <a:prstGeom prst="rect">
            <a:avLst/>
          </a:prstGeom>
        </p:spPr>
        <p:txBody>
          <a:bodyPr lIns="0" tIns="0" rIns="0" bIns="0"/>
          <a:lstStyle>
            <a:defPPr>
              <a:defRPr lang="en-US"/>
            </a:defPPr>
            <a:lvl1pPr marL="0" algn="r" defTabSz="914400" rtl="0" eaLnBrk="1" latinLnBrk="0" hangingPunct="1">
              <a:defRPr sz="900" b="1" i="1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750" i="0" kern="1200" dirty="0">
                <a:effectLst/>
                <a:latin typeface="+mn-lt"/>
                <a:ea typeface="Lucida Sans" charset="0"/>
                <a:cs typeface="Lucida Sans" charset="0"/>
              </a:rPr>
              <a:t>GLI Training Package: </a:t>
            </a:r>
            <a:r>
              <a:rPr lang="en-US" sz="750" b="0" i="0" kern="1200" dirty="0">
                <a:solidFill>
                  <a:schemeClr val="tx1"/>
                </a:solidFill>
                <a:effectLst/>
                <a:latin typeface="Verdana" charset="0"/>
                <a:ea typeface="Lucida Sans" charset="0"/>
                <a:cs typeface="Lucida Sans" charset="0"/>
              </a:rPr>
              <a:t>Xpert MTB/RIF </a:t>
            </a:r>
            <a:r>
              <a:rPr lang="en-US" sz="750" b="0" i="0" kern="1200">
                <a:solidFill>
                  <a:schemeClr val="tx1"/>
                </a:solidFill>
                <a:effectLst/>
                <a:latin typeface="Verdana" charset="0"/>
                <a:ea typeface="Lucida Sans" charset="0"/>
                <a:cs typeface="Lucida Sans" charset="0"/>
              </a:rPr>
              <a:t>(Ultra) Module </a:t>
            </a:r>
            <a:r>
              <a:rPr lang="en-US" sz="750" b="0" i="0" kern="1200" dirty="0">
                <a:solidFill>
                  <a:schemeClr val="tx1"/>
                </a:solidFill>
                <a:effectLst/>
                <a:latin typeface="Verdana" charset="0"/>
                <a:ea typeface="Lucida Sans" charset="0"/>
                <a:cs typeface="Lucida Sans" charset="0"/>
              </a:rPr>
              <a:t>6:</a:t>
            </a:r>
            <a:r>
              <a:rPr lang="en-US" sz="750" b="0" i="0" kern="1200" baseline="0" dirty="0">
                <a:solidFill>
                  <a:schemeClr val="tx1"/>
                </a:solidFill>
                <a:effectLst/>
                <a:latin typeface="Verdana" charset="0"/>
                <a:ea typeface="Lucida Sans" charset="0"/>
                <a:cs typeface="Lucida Sans" charset="0"/>
              </a:rPr>
              <a:t> Procurement and inventory management</a:t>
            </a:r>
            <a:endParaRPr lang="en-US" sz="844" b="0" i="0" kern="1200" dirty="0">
              <a:solidFill>
                <a:schemeClr val="tx1"/>
              </a:solidFill>
              <a:latin typeface="Verdana" charset="0"/>
              <a:ea typeface="Lucida Sans" charset="0"/>
              <a:cs typeface="Lucida Sans" charset="0"/>
            </a:endParaRPr>
          </a:p>
        </p:txBody>
      </p:sp>
      <p:sp>
        <p:nvSpPr>
          <p:cNvPr id="11" name="Slide Number Placeholder 24"/>
          <p:cNvSpPr txBox="1">
            <a:spLocks/>
          </p:cNvSpPr>
          <p:nvPr/>
        </p:nvSpPr>
        <p:spPr>
          <a:xfrm>
            <a:off x="8836135" y="6996068"/>
            <a:ext cx="506303" cy="295932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sz="1200" b="1" kern="1200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ADED4DA-3F3D-0045-AD2A-206E89C06E4F}" type="slidenum">
              <a:rPr lang="en-US" sz="1125" smtClean="0"/>
              <a:pPr/>
              <a:t>‹#›</a:t>
            </a:fld>
            <a:endParaRPr lang="en-US" sz="1125" dirty="0"/>
          </a:p>
        </p:txBody>
      </p:sp>
      <p:sp>
        <p:nvSpPr>
          <p:cNvPr id="12" name="Title 16"/>
          <p:cNvSpPr>
            <a:spLocks noGrp="1"/>
          </p:cNvSpPr>
          <p:nvPr>
            <p:ph type="title" hasCustomPrompt="1"/>
          </p:nvPr>
        </p:nvSpPr>
        <p:spPr>
          <a:xfrm>
            <a:off x="1204914" y="936046"/>
            <a:ext cx="7631221" cy="759006"/>
          </a:xfrm>
        </p:spPr>
        <p:txBody>
          <a:bodyPr wrap="square">
            <a:normAutofit/>
          </a:bodyPr>
          <a:lstStyle>
            <a:lvl1pPr>
              <a:defRPr>
                <a:solidFill>
                  <a:srgbClr val="DC1F26"/>
                </a:solidFill>
              </a:defRPr>
            </a:lvl1pPr>
          </a:lstStyle>
          <a:p>
            <a:r>
              <a:rPr lang="en-US" dirty="0"/>
              <a:t>CLICK TO EDIT MASTER TITLE STYLE 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14" y="967220"/>
            <a:ext cx="664464" cy="676656"/>
          </a:xfrm>
          <a:prstGeom prst="rect">
            <a:avLst/>
          </a:prstGeom>
        </p:spPr>
      </p:pic>
    </p:spTree>
  </p:cSld>
  <p:clrMapOvr>
    <a:masterClrMapping/>
  </p:clrMapOvr>
  <p:hf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ctivit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own Arrow Callout 7"/>
          <p:cNvSpPr/>
          <p:nvPr userDrawn="1"/>
        </p:nvSpPr>
        <p:spPr>
          <a:xfrm>
            <a:off x="510933" y="419982"/>
            <a:ext cx="9022248" cy="1183585"/>
          </a:xfrm>
          <a:prstGeom prst="downArrowCallout">
            <a:avLst>
              <a:gd name="adj1" fmla="val 132640"/>
              <a:gd name="adj2" fmla="val 211149"/>
              <a:gd name="adj3" fmla="val 26754"/>
              <a:gd name="adj4" fmla="val 64977"/>
            </a:avLst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Exercise slide title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496761" y="1794468"/>
            <a:ext cx="9022248" cy="454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52408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own Arrow Callout 7"/>
          <p:cNvSpPr/>
          <p:nvPr userDrawn="1"/>
        </p:nvSpPr>
        <p:spPr>
          <a:xfrm>
            <a:off x="510933" y="419982"/>
            <a:ext cx="9022248" cy="1183585"/>
          </a:xfrm>
          <a:prstGeom prst="downArrowCallout">
            <a:avLst>
              <a:gd name="adj1" fmla="val 132640"/>
              <a:gd name="adj2" fmla="val 211149"/>
              <a:gd name="adj3" fmla="val 26754"/>
              <a:gd name="adj4" fmla="val 64977"/>
            </a:avLst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502206" y="302738"/>
            <a:ext cx="9039702" cy="1016460"/>
          </a:xfrm>
        </p:spPr>
        <p:txBody>
          <a:bodyPr/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Exercise slide title</a:t>
            </a:r>
            <a:endParaRPr lang="en-GB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5308477" y="1718108"/>
            <a:ext cx="4582729" cy="4657982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/>
              <a:t>Outcomes </a:t>
            </a:r>
          </a:p>
          <a:p>
            <a:pPr lvl="0"/>
            <a:r>
              <a:rPr lang="en-US" dirty="0"/>
              <a:t>feedback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510933" y="1718108"/>
            <a:ext cx="4511124" cy="46961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64404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actical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own Arrow Callout 6"/>
          <p:cNvSpPr/>
          <p:nvPr userDrawn="1"/>
        </p:nvSpPr>
        <p:spPr>
          <a:xfrm>
            <a:off x="510933" y="419982"/>
            <a:ext cx="9022248" cy="1183585"/>
          </a:xfrm>
          <a:prstGeom prst="downArrowCallout">
            <a:avLst>
              <a:gd name="adj1" fmla="val 132640"/>
              <a:gd name="adj2" fmla="val 211149"/>
              <a:gd name="adj3" fmla="val 26754"/>
              <a:gd name="adj4" fmla="val 6497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Practical Slide Title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 hasCustomPrompt="1"/>
          </p:nvPr>
        </p:nvSpPr>
        <p:spPr>
          <a:xfrm>
            <a:off x="511679" y="1718108"/>
            <a:ext cx="9022248" cy="4734342"/>
          </a:xfrm>
        </p:spPr>
        <p:txBody>
          <a:bodyPr/>
          <a:lstStyle/>
          <a:p>
            <a:r>
              <a:rPr lang="en-GB" dirty="0"/>
              <a:t>Name of exercise and work book page number</a:t>
            </a:r>
          </a:p>
          <a:p>
            <a:pPr lvl="1"/>
            <a:r>
              <a:rPr lang="en-GB" dirty="0"/>
              <a:t>Brief summary of exercise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036878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actical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511679" y="1718108"/>
            <a:ext cx="4582729" cy="4657982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/>
              <a:t>Aim of practical</a:t>
            </a:r>
          </a:p>
          <a:p>
            <a:pPr lvl="0"/>
            <a:r>
              <a:rPr lang="en-US" dirty="0"/>
              <a:t>Description</a:t>
            </a:r>
          </a:p>
          <a:p>
            <a:pPr lvl="0"/>
            <a:r>
              <a:rPr lang="en-US" dirty="0"/>
              <a:t>materials</a:t>
            </a:r>
            <a:endParaRPr lang="en-GB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5308477" y="1718108"/>
            <a:ext cx="4582729" cy="4657982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/>
              <a:t>Outcomes </a:t>
            </a:r>
          </a:p>
          <a:p>
            <a:pPr lvl="0"/>
            <a:r>
              <a:rPr lang="en-US" dirty="0"/>
              <a:t>feedback</a:t>
            </a:r>
            <a:endParaRPr lang="en-GB" dirty="0"/>
          </a:p>
        </p:txBody>
      </p:sp>
      <p:sp>
        <p:nvSpPr>
          <p:cNvPr id="10" name="Down Arrow Callout 9"/>
          <p:cNvSpPr/>
          <p:nvPr userDrawn="1"/>
        </p:nvSpPr>
        <p:spPr>
          <a:xfrm>
            <a:off x="510933" y="419982"/>
            <a:ext cx="9022248" cy="1183585"/>
          </a:xfrm>
          <a:prstGeom prst="downArrowCallout">
            <a:avLst>
              <a:gd name="adj1" fmla="val 132640"/>
              <a:gd name="adj2" fmla="val 211149"/>
              <a:gd name="adj3" fmla="val 26754"/>
              <a:gd name="adj4" fmla="val 6497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502206" y="302738"/>
            <a:ext cx="9039702" cy="1016460"/>
          </a:xfrm>
        </p:spPr>
        <p:txBody>
          <a:bodyPr/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Practical Slide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495396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actical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511679" y="1718108"/>
            <a:ext cx="4581983" cy="2290811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Aims</a:t>
            </a:r>
            <a:endParaRPr lang="en-GB" dirty="0"/>
          </a:p>
        </p:txBody>
      </p:sp>
      <p:sp>
        <p:nvSpPr>
          <p:cNvPr id="4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5380082" y="4237999"/>
            <a:ext cx="4581983" cy="2290811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feedback</a:t>
            </a:r>
            <a:endParaRPr lang="en-GB" dirty="0"/>
          </a:p>
        </p:txBody>
      </p:sp>
      <p:sp>
        <p:nvSpPr>
          <p:cNvPr id="5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510933" y="4237999"/>
            <a:ext cx="4581983" cy="2290811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description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5308477" y="1718108"/>
            <a:ext cx="4581983" cy="2290811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material</a:t>
            </a:r>
            <a:endParaRPr lang="en-GB" dirty="0"/>
          </a:p>
        </p:txBody>
      </p:sp>
      <p:sp>
        <p:nvSpPr>
          <p:cNvPr id="8" name="Down Arrow Callout 7"/>
          <p:cNvSpPr/>
          <p:nvPr userDrawn="1"/>
        </p:nvSpPr>
        <p:spPr>
          <a:xfrm>
            <a:off x="510933" y="419982"/>
            <a:ext cx="9022248" cy="1183585"/>
          </a:xfrm>
          <a:prstGeom prst="downArrowCallout">
            <a:avLst>
              <a:gd name="adj1" fmla="val 132640"/>
              <a:gd name="adj2" fmla="val 211149"/>
              <a:gd name="adj3" fmla="val 26754"/>
              <a:gd name="adj4" fmla="val 6497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502206" y="302738"/>
            <a:ext cx="9039702" cy="1016460"/>
          </a:xfrm>
        </p:spPr>
        <p:txBody>
          <a:bodyPr/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Practical Slide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59592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own Arrow Callout 5"/>
          <p:cNvSpPr/>
          <p:nvPr userDrawn="1"/>
        </p:nvSpPr>
        <p:spPr>
          <a:xfrm>
            <a:off x="510933" y="419982"/>
            <a:ext cx="9022248" cy="1183585"/>
          </a:xfrm>
          <a:prstGeom prst="downArrowCallout">
            <a:avLst>
              <a:gd name="adj1" fmla="val 132640"/>
              <a:gd name="adj2" fmla="val 211149"/>
              <a:gd name="adj3" fmla="val 26754"/>
              <a:gd name="adj4" fmla="val 64977"/>
            </a:avLst>
          </a:prstGeom>
          <a:solidFill>
            <a:schemeClr val="tx2">
              <a:lumMod val="50000"/>
            </a:schemeClr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Video Title</a:t>
            </a:r>
            <a:endParaRPr lang="en-GB" dirty="0"/>
          </a:p>
        </p:txBody>
      </p:sp>
      <p:pic>
        <p:nvPicPr>
          <p:cNvPr id="2056" name="Picture 8" descr="C:\Users\victoriah\AppData\Local\Microsoft\Windows\Temporary Internet Files\Content.IE5\LLZYOCIS\movie-clapperboard[1].gif"/>
          <p:cNvPicPr>
            <a:picLocks noChangeAspect="1" noChangeArrowheads="1" noCrop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7867" y="4161639"/>
            <a:ext cx="1488650" cy="1841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3"/>
          <p:cNvSpPr>
            <a:spLocks noGrp="1"/>
          </p:cNvSpPr>
          <p:nvPr>
            <p:ph sz="quarter" idx="10" hasCustomPrompt="1"/>
          </p:nvPr>
        </p:nvSpPr>
        <p:spPr>
          <a:xfrm>
            <a:off x="511679" y="1718108"/>
            <a:ext cx="9022248" cy="4657982"/>
          </a:xfrm>
        </p:spPr>
        <p:txBody>
          <a:bodyPr/>
          <a:lstStyle/>
          <a:p>
            <a:pPr lvl="0"/>
            <a:r>
              <a:rPr lang="en-US" dirty="0"/>
              <a:t>Brief description of video *note facilitator voice over of description should be included in the facilitator guide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28390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question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Questions slide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 hasCustomPrompt="1"/>
          </p:nvPr>
        </p:nvSpPr>
        <p:spPr>
          <a:xfrm>
            <a:off x="511679" y="1718108"/>
            <a:ext cx="9022248" cy="4657982"/>
          </a:xfrm>
        </p:spPr>
        <p:txBody>
          <a:bodyPr/>
          <a:lstStyle/>
          <a:p>
            <a:pPr lvl="0"/>
            <a:r>
              <a:rPr lang="en-US" dirty="0"/>
              <a:t>6-8 questions based on entire content of module – presentation, video, practical or activities</a:t>
            </a:r>
          </a:p>
        </p:txBody>
      </p:sp>
    </p:spTree>
    <p:extLst>
      <p:ext uri="{BB962C8B-B14F-4D97-AF65-F5344CB8AC3E}">
        <p14:creationId xmlns:p14="http://schemas.microsoft.com/office/powerpoint/2010/main" val="132121668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Key message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own Arrow Callout 4"/>
          <p:cNvSpPr/>
          <p:nvPr userDrawn="1"/>
        </p:nvSpPr>
        <p:spPr>
          <a:xfrm>
            <a:off x="510933" y="419982"/>
            <a:ext cx="9022248" cy="1183585"/>
          </a:xfrm>
          <a:prstGeom prst="downArrowCallout">
            <a:avLst>
              <a:gd name="adj1" fmla="val 132640"/>
              <a:gd name="adj2" fmla="val 211149"/>
              <a:gd name="adj3" fmla="val 26754"/>
              <a:gd name="adj4" fmla="val 64977"/>
            </a:avLst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Key messages </a:t>
            </a:r>
            <a:endParaRPr lang="en-GB" dirty="0"/>
          </a:p>
        </p:txBody>
      </p:sp>
      <p:sp>
        <p:nvSpPr>
          <p:cNvPr id="3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487811" y="1614705"/>
            <a:ext cx="9068492" cy="4330268"/>
          </a:xfrm>
        </p:spPr>
        <p:txBody>
          <a:bodyPr/>
          <a:lstStyle>
            <a:lvl1pPr marL="117271" marR="0" indent="0" algn="l" defTabSz="859262" rtl="0" eaLnBrk="1" fontAlgn="base" latinLnBrk="0" hangingPunct="1">
              <a:lnSpc>
                <a:spcPct val="100000"/>
              </a:lnSpc>
              <a:spcBef>
                <a:spcPts val="429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Arial" panose="020B0604020202020204" pitchFamily="34" charset="0"/>
              <a:buNone/>
              <a:tabLst/>
              <a:defRPr lang="en-US" sz="2631" b="0" i="0" kern="1200" baseline="0" dirty="0" smtClean="0">
                <a:solidFill>
                  <a:schemeClr val="tx2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marL="390903" marR="0" lvl="0" indent="-273632" algn="l" defTabSz="859262" rtl="0" eaLnBrk="1" fontAlgn="base" latinLnBrk="0" hangingPunct="1">
              <a:lnSpc>
                <a:spcPct val="100000"/>
              </a:lnSpc>
              <a:spcBef>
                <a:spcPts val="429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Arial" panose="020B0604020202020204" pitchFamily="34" charset="0"/>
              <a:buChar char="►"/>
              <a:tabLst/>
              <a:defRPr/>
            </a:pPr>
            <a:r>
              <a:rPr lang="en-US" dirty="0"/>
              <a:t>4-6 key points based on entire content of module – presentation, video, practical or activities</a:t>
            </a:r>
          </a:p>
          <a:p>
            <a:pPr marL="390903" lvl="0" indent="-273632" algn="l" rtl="0" eaLnBrk="1" fontAlgn="base" hangingPunct="1">
              <a:spcBef>
                <a:spcPts val="429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Arial" panose="020B0604020202020204" pitchFamily="34" charset="0"/>
              <a:buChar char="►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67532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0533" y="2012414"/>
            <a:ext cx="4268748" cy="47965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4833" y="2012414"/>
            <a:ext cx="4268748" cy="47965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ED2D2-BA0A-294A-8375-5ADBC9B176A3}" type="datetime1">
              <a:rPr lang="en-ZA" smtClean="0"/>
              <a:t>2018/03/06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93656" y="7038443"/>
            <a:ext cx="2259925" cy="402483"/>
          </a:xfrm>
          <a:prstGeom prst="rect">
            <a:avLst/>
          </a:prstGeom>
        </p:spPr>
        <p:txBody>
          <a:bodyPr/>
          <a:lstStyle/>
          <a:p>
            <a:fld id="{E2C4D301-A70E-3E43-AE0A-9757AD428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841" y="402484"/>
            <a:ext cx="8663047" cy="146118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842" y="1853171"/>
            <a:ext cx="4249130" cy="908210"/>
          </a:xfrm>
        </p:spPr>
        <p:txBody>
          <a:bodyPr anchor="b"/>
          <a:lstStyle>
            <a:lvl1pPr marL="0" indent="0">
              <a:buNone/>
              <a:defRPr sz="2471" b="1"/>
            </a:lvl1pPr>
            <a:lvl2pPr marL="470915" indent="0">
              <a:buNone/>
              <a:defRPr sz="2060" b="1"/>
            </a:lvl2pPr>
            <a:lvl3pPr marL="941831" indent="0">
              <a:buNone/>
              <a:defRPr sz="1854" b="1"/>
            </a:lvl3pPr>
            <a:lvl4pPr marL="1412746" indent="0">
              <a:buNone/>
              <a:defRPr sz="1647" b="1"/>
            </a:lvl4pPr>
            <a:lvl5pPr marL="1883662" indent="0">
              <a:buNone/>
              <a:defRPr sz="1647" b="1"/>
            </a:lvl5pPr>
            <a:lvl6pPr marL="2354577" indent="0">
              <a:buNone/>
              <a:defRPr sz="1647" b="1"/>
            </a:lvl6pPr>
            <a:lvl7pPr marL="2825493" indent="0">
              <a:buNone/>
              <a:defRPr sz="1647" b="1"/>
            </a:lvl7pPr>
            <a:lvl8pPr marL="3296408" indent="0">
              <a:buNone/>
              <a:defRPr sz="1647" b="1"/>
            </a:lvl8pPr>
            <a:lvl9pPr marL="3767324" indent="0">
              <a:buNone/>
              <a:defRPr sz="164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1842" y="2761381"/>
            <a:ext cx="4249130" cy="40615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4834" y="1853171"/>
            <a:ext cx="4270056" cy="908210"/>
          </a:xfrm>
        </p:spPr>
        <p:txBody>
          <a:bodyPr anchor="b"/>
          <a:lstStyle>
            <a:lvl1pPr marL="0" indent="0">
              <a:buNone/>
              <a:defRPr sz="2471" b="1"/>
            </a:lvl1pPr>
            <a:lvl2pPr marL="470915" indent="0">
              <a:buNone/>
              <a:defRPr sz="2060" b="1"/>
            </a:lvl2pPr>
            <a:lvl3pPr marL="941831" indent="0">
              <a:buNone/>
              <a:defRPr sz="1854" b="1"/>
            </a:lvl3pPr>
            <a:lvl4pPr marL="1412746" indent="0">
              <a:buNone/>
              <a:defRPr sz="1647" b="1"/>
            </a:lvl4pPr>
            <a:lvl5pPr marL="1883662" indent="0">
              <a:buNone/>
              <a:defRPr sz="1647" b="1"/>
            </a:lvl5pPr>
            <a:lvl6pPr marL="2354577" indent="0">
              <a:buNone/>
              <a:defRPr sz="1647" b="1"/>
            </a:lvl6pPr>
            <a:lvl7pPr marL="2825493" indent="0">
              <a:buNone/>
              <a:defRPr sz="1647" b="1"/>
            </a:lvl7pPr>
            <a:lvl8pPr marL="3296408" indent="0">
              <a:buNone/>
              <a:defRPr sz="1647" b="1"/>
            </a:lvl8pPr>
            <a:lvl9pPr marL="3767324" indent="0">
              <a:buNone/>
              <a:defRPr sz="164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4834" y="2761381"/>
            <a:ext cx="4270056" cy="40615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324ED-3850-6149-8C7F-1751BEE79947}" type="datetime1">
              <a:rPr lang="en-ZA" smtClean="0"/>
              <a:t>2018/03/06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093656" y="7038443"/>
            <a:ext cx="2259925" cy="402483"/>
          </a:xfrm>
          <a:prstGeom prst="rect">
            <a:avLst/>
          </a:prstGeom>
        </p:spPr>
        <p:txBody>
          <a:bodyPr/>
          <a:lstStyle/>
          <a:p>
            <a:fld id="{E2C4D301-A70E-3E43-AE0A-9757AD428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55E93-F395-694D-987D-50BDD56F325B}" type="datetime1">
              <a:rPr lang="en-ZA" smtClean="0"/>
              <a:t>2018/03/06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93656" y="7038443"/>
            <a:ext cx="2259925" cy="402483"/>
          </a:xfrm>
          <a:prstGeom prst="rect">
            <a:avLst/>
          </a:prstGeom>
        </p:spPr>
        <p:txBody>
          <a:bodyPr/>
          <a:lstStyle/>
          <a:p>
            <a:fld id="{E2C4D301-A70E-3E43-AE0A-9757AD428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E8C9B-B95B-D745-BDE5-935B2EFE4275}" type="datetime1">
              <a:rPr lang="en-ZA" smtClean="0"/>
              <a:t>2018/03/06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93656" y="7038443"/>
            <a:ext cx="2259925" cy="402483"/>
          </a:xfrm>
          <a:prstGeom prst="rect">
            <a:avLst/>
          </a:prstGeom>
        </p:spPr>
        <p:txBody>
          <a:bodyPr/>
          <a:lstStyle/>
          <a:p>
            <a:fld id="{E2C4D301-A70E-3E43-AE0A-9757AD428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841" y="503978"/>
            <a:ext cx="3239488" cy="1763924"/>
          </a:xfrm>
        </p:spPr>
        <p:txBody>
          <a:bodyPr anchor="b"/>
          <a:lstStyle>
            <a:lvl1pPr>
              <a:defRPr sz="329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0057" y="1088456"/>
            <a:ext cx="5084832" cy="5372269"/>
          </a:xfrm>
        </p:spPr>
        <p:txBody>
          <a:bodyPr/>
          <a:lstStyle>
            <a:lvl1pPr>
              <a:defRPr sz="3296"/>
            </a:lvl1pPr>
            <a:lvl2pPr>
              <a:defRPr sz="2885"/>
            </a:lvl2pPr>
            <a:lvl3pPr>
              <a:defRPr sz="2471"/>
            </a:lvl3pPr>
            <a:lvl4pPr>
              <a:defRPr sz="2060"/>
            </a:lvl4pPr>
            <a:lvl5pPr>
              <a:defRPr sz="2060"/>
            </a:lvl5pPr>
            <a:lvl6pPr>
              <a:defRPr sz="2060"/>
            </a:lvl6pPr>
            <a:lvl7pPr>
              <a:defRPr sz="2060"/>
            </a:lvl7pPr>
            <a:lvl8pPr>
              <a:defRPr sz="2060"/>
            </a:lvl8pPr>
            <a:lvl9pPr>
              <a:defRPr sz="206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1841" y="2267902"/>
            <a:ext cx="3239488" cy="4201570"/>
          </a:xfrm>
        </p:spPr>
        <p:txBody>
          <a:bodyPr/>
          <a:lstStyle>
            <a:lvl1pPr marL="0" indent="0">
              <a:buNone/>
              <a:defRPr sz="1647"/>
            </a:lvl1pPr>
            <a:lvl2pPr marL="470915" indent="0">
              <a:buNone/>
              <a:defRPr sz="1442"/>
            </a:lvl2pPr>
            <a:lvl3pPr marL="941831" indent="0">
              <a:buNone/>
              <a:defRPr sz="1236"/>
            </a:lvl3pPr>
            <a:lvl4pPr marL="1412746" indent="0">
              <a:buNone/>
              <a:defRPr sz="1030"/>
            </a:lvl4pPr>
            <a:lvl5pPr marL="1883662" indent="0">
              <a:buNone/>
              <a:defRPr sz="1030"/>
            </a:lvl5pPr>
            <a:lvl6pPr marL="2354577" indent="0">
              <a:buNone/>
              <a:defRPr sz="1030"/>
            </a:lvl6pPr>
            <a:lvl7pPr marL="2825493" indent="0">
              <a:buNone/>
              <a:defRPr sz="1030"/>
            </a:lvl7pPr>
            <a:lvl8pPr marL="3296408" indent="0">
              <a:buNone/>
              <a:defRPr sz="1030"/>
            </a:lvl8pPr>
            <a:lvl9pPr marL="3767324" indent="0">
              <a:buNone/>
              <a:defRPr sz="103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4A11E-BAAD-0D4D-905C-010056BB2835}" type="datetime1">
              <a:rPr lang="en-ZA" smtClean="0"/>
              <a:t>2018/03/06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93656" y="7038443"/>
            <a:ext cx="2259925" cy="402483"/>
          </a:xfrm>
          <a:prstGeom prst="rect">
            <a:avLst/>
          </a:prstGeom>
        </p:spPr>
        <p:txBody>
          <a:bodyPr/>
          <a:lstStyle/>
          <a:p>
            <a:fld id="{E2C4D301-A70E-3E43-AE0A-9757AD428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841" y="503978"/>
            <a:ext cx="3239488" cy="1763924"/>
          </a:xfrm>
        </p:spPr>
        <p:txBody>
          <a:bodyPr anchor="b"/>
          <a:lstStyle>
            <a:lvl1pPr>
              <a:defRPr sz="329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0057" y="1088456"/>
            <a:ext cx="5084832" cy="5372269"/>
          </a:xfrm>
        </p:spPr>
        <p:txBody>
          <a:bodyPr anchor="t"/>
          <a:lstStyle>
            <a:lvl1pPr marL="0" indent="0">
              <a:buNone/>
              <a:defRPr sz="3296"/>
            </a:lvl1pPr>
            <a:lvl2pPr marL="470915" indent="0">
              <a:buNone/>
              <a:defRPr sz="2885"/>
            </a:lvl2pPr>
            <a:lvl3pPr marL="941831" indent="0">
              <a:buNone/>
              <a:defRPr sz="2471"/>
            </a:lvl3pPr>
            <a:lvl4pPr marL="1412746" indent="0">
              <a:buNone/>
              <a:defRPr sz="2060"/>
            </a:lvl4pPr>
            <a:lvl5pPr marL="1883662" indent="0">
              <a:buNone/>
              <a:defRPr sz="2060"/>
            </a:lvl5pPr>
            <a:lvl6pPr marL="2354577" indent="0">
              <a:buNone/>
              <a:defRPr sz="2060"/>
            </a:lvl6pPr>
            <a:lvl7pPr marL="2825493" indent="0">
              <a:buNone/>
              <a:defRPr sz="2060"/>
            </a:lvl7pPr>
            <a:lvl8pPr marL="3296408" indent="0">
              <a:buNone/>
              <a:defRPr sz="2060"/>
            </a:lvl8pPr>
            <a:lvl9pPr marL="3767324" indent="0">
              <a:buNone/>
              <a:defRPr sz="206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1841" y="2267902"/>
            <a:ext cx="3239488" cy="4201570"/>
          </a:xfrm>
        </p:spPr>
        <p:txBody>
          <a:bodyPr/>
          <a:lstStyle>
            <a:lvl1pPr marL="0" indent="0">
              <a:buNone/>
              <a:defRPr sz="1647"/>
            </a:lvl1pPr>
            <a:lvl2pPr marL="470915" indent="0">
              <a:buNone/>
              <a:defRPr sz="1442"/>
            </a:lvl2pPr>
            <a:lvl3pPr marL="941831" indent="0">
              <a:buNone/>
              <a:defRPr sz="1236"/>
            </a:lvl3pPr>
            <a:lvl4pPr marL="1412746" indent="0">
              <a:buNone/>
              <a:defRPr sz="1030"/>
            </a:lvl4pPr>
            <a:lvl5pPr marL="1883662" indent="0">
              <a:buNone/>
              <a:defRPr sz="1030"/>
            </a:lvl5pPr>
            <a:lvl6pPr marL="2354577" indent="0">
              <a:buNone/>
              <a:defRPr sz="1030"/>
            </a:lvl6pPr>
            <a:lvl7pPr marL="2825493" indent="0">
              <a:buNone/>
              <a:defRPr sz="1030"/>
            </a:lvl7pPr>
            <a:lvl8pPr marL="3296408" indent="0">
              <a:buNone/>
              <a:defRPr sz="1030"/>
            </a:lvl8pPr>
            <a:lvl9pPr marL="3767324" indent="0">
              <a:buNone/>
              <a:defRPr sz="103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2C0E3-FCE5-6B46-BC28-D1B389589141}" type="datetime1">
              <a:rPr lang="en-ZA" smtClean="0"/>
              <a:t>2018/03/06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93656" y="7038443"/>
            <a:ext cx="2259925" cy="402483"/>
          </a:xfrm>
          <a:prstGeom prst="rect">
            <a:avLst/>
          </a:prstGeom>
        </p:spPr>
        <p:txBody>
          <a:bodyPr/>
          <a:lstStyle/>
          <a:p>
            <a:fld id="{E2C4D301-A70E-3E43-AE0A-9757AD428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9E239-E30F-4F44-8B06-B284D3F2FFF4}" type="datetime1">
              <a:rPr lang="en-ZA" smtClean="0"/>
              <a:t>2018/03/06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93656" y="7038443"/>
            <a:ext cx="2259925" cy="402483"/>
          </a:xfrm>
          <a:prstGeom prst="rect">
            <a:avLst/>
          </a:prstGeom>
        </p:spPr>
        <p:txBody>
          <a:bodyPr/>
          <a:lstStyle/>
          <a:p>
            <a:fld id="{E2C4D301-A70E-3E43-AE0A-9757AD428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0534" y="402484"/>
            <a:ext cx="8663047" cy="1461188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0534" y="2012414"/>
            <a:ext cx="8663047" cy="479654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0534" y="7006701"/>
            <a:ext cx="2259925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3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E73051-DB30-A64F-9FD3-2512FC6A75D9}" type="datetime1">
              <a:rPr lang="en-ZA" smtClean="0"/>
              <a:t>2018/03/06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27113" y="7006701"/>
            <a:ext cx="338988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3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836135" y="6996068"/>
            <a:ext cx="506303" cy="295932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125" b="1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</a:lstStyle>
          <a:p>
            <a:fld id="{F699B3C4-AA33-E74C-9AE8-E97D7C86624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1501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  <p:sldLayoutId id="2147483752" r:id="rId12"/>
    <p:sldLayoutId id="2147483753" r:id="rId13"/>
    <p:sldLayoutId id="2147483754" r:id="rId14"/>
    <p:sldLayoutId id="2147483756" r:id="rId15"/>
    <p:sldLayoutId id="2147483757" r:id="rId16"/>
    <p:sldLayoutId id="2147483713" r:id="rId17"/>
    <p:sldLayoutId id="2147483737" r:id="rId18"/>
    <p:sldLayoutId id="2147483738" r:id="rId19"/>
    <p:sldLayoutId id="2147483724" r:id="rId20"/>
    <p:sldLayoutId id="2147483732" r:id="rId21"/>
    <p:sldLayoutId id="2147483725" r:id="rId22"/>
    <p:sldLayoutId id="2147483735" r:id="rId23"/>
    <p:sldLayoutId id="2147483736" r:id="rId24"/>
    <p:sldLayoutId id="2147483729" r:id="rId25"/>
    <p:sldLayoutId id="2147483726" r:id="rId26"/>
    <p:sldLayoutId id="2147483727" r:id="rId27"/>
  </p:sldLayoutIdLst>
  <p:hf hdr="0" ftr="0" dt="0"/>
  <p:txStyles>
    <p:titleStyle>
      <a:lvl1pPr algn="l" defTabSz="941831" rtl="0" eaLnBrk="1" latinLnBrk="0" hangingPunct="1">
        <a:lnSpc>
          <a:spcPct val="90000"/>
        </a:lnSpc>
        <a:spcBef>
          <a:spcPct val="0"/>
        </a:spcBef>
        <a:buNone/>
        <a:defRPr sz="2626" b="1" i="1" kern="1200">
          <a:solidFill>
            <a:schemeClr val="tx1"/>
          </a:solidFill>
          <a:latin typeface="Trebuchet MS" charset="0"/>
          <a:ea typeface="Trebuchet MS" charset="0"/>
          <a:cs typeface="Trebuchet MS" charset="0"/>
        </a:defRPr>
      </a:lvl1pPr>
    </p:titleStyle>
    <p:bodyStyle>
      <a:lvl1pPr marL="235458" indent="-235458" algn="l" defTabSz="941831" rtl="0" eaLnBrk="1" latinLnBrk="0" hangingPunct="1">
        <a:lnSpc>
          <a:spcPct val="100000"/>
        </a:lnSpc>
        <a:spcBef>
          <a:spcPts val="1030"/>
        </a:spcBef>
        <a:spcAft>
          <a:spcPts val="563"/>
        </a:spcAft>
        <a:buClr>
          <a:srgbClr val="DC1F26"/>
        </a:buClr>
        <a:buFont typeface="Wingdings" charset="2"/>
        <a:buChar char="§"/>
        <a:defRPr sz="1501" kern="1200">
          <a:solidFill>
            <a:schemeClr val="tx1">
              <a:lumMod val="50000"/>
              <a:lumOff val="50000"/>
            </a:schemeClr>
          </a:solidFill>
          <a:latin typeface="Trebuchet MS" charset="0"/>
          <a:ea typeface="Trebuchet MS" charset="0"/>
          <a:cs typeface="Trebuchet MS" charset="0"/>
        </a:defRPr>
      </a:lvl1pPr>
      <a:lvl2pPr marL="706373" indent="-235458" algn="l" defTabSz="941831" rtl="0" eaLnBrk="1" latinLnBrk="0" hangingPunct="1">
        <a:lnSpc>
          <a:spcPct val="100000"/>
        </a:lnSpc>
        <a:spcBef>
          <a:spcPts val="515"/>
        </a:spcBef>
        <a:spcAft>
          <a:spcPts val="563"/>
        </a:spcAft>
        <a:buClr>
          <a:srgbClr val="DC1F26"/>
        </a:buClr>
        <a:buFont typeface="Wingdings" charset="2"/>
        <a:buChar char="§"/>
        <a:defRPr sz="1501" kern="1200">
          <a:solidFill>
            <a:schemeClr val="tx1">
              <a:lumMod val="50000"/>
              <a:lumOff val="50000"/>
            </a:schemeClr>
          </a:solidFill>
          <a:latin typeface="Trebuchet MS" charset="0"/>
          <a:ea typeface="Trebuchet MS" charset="0"/>
          <a:cs typeface="Trebuchet MS" charset="0"/>
        </a:defRPr>
      </a:lvl2pPr>
      <a:lvl3pPr marL="1177289" indent="-235458" algn="l" defTabSz="941831" rtl="0" eaLnBrk="1" latinLnBrk="0" hangingPunct="1">
        <a:lnSpc>
          <a:spcPct val="100000"/>
        </a:lnSpc>
        <a:spcBef>
          <a:spcPts val="515"/>
        </a:spcBef>
        <a:spcAft>
          <a:spcPts val="563"/>
        </a:spcAft>
        <a:buClr>
          <a:srgbClr val="DC1F26"/>
        </a:buClr>
        <a:buFont typeface="Wingdings" charset="2"/>
        <a:buChar char="§"/>
        <a:defRPr sz="1501" kern="1200">
          <a:solidFill>
            <a:schemeClr val="tx1">
              <a:lumMod val="50000"/>
              <a:lumOff val="50000"/>
            </a:schemeClr>
          </a:solidFill>
          <a:latin typeface="Trebuchet MS" charset="0"/>
          <a:ea typeface="Trebuchet MS" charset="0"/>
          <a:cs typeface="Trebuchet MS" charset="0"/>
        </a:defRPr>
      </a:lvl3pPr>
      <a:lvl4pPr marL="1648205" indent="-235458" algn="l" defTabSz="941831" rtl="0" eaLnBrk="1" latinLnBrk="0" hangingPunct="1">
        <a:lnSpc>
          <a:spcPct val="100000"/>
        </a:lnSpc>
        <a:spcBef>
          <a:spcPts val="515"/>
        </a:spcBef>
        <a:spcAft>
          <a:spcPts val="563"/>
        </a:spcAft>
        <a:buClr>
          <a:srgbClr val="DC1F26"/>
        </a:buClr>
        <a:buFont typeface="Wingdings" charset="2"/>
        <a:buChar char="§"/>
        <a:defRPr sz="1501" kern="1200">
          <a:solidFill>
            <a:schemeClr val="tx1">
              <a:lumMod val="50000"/>
              <a:lumOff val="50000"/>
            </a:schemeClr>
          </a:solidFill>
          <a:latin typeface="Trebuchet MS" charset="0"/>
          <a:ea typeface="Trebuchet MS" charset="0"/>
          <a:cs typeface="Trebuchet MS" charset="0"/>
        </a:defRPr>
      </a:lvl4pPr>
      <a:lvl5pPr marL="2119119" indent="-235458" algn="l" defTabSz="941831" rtl="0" eaLnBrk="1" latinLnBrk="0" hangingPunct="1">
        <a:lnSpc>
          <a:spcPct val="100000"/>
        </a:lnSpc>
        <a:spcBef>
          <a:spcPts val="515"/>
        </a:spcBef>
        <a:spcAft>
          <a:spcPts val="563"/>
        </a:spcAft>
        <a:buClr>
          <a:srgbClr val="DC1F26"/>
        </a:buClr>
        <a:buFont typeface="Wingdings" charset="2"/>
        <a:buChar char="§"/>
        <a:defRPr sz="1501" kern="1200">
          <a:solidFill>
            <a:schemeClr val="tx1">
              <a:lumMod val="50000"/>
              <a:lumOff val="50000"/>
            </a:schemeClr>
          </a:solidFill>
          <a:latin typeface="Trebuchet MS" charset="0"/>
          <a:ea typeface="Trebuchet MS" charset="0"/>
          <a:cs typeface="Trebuchet MS" charset="0"/>
        </a:defRPr>
      </a:lvl5pPr>
      <a:lvl6pPr marL="2590036" indent="-235458" algn="l" defTabSz="941831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854" kern="1200">
          <a:solidFill>
            <a:schemeClr val="tx1"/>
          </a:solidFill>
          <a:latin typeface="+mn-lt"/>
          <a:ea typeface="+mn-ea"/>
          <a:cs typeface="+mn-cs"/>
        </a:defRPr>
      </a:lvl6pPr>
      <a:lvl7pPr marL="3060951" indent="-235458" algn="l" defTabSz="941831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854" kern="1200">
          <a:solidFill>
            <a:schemeClr val="tx1"/>
          </a:solidFill>
          <a:latin typeface="+mn-lt"/>
          <a:ea typeface="+mn-ea"/>
          <a:cs typeface="+mn-cs"/>
        </a:defRPr>
      </a:lvl7pPr>
      <a:lvl8pPr marL="3531867" indent="-235458" algn="l" defTabSz="941831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854" kern="1200">
          <a:solidFill>
            <a:schemeClr val="tx1"/>
          </a:solidFill>
          <a:latin typeface="+mn-lt"/>
          <a:ea typeface="+mn-ea"/>
          <a:cs typeface="+mn-cs"/>
        </a:defRPr>
      </a:lvl8pPr>
      <a:lvl9pPr marL="4002782" indent="-235458" algn="l" defTabSz="941831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85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41831" rtl="0" eaLnBrk="1" latinLnBrk="0" hangingPunct="1">
        <a:defRPr sz="1854" kern="1200">
          <a:solidFill>
            <a:schemeClr val="tx1"/>
          </a:solidFill>
          <a:latin typeface="+mn-lt"/>
          <a:ea typeface="+mn-ea"/>
          <a:cs typeface="+mn-cs"/>
        </a:defRPr>
      </a:lvl1pPr>
      <a:lvl2pPr marL="470915" algn="l" defTabSz="941831" rtl="0" eaLnBrk="1" latinLnBrk="0" hangingPunct="1">
        <a:defRPr sz="1854" kern="1200">
          <a:solidFill>
            <a:schemeClr val="tx1"/>
          </a:solidFill>
          <a:latin typeface="+mn-lt"/>
          <a:ea typeface="+mn-ea"/>
          <a:cs typeface="+mn-cs"/>
        </a:defRPr>
      </a:lvl2pPr>
      <a:lvl3pPr marL="941831" algn="l" defTabSz="941831" rtl="0" eaLnBrk="1" latinLnBrk="0" hangingPunct="1">
        <a:defRPr sz="1854" kern="1200">
          <a:solidFill>
            <a:schemeClr val="tx1"/>
          </a:solidFill>
          <a:latin typeface="+mn-lt"/>
          <a:ea typeface="+mn-ea"/>
          <a:cs typeface="+mn-cs"/>
        </a:defRPr>
      </a:lvl3pPr>
      <a:lvl4pPr marL="1412746" algn="l" defTabSz="941831" rtl="0" eaLnBrk="1" latinLnBrk="0" hangingPunct="1">
        <a:defRPr sz="1854" kern="1200">
          <a:solidFill>
            <a:schemeClr val="tx1"/>
          </a:solidFill>
          <a:latin typeface="+mn-lt"/>
          <a:ea typeface="+mn-ea"/>
          <a:cs typeface="+mn-cs"/>
        </a:defRPr>
      </a:lvl4pPr>
      <a:lvl5pPr marL="1883662" algn="l" defTabSz="941831" rtl="0" eaLnBrk="1" latinLnBrk="0" hangingPunct="1">
        <a:defRPr sz="1854" kern="1200">
          <a:solidFill>
            <a:schemeClr val="tx1"/>
          </a:solidFill>
          <a:latin typeface="+mn-lt"/>
          <a:ea typeface="+mn-ea"/>
          <a:cs typeface="+mn-cs"/>
        </a:defRPr>
      </a:lvl5pPr>
      <a:lvl6pPr marL="2354577" algn="l" defTabSz="941831" rtl="0" eaLnBrk="1" latinLnBrk="0" hangingPunct="1">
        <a:defRPr sz="1854" kern="1200">
          <a:solidFill>
            <a:schemeClr val="tx1"/>
          </a:solidFill>
          <a:latin typeface="+mn-lt"/>
          <a:ea typeface="+mn-ea"/>
          <a:cs typeface="+mn-cs"/>
        </a:defRPr>
      </a:lvl6pPr>
      <a:lvl7pPr marL="2825493" algn="l" defTabSz="941831" rtl="0" eaLnBrk="1" latinLnBrk="0" hangingPunct="1">
        <a:defRPr sz="1854" kern="1200">
          <a:solidFill>
            <a:schemeClr val="tx1"/>
          </a:solidFill>
          <a:latin typeface="+mn-lt"/>
          <a:ea typeface="+mn-ea"/>
          <a:cs typeface="+mn-cs"/>
        </a:defRPr>
      </a:lvl7pPr>
      <a:lvl8pPr marL="3296408" algn="l" defTabSz="941831" rtl="0" eaLnBrk="1" latinLnBrk="0" hangingPunct="1">
        <a:defRPr sz="1854" kern="1200">
          <a:solidFill>
            <a:schemeClr val="tx1"/>
          </a:solidFill>
          <a:latin typeface="+mn-lt"/>
          <a:ea typeface="+mn-ea"/>
          <a:cs typeface="+mn-cs"/>
        </a:defRPr>
      </a:lvl8pPr>
      <a:lvl9pPr marL="3767324" algn="l" defTabSz="941831" rtl="0" eaLnBrk="1" latinLnBrk="0" hangingPunct="1">
        <a:defRPr sz="185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3177884"/>
            <a:ext cx="2630184" cy="1256868"/>
          </a:xfrm>
          <a:prstGeom prst="rect">
            <a:avLst/>
          </a:prstGeom>
          <a:solidFill>
            <a:srgbClr val="DC1F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3607" y="6325428"/>
            <a:ext cx="1146477" cy="87143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845941" y="4562879"/>
            <a:ext cx="340074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charset="0"/>
                <a:ea typeface="Trebuchet MS" charset="0"/>
                <a:cs typeface="Trebuchet MS" charset="0"/>
              </a:rPr>
              <a:t>MODULE 3 (M3)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4D301-A70E-3E43-AE0A-9757AD428F12}" type="slidenum">
              <a:rPr lang="en-US" smtClean="0"/>
              <a:t>1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846980" y="3329264"/>
            <a:ext cx="561766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i="1" dirty="0">
                <a:latin typeface="Trebuchet MS" charset="0"/>
                <a:ea typeface="Trebuchet MS" charset="0"/>
                <a:cs typeface="Trebuchet MS" charset="0"/>
              </a:rPr>
              <a:t>PROCUREMENT AND INVENTORY MANAGEMENT</a:t>
            </a:r>
            <a:endParaRPr lang="en-US" sz="2800" b="1" i="1" dirty="0">
              <a:latin typeface="Trebuchet MS" charset="0"/>
              <a:ea typeface="Trebuchet MS" charset="0"/>
              <a:cs typeface="Trebuchet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8307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204914" y="1798637"/>
            <a:ext cx="7631223" cy="4611670"/>
          </a:xfrm>
        </p:spPr>
        <p:txBody>
          <a:bodyPr/>
          <a:lstStyle/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Use standard testing protocols to develop a commodity list (reagents, consumable &amp; durables). Consider the following:</a:t>
            </a:r>
          </a:p>
          <a:p>
            <a:pPr marL="698690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Cost and available ﬁnancing </a:t>
            </a:r>
          </a:p>
          <a:p>
            <a:pPr marL="698690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Storage requirements, such as cold chain, and capacity to maintain the commodities </a:t>
            </a:r>
          </a:p>
          <a:p>
            <a:pPr marL="698690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Skill level of personnel (or training requirements) </a:t>
            </a:r>
          </a:p>
          <a:p>
            <a:pPr marL="698690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Ease of use of the commodity </a:t>
            </a:r>
          </a:p>
          <a:p>
            <a:pPr marL="698690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Packaging of the commodities to facilitate distribution </a:t>
            </a:r>
          </a:p>
          <a:p>
            <a:pPr marL="698690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Shelf life </a:t>
            </a:r>
          </a:p>
          <a:p>
            <a:pPr marL="698690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Compatibility with existing instrumentation (durables)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PRODUCT SELECTION</a:t>
            </a:r>
          </a:p>
        </p:txBody>
      </p:sp>
    </p:spTree>
    <p:extLst>
      <p:ext uri="{BB962C8B-B14F-4D97-AF65-F5344CB8AC3E}">
        <p14:creationId xmlns:p14="http://schemas.microsoft.com/office/powerpoint/2010/main" val="17545098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4912" y="2625468"/>
            <a:ext cx="7631223" cy="4611670"/>
          </a:xfrm>
        </p:spPr>
        <p:txBody>
          <a:bodyPr/>
          <a:lstStyle/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Type of GeneXpert cartridges to be ordered [e.g. Xpert MTB/RIF (Ultra)]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Additional items not supplied with kit</a:t>
            </a:r>
          </a:p>
          <a:p>
            <a:r>
              <a:rPr lang="nl-NL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Catalogue numbers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Delivery Address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Contact details of receiving party </a:t>
            </a:r>
          </a:p>
          <a:p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Available digital systems (e.g. </a:t>
            </a:r>
            <a:r>
              <a:rPr lang="en-GB" sz="2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GXAlert</a:t>
            </a: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 can be used to support forecasting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117271" indent="0">
              <a:buNone/>
            </a:pPr>
            <a:br>
              <a:rPr lang="en-US" dirty="0"/>
            </a:b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nl-NL" sz="2800" dirty="0"/>
              <a:t>INFORMATION NEEDED FOR FORECASTING OF GENEXPERT SUPPLIES</a:t>
            </a:r>
            <a:endParaRPr lang="en-US" sz="2800" dirty="0"/>
          </a:p>
        </p:txBody>
      </p:sp>
      <p:grpSp>
        <p:nvGrpSpPr>
          <p:cNvPr id="7" name="Group 6"/>
          <p:cNvGrpSpPr/>
          <p:nvPr/>
        </p:nvGrpSpPr>
        <p:grpSpPr>
          <a:xfrm>
            <a:off x="1204914" y="1798637"/>
            <a:ext cx="6206567" cy="680470"/>
            <a:chOff x="1235633" y="1548691"/>
            <a:chExt cx="6206567" cy="680470"/>
          </a:xfrm>
        </p:grpSpPr>
        <p:sp>
          <p:nvSpPr>
            <p:cNvPr id="11" name="Rectangle 10"/>
            <p:cNvSpPr/>
            <p:nvPr/>
          </p:nvSpPr>
          <p:spPr>
            <a:xfrm>
              <a:off x="1752600" y="1695052"/>
              <a:ext cx="5689600" cy="387748"/>
            </a:xfrm>
            <a:prstGeom prst="rect">
              <a:avLst/>
            </a:prstGeom>
            <a:solidFill>
              <a:srgbClr val="5BBFB4"/>
            </a:solidFill>
            <a:ln>
              <a:solidFill>
                <a:srgbClr val="AEDAC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1235633" y="1548691"/>
              <a:ext cx="5966503" cy="680470"/>
              <a:chOff x="1298556" y="1534160"/>
              <a:chExt cx="5966503" cy="680470"/>
            </a:xfrm>
          </p:grpSpPr>
          <p:sp>
            <p:nvSpPr>
              <p:cNvPr id="13" name="TextBox 12"/>
              <p:cNvSpPr txBox="1"/>
              <p:nvPr/>
            </p:nvSpPr>
            <p:spPr>
              <a:xfrm>
                <a:off x="1971812" y="1716463"/>
                <a:ext cx="5293247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en-US" sz="1100" dirty="0">
                    <a:solidFill>
                      <a:schemeClr val="bg1"/>
                    </a:solidFill>
                    <a:ea typeface="Calibri" charset="0"/>
                    <a:cs typeface="Calibri" charset="0"/>
                  </a:rPr>
                  <a:t>Describe the system for procurement of GeneXpert supplies in your country</a:t>
                </a:r>
                <a:endParaRPr lang="en-US" altLang="en-US" sz="1100" u="sng" dirty="0">
                  <a:solidFill>
                    <a:schemeClr val="bg1"/>
                  </a:solidFill>
                  <a:ea typeface="Calibri" charset="0"/>
                  <a:cs typeface="Calibri" charset="0"/>
                </a:endParaRPr>
              </a:p>
            </p:txBody>
          </p:sp>
          <p:pic>
            <p:nvPicPr>
              <p:cNvPr id="14" name="Picture 13"/>
              <p:cNvPicPr>
                <a:picLocks noChangeAspect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98556" y="1534160"/>
                <a:ext cx="680400" cy="680470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8825406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 vert="horz" lIns="0" tIns="0" rIns="0" bIns="0" rtlCol="0" anchor="t">
            <a:noAutofit/>
          </a:bodyPr>
          <a:lstStyle/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Assay Cartridges 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Sample Reagent (8mL – one per test) </a:t>
            </a:r>
          </a:p>
          <a:p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Disposable transfer pipettes (one per test)</a:t>
            </a:r>
          </a:p>
          <a:p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CD containing the Assay Definition File</a:t>
            </a:r>
          </a:p>
          <a:p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CONTENT OF GENEXPERT KIT</a:t>
            </a:r>
          </a:p>
        </p:txBody>
      </p:sp>
    </p:spTree>
    <p:extLst>
      <p:ext uri="{BB962C8B-B14F-4D97-AF65-F5344CB8AC3E}">
        <p14:creationId xmlns:p14="http://schemas.microsoft.com/office/powerpoint/2010/main" val="8824962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 vert="horz" lIns="0" tIns="0" rIns="0" bIns="0" rtlCol="0">
            <a:noAutofit/>
          </a:bodyPr>
          <a:lstStyle/>
          <a:p>
            <a:r>
              <a:rPr lang="nl-NL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Biohazard </a:t>
            </a: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supplies</a:t>
            </a:r>
            <a:r>
              <a:rPr lang="nl-NL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</a:t>
            </a:r>
          </a:p>
          <a:p>
            <a:pPr marL="698690" lvl="2"/>
            <a:r>
              <a:rPr lang="nl-NL" sz="2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Bio-hazard</a:t>
            </a:r>
            <a:r>
              <a:rPr lang="nl-NL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nl-NL" sz="2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bags</a:t>
            </a:r>
            <a:r>
              <a:rPr lang="nl-NL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nl-NL" sz="2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</a:t>
            </a:r>
            <a:r>
              <a:rPr lang="nl-NL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waste </a:t>
            </a:r>
            <a:r>
              <a:rPr lang="nl-NL" sz="2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disposal</a:t>
            </a:r>
            <a:endParaRPr lang="nl-NL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698690" lvl="1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Suitable disinfectant (phenolic, bleach solution,70% alcohol, etc.) and containers for preparation and use</a:t>
            </a:r>
          </a:p>
          <a:p>
            <a:pPr marL="698690" lvl="1"/>
            <a:r>
              <a:rPr lang="nl-NL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Discard containers (for </a:t>
            </a:r>
            <a:r>
              <a:rPr lang="nl-NL" sz="2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pipettes</a:t>
            </a:r>
            <a:r>
              <a:rPr lang="nl-NL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sputum containers and </a:t>
            </a:r>
            <a:r>
              <a:rPr lang="nl-NL" sz="2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used</a:t>
            </a:r>
            <a:r>
              <a:rPr lang="nl-NL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cartridges)</a:t>
            </a:r>
          </a:p>
          <a:p>
            <a:pPr marL="698690" lvl="1"/>
            <a:r>
              <a:rPr lang="nl-NL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Contents of </a:t>
            </a:r>
            <a:r>
              <a:rPr lang="nl-NL" sz="2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spill</a:t>
            </a:r>
            <a:r>
              <a:rPr lang="nl-NL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kit</a:t>
            </a: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117271" indent="0">
              <a:buNone/>
            </a:pPr>
            <a:endParaRPr lang="en-GB" sz="2000" dirty="0"/>
          </a:p>
          <a:p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04914" y="936046"/>
            <a:ext cx="8084342" cy="759006"/>
          </a:xfrm>
        </p:spPr>
        <p:txBody>
          <a:bodyPr/>
          <a:lstStyle/>
          <a:p>
            <a:r>
              <a:rPr lang="en-GB" dirty="0"/>
              <a:t>GENEXPERT: ITEMS REQUIRED BUT NOT PROVIDED</a:t>
            </a:r>
          </a:p>
        </p:txBody>
      </p:sp>
    </p:spTree>
    <p:extLst>
      <p:ext uri="{BB962C8B-B14F-4D97-AF65-F5344CB8AC3E}">
        <p14:creationId xmlns:p14="http://schemas.microsoft.com/office/powerpoint/2010/main" val="17120174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Personal protective equipment:</a:t>
            </a:r>
          </a:p>
          <a:p>
            <a:pPr marL="698690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Laboratory coats</a:t>
            </a:r>
          </a:p>
          <a:p>
            <a:pPr marL="698690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Gloves</a:t>
            </a:r>
          </a:p>
          <a:p>
            <a:pPr marL="698690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Respirators (optional)</a:t>
            </a:r>
          </a:p>
          <a:p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Laboratory supplies:</a:t>
            </a:r>
          </a:p>
          <a:p>
            <a:pPr marL="698690"/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Paper towels (for cleaning bench tops and external surfaces of instrument)</a:t>
            </a:r>
          </a:p>
          <a:p>
            <a:pPr marL="698690"/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Soft tissue paper (for cleaning cartridge bays and plunger)</a:t>
            </a:r>
          </a:p>
          <a:p>
            <a:pPr marL="698690"/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Sample storage containers e.g. box or tray</a:t>
            </a:r>
          </a:p>
          <a:p>
            <a:pPr marL="117271" indent="0">
              <a:buNone/>
            </a:pPr>
            <a:endParaRPr lang="en-GB" sz="2000" dirty="0"/>
          </a:p>
          <a:p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698690"/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1204914" y="936046"/>
            <a:ext cx="8084342" cy="759006"/>
          </a:xfrm>
        </p:spPr>
        <p:txBody>
          <a:bodyPr/>
          <a:lstStyle/>
          <a:p>
            <a:r>
              <a:rPr lang="en-GB" dirty="0"/>
              <a:t>GENEXPERT: ITEMS REQUIRED BUT NOT PROVIDED</a:t>
            </a:r>
          </a:p>
        </p:txBody>
      </p:sp>
    </p:spTree>
    <p:extLst>
      <p:ext uri="{BB962C8B-B14F-4D97-AF65-F5344CB8AC3E}">
        <p14:creationId xmlns:p14="http://schemas.microsoft.com/office/powerpoint/2010/main" val="25002138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Stationery supplies:</a:t>
            </a:r>
          </a:p>
          <a:p>
            <a:pPr marL="698690"/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Laboratory registers and request/report forms</a:t>
            </a:r>
          </a:p>
          <a:p>
            <a:pPr marL="698690"/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Permanents markers</a:t>
            </a:r>
          </a:p>
          <a:p>
            <a:pPr marL="698690"/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Pens (red; blue or black)</a:t>
            </a:r>
          </a:p>
          <a:p>
            <a:pPr marL="698690"/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Write-on stickers (optional)</a:t>
            </a:r>
          </a:p>
          <a:p>
            <a:pPr marL="698690"/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Barcodes (optional)</a:t>
            </a:r>
          </a:p>
          <a:p>
            <a:pPr marL="698690"/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Printing paper (optional)</a:t>
            </a:r>
          </a:p>
          <a:p>
            <a:pPr marL="698690"/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Printer ink (optional)</a:t>
            </a:r>
          </a:p>
          <a:p>
            <a:pPr marL="117271" indent="0">
              <a:buNone/>
            </a:pPr>
            <a:endParaRPr lang="en-GB" dirty="0"/>
          </a:p>
        </p:txBody>
      </p:sp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1204914" y="936046"/>
            <a:ext cx="8084342" cy="759006"/>
          </a:xfrm>
        </p:spPr>
        <p:txBody>
          <a:bodyPr/>
          <a:lstStyle/>
          <a:p>
            <a:r>
              <a:rPr lang="en-GB" dirty="0"/>
              <a:t>GENEXPERT: ITEMS REQUIRED BUT NOT PROVIDED</a:t>
            </a:r>
          </a:p>
        </p:txBody>
      </p:sp>
    </p:spTree>
    <p:extLst>
      <p:ext uri="{BB962C8B-B14F-4D97-AF65-F5344CB8AC3E}">
        <p14:creationId xmlns:p14="http://schemas.microsoft.com/office/powerpoint/2010/main" val="19109795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204912" y="1951037"/>
            <a:ext cx="7631223" cy="4611670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 well-functioning programmes, forecasting, procurement, and distribution are under regulation by a national system</a:t>
            </a:r>
          </a:p>
          <a:p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Central data systems monitor both distribution and consumption rates for all laboratories</a:t>
            </a:r>
          </a:p>
          <a:p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Materials and supplies are stored in well-organized national warehouses with proper climate control conditions</a:t>
            </a:r>
          </a:p>
          <a:p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Distribution is then provided on a schedule which correlates to usage rates</a:t>
            </a:r>
          </a:p>
          <a:p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Shipments to laboratories are organized on a central calendar to ensure timely delivery</a:t>
            </a:r>
          </a:p>
          <a:p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Often regional hubs are established to facilitate local transit or pickups</a:t>
            </a:r>
          </a:p>
        </p:txBody>
      </p:sp>
      <p:sp>
        <p:nvSpPr>
          <p:cNvPr id="7" name="Title 2"/>
          <p:cNvSpPr>
            <a:spLocks noGrp="1"/>
          </p:cNvSpPr>
          <p:nvPr>
            <p:ph type="title"/>
          </p:nvPr>
        </p:nvSpPr>
        <p:spPr>
          <a:xfrm>
            <a:off x="1204914" y="936046"/>
            <a:ext cx="7631221" cy="759006"/>
          </a:xfrm>
        </p:spPr>
        <p:txBody>
          <a:bodyPr/>
          <a:lstStyle/>
          <a:p>
            <a:r>
              <a:rPr lang="en-US" dirty="0"/>
              <a:t>ORDERING &amp; DISTRIBUTION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3451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DISTRIBUTION NETWORKS*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276" y="2332037"/>
            <a:ext cx="9302496" cy="404774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722709" y="6755156"/>
            <a:ext cx="412805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DD1F26"/>
                </a:solidFill>
                <a:latin typeface="+mn-lt"/>
              </a:rPr>
              <a:t>* </a:t>
            </a:r>
            <a:r>
              <a:rPr lang="en-US" sz="1100" dirty="0" err="1">
                <a:solidFill>
                  <a:srgbClr val="DD1F26"/>
                </a:solidFill>
                <a:latin typeface="+mn-lt"/>
              </a:rPr>
              <a:t>www.stoptb.org</a:t>
            </a:r>
            <a:r>
              <a:rPr lang="en-US" sz="1100" dirty="0">
                <a:solidFill>
                  <a:srgbClr val="DD1F26"/>
                </a:solidFill>
                <a:latin typeface="+mn-lt"/>
              </a:rPr>
              <a:t>/</a:t>
            </a:r>
            <a:r>
              <a:rPr lang="en-US" sz="1100" dirty="0" err="1">
                <a:solidFill>
                  <a:srgbClr val="DD1F26"/>
                </a:solidFill>
                <a:latin typeface="+mn-lt"/>
              </a:rPr>
              <a:t>wg</a:t>
            </a:r>
            <a:r>
              <a:rPr lang="en-US" sz="1100" dirty="0">
                <a:solidFill>
                  <a:srgbClr val="DD1F26"/>
                </a:solidFill>
                <a:latin typeface="+mn-lt"/>
              </a:rPr>
              <a:t>/</a:t>
            </a:r>
            <a:r>
              <a:rPr lang="en-US" sz="1100" dirty="0" err="1">
                <a:solidFill>
                  <a:srgbClr val="DD1F26"/>
                </a:solidFill>
                <a:latin typeface="+mn-lt"/>
              </a:rPr>
              <a:t>gli</a:t>
            </a:r>
            <a:r>
              <a:rPr lang="en-US" sz="1100" dirty="0">
                <a:solidFill>
                  <a:srgbClr val="DD1F26"/>
                </a:solidFill>
                <a:latin typeface="+mn-lt"/>
              </a:rPr>
              <a:t>/assets/documents/</a:t>
            </a:r>
            <a:r>
              <a:rPr lang="en-US" sz="1100" dirty="0" err="1">
                <a:solidFill>
                  <a:srgbClr val="DD1F26"/>
                </a:solidFill>
                <a:latin typeface="+mn-lt"/>
              </a:rPr>
              <a:t>GLI_practical_guide.pdf</a:t>
            </a:r>
            <a:endParaRPr lang="en-US" sz="1100" dirty="0">
              <a:solidFill>
                <a:srgbClr val="DD1F26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357512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117271" indent="0">
              <a:buNone/>
            </a:pPr>
            <a:r>
              <a:rPr lang="nl-NL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Have a designated person for supply management to perform the </a:t>
            </a: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following</a:t>
            </a:r>
            <a:r>
              <a:rPr lang="nl-NL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</a:t>
            </a:r>
          </a:p>
          <a:p>
            <a:pPr lvl="1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Do a monthly “stock count”</a:t>
            </a:r>
          </a:p>
          <a:p>
            <a:pPr lvl="1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Maintain inventory records</a:t>
            </a:r>
          </a:p>
          <a:p>
            <a:pPr lvl="1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Determine how much to order to avoid stock-outs and expiring of cartridges</a:t>
            </a:r>
          </a:p>
          <a:p>
            <a:pPr lvl="1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Place orders in accordance with local ordering practices  </a:t>
            </a:r>
          </a:p>
          <a:p>
            <a:pPr lvl="1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Inspect and verify supplies received</a:t>
            </a:r>
          </a:p>
          <a:p>
            <a:pPr lvl="1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Ensure proper storage of stock</a:t>
            </a:r>
          </a:p>
          <a:p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800" dirty="0"/>
              <a:t>STOCK MANAGEMENT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685424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7271" indent="0">
              <a:buNone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Inspect &amp; verify the delivery of the order: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Verify contents of order received matches quantity requested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Check integrity of received supplies 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Note the date each item was received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Create or update records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Perform new lot testing (see Module M6: Quality Assurance of the Xpert MTB/RIF </a:t>
            </a:r>
            <a:r>
              <a:rPr lang="en-US" sz="2000">
                <a:solidFill>
                  <a:schemeClr val="tx1">
                    <a:lumMod val="65000"/>
                    <a:lumOff val="35000"/>
                  </a:schemeClr>
                </a:solidFill>
              </a:rPr>
              <a:t>(Ultra))  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UPON RECEIPT</a:t>
            </a:r>
          </a:p>
        </p:txBody>
      </p:sp>
    </p:spTree>
    <p:extLst>
      <p:ext uri="{BB962C8B-B14F-4D97-AF65-F5344CB8AC3E}">
        <p14:creationId xmlns:p14="http://schemas.microsoft.com/office/powerpoint/2010/main" val="26168030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idx="1"/>
            <p:extLst/>
          </p:nvPr>
        </p:nvSpPr>
        <p:spPr/>
        <p:txBody>
          <a:bodyPr vert="horz" lIns="0" tIns="0" rIns="0" bIns="0" rtlCol="0" anchor="t">
            <a:noAutofit/>
          </a:bodyPr>
          <a:lstStyle/>
          <a:p>
            <a:pPr marL="266065" indent="-266065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Product selection</a:t>
            </a:r>
          </a:p>
          <a:p>
            <a:pPr marL="266065" indent="-266065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Procurement for Xpert MTB/RIF (Ultra)*</a:t>
            </a:r>
          </a:p>
          <a:p>
            <a:pPr marL="266065" indent="-266065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Distribution</a:t>
            </a:r>
          </a:p>
          <a:p>
            <a:pPr marL="266065" indent="-266065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Stock control including storage and shelf life of supplies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CONTENTS OF THIS MODULE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784056" y="6810641"/>
            <a:ext cx="31518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>
                <a:solidFill>
                  <a:srgbClr val="DD1F26"/>
                </a:solidFill>
                <a:latin typeface="Calibri" charset="0"/>
                <a:ea typeface="Calibri" charset="0"/>
                <a:cs typeface="Calibri" charset="0"/>
              </a:rPr>
              <a:t>* Refers  to Xpert </a:t>
            </a:r>
            <a:r>
              <a:rPr lang="en-US" sz="1100" dirty="0">
                <a:solidFill>
                  <a:srgbClr val="DD1F26"/>
                </a:solidFill>
                <a:latin typeface="Calibri" charset="0"/>
                <a:ea typeface="Calibri" charset="0"/>
                <a:cs typeface="Calibri" charset="0"/>
              </a:rPr>
              <a:t>MTB/RIF and Xpert MTB/RIF Ultra</a:t>
            </a:r>
          </a:p>
        </p:txBody>
      </p:sp>
    </p:spTree>
    <p:extLst>
      <p:ext uri="{BB962C8B-B14F-4D97-AF65-F5344CB8AC3E}">
        <p14:creationId xmlns:p14="http://schemas.microsoft.com/office/powerpoint/2010/main" val="346276952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GeneXpert kits must be kept at 2-28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sym typeface="Symbol" pitchFamily="18" charset="2"/>
              </a:rPr>
              <a:t>C 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Store away from direct sunlight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Store kits the correct way up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Organize existing and new shipments by expiry date so that supplies with the soonest expiry date must be used first- “FIRST EXPIRY – FIRST OUT” (FEFO)</a:t>
            </a:r>
          </a:p>
          <a:p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PROPER STORAGE OF INVENTORY</a:t>
            </a:r>
          </a:p>
        </p:txBody>
      </p:sp>
    </p:spTree>
    <p:extLst>
      <p:ext uri="{BB962C8B-B14F-4D97-AF65-F5344CB8AC3E}">
        <p14:creationId xmlns:p14="http://schemas.microsoft.com/office/powerpoint/2010/main" val="238403597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204914" y="2484437"/>
            <a:ext cx="8312942" cy="4611670"/>
          </a:xfrm>
        </p:spPr>
        <p:txBody>
          <a:bodyPr vert="horz" lIns="0" tIns="0" rIns="0" bIns="0" rtlCol="0">
            <a:noAutofit/>
          </a:bodyPr>
          <a:lstStyle/>
          <a:p>
            <a:r>
              <a:rPr lang="en-US" sz="2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Xpert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MTB/RIF Ultra cartridges had a limited shelf life at product launch. The targeted shelf life for Xpert Ultra is 24 months (same as Xpert MTB/RIF). The current shelf life should be requested from the manufacturer or procurement agent at the time of forecasting and order placement. 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Xpert MTB/RIF and </a:t>
            </a:r>
            <a:r>
              <a:rPr lang="en-US" sz="2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Xpert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MTB/RIF Ultra cartridges are almost visually identical, except for the labelling and the reaction ‘fin’. Extreme care should be taken to segregate stocks and ensure the correct cartridges are used</a:t>
            </a:r>
          </a:p>
          <a:p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XPERT </a:t>
            </a:r>
            <a:r>
              <a:rPr lang="en-US" dirty="0"/>
              <a:t>MTB/RIF </a:t>
            </a:r>
            <a:r>
              <a:rPr lang="en-GB" dirty="0"/>
              <a:t>ULTRA SUPPLY CHAIN CONSIDERATIONS</a:t>
            </a:r>
          </a:p>
        </p:txBody>
      </p:sp>
    </p:spTree>
    <p:extLst>
      <p:ext uri="{BB962C8B-B14F-4D97-AF65-F5344CB8AC3E}">
        <p14:creationId xmlns:p14="http://schemas.microsoft.com/office/powerpoint/2010/main" val="3998804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204914" y="2408237"/>
            <a:ext cx="8312942" cy="4611670"/>
          </a:xfrm>
        </p:spPr>
        <p:txBody>
          <a:bodyPr vert="horz" lIns="0" tIns="0" rIns="0" bIns="0" rtlCol="0">
            <a:noAutofit/>
          </a:bodyPr>
          <a:lstStyle/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 contrast to the Xpert MTB/RIF 10-test kit, the Xpert MTB/RIF Ultra 10-test kit does not include a cartridge pouch to enclose each cartridge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Both 50-test kits have five pouches, each enclosing 10 cartridges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Sites that will use </a:t>
            </a:r>
            <a:r>
              <a:rPr lang="en-US" sz="2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Xpert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MTB/RIF Ultra cartridges need to run </a:t>
            </a:r>
            <a:r>
              <a:rPr lang="en-US" sz="2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GeneXpert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software version 4.7b or later. Procurement plans may need to take into consideration the time required to update sites’ software.</a:t>
            </a:r>
          </a:p>
          <a:p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XPERT </a:t>
            </a:r>
            <a:r>
              <a:rPr lang="en-US" dirty="0"/>
              <a:t>MTB/RIF </a:t>
            </a:r>
            <a:r>
              <a:rPr lang="en-GB" dirty="0"/>
              <a:t>ULTRA SUPPLY CHAIN CONSIDERATIONS</a:t>
            </a:r>
          </a:p>
        </p:txBody>
      </p:sp>
    </p:spTree>
    <p:extLst>
      <p:ext uri="{BB962C8B-B14F-4D97-AF65-F5344CB8AC3E}">
        <p14:creationId xmlns:p14="http://schemas.microsoft.com/office/powerpoint/2010/main" val="358963966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Date and amount ordered</a:t>
            </a:r>
          </a:p>
          <a:p>
            <a:pPr lvl="0"/>
            <a:r>
              <a:rPr lang="nl-NL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Date of receipt of item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/>
            <a:r>
              <a:rPr lang="nl-NL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Amount received</a:t>
            </a:r>
          </a:p>
          <a:p>
            <a:pPr lvl="0"/>
            <a:r>
              <a:rPr lang="nl-NL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Lot-number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/>
            <a:r>
              <a:rPr lang="nl-NL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Expiry date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/>
            <a:r>
              <a:rPr lang="nl-NL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Amount of used items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Balance of items still in stock</a:t>
            </a:r>
          </a:p>
          <a:p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STOCK LOG: REQUIRED DATA</a:t>
            </a:r>
          </a:p>
        </p:txBody>
      </p:sp>
    </p:spTree>
    <p:extLst>
      <p:ext uri="{BB962C8B-B14F-4D97-AF65-F5344CB8AC3E}">
        <p14:creationId xmlns:p14="http://schemas.microsoft.com/office/powerpoint/2010/main" val="261150994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STOCK CARD: EXAMPLE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5440532"/>
              </p:ext>
            </p:extLst>
          </p:nvPr>
        </p:nvGraphicFramePr>
        <p:xfrm>
          <a:off x="790929" y="2949830"/>
          <a:ext cx="8459189" cy="2699878"/>
        </p:xfrm>
        <a:graphic>
          <a:graphicData uri="http://schemas.openxmlformats.org/drawingml/2006/table">
            <a:tbl>
              <a:tblPr firstRow="1" bandRow="1"/>
              <a:tblGrid>
                <a:gridCol w="11080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503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656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9170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551146"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b="1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Physical count</a:t>
                      </a:r>
                    </a:p>
                  </a:txBody>
                  <a:tcPr marL="85888" marR="85888" marT="42863" marB="4286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b="1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Requested</a:t>
                      </a:r>
                    </a:p>
                  </a:txBody>
                  <a:tcPr marL="85888" marR="85888" marT="42863" marB="4286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b="1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Received</a:t>
                      </a:r>
                    </a:p>
                  </a:txBody>
                  <a:tcPr marL="85888" marR="85888" marT="42863" marB="4286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nl-NL" sz="14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Stock in hand</a:t>
                      </a:r>
                      <a:endParaRPr lang="en-US" sz="14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888" marR="85888" marT="42863" marB="4286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>
                  <a:txBody>
                    <a:bodyPr/>
                    <a:lstStyle/>
                    <a:p>
                      <a:r>
                        <a:rPr lang="nl-NL" sz="14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Signature</a:t>
                      </a:r>
                      <a:endParaRPr lang="en-US" sz="14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888" marR="85888" marT="42863" marB="4286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1284">
                <a:tc>
                  <a:txBody>
                    <a:bodyPr/>
                    <a:lstStyle/>
                    <a:p>
                      <a:r>
                        <a:rPr lang="nl-NL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Units (No)</a:t>
                      </a:r>
                      <a:endParaRPr lang="en-US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888" marR="85888" marT="42863" marB="4286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nl-NL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Date</a:t>
                      </a:r>
                      <a:endParaRPr lang="en-US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888" marR="85888" marT="42863" marB="4286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nl-NL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Units</a:t>
                      </a:r>
                      <a:r>
                        <a:rPr lang="nl-NL" sz="1400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(No)</a:t>
                      </a:r>
                      <a:endParaRPr lang="en-US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888" marR="85888" marT="42863" marB="4286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nl-NL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Date</a:t>
                      </a:r>
                      <a:endParaRPr lang="en-US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888" marR="85888" marT="42863" marB="4286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nl-NL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Units (No)</a:t>
                      </a:r>
                      <a:endParaRPr lang="en-US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888" marR="85888" marT="42863" marB="4286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nl-NL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Date</a:t>
                      </a:r>
                      <a:endParaRPr lang="en-US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888" marR="85888" marT="42863" marB="4286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5816"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888" marR="85888" marT="42863" marB="4286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888" marR="85888" marT="42863" marB="4286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888" marR="85888" marT="42863" marB="4286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888" marR="85888" marT="42863" marB="4286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888" marR="85888" marT="42863" marB="4286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888" marR="85888" marT="42863" marB="4286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888" marR="85888" marT="42863" marB="4286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888" marR="85888" marT="42863" marB="4286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5816"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888" marR="85888" marT="42863" marB="4286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888" marR="85888" marT="42863" marB="4286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888" marR="85888" marT="42863" marB="4286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888" marR="85888" marT="42863" marB="4286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888" marR="85888" marT="42863" marB="4286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888" marR="85888" marT="42863" marB="4286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888" marR="85888" marT="42863" marB="4286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888" marR="85888" marT="42863" marB="4286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5816"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888" marR="85888" marT="42863" marB="4286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888" marR="85888" marT="42863" marB="4286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888" marR="85888" marT="42863" marB="4286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888" marR="85888" marT="42863" marB="4286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888" marR="85888" marT="42863" marB="4286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888" marR="85888" marT="42863" marB="4286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888" marR="85888" marT="42863" marB="4286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888" marR="85888" marT="42863" marB="4286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204914" y="2121129"/>
            <a:ext cx="8418424" cy="394431"/>
          </a:xfrm>
          <a:prstGeom prst="rect">
            <a:avLst/>
          </a:prstGeom>
          <a:noFill/>
        </p:spPr>
        <p:txBody>
          <a:bodyPr wrap="square" lIns="85814" tIns="42908" rIns="85814" bIns="42908" rtlCol="0">
            <a:spAutoFit/>
          </a:bodyPr>
          <a:lstStyle/>
          <a:p>
            <a:r>
              <a:rPr lang="nl-NL" sz="2000" dirty="0">
                <a:latin typeface="+mn-lt"/>
              </a:rPr>
              <a:t>Item name: ________________  Unit: ______________________ </a:t>
            </a:r>
            <a:endParaRPr lang="en-US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8617506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Monitoring stock outs is an essential quality indicator for managing the supply chain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Other quality indicators that can be monitored include:</a:t>
            </a:r>
          </a:p>
          <a:p>
            <a:pPr marL="698690" lvl="1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Order fulfilment lead time </a:t>
            </a:r>
          </a:p>
          <a:p>
            <a:pPr marL="698690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Fulfilment of orders on time </a:t>
            </a:r>
          </a:p>
          <a:p>
            <a:pPr marL="698690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Damage-free delivery </a:t>
            </a:r>
          </a:p>
          <a:p>
            <a:pPr marL="698690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Complete delivery as required </a:t>
            </a:r>
          </a:p>
          <a:p>
            <a:pPr marL="698690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Delivery meets laboratory requirements </a:t>
            </a:r>
          </a:p>
          <a:p>
            <a:pPr marL="698690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Perfect order fulfilment </a:t>
            </a:r>
          </a:p>
          <a:p>
            <a:endParaRPr lang="en-US" dirty="0"/>
          </a:p>
          <a:p>
            <a:pPr lvl="1"/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MONITORING THE SUPPLY CHAIN</a:t>
            </a:r>
          </a:p>
        </p:txBody>
      </p:sp>
    </p:spTree>
    <p:extLst>
      <p:ext uri="{BB962C8B-B14F-4D97-AF65-F5344CB8AC3E}">
        <p14:creationId xmlns:p14="http://schemas.microsoft.com/office/powerpoint/2010/main" val="80086202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7271" indent="0">
              <a:buNone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aim of this activity is to correctly forecast reagent testing requirements:</a:t>
            </a:r>
            <a:b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117271" indent="0">
              <a:buNone/>
            </a:pP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STOCK CALCULATION EXAMPLE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4294967295"/>
          </p:nvPr>
        </p:nvSpPr>
        <p:spPr>
          <a:xfrm>
            <a:off x="1288256" y="3170237"/>
            <a:ext cx="7547879" cy="2435225"/>
          </a:xfrm>
        </p:spPr>
        <p:txBody>
          <a:bodyPr/>
          <a:lstStyle/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Review the examples on the following slides as a group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Then work in pairs to complete Exercise 1</a:t>
            </a:r>
          </a:p>
          <a:p>
            <a:pPr lvl="1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For feedback, 2 people picked at random will talk through 1 answer each</a:t>
            </a:r>
          </a:p>
          <a:p>
            <a:pPr lvl="1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Exercise will take 30 minutes</a:t>
            </a: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308045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Average number of items required for the order time period = </a:t>
            </a:r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(A)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Quantity of items needed per test = </a:t>
            </a:r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(B)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Quantity of an item required for one month = </a:t>
            </a:r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(C)</a:t>
            </a:r>
          </a:p>
          <a:p>
            <a:r>
              <a:rPr lang="nl-NL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Buffer/reserve stock = </a:t>
            </a:r>
            <a:r>
              <a:rPr lang="nl-NL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(D)</a:t>
            </a:r>
          </a:p>
          <a:p>
            <a:endParaRPr lang="en-US" b="1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DATA REQUIRED FOR FORECASTING</a:t>
            </a:r>
          </a:p>
        </p:txBody>
      </p:sp>
    </p:spTree>
    <p:extLst>
      <p:ext uri="{BB962C8B-B14F-4D97-AF65-F5344CB8AC3E}">
        <p14:creationId xmlns:p14="http://schemas.microsoft.com/office/powerpoint/2010/main" val="32740057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Stock currently available (physical count) = </a:t>
            </a:r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(E)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Amount of stock currently needed by the laboratory to be able to continue testing for 1 quarter, plus buffer considering what the lab already has currently available = </a:t>
            </a:r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(F)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unit in which stock can be ordered = </a:t>
            </a:r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(G)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Amount to be requested considering the pack size = </a:t>
            </a:r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(H)</a:t>
            </a:r>
          </a:p>
          <a:p>
            <a:endParaRPr lang="en-US" b="1" dirty="0"/>
          </a:p>
          <a:p>
            <a:endParaRPr lang="nl-NL" dirty="0"/>
          </a:p>
          <a:p>
            <a:endParaRPr lang="nl-NL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DATA REQUIRED FOR FORECASTING</a:t>
            </a:r>
          </a:p>
        </p:txBody>
      </p:sp>
    </p:spTree>
    <p:extLst>
      <p:ext uri="{BB962C8B-B14F-4D97-AF65-F5344CB8AC3E}">
        <p14:creationId xmlns:p14="http://schemas.microsoft.com/office/powerpoint/2010/main" val="426668439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7271" indent="0">
              <a:buNone/>
            </a:pPr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is equal to the average number of items required for the order time period. </a:t>
            </a:r>
          </a:p>
          <a:p>
            <a:pPr marL="713126" lvl="1" indent="-322223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Time period of order = Quarterly</a:t>
            </a:r>
          </a:p>
          <a:p>
            <a:pPr marL="713126" lvl="1" indent="-322223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Number of tests site performs per day = 10</a:t>
            </a:r>
          </a:p>
          <a:p>
            <a:pPr marL="713126" lvl="1" indent="-322223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Number of days the lab works in a month = 20</a:t>
            </a:r>
          </a:p>
          <a:p>
            <a:pPr marL="117271" indent="0">
              <a:buNone/>
            </a:pPr>
            <a:endParaRPr lang="en-US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117271" indent="0">
              <a:buNone/>
            </a:pPr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Calculate the average quarterly consumption</a:t>
            </a:r>
          </a:p>
          <a:p>
            <a:pPr marL="117271" indent="0">
              <a:buNone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= 10 tests x 20 days in a month x 3 months </a:t>
            </a:r>
          </a:p>
          <a:p>
            <a:pPr marL="117271" indent="0">
              <a:buNone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= 600 tests per quarter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CALCULATE 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19221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  <p:extLst/>
          </p:nvPr>
        </p:nvSpPr>
        <p:spPr/>
        <p:txBody>
          <a:bodyPr vert="horz" lIns="0" tIns="0" rIns="0" bIns="0" rtlCol="0" anchor="t">
            <a:noAutofit/>
          </a:bodyPr>
          <a:lstStyle/>
          <a:p>
            <a:pPr marL="0" indent="0">
              <a:buNone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At the end of this module, you will be able to:</a:t>
            </a:r>
          </a:p>
          <a:p>
            <a:pPr marL="266065" indent="-266065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List all supplies required for performing the Xpert MTB/RIF (Ultra) tests</a:t>
            </a:r>
          </a:p>
          <a:p>
            <a:pPr marL="266065" indent="-266065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Forecast supplies needed based on the number of tests performed during a specific period</a:t>
            </a:r>
          </a:p>
          <a:p>
            <a:pPr marL="266065" indent="-266065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Describe the procurement processes</a:t>
            </a:r>
          </a:p>
          <a:p>
            <a:pPr marL="266065" indent="-266065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Explain the use and importance of the stock log book in maintaining an adequate inventory</a:t>
            </a:r>
          </a:p>
          <a:p>
            <a:pPr marL="266065" indent="-266065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Explain storage and shelf life requirements of Xpert MTB/RIF (Ultra) kits</a:t>
            </a:r>
            <a:endParaRPr lang="fr-FR" sz="2000" dirty="0"/>
          </a:p>
        </p:txBody>
      </p:sp>
      <p:sp>
        <p:nvSpPr>
          <p:cNvPr id="220167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LEARNING OBJECTIVES</a:t>
            </a:r>
          </a:p>
        </p:txBody>
      </p:sp>
      <p:sp>
        <p:nvSpPr>
          <p:cNvPr id="220168" name="Rectangle 8"/>
          <p:cNvSpPr>
            <a:spLocks noChangeArrowheads="1"/>
          </p:cNvSpPr>
          <p:nvPr/>
        </p:nvSpPr>
        <p:spPr bwMode="auto">
          <a:xfrm>
            <a:off x="0" y="235383"/>
            <a:ext cx="10044114" cy="127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 lIns="0" tIns="0" rIns="0" bIns="0" anchor="ctr"/>
          <a:lstStyle/>
          <a:p>
            <a:pPr algn="ctr" defTabSz="978822"/>
            <a:endParaRPr lang="en-US" sz="3383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812038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45150139"/>
              </p:ext>
            </p:extLst>
          </p:nvPr>
        </p:nvGraphicFramePr>
        <p:xfrm>
          <a:off x="1204913" y="2012950"/>
          <a:ext cx="7631794" cy="439364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978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59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9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590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450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0939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5590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5590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58026">
                <a:tc gridSpan="8">
                  <a:txBody>
                    <a:bodyPr/>
                    <a:lstStyle/>
                    <a:p>
                      <a:pPr marL="72000" algn="ctr" fontAlgn="b"/>
                      <a:r>
                        <a:rPr lang="en-US" sz="1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Quarterly Supply requirements for Xpert MTB/RIF Ultra testing</a:t>
                      </a:r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C0B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78">
                <a:tc gridSpan="8"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Laboratory </a:t>
                      </a:r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R</a:t>
                      </a:r>
                      <a:r>
                        <a:rPr lang="en-GB" sz="1400" b="1" u="none" strike="noStrike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egional reference laboratory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7778">
                <a:tc gridSpan="4"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Region </a:t>
                      </a:r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Western</a:t>
                      </a:r>
                      <a:r>
                        <a:rPr lang="en-GB" sz="1400" b="1" u="none" strike="noStrike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 Region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Supply Quarter </a:t>
                      </a:r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3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7778">
                <a:tc gridSpan="4"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District </a:t>
                      </a:r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Urban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Year</a:t>
                      </a:r>
                      <a:r>
                        <a:rPr lang="en-GB" sz="1400" u="none" strike="noStrike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2016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7778">
                <a:tc gridSpan="8">
                  <a:txBody>
                    <a:bodyPr/>
                    <a:lstStyle/>
                    <a:p>
                      <a:pPr marL="72000" algn="l" fontAlgn="b"/>
                      <a:r>
                        <a:rPr lang="en-US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Total tests performed in previous quarter, including failed </a:t>
                      </a:r>
                      <a:r>
                        <a:rPr lang="en-US" sz="1400" b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tests (A) </a:t>
                      </a:r>
                      <a:r>
                        <a:rPr lang="en-US" sz="1400" b="1" u="none" strike="noStrike" dirty="0">
                          <a:solidFill>
                            <a:srgbClr val="C00000"/>
                          </a:solidFill>
                          <a:effectLst/>
                        </a:rPr>
                        <a:t>600</a:t>
                      </a:r>
                      <a:endParaRPr lang="en-US" sz="1400" b="1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6671">
                <a:tc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Items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US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Quantity needed per test (B)</a:t>
                      </a:r>
                      <a:endParaRPr lang="en-US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marR="0" indent="0" algn="ctr" defTabSz="941831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 Stock for one month   (C) =(A/3)*B</a:t>
                      </a:r>
                      <a:endParaRPr lang="en-US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  <a:p>
                      <a:pPr marL="72000" algn="ctr" fontAlgn="b"/>
                      <a:endParaRPr lang="en-US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US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Stock for quarter with 1 month buffer (D)= C*4</a:t>
                      </a:r>
                      <a:endParaRPr lang="en-US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Stock on hand (E) 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Calculated request (F) = D-E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Order unit (G)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US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Actual order (H) = F/G and round up</a:t>
                      </a:r>
                      <a:endParaRPr lang="en-US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15557">
                <a:tc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Sputum container</a:t>
                      </a:r>
                      <a:endParaRPr lang="en-GB" sz="1400" b="0" i="0" u="none" strike="noStrike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7778">
                <a:tc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Xpert</a:t>
                      </a:r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en-US" sz="1400" u="none" strike="noStrik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MTB/RIF </a:t>
                      </a:r>
                      <a:r>
                        <a:rPr lang="en-GB" sz="1400" u="none" strike="noStrik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Ultra</a:t>
                      </a:r>
                      <a:endParaRPr lang="en-GB" sz="1400" b="0" i="0" u="none" strike="noStrike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15557">
                <a:tc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Concentrated bleach (L)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nl-NL" sz="2800" dirty="0"/>
              <a:t>CALCULATE QUARTERLY REQUIREMENT FOR LABORATORY REQUEST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25191631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Calculate the quantity of items required to perform one Xpert Ultra testing</a:t>
            </a: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117271" indent="0">
              <a:buNone/>
            </a:pPr>
            <a:endParaRPr lang="en-GB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CALCULATE (B)</a:t>
            </a:r>
          </a:p>
        </p:txBody>
      </p:sp>
    </p:spTree>
    <p:extLst>
      <p:ext uri="{BB962C8B-B14F-4D97-AF65-F5344CB8AC3E}">
        <p14:creationId xmlns:p14="http://schemas.microsoft.com/office/powerpoint/2010/main" val="279581789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nl-NL" sz="2800" dirty="0"/>
              <a:t>CALCULATE QUARTERLY REQUIREMENT FOR LABORATORY REQUEST</a:t>
            </a:r>
            <a:endParaRPr lang="en-US" sz="2800" dirty="0"/>
          </a:p>
        </p:txBody>
      </p:sp>
      <p:graphicFrame>
        <p:nvGraphicFramePr>
          <p:cNvPr id="9" name="Content Placeholder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85029807"/>
              </p:ext>
            </p:extLst>
          </p:nvPr>
        </p:nvGraphicFramePr>
        <p:xfrm>
          <a:off x="1135856" y="2103437"/>
          <a:ext cx="7631794" cy="439364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978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59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9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590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450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0939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5590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5590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58026">
                <a:tc gridSpan="8">
                  <a:txBody>
                    <a:bodyPr/>
                    <a:lstStyle/>
                    <a:p>
                      <a:pPr marL="72000" algn="ctr" fontAlgn="b"/>
                      <a:r>
                        <a:rPr lang="en-US" sz="1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Quarterly Supply requirements for Xpert MTB/RIF Ultra testing</a:t>
                      </a:r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C0B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78">
                <a:tc gridSpan="8"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Laboratory </a:t>
                      </a:r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R</a:t>
                      </a:r>
                      <a:r>
                        <a:rPr lang="en-GB" sz="1400" b="1" u="none" strike="noStrike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egional reference laboratory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7778">
                <a:tc gridSpan="4"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Region </a:t>
                      </a:r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Western</a:t>
                      </a:r>
                      <a:r>
                        <a:rPr lang="en-GB" sz="1400" b="1" u="none" strike="noStrike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 Region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Supply Quarter </a:t>
                      </a:r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3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7778">
                <a:tc gridSpan="4"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District </a:t>
                      </a:r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Urban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Year</a:t>
                      </a:r>
                      <a:r>
                        <a:rPr lang="en-GB" sz="1400" u="none" strike="noStrike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2016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7778">
                <a:tc gridSpan="8">
                  <a:txBody>
                    <a:bodyPr/>
                    <a:lstStyle/>
                    <a:p>
                      <a:pPr marL="72000" algn="l" fontAlgn="b"/>
                      <a:r>
                        <a:rPr lang="en-US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Total tests performed in previous quarter, including failed </a:t>
                      </a:r>
                      <a:r>
                        <a:rPr lang="en-US" sz="1400" b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tests (A) </a:t>
                      </a:r>
                      <a:r>
                        <a:rPr lang="en-US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600</a:t>
                      </a:r>
                      <a:endParaRPr lang="en-US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6671">
                <a:tc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Items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US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Quantity needed per test (B)</a:t>
                      </a:r>
                      <a:endParaRPr lang="en-US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marR="0" indent="0" algn="ctr" defTabSz="941831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 Stock for one month   (C) =(A/3)*B</a:t>
                      </a:r>
                      <a:endParaRPr lang="en-US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  <a:p>
                      <a:pPr marL="72000" algn="ctr" fontAlgn="b"/>
                      <a:endParaRPr lang="en-US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US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Stock for quarter with 1 month buffer (D)= C*4</a:t>
                      </a:r>
                      <a:endParaRPr lang="en-US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Stock on hand (E) 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Calculated request (F) = D-E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Order unit (G)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US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Actual order (H) = F/G and round up</a:t>
                      </a:r>
                      <a:endParaRPr lang="en-US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15557">
                <a:tc>
                  <a:txBody>
                    <a:bodyPr/>
                    <a:lstStyle/>
                    <a:p>
                      <a:pPr marL="71755" algn="l" fontAlgn="b"/>
                      <a:r>
                        <a:rPr lang="en-GB" sz="1400" u="none" strike="noStrike" dirty="0">
                          <a:solidFill>
                            <a:srgbClr val="595959"/>
                          </a:solidFill>
                          <a:effectLst/>
                        </a:rPr>
                        <a:t>Sputum container</a:t>
                      </a:r>
                      <a:endParaRPr lang="en-GB" sz="1400" b="0" i="0" u="none" strike="noStrike" dirty="0">
                        <a:solidFill>
                          <a:srgbClr val="595959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b="1" i="0" u="none" strike="noStrike" dirty="0">
                          <a:solidFill>
                            <a:srgbClr val="DD1F26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1755" algn="ctr" fontAlgn="b"/>
                      <a:endParaRPr lang="en-GB" sz="1400" b="0" i="0" u="none" strike="noStrike" dirty="0">
                        <a:solidFill>
                          <a:srgbClr val="595959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1755" algn="ctr" fontAlgn="b"/>
                      <a:endParaRPr lang="en-GB" sz="1400" b="0" i="0" u="none" strike="noStrike" dirty="0">
                        <a:solidFill>
                          <a:srgbClr val="595959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1755" algn="ctr" fontAlgn="b"/>
                      <a:endParaRPr lang="en-GB" sz="1400" b="0" i="0" u="none" strike="noStrike" dirty="0">
                        <a:solidFill>
                          <a:srgbClr val="595959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1755" algn="ctr" fontAlgn="b"/>
                      <a:endParaRPr lang="en-GB" sz="1400" b="0" i="0" u="none" strike="noStrike" dirty="0">
                        <a:solidFill>
                          <a:srgbClr val="595959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7778">
                <a:tc>
                  <a:txBody>
                    <a:bodyPr/>
                    <a:lstStyle/>
                    <a:p>
                      <a:pPr marL="71755" algn="l" fontAlgn="b"/>
                      <a:r>
                        <a:rPr lang="en-GB" sz="1400" u="none" strike="noStrike" dirty="0" err="1">
                          <a:solidFill>
                            <a:srgbClr val="595959"/>
                          </a:solidFill>
                          <a:effectLst/>
                        </a:rPr>
                        <a:t>Xpert</a:t>
                      </a:r>
                      <a:r>
                        <a:rPr lang="en-GB" sz="1400" u="none" strike="noStrike" dirty="0">
                          <a:solidFill>
                            <a:srgbClr val="595959"/>
                          </a:solidFill>
                          <a:effectLst/>
                        </a:rPr>
                        <a:t> </a:t>
                      </a:r>
                      <a:r>
                        <a:rPr lang="en-US" sz="1400" u="none" strike="noStrike" dirty="0">
                          <a:solidFill>
                            <a:srgbClr val="595959"/>
                          </a:solidFill>
                          <a:effectLst/>
                        </a:rPr>
                        <a:t>MTB/RIF </a:t>
                      </a:r>
                      <a:r>
                        <a:rPr lang="en-GB" sz="1400" u="none" strike="noStrike" dirty="0">
                          <a:solidFill>
                            <a:srgbClr val="595959"/>
                          </a:solidFill>
                          <a:effectLst/>
                        </a:rPr>
                        <a:t>Ultra</a:t>
                      </a:r>
                      <a:endParaRPr lang="en-GB" sz="1400" b="0" i="0" u="none" strike="noStrike" dirty="0">
                        <a:solidFill>
                          <a:srgbClr val="595959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b="1" i="0" u="none" strike="noStrike" dirty="0">
                          <a:solidFill>
                            <a:srgbClr val="DD1F26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1755" algn="ctr" fontAlgn="b"/>
                      <a:endParaRPr lang="en-GB" sz="1400" b="0" i="0" u="none" strike="noStrike" dirty="0">
                        <a:solidFill>
                          <a:srgbClr val="595959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1755" algn="ctr" fontAlgn="b"/>
                      <a:endParaRPr lang="en-GB" sz="1400" b="0" i="0" u="none" strike="noStrike" dirty="0">
                        <a:solidFill>
                          <a:srgbClr val="595959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1755" algn="ctr" fontAlgn="b"/>
                      <a:endParaRPr lang="en-GB" sz="1400" b="0" i="0" u="none" strike="noStrike" dirty="0">
                        <a:solidFill>
                          <a:srgbClr val="595959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1755" algn="ctr" fontAlgn="b"/>
                      <a:endParaRPr lang="en-GB" sz="1400" b="0" i="0" u="none" strike="noStrike" dirty="0">
                        <a:solidFill>
                          <a:srgbClr val="595959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1755" algn="ctr" fontAlgn="b"/>
                      <a:endParaRPr lang="en-GB" sz="1400" b="0" i="0" u="none" strike="noStrike" dirty="0">
                        <a:solidFill>
                          <a:srgbClr val="595959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15557">
                <a:tc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Concentrated bleach (L)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b="1" i="0" u="none" strike="noStrike" dirty="0">
                          <a:solidFill>
                            <a:srgbClr val="DD1F26"/>
                          </a:solidFill>
                          <a:effectLst/>
                          <a:latin typeface="Calibri"/>
                        </a:rPr>
                        <a:t>0.0015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1755" algn="ctr" fontAlgn="b"/>
                      <a:endParaRPr lang="en-GB" sz="1400" b="0" i="0" u="none" strike="noStrike" dirty="0">
                        <a:solidFill>
                          <a:srgbClr val="595959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1755" algn="ctr" fontAlgn="b"/>
                      <a:endParaRPr lang="en-GB" sz="1400" b="0" i="0" u="none" strike="noStrike" dirty="0">
                        <a:solidFill>
                          <a:srgbClr val="595959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1755" algn="ctr" fontAlgn="b"/>
                      <a:endParaRPr lang="en-GB" sz="1400" b="0" i="0" u="none" strike="noStrike" dirty="0">
                        <a:solidFill>
                          <a:srgbClr val="595959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1755" algn="ctr" fontAlgn="b"/>
                      <a:endParaRPr lang="en-GB" sz="1400" b="0" i="0" u="none" strike="noStrike" dirty="0">
                        <a:solidFill>
                          <a:srgbClr val="595959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814847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value (C) equals the quantity of an item required for one month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Calculate (C) by dividing the number of tests performed during a quarter (A) by 3 months. Then multiply that number by the amount of the item needed for one examination (B)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Therefore: A/3 x B = C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CALCULATE C</a:t>
            </a:r>
          </a:p>
        </p:txBody>
      </p:sp>
    </p:spTree>
    <p:extLst>
      <p:ext uri="{BB962C8B-B14F-4D97-AF65-F5344CB8AC3E}">
        <p14:creationId xmlns:p14="http://schemas.microsoft.com/office/powerpoint/2010/main" val="170244533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nl-NL" sz="2800" dirty="0"/>
              <a:t>CALCULATE QUARTERLY REQUIREMENT FOR LABORATORY REQUEST</a:t>
            </a:r>
            <a:endParaRPr lang="en-US" sz="2800" dirty="0"/>
          </a:p>
        </p:txBody>
      </p:sp>
      <p:graphicFrame>
        <p:nvGraphicFramePr>
          <p:cNvPr id="9" name="Content Placeholder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04015964"/>
              </p:ext>
            </p:extLst>
          </p:nvPr>
        </p:nvGraphicFramePr>
        <p:xfrm>
          <a:off x="1135856" y="2103437"/>
          <a:ext cx="7631794" cy="439364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978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59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9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590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450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0939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5590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5590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58026">
                <a:tc gridSpan="8">
                  <a:txBody>
                    <a:bodyPr/>
                    <a:lstStyle/>
                    <a:p>
                      <a:pPr marL="72000" algn="ctr" fontAlgn="b"/>
                      <a:r>
                        <a:rPr lang="en-US" sz="1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Quarterly Supply requirements for Xpert MTB/RIF Ultra testing</a:t>
                      </a:r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C0B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78">
                <a:tc gridSpan="8"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Laboratory </a:t>
                      </a:r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R</a:t>
                      </a:r>
                      <a:r>
                        <a:rPr lang="en-GB" sz="1400" b="1" u="none" strike="noStrike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egional reference laboratory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7778">
                <a:tc gridSpan="4"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Region </a:t>
                      </a:r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Western</a:t>
                      </a:r>
                      <a:r>
                        <a:rPr lang="en-GB" sz="1400" b="1" u="none" strike="noStrike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 Region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Supply Quarter </a:t>
                      </a:r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3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7778">
                <a:tc gridSpan="4"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District </a:t>
                      </a:r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Urban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Year</a:t>
                      </a:r>
                      <a:r>
                        <a:rPr lang="en-GB" sz="1400" u="none" strike="noStrike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2016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7778">
                <a:tc gridSpan="8">
                  <a:txBody>
                    <a:bodyPr/>
                    <a:lstStyle/>
                    <a:p>
                      <a:pPr marL="72000" algn="l" fontAlgn="b"/>
                      <a:r>
                        <a:rPr lang="en-US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Total tests performed in previous quarter, including failed </a:t>
                      </a:r>
                      <a:r>
                        <a:rPr lang="en-US" sz="1400" b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tests (A) </a:t>
                      </a:r>
                      <a:r>
                        <a:rPr lang="en-US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600</a:t>
                      </a:r>
                      <a:endParaRPr lang="en-US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6671">
                <a:tc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Items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US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Quantity needed per test (B)</a:t>
                      </a:r>
                      <a:endParaRPr lang="en-US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marR="0" indent="0" algn="ctr" defTabSz="941831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 Stock for one month   (C) =(A/3)*B</a:t>
                      </a:r>
                      <a:endParaRPr lang="en-US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  <a:p>
                      <a:pPr marL="72000" algn="ctr" fontAlgn="b"/>
                      <a:endParaRPr lang="en-US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US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Stock for quarter with 1 month buffer (D)= C*4</a:t>
                      </a:r>
                      <a:endParaRPr lang="en-US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Stock on hand (E) 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Calculated request (F) = D-E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Order unit (G)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US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Actual order (H) = F/G and round up</a:t>
                      </a:r>
                      <a:endParaRPr lang="en-US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15557">
                <a:tc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Sputum container</a:t>
                      </a:r>
                      <a:endParaRPr lang="en-GB" sz="1400" b="0" i="0" u="none" strike="noStrike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b="1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b="1" u="none" strike="noStrike" dirty="0">
                          <a:solidFill>
                            <a:srgbClr val="DD1F26"/>
                          </a:solidFill>
                          <a:effectLst/>
                        </a:rPr>
                        <a:t>200 </a:t>
                      </a:r>
                      <a:endParaRPr lang="en-GB" sz="1400" b="1" i="0" u="none" strike="noStrike" dirty="0">
                        <a:solidFill>
                          <a:srgbClr val="DD1F26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7778">
                <a:tc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Xpert</a:t>
                      </a:r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en-US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MTB/RIF </a:t>
                      </a:r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Ultra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b="1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b="1" u="none" strike="noStrike" dirty="0">
                          <a:solidFill>
                            <a:srgbClr val="DD1F26"/>
                          </a:solidFill>
                          <a:effectLst/>
                        </a:rPr>
                        <a:t>200</a:t>
                      </a:r>
                      <a:endParaRPr lang="en-GB" sz="1400" b="1" i="0" u="none" strike="noStrike" dirty="0">
                        <a:solidFill>
                          <a:srgbClr val="DD1F26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15557">
                <a:tc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Concentrated bleach (L)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b="1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/>
                        </a:rPr>
                        <a:t>0.0015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b="1" u="none" strike="noStrike" dirty="0">
                          <a:solidFill>
                            <a:srgbClr val="DD1F26"/>
                          </a:solidFill>
                          <a:effectLst/>
                        </a:rPr>
                        <a:t> 0.3 L</a:t>
                      </a:r>
                      <a:endParaRPr lang="en-GB" sz="1400" b="1" i="0" u="none" strike="noStrike" dirty="0">
                        <a:solidFill>
                          <a:srgbClr val="DD1F26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503212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value (D) equals the quantity of an item required for one Quarter + additional 1 month buffer stock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Calculate (D) by determining (C) (i.e. multiplying the number of tests performed during a month (A) by the amount of the item needed for one examination (B)  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Therefore: A/3 x B = C 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D = C x 4 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CALCULATE D</a:t>
            </a:r>
          </a:p>
        </p:txBody>
      </p:sp>
    </p:spTree>
    <p:extLst>
      <p:ext uri="{BB962C8B-B14F-4D97-AF65-F5344CB8AC3E}">
        <p14:creationId xmlns:p14="http://schemas.microsoft.com/office/powerpoint/2010/main" val="259364214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nl-NL" sz="2800" dirty="0"/>
              <a:t>CALCULATE QUARTERLY REQUIREMENT FOR LABORATORY REQUEST</a:t>
            </a:r>
            <a:endParaRPr lang="en-US" sz="2800" dirty="0"/>
          </a:p>
        </p:txBody>
      </p:sp>
      <p:graphicFrame>
        <p:nvGraphicFramePr>
          <p:cNvPr id="9" name="Content Placeholder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54024754"/>
              </p:ext>
            </p:extLst>
          </p:nvPr>
        </p:nvGraphicFramePr>
        <p:xfrm>
          <a:off x="1135856" y="2103437"/>
          <a:ext cx="7631794" cy="439364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978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59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9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590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450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0939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5590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5590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58026">
                <a:tc gridSpan="8">
                  <a:txBody>
                    <a:bodyPr/>
                    <a:lstStyle/>
                    <a:p>
                      <a:pPr marL="72000" algn="ctr" fontAlgn="b"/>
                      <a:r>
                        <a:rPr lang="en-US" sz="1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Quarterly Supply requirements for Xpert MTB/RIF Ultra testing</a:t>
                      </a:r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C0B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78">
                <a:tc gridSpan="8"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Laboratory </a:t>
                      </a:r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R</a:t>
                      </a:r>
                      <a:r>
                        <a:rPr lang="en-GB" sz="1400" b="1" u="none" strike="noStrike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egional reference laboratory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7778">
                <a:tc gridSpan="4"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Region </a:t>
                      </a:r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Western</a:t>
                      </a:r>
                      <a:r>
                        <a:rPr lang="en-GB" sz="1400" b="1" u="none" strike="noStrike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 Region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Supply Quarter </a:t>
                      </a:r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3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7778">
                <a:tc gridSpan="4"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District </a:t>
                      </a:r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Urban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Year</a:t>
                      </a:r>
                      <a:r>
                        <a:rPr lang="en-GB" sz="1400" u="none" strike="noStrike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2016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7778">
                <a:tc gridSpan="8">
                  <a:txBody>
                    <a:bodyPr/>
                    <a:lstStyle/>
                    <a:p>
                      <a:pPr marL="72000" algn="l" fontAlgn="b"/>
                      <a:r>
                        <a:rPr lang="en-US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Total tests performed in previous quarter, including failed </a:t>
                      </a:r>
                      <a:r>
                        <a:rPr lang="en-US" sz="1400" b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tests (A) </a:t>
                      </a:r>
                      <a:r>
                        <a:rPr lang="en-US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600</a:t>
                      </a:r>
                      <a:endParaRPr lang="en-US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6671">
                <a:tc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Items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US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Quantity needed per test (B)</a:t>
                      </a:r>
                      <a:endParaRPr lang="en-US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marR="0" indent="0" algn="ctr" defTabSz="941831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 Stock for one month   (C) =(A/3)*B</a:t>
                      </a:r>
                      <a:endParaRPr lang="en-US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  <a:p>
                      <a:pPr marL="72000" algn="ctr" fontAlgn="b"/>
                      <a:endParaRPr lang="en-US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US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Stock for quarter with 1 month buffer (D)= C*4</a:t>
                      </a:r>
                      <a:endParaRPr lang="en-US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Stock on hand (E) 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Calculated request (F) = D-E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Order unit (G)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US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Actual order (H) = F/G and round up</a:t>
                      </a:r>
                      <a:endParaRPr lang="en-US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15557">
                <a:tc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Sputum container</a:t>
                      </a:r>
                      <a:endParaRPr lang="en-GB" sz="1400" b="0" i="0" u="none" strike="noStrike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b="1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200 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b="1" u="none" strike="noStrike" dirty="0">
                          <a:solidFill>
                            <a:srgbClr val="DD1F26"/>
                          </a:solidFill>
                          <a:effectLst/>
                        </a:rPr>
                        <a:t>800 </a:t>
                      </a:r>
                      <a:endParaRPr lang="en-GB" sz="1400" b="1" i="0" u="none" strike="noStrike" dirty="0">
                        <a:solidFill>
                          <a:srgbClr val="DD1F26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endParaRPr lang="en-GB" sz="1400" b="1" i="0" u="none" strike="noStrike" dirty="0">
                        <a:solidFill>
                          <a:srgbClr val="DD1F26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7778">
                <a:tc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Xpert</a:t>
                      </a:r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en-US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MTB/RIF </a:t>
                      </a:r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Ultra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b="1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200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b="1" u="none" strike="noStrike" dirty="0">
                          <a:solidFill>
                            <a:srgbClr val="DD1F26"/>
                          </a:solidFill>
                          <a:effectLst/>
                        </a:rPr>
                        <a:t>800</a:t>
                      </a:r>
                      <a:endParaRPr lang="en-GB" sz="1400" b="1" i="0" u="none" strike="noStrike" dirty="0">
                        <a:solidFill>
                          <a:srgbClr val="DD1F26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endParaRPr lang="en-GB" sz="1400" b="1" i="0" u="none" strike="noStrike" dirty="0">
                        <a:solidFill>
                          <a:srgbClr val="DD1F26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15557">
                <a:tc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Concentrated bleach (L)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b="1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/>
                        </a:rPr>
                        <a:t>0.0015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 0.3 L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b="1" u="none" strike="noStrike" dirty="0">
                          <a:solidFill>
                            <a:srgbClr val="DD1F26"/>
                          </a:solidFill>
                          <a:effectLst/>
                        </a:rPr>
                        <a:t> 1.2 L</a:t>
                      </a:r>
                      <a:endParaRPr lang="en-GB" sz="1400" b="1" i="0" u="none" strike="noStrike" dirty="0">
                        <a:solidFill>
                          <a:srgbClr val="DD1F26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endParaRPr lang="en-GB" sz="1400" b="1" i="0" u="none" strike="noStrike" dirty="0">
                        <a:solidFill>
                          <a:srgbClr val="DD1F26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547948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 is the amount of stock currently available in the laboratory or store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Review the stock card, or complete a stock count</a:t>
            </a: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CALCULATE 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965730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nl-NL" sz="2800" dirty="0"/>
              <a:t>CALCULATE QUARTERLY REQUIREMENT FOR LABORATORY REQUEST</a:t>
            </a:r>
            <a:endParaRPr lang="en-US" sz="2800" dirty="0"/>
          </a:p>
        </p:txBody>
      </p:sp>
      <p:graphicFrame>
        <p:nvGraphicFramePr>
          <p:cNvPr id="9" name="Content Placeholder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273760"/>
              </p:ext>
            </p:extLst>
          </p:nvPr>
        </p:nvGraphicFramePr>
        <p:xfrm>
          <a:off x="1135856" y="2103437"/>
          <a:ext cx="7631794" cy="439364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978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59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9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590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450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0939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5590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5590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58026">
                <a:tc gridSpan="8">
                  <a:txBody>
                    <a:bodyPr/>
                    <a:lstStyle/>
                    <a:p>
                      <a:pPr marL="72000" algn="ctr" fontAlgn="b"/>
                      <a:r>
                        <a:rPr lang="en-US" sz="1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Quarterly Supply requirements for Xpert MTB/RIF Ultra testing</a:t>
                      </a:r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C0B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78">
                <a:tc gridSpan="8"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Laboratory </a:t>
                      </a:r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R</a:t>
                      </a:r>
                      <a:r>
                        <a:rPr lang="en-GB" sz="1400" b="1" u="none" strike="noStrike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egional reference laboratory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7778">
                <a:tc gridSpan="4"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Region </a:t>
                      </a:r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Western</a:t>
                      </a:r>
                      <a:r>
                        <a:rPr lang="en-GB" sz="1400" b="1" u="none" strike="noStrike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 Region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Supply Quarter </a:t>
                      </a:r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3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7778">
                <a:tc gridSpan="4"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District </a:t>
                      </a:r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Urban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Year</a:t>
                      </a:r>
                      <a:r>
                        <a:rPr lang="en-GB" sz="1400" u="none" strike="noStrike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2016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7778">
                <a:tc gridSpan="8">
                  <a:txBody>
                    <a:bodyPr/>
                    <a:lstStyle/>
                    <a:p>
                      <a:pPr marL="72000" algn="l" fontAlgn="b"/>
                      <a:r>
                        <a:rPr lang="en-US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Total tests performed in previous quarter, including failed </a:t>
                      </a:r>
                      <a:r>
                        <a:rPr lang="en-US" sz="1400" b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tests (A) </a:t>
                      </a:r>
                      <a:r>
                        <a:rPr lang="en-US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600</a:t>
                      </a:r>
                      <a:endParaRPr lang="en-US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6671">
                <a:tc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Items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US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Quantity needed per test (B)</a:t>
                      </a:r>
                      <a:endParaRPr lang="en-US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marR="0" indent="0" algn="ctr" defTabSz="941831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 Stock for one month   (C) =(A/3)*B</a:t>
                      </a:r>
                      <a:endParaRPr lang="en-US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  <a:p>
                      <a:pPr marL="72000" algn="ctr" fontAlgn="b"/>
                      <a:endParaRPr lang="en-US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US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Stock for quarter with 1 month buffer (D)= C*4</a:t>
                      </a:r>
                      <a:endParaRPr lang="en-US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Stock on hand (E) 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Calculated request (F) = D-E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Order unit (G)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US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Actual order (H) = F/G and round up</a:t>
                      </a:r>
                      <a:endParaRPr lang="en-US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15557">
                <a:tc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Sputum container</a:t>
                      </a:r>
                      <a:endParaRPr lang="en-GB" sz="1400" b="0" i="0" u="none" strike="noStrike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b="1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200 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800 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b="1" u="none" strike="noStrike" dirty="0">
                          <a:solidFill>
                            <a:srgbClr val="DD1F26"/>
                          </a:solidFill>
                          <a:effectLst/>
                        </a:rPr>
                        <a:t>100 </a:t>
                      </a:r>
                      <a:endParaRPr lang="en-GB" sz="1400" b="1" i="0" u="none" strike="noStrike" dirty="0">
                        <a:solidFill>
                          <a:srgbClr val="DD1F26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7778">
                <a:tc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Xpert</a:t>
                      </a:r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en-US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MTB/RIF </a:t>
                      </a:r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Ultra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b="1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200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800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b="1" u="none" strike="noStrike" dirty="0">
                          <a:solidFill>
                            <a:srgbClr val="DD1F26"/>
                          </a:solidFill>
                          <a:effectLst/>
                        </a:rPr>
                        <a:t>300</a:t>
                      </a:r>
                      <a:endParaRPr lang="en-GB" sz="1400" b="1" i="0" u="none" strike="noStrike" dirty="0">
                        <a:solidFill>
                          <a:srgbClr val="DD1F26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15557">
                <a:tc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Concentrated bleach (L)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b="1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/>
                        </a:rPr>
                        <a:t>0.0015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 0.3 L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 1.2 L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b="1" u="none" strike="noStrike" dirty="0">
                          <a:solidFill>
                            <a:srgbClr val="DD1F26"/>
                          </a:solidFill>
                          <a:effectLst/>
                        </a:rPr>
                        <a:t>0.5 L </a:t>
                      </a:r>
                      <a:endParaRPr lang="en-GB" sz="1400" b="1" i="0" u="none" strike="noStrike" dirty="0">
                        <a:solidFill>
                          <a:srgbClr val="DD1F26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375606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 is the amount of stock currently needed by the laboratory to be able to continue testing for 1 quarter, plus buffer considering what the lab already has currently available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Therefore: F= D-E</a:t>
            </a: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CALCULATE F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40899964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208656" y="2789237"/>
            <a:ext cx="7631223" cy="685800"/>
          </a:xfrm>
          <a:solidFill>
            <a:srgbClr val="5BC0B5"/>
          </a:solidFill>
        </p:spPr>
        <p:txBody>
          <a:bodyPr/>
          <a:lstStyle/>
          <a:p>
            <a:pPr marL="117271" indent="0" algn="ctr">
              <a:buNone/>
            </a:pPr>
            <a:r>
              <a:rPr lang="mr-IN" sz="2000" dirty="0">
                <a:solidFill>
                  <a:schemeClr val="bg1"/>
                </a:solidFill>
              </a:rPr>
              <a:t>…</a:t>
            </a:r>
            <a:r>
              <a:rPr lang="en-US" sz="2000" dirty="0">
                <a:solidFill>
                  <a:schemeClr val="bg1"/>
                </a:solidFill>
              </a:rPr>
              <a:t>properly maintained and adequate supplies for uninterrupted diagnostic services with minimal waste</a:t>
            </a:r>
          </a:p>
        </p:txBody>
      </p:sp>
      <p:sp>
        <p:nvSpPr>
          <p:cNvPr id="220167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defTabSz="978822"/>
            <a:r>
              <a:rPr lang="en-US" sz="2800" dirty="0"/>
              <a:t>GOOD SUPPLY MANAGEMENT ENSURES… </a:t>
            </a:r>
          </a:p>
        </p:txBody>
      </p:sp>
      <p:sp>
        <p:nvSpPr>
          <p:cNvPr id="220168" name="Rectangle 8"/>
          <p:cNvSpPr>
            <a:spLocks noChangeArrowheads="1"/>
          </p:cNvSpPr>
          <p:nvPr/>
        </p:nvSpPr>
        <p:spPr bwMode="auto">
          <a:xfrm>
            <a:off x="0" y="235383"/>
            <a:ext cx="10044114" cy="127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 lIns="0" tIns="0" rIns="0" bIns="0" anchor="ctr"/>
          <a:lstStyle/>
          <a:p>
            <a:pPr algn="ctr" defTabSz="978822"/>
            <a:endParaRPr lang="en-US" sz="3759" dirty="0"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1323513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nl-NL" sz="2800" dirty="0"/>
              <a:t>CALCULATE QUARTERLY REQUIREMENT FOR LABORATORY REQUEST</a:t>
            </a:r>
            <a:endParaRPr lang="en-US" sz="2800" dirty="0"/>
          </a:p>
        </p:txBody>
      </p:sp>
      <p:graphicFrame>
        <p:nvGraphicFramePr>
          <p:cNvPr id="9" name="Content Placeholder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3271910"/>
              </p:ext>
            </p:extLst>
          </p:nvPr>
        </p:nvGraphicFramePr>
        <p:xfrm>
          <a:off x="1135856" y="2103437"/>
          <a:ext cx="7631794" cy="439364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978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59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9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590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450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0939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5590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5590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58026">
                <a:tc gridSpan="8">
                  <a:txBody>
                    <a:bodyPr/>
                    <a:lstStyle/>
                    <a:p>
                      <a:pPr marL="72000" algn="ctr" fontAlgn="b"/>
                      <a:r>
                        <a:rPr lang="en-US" sz="1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Quarterly Supply requirements for Xpert MTB/RIF Ultra testing</a:t>
                      </a:r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C0B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78">
                <a:tc gridSpan="8"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Laboratory </a:t>
                      </a:r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R</a:t>
                      </a:r>
                      <a:r>
                        <a:rPr lang="en-GB" sz="1400" b="1" u="none" strike="noStrike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egional reference laboratory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7778">
                <a:tc gridSpan="4"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Region </a:t>
                      </a:r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Western</a:t>
                      </a:r>
                      <a:r>
                        <a:rPr lang="en-GB" sz="1400" b="1" u="none" strike="noStrike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 Region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Supply Quarter </a:t>
                      </a:r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3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7778">
                <a:tc gridSpan="4"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District </a:t>
                      </a:r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Urban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Year</a:t>
                      </a:r>
                      <a:r>
                        <a:rPr lang="en-GB" sz="1400" u="none" strike="noStrike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2016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7778">
                <a:tc gridSpan="8">
                  <a:txBody>
                    <a:bodyPr/>
                    <a:lstStyle/>
                    <a:p>
                      <a:pPr marL="72000" algn="l" fontAlgn="b"/>
                      <a:r>
                        <a:rPr lang="en-US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Total tests performed in previous quarter, including failed </a:t>
                      </a:r>
                      <a:r>
                        <a:rPr lang="en-US" sz="1400" b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tests (A) </a:t>
                      </a:r>
                      <a:r>
                        <a:rPr lang="en-US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600</a:t>
                      </a:r>
                      <a:endParaRPr lang="en-US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6671">
                <a:tc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Items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US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Quantity needed per test (B)</a:t>
                      </a:r>
                      <a:endParaRPr lang="en-US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marR="0" indent="0" algn="ctr" defTabSz="941831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 Stock for one month   (C) =(A/3)*B</a:t>
                      </a:r>
                      <a:endParaRPr lang="en-US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  <a:p>
                      <a:pPr marL="72000" algn="ctr" fontAlgn="b"/>
                      <a:endParaRPr lang="en-US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US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Stock for quarter with 1 month buffer (D)= C*4</a:t>
                      </a:r>
                      <a:endParaRPr lang="en-US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Stock on hand (E) 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Calculated request (F) = D-E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Order unit (G)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US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Actual order (H) = F/G and round up</a:t>
                      </a:r>
                      <a:endParaRPr lang="en-US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15557">
                <a:tc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Sputum container</a:t>
                      </a:r>
                      <a:endParaRPr lang="en-GB" sz="1400" b="0" i="0" u="none" strike="noStrike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b="1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200 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800 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100 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solidFill>
                            <a:srgbClr val="DD1F26"/>
                          </a:solidFill>
                          <a:effectLst/>
                          <a:latin typeface="+mn-lt"/>
                        </a:rPr>
                        <a:t> 700</a:t>
                      </a:r>
                      <a:endParaRPr lang="en-GB" sz="1400" b="1" i="0" u="none" strike="noStrike" dirty="0">
                        <a:solidFill>
                          <a:srgbClr val="DD1F26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7778">
                <a:tc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Xpert</a:t>
                      </a:r>
                      <a:r>
                        <a:rPr lang="en-US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MTB/RIF </a:t>
                      </a:r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 Ultra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b="1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200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800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300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solidFill>
                            <a:srgbClr val="DD1F26"/>
                          </a:solidFill>
                          <a:effectLst/>
                          <a:latin typeface="+mn-lt"/>
                        </a:rPr>
                        <a:t> 500</a:t>
                      </a:r>
                      <a:endParaRPr lang="en-GB" sz="1400" b="1" i="0" u="none" strike="noStrike" dirty="0">
                        <a:solidFill>
                          <a:srgbClr val="DD1F26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15557">
                <a:tc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Concentrated bleach (L)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b="1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/>
                        </a:rPr>
                        <a:t>0.0015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 0.3 L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 1.2 L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0.5 L 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solidFill>
                            <a:srgbClr val="DD1F26"/>
                          </a:solidFill>
                          <a:effectLst/>
                          <a:latin typeface="+mn-lt"/>
                        </a:rPr>
                        <a:t> 0.7</a:t>
                      </a:r>
                      <a:endParaRPr lang="en-GB" sz="1400" b="1" i="0" u="none" strike="noStrike" dirty="0">
                        <a:solidFill>
                          <a:srgbClr val="DD1F26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7861491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G is the unit in which stock can be ordered</a:t>
            </a:r>
          </a:p>
          <a:p>
            <a:pPr lvl="1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i.e. Xpert Ultra kits come as pack sizes of 50</a:t>
            </a: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CALCULATE G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21655868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nl-NL" sz="2800" dirty="0"/>
              <a:t>CALCULATE QUARTERLY REQUIREMENT FOR LABORATORY REQUEST</a:t>
            </a:r>
            <a:endParaRPr lang="en-US" sz="2800" dirty="0"/>
          </a:p>
        </p:txBody>
      </p:sp>
      <p:graphicFrame>
        <p:nvGraphicFramePr>
          <p:cNvPr id="9" name="Content Placeholder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77730260"/>
              </p:ext>
            </p:extLst>
          </p:nvPr>
        </p:nvGraphicFramePr>
        <p:xfrm>
          <a:off x="1135856" y="2103437"/>
          <a:ext cx="7631794" cy="439364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978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59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9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590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450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0939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5590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5590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58026">
                <a:tc gridSpan="8">
                  <a:txBody>
                    <a:bodyPr/>
                    <a:lstStyle/>
                    <a:p>
                      <a:pPr marL="72000" algn="ctr" fontAlgn="b"/>
                      <a:r>
                        <a:rPr lang="en-US" sz="1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Quarterly Supply requirements for Xpert MTB/RIF Ultra testing</a:t>
                      </a:r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C0B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78">
                <a:tc gridSpan="8"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Laboratory </a:t>
                      </a:r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R</a:t>
                      </a:r>
                      <a:r>
                        <a:rPr lang="en-GB" sz="1400" b="1" u="none" strike="noStrike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egional reference laboratory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7778">
                <a:tc gridSpan="4"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Region </a:t>
                      </a:r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Western</a:t>
                      </a:r>
                      <a:r>
                        <a:rPr lang="en-GB" sz="1400" b="1" u="none" strike="noStrike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 Region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Supply Quarter </a:t>
                      </a:r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3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7778">
                <a:tc gridSpan="4"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District </a:t>
                      </a:r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Urban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Year</a:t>
                      </a:r>
                      <a:r>
                        <a:rPr lang="en-GB" sz="1400" u="none" strike="noStrike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2016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7778">
                <a:tc gridSpan="8">
                  <a:txBody>
                    <a:bodyPr/>
                    <a:lstStyle/>
                    <a:p>
                      <a:pPr marL="72000" algn="l" fontAlgn="b"/>
                      <a:r>
                        <a:rPr lang="en-US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Total tests performed in previous quarter, including failed </a:t>
                      </a:r>
                      <a:r>
                        <a:rPr lang="en-US" sz="1400" b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tests (A) </a:t>
                      </a:r>
                      <a:r>
                        <a:rPr lang="en-US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600</a:t>
                      </a:r>
                      <a:endParaRPr lang="en-US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6671">
                <a:tc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Items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US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Quantity needed per test (B)</a:t>
                      </a:r>
                      <a:endParaRPr lang="en-US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marR="0" indent="0" algn="ctr" defTabSz="941831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 Stock for one month   (C) =(A/3)*B</a:t>
                      </a:r>
                      <a:endParaRPr lang="en-US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  <a:p>
                      <a:pPr marL="72000" algn="ctr" fontAlgn="b"/>
                      <a:endParaRPr lang="en-US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US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Stock for quarter with 1 month buffer (D)= C*4</a:t>
                      </a:r>
                      <a:endParaRPr lang="en-US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Stock on hand (E) 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Calculated request (F) = D-E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Order unit (G)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US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Actual order (H) = F/G and round up</a:t>
                      </a:r>
                      <a:endParaRPr lang="en-US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15557">
                <a:tc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Sputum container</a:t>
                      </a:r>
                      <a:endParaRPr lang="en-GB" sz="1400" b="0" i="0" u="none" strike="noStrike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b="1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200 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800 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100 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 700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solidFill>
                            <a:srgbClr val="DD1F26"/>
                          </a:solidFill>
                          <a:effectLst/>
                          <a:latin typeface="+mn-lt"/>
                          <a:ea typeface="Trebuchet MS" charset="0"/>
                          <a:cs typeface="Trebuchet MS" charset="0"/>
                        </a:rPr>
                        <a:t> 1000 per pack</a:t>
                      </a:r>
                      <a:endParaRPr lang="en-GB" sz="1400" b="1" i="0" u="none" strike="noStrike" dirty="0">
                        <a:solidFill>
                          <a:srgbClr val="DD1F26"/>
                        </a:solidFill>
                        <a:effectLst/>
                        <a:latin typeface="+mn-lt"/>
                        <a:ea typeface="Trebuchet MS" charset="0"/>
                        <a:cs typeface="Trebuchet MS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7778">
                <a:tc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Xpert</a:t>
                      </a:r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en-US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MTB/RIF </a:t>
                      </a:r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Ultra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b="1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200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800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300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 500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solidFill>
                            <a:srgbClr val="DD1F26"/>
                          </a:solidFill>
                          <a:effectLst/>
                          <a:latin typeface="+mn-lt"/>
                          <a:ea typeface="Trebuchet MS" charset="0"/>
                          <a:cs typeface="Trebuchet MS" charset="0"/>
                        </a:rPr>
                        <a:t> 50 per kit</a:t>
                      </a:r>
                      <a:endParaRPr lang="en-GB" sz="1400" b="1" i="0" u="none" strike="noStrike" dirty="0">
                        <a:solidFill>
                          <a:srgbClr val="DD1F26"/>
                        </a:solidFill>
                        <a:effectLst/>
                        <a:latin typeface="+mn-lt"/>
                        <a:ea typeface="Trebuchet MS" charset="0"/>
                        <a:cs typeface="Trebuchet MS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15557">
                <a:tc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Concentrated bleach (L)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b="1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/>
                        </a:rPr>
                        <a:t>0.0015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 0.3 L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 1.2 L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0.5 L 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 0.7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solidFill>
                            <a:srgbClr val="DD1F26"/>
                          </a:solidFill>
                          <a:effectLst/>
                          <a:latin typeface="+mn-lt"/>
                          <a:ea typeface="Trebuchet MS" charset="0"/>
                          <a:cs typeface="Trebuchet MS" charset="0"/>
                        </a:rPr>
                        <a:t> 1L per bottle</a:t>
                      </a:r>
                      <a:endParaRPr lang="en-GB" sz="1400" b="1" i="0" u="none" strike="noStrike" dirty="0">
                        <a:solidFill>
                          <a:srgbClr val="DD1F26"/>
                        </a:solidFill>
                        <a:effectLst/>
                        <a:latin typeface="+mn-lt"/>
                        <a:ea typeface="Trebuchet MS" charset="0"/>
                        <a:cs typeface="Trebuchet MS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1612732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 is the amount to be requested considering the pack size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Therefore: H = F/G  and rounded up to the next pack size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CALCULATE 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12731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nl-NL" sz="2800" dirty="0"/>
              <a:t>CALCULATE QUARTERLY REQUIREMENT FOR LABORATORY REQUEST</a:t>
            </a:r>
            <a:endParaRPr lang="en-US" sz="2800" dirty="0"/>
          </a:p>
        </p:txBody>
      </p:sp>
      <p:graphicFrame>
        <p:nvGraphicFramePr>
          <p:cNvPr id="9" name="Content Placeholder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96245572"/>
              </p:ext>
            </p:extLst>
          </p:nvPr>
        </p:nvGraphicFramePr>
        <p:xfrm>
          <a:off x="1135856" y="2103437"/>
          <a:ext cx="7631794" cy="439364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978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59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9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590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450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0939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5590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5590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58026">
                <a:tc gridSpan="8">
                  <a:txBody>
                    <a:bodyPr/>
                    <a:lstStyle/>
                    <a:p>
                      <a:pPr marL="72000" algn="ctr" fontAlgn="b"/>
                      <a:r>
                        <a:rPr lang="en-US" sz="1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Quarterly Supply requirements for Xpert MTB/RIF Ultra testing</a:t>
                      </a:r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C0B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78">
                <a:tc gridSpan="8"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Laboratory </a:t>
                      </a:r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R</a:t>
                      </a:r>
                      <a:r>
                        <a:rPr lang="en-GB" sz="1400" b="1" u="none" strike="noStrike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egional reference laboratory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7778">
                <a:tc gridSpan="4"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Region </a:t>
                      </a:r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Western</a:t>
                      </a:r>
                      <a:r>
                        <a:rPr lang="en-GB" sz="1400" b="1" u="none" strike="noStrike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 Region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Supply Quarter </a:t>
                      </a:r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3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7778">
                <a:tc gridSpan="4"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District </a:t>
                      </a:r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Urban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Year</a:t>
                      </a:r>
                      <a:r>
                        <a:rPr lang="en-GB" sz="1400" u="none" strike="noStrike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2016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7778">
                <a:tc gridSpan="8">
                  <a:txBody>
                    <a:bodyPr/>
                    <a:lstStyle/>
                    <a:p>
                      <a:pPr marL="72000" algn="l" fontAlgn="b"/>
                      <a:r>
                        <a:rPr lang="en-US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Total tests performed in previous quarter, including failed </a:t>
                      </a:r>
                      <a:r>
                        <a:rPr lang="en-US" sz="1400" b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tests (A) </a:t>
                      </a:r>
                      <a:r>
                        <a:rPr lang="en-US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600</a:t>
                      </a:r>
                      <a:endParaRPr lang="en-US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6671">
                <a:tc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Items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US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Quantity needed per test (B)</a:t>
                      </a:r>
                      <a:endParaRPr lang="en-US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marR="0" indent="0" algn="ctr" defTabSz="941831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 Stock for one month   (C) =(A/3)*B</a:t>
                      </a:r>
                      <a:endParaRPr lang="en-US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  <a:p>
                      <a:pPr marL="72000" algn="ctr" fontAlgn="b"/>
                      <a:endParaRPr lang="en-US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US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Stock for quarter with 1 month buffer (D)= C*4</a:t>
                      </a:r>
                      <a:endParaRPr lang="en-US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Stock on hand (E) 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Calculated request (F) = D-E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Order unit (G)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US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Actual order (H) = F/G and round up</a:t>
                      </a:r>
                      <a:endParaRPr lang="en-US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15557">
                <a:tc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Sputum container</a:t>
                      </a:r>
                      <a:endParaRPr lang="en-GB" sz="1400" b="0" i="0" u="none" strike="noStrike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b="1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200 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800 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100 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 700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Trebuchet MS" charset="0"/>
                          <a:cs typeface="Trebuchet MS" charset="0"/>
                        </a:rPr>
                        <a:t> 1000 per pack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Trebuchet MS" charset="0"/>
                        <a:cs typeface="Trebuchet MS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solidFill>
                            <a:srgbClr val="DD1F26"/>
                          </a:solidFill>
                          <a:effectLst/>
                          <a:latin typeface="+mn-lt"/>
                        </a:rPr>
                        <a:t> 1</a:t>
                      </a:r>
                      <a:r>
                        <a:rPr lang="en-GB" sz="1400" b="1" u="none" strike="noStrike" baseline="0" dirty="0">
                          <a:solidFill>
                            <a:srgbClr val="DD1F26"/>
                          </a:solidFill>
                          <a:effectLst/>
                          <a:latin typeface="+mn-lt"/>
                        </a:rPr>
                        <a:t> pack</a:t>
                      </a:r>
                      <a:endParaRPr lang="en-GB" sz="1400" b="1" i="0" u="none" strike="noStrike" dirty="0">
                        <a:solidFill>
                          <a:srgbClr val="DD1F26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7778">
                <a:tc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Xpert</a:t>
                      </a:r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en-US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MTB/RIF </a:t>
                      </a:r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Ultra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b="1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200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800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300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 500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Trebuchet MS" charset="0"/>
                          <a:cs typeface="Trebuchet MS" charset="0"/>
                        </a:rPr>
                        <a:t> 50 per kit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Trebuchet MS" charset="0"/>
                        <a:cs typeface="Trebuchet MS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solidFill>
                            <a:srgbClr val="DD1F26"/>
                          </a:solidFill>
                          <a:effectLst/>
                          <a:latin typeface="+mn-lt"/>
                        </a:rPr>
                        <a:t> 10 kits</a:t>
                      </a:r>
                      <a:endParaRPr lang="en-GB" sz="1400" b="1" i="0" u="none" strike="noStrike" dirty="0">
                        <a:solidFill>
                          <a:srgbClr val="DD1F26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15557">
                <a:tc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Concentrated bleach (L)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b="1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/>
                        </a:rPr>
                        <a:t>0.0015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 0.3 L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 1.2 L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0.5 L 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 0.7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Trebuchet MS" charset="0"/>
                          <a:cs typeface="Trebuchet MS" charset="0"/>
                        </a:rPr>
                        <a:t> 1L per bottle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Trebuchet MS" charset="0"/>
                        <a:cs typeface="Trebuchet MS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solidFill>
                            <a:srgbClr val="DD1F26"/>
                          </a:solidFill>
                          <a:effectLst/>
                          <a:latin typeface="+mn-lt"/>
                        </a:rPr>
                        <a:t> 1 bottle</a:t>
                      </a:r>
                      <a:endParaRPr lang="en-GB" sz="1400" b="1" i="0" u="none" strike="noStrike" dirty="0">
                        <a:solidFill>
                          <a:srgbClr val="DD1F26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712679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5"/>
          <p:cNvSpPr>
            <a:spLocks noGrp="1"/>
          </p:cNvSpPr>
          <p:nvPr>
            <p:ph idx="1"/>
          </p:nvPr>
        </p:nvSpPr>
        <p:spPr>
          <a:xfrm>
            <a:off x="831056" y="1931202"/>
            <a:ext cx="4257675" cy="4611670"/>
          </a:xfrm>
        </p:spPr>
        <p:txBody>
          <a:bodyPr/>
          <a:lstStyle/>
          <a:p>
            <a:pPr marL="117271" indent="0">
              <a:buNone/>
            </a:pPr>
            <a:r>
              <a:rPr lang="en-US" sz="1879" b="1" dirty="0"/>
              <a:t>Calculation #1 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sz="1879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Time period of order  = Quarterly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sz="1879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Number of Xpert MTB/RIF tests site performs per day = 10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sz="1879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lab works 21 days a month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sz="1879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lab uses 0.0015L bleach /test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EXERCISE 1:  FORECASTING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4294967295"/>
          </p:nvPr>
        </p:nvSpPr>
        <p:spPr>
          <a:xfrm>
            <a:off x="793432" y="4237037"/>
            <a:ext cx="4581525" cy="2580241"/>
          </a:xfrm>
        </p:spPr>
        <p:txBody>
          <a:bodyPr/>
          <a:lstStyle/>
          <a:p>
            <a:pPr marL="117271" indent="0">
              <a:buNone/>
            </a:pPr>
            <a:r>
              <a:rPr lang="en-US" sz="1879" b="1" dirty="0"/>
              <a:t>Calculation #2 </a:t>
            </a:r>
          </a:p>
          <a:p>
            <a:pPr marL="266690" indent="-266690">
              <a:spcBef>
                <a:spcPts val="600"/>
              </a:spcBef>
              <a:spcAft>
                <a:spcPts val="0"/>
              </a:spcAft>
            </a:pPr>
            <a:r>
              <a:rPr lang="en-US" sz="1879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Time period of order  = Quarterly</a:t>
            </a:r>
          </a:p>
          <a:p>
            <a:pPr marL="266690" indent="-266690">
              <a:spcBef>
                <a:spcPts val="600"/>
              </a:spcBef>
              <a:spcAft>
                <a:spcPts val="0"/>
              </a:spcAft>
            </a:pPr>
            <a:r>
              <a:rPr lang="en-US" sz="1879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Number of </a:t>
            </a:r>
            <a:r>
              <a:rPr lang="en-US" sz="1879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Xpert</a:t>
            </a:r>
            <a:r>
              <a:rPr lang="en-US" sz="1879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MTB/RIF Ultra tests site performs per day = 5</a:t>
            </a:r>
          </a:p>
          <a:p>
            <a:pPr marL="266690" indent="-266690">
              <a:spcBef>
                <a:spcPts val="600"/>
              </a:spcBef>
              <a:spcAft>
                <a:spcPts val="0"/>
              </a:spcAft>
            </a:pPr>
            <a:r>
              <a:rPr lang="en-US" sz="1879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lab works 25 days a month</a:t>
            </a:r>
          </a:p>
          <a:p>
            <a:pPr marL="266690" indent="-266690">
              <a:spcBef>
                <a:spcPts val="600"/>
              </a:spcBef>
              <a:spcAft>
                <a:spcPts val="0"/>
              </a:spcAft>
            </a:pPr>
            <a:r>
              <a:rPr lang="en-US" sz="1879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lab uses 0.0015L bleach /test</a:t>
            </a:r>
          </a:p>
          <a:p>
            <a:endParaRPr lang="en-US" sz="2067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4294967295"/>
          </p:nvPr>
        </p:nvSpPr>
        <p:spPr>
          <a:xfrm>
            <a:off x="5479256" y="1798637"/>
            <a:ext cx="3979068" cy="2147888"/>
          </a:xfrm>
        </p:spPr>
        <p:txBody>
          <a:bodyPr/>
          <a:lstStyle/>
          <a:p>
            <a:pPr marL="117271" indent="0">
              <a:buNone/>
            </a:pPr>
            <a:r>
              <a:rPr lang="en-US" sz="2067" dirty="0"/>
              <a:t> </a:t>
            </a:r>
            <a:r>
              <a:rPr lang="en-US" sz="1879" b="1" dirty="0"/>
              <a:t>Calculation #3 </a:t>
            </a:r>
          </a:p>
          <a:p>
            <a:pPr marL="266690" indent="-266690">
              <a:spcBef>
                <a:spcPts val="600"/>
              </a:spcBef>
              <a:spcAft>
                <a:spcPts val="0"/>
              </a:spcAft>
            </a:pPr>
            <a:r>
              <a:rPr lang="en-US" sz="1879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Time period of order  = Quarterly</a:t>
            </a:r>
          </a:p>
          <a:p>
            <a:pPr marL="266690" indent="-266690">
              <a:spcBef>
                <a:spcPts val="600"/>
              </a:spcBef>
              <a:spcAft>
                <a:spcPts val="0"/>
              </a:spcAft>
            </a:pPr>
            <a:r>
              <a:rPr lang="en-US" sz="1879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Number of </a:t>
            </a:r>
            <a:r>
              <a:rPr lang="en-US" sz="1879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Xpert</a:t>
            </a:r>
            <a:r>
              <a:rPr lang="en-US" sz="1879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MTB/RIF Ultra tests site performs per day = 12</a:t>
            </a:r>
          </a:p>
          <a:p>
            <a:pPr marL="266690" indent="-266690">
              <a:spcBef>
                <a:spcPts val="600"/>
              </a:spcBef>
              <a:spcAft>
                <a:spcPts val="0"/>
              </a:spcAft>
            </a:pPr>
            <a:r>
              <a:rPr lang="en-US" sz="1879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lab works 21 days a month</a:t>
            </a:r>
          </a:p>
          <a:p>
            <a:pPr marL="266690" indent="-266690">
              <a:spcBef>
                <a:spcPts val="600"/>
              </a:spcBef>
              <a:spcAft>
                <a:spcPts val="0"/>
              </a:spcAft>
            </a:pPr>
            <a:r>
              <a:rPr lang="en-US" sz="1879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lab uses 0.0015L bleach /test</a:t>
            </a:r>
          </a:p>
          <a:p>
            <a:endParaRPr lang="en-US" sz="2067" dirty="0"/>
          </a:p>
        </p:txBody>
      </p:sp>
    </p:spTree>
    <p:extLst>
      <p:ext uri="{BB962C8B-B14F-4D97-AF65-F5344CB8AC3E}">
        <p14:creationId xmlns:p14="http://schemas.microsoft.com/office/powerpoint/2010/main" val="300386966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ASSUMPTION FOR CALCULATION #1</a:t>
            </a:r>
          </a:p>
        </p:txBody>
      </p:sp>
      <p:graphicFrame>
        <p:nvGraphicFramePr>
          <p:cNvPr id="9" name="Content Placeholder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9012403"/>
              </p:ext>
            </p:extLst>
          </p:nvPr>
        </p:nvGraphicFramePr>
        <p:xfrm>
          <a:off x="1135856" y="2103437"/>
          <a:ext cx="7631794" cy="422470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978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59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9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590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450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0939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5590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5590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58026">
                <a:tc gridSpan="8">
                  <a:txBody>
                    <a:bodyPr/>
                    <a:lstStyle/>
                    <a:p>
                      <a:pPr marL="72000" algn="ctr" fontAlgn="b"/>
                      <a:r>
                        <a:rPr lang="en-US" sz="1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Quarterly Supply requirements for Xpert MTB/RIF testing</a:t>
                      </a:r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C0B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78">
                <a:tc gridSpan="8"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Laboratory </a:t>
                      </a:r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R</a:t>
                      </a:r>
                      <a:r>
                        <a:rPr lang="en-GB" sz="1400" b="1" u="none" strike="noStrike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egional reference laboratory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7778">
                <a:tc gridSpan="4"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Region </a:t>
                      </a:r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Western</a:t>
                      </a:r>
                      <a:r>
                        <a:rPr lang="en-GB" sz="1400" b="1" u="none" strike="noStrike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 Region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Supply Quarter </a:t>
                      </a:r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3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7778">
                <a:tc gridSpan="4"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District </a:t>
                      </a:r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Urban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Year</a:t>
                      </a:r>
                      <a:r>
                        <a:rPr lang="en-GB" sz="1400" u="none" strike="noStrike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2016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7778">
                <a:tc gridSpan="8">
                  <a:txBody>
                    <a:bodyPr/>
                    <a:lstStyle/>
                    <a:p>
                      <a:pPr marL="72000" algn="l" fontAlgn="b"/>
                      <a:r>
                        <a:rPr lang="en-US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Total tests performed in previous quarter, including failed </a:t>
                      </a:r>
                      <a:r>
                        <a:rPr lang="en-US" sz="1400" b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tests (A) </a:t>
                      </a:r>
                      <a:endParaRPr lang="en-US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6671">
                <a:tc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Items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US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Quantity needed per test (B)</a:t>
                      </a:r>
                      <a:endParaRPr lang="en-US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marR="0" indent="0" algn="ctr" defTabSz="941831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 Stock for one month   (C) =(A/3)*B</a:t>
                      </a:r>
                      <a:endParaRPr lang="en-US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  <a:p>
                      <a:pPr marL="72000" algn="ctr" fontAlgn="b"/>
                      <a:endParaRPr lang="en-US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US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Stock for quarter with 1 month buffer (D)= C*4</a:t>
                      </a:r>
                      <a:endParaRPr lang="en-US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Stock on hand (E) 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Calculated request (F) = D-E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Order unit (G)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US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Actual order (H) = F/G and round up</a:t>
                      </a:r>
                      <a:endParaRPr lang="en-US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15557">
                <a:tc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Sputum container</a:t>
                      </a:r>
                      <a:endParaRPr lang="en-GB" sz="1400" b="0" i="0" u="none" strike="noStrike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 30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100 pack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1" i="0" u="none" strike="noStrike" dirty="0">
                        <a:solidFill>
                          <a:srgbClr val="DD1F26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7778">
                <a:tc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Xpert MTB/RIF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 100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50 kit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1" i="0" u="none" strike="noStrike" dirty="0">
                        <a:solidFill>
                          <a:srgbClr val="DD1F26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15557">
                <a:tc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Concentrated bleach (L)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 0.25L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1L bottle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1" i="0" u="none" strike="noStrike" dirty="0">
                        <a:solidFill>
                          <a:srgbClr val="DD1F26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135178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ANSWER FOR CALCULATION #1</a:t>
            </a:r>
          </a:p>
        </p:txBody>
      </p:sp>
      <p:graphicFrame>
        <p:nvGraphicFramePr>
          <p:cNvPr id="9" name="Content Placeholder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7503108"/>
              </p:ext>
            </p:extLst>
          </p:nvPr>
        </p:nvGraphicFramePr>
        <p:xfrm>
          <a:off x="1135856" y="2103437"/>
          <a:ext cx="7631794" cy="422470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978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59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9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590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450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0939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5590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5590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58026">
                <a:tc gridSpan="8">
                  <a:txBody>
                    <a:bodyPr/>
                    <a:lstStyle/>
                    <a:p>
                      <a:pPr marL="72000" algn="ctr" fontAlgn="b"/>
                      <a:r>
                        <a:rPr lang="en-US" sz="1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Quarterly Supply requirements for Xpert MTB/RIF testing</a:t>
                      </a:r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C0B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78">
                <a:tc gridSpan="8"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Laboratory </a:t>
                      </a:r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R</a:t>
                      </a:r>
                      <a:r>
                        <a:rPr lang="en-GB" sz="1400" b="1" u="none" strike="noStrike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egional reference laboratory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7778">
                <a:tc gridSpan="4"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Region </a:t>
                      </a:r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Western</a:t>
                      </a:r>
                      <a:r>
                        <a:rPr lang="en-GB" sz="1400" b="1" u="none" strike="noStrike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 Region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Supply Quarter </a:t>
                      </a:r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3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7778">
                <a:tc gridSpan="4"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District </a:t>
                      </a:r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Urban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Year</a:t>
                      </a:r>
                      <a:r>
                        <a:rPr lang="en-GB" sz="1400" u="none" strike="noStrike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2016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7778">
                <a:tc gridSpan="8">
                  <a:txBody>
                    <a:bodyPr/>
                    <a:lstStyle/>
                    <a:p>
                      <a:pPr marL="72000" algn="l" fontAlgn="b"/>
                      <a:r>
                        <a:rPr lang="en-US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Total tests performed in previous quarter, including failed </a:t>
                      </a:r>
                      <a:r>
                        <a:rPr lang="en-US" sz="1400" b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tests (A) </a:t>
                      </a:r>
                      <a:r>
                        <a:rPr lang="en-US" sz="1400" b="1" u="none" strike="noStrike" dirty="0">
                          <a:solidFill>
                            <a:srgbClr val="DD1F26"/>
                          </a:solidFill>
                          <a:effectLst/>
                        </a:rPr>
                        <a:t>630</a:t>
                      </a:r>
                      <a:endParaRPr lang="en-US" sz="1400" b="1" i="0" u="none" strike="noStrike" dirty="0">
                        <a:solidFill>
                          <a:srgbClr val="DD1F26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6671">
                <a:tc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Items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US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Quantity needed per test (B)</a:t>
                      </a:r>
                      <a:endParaRPr lang="en-US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marR="0" indent="0" algn="ctr" defTabSz="941831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 Stock for one month   (C) =(A/3)*B</a:t>
                      </a:r>
                      <a:endParaRPr lang="en-US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  <a:p>
                      <a:pPr marL="72000" algn="ctr" fontAlgn="b"/>
                      <a:endParaRPr lang="en-US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US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Stock for quarter with 1 month buffer (D)= C*4</a:t>
                      </a:r>
                      <a:endParaRPr lang="en-US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Stock on hand (E) 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Calculated request (F) = D-E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Order unit (G)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US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Actual order (H) = F/G and round up</a:t>
                      </a:r>
                      <a:endParaRPr lang="en-US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15557">
                <a:tc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Sputum container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DD1F26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GB" sz="1400" b="1" i="0" u="none" strike="noStrike" dirty="0">
                        <a:solidFill>
                          <a:srgbClr val="DD1F26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DD1F26"/>
                          </a:solidFill>
                          <a:effectLst/>
                          <a:latin typeface="+mn-lt"/>
                        </a:rPr>
                        <a:t>210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DD1F26"/>
                          </a:solidFill>
                          <a:effectLst/>
                          <a:latin typeface="+mn-lt"/>
                        </a:rPr>
                        <a:t>840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solidFill>
                            <a:srgbClr val="DD1F26"/>
                          </a:solidFill>
                          <a:effectLst/>
                          <a:latin typeface="+mn-lt"/>
                        </a:rPr>
                        <a:t> 30</a:t>
                      </a:r>
                      <a:endParaRPr lang="en-GB" sz="1400" b="1" i="0" u="none" strike="noStrike" dirty="0">
                        <a:solidFill>
                          <a:srgbClr val="DD1F26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DD1F26"/>
                          </a:solidFill>
                          <a:effectLst/>
                          <a:latin typeface="+mn-lt"/>
                        </a:rPr>
                        <a:t>810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DD1F26"/>
                          </a:solidFill>
                          <a:effectLst/>
                          <a:latin typeface="+mn-lt"/>
                        </a:rPr>
                        <a:t>100 pack</a:t>
                      </a:r>
                      <a:endParaRPr lang="en-GB" sz="1400" b="1" i="0" u="none" strike="noStrike" dirty="0">
                        <a:solidFill>
                          <a:srgbClr val="DD1F26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DD1F26"/>
                          </a:solidFill>
                          <a:effectLst/>
                          <a:latin typeface="+mn-lt"/>
                        </a:rPr>
                        <a:t>9 packs</a:t>
                      </a:r>
                      <a:endParaRPr lang="en-GB" sz="1400" b="1" i="0" u="none" strike="noStrike" dirty="0">
                        <a:solidFill>
                          <a:srgbClr val="DD1F26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7778">
                <a:tc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Xpert MTB/RIF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DD1F26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GB" sz="1400" b="1" i="0" u="none" strike="noStrike" dirty="0">
                        <a:solidFill>
                          <a:srgbClr val="DD1F26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DD1F26"/>
                          </a:solidFill>
                          <a:effectLst/>
                          <a:latin typeface="+mn-lt"/>
                        </a:rPr>
                        <a:t>210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DD1F26"/>
                          </a:solidFill>
                          <a:effectLst/>
                          <a:latin typeface="+mn-lt"/>
                        </a:rPr>
                        <a:t>840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solidFill>
                            <a:srgbClr val="DD1F26"/>
                          </a:solidFill>
                          <a:effectLst/>
                          <a:latin typeface="+mn-lt"/>
                        </a:rPr>
                        <a:t> 100</a:t>
                      </a:r>
                      <a:endParaRPr lang="en-GB" sz="1400" b="1" i="0" u="none" strike="noStrike" dirty="0">
                        <a:solidFill>
                          <a:srgbClr val="DD1F26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DD1F26"/>
                          </a:solidFill>
                          <a:effectLst/>
                          <a:latin typeface="+mn-lt"/>
                        </a:rPr>
                        <a:t>740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DD1F26"/>
                          </a:solidFill>
                          <a:effectLst/>
                          <a:latin typeface="+mn-lt"/>
                        </a:rPr>
                        <a:t>50 kit</a:t>
                      </a:r>
                      <a:endParaRPr lang="en-GB" sz="1400" b="1" i="0" u="none" strike="noStrike" dirty="0">
                        <a:solidFill>
                          <a:srgbClr val="DD1F26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DD1F26"/>
                          </a:solidFill>
                          <a:effectLst/>
                          <a:latin typeface="+mn-lt"/>
                        </a:rPr>
                        <a:t>15 kits</a:t>
                      </a:r>
                      <a:endParaRPr lang="en-GB" sz="1400" b="1" i="0" u="none" strike="noStrike" dirty="0">
                        <a:solidFill>
                          <a:srgbClr val="DD1F26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15557">
                <a:tc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Concentrated bleach (L)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DD1F26"/>
                          </a:solidFill>
                          <a:effectLst/>
                          <a:latin typeface="+mn-lt"/>
                        </a:rPr>
                        <a:t>0.0015</a:t>
                      </a:r>
                      <a:endParaRPr lang="en-GB" sz="1400" b="1" i="0" u="none" strike="noStrike" dirty="0">
                        <a:solidFill>
                          <a:srgbClr val="DD1F26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DD1F26"/>
                          </a:solidFill>
                          <a:effectLst/>
                          <a:latin typeface="+mn-lt"/>
                        </a:rPr>
                        <a:t>0.315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DD1F26"/>
                          </a:solidFill>
                          <a:effectLst/>
                          <a:latin typeface="+mn-lt"/>
                        </a:rPr>
                        <a:t>1.26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solidFill>
                            <a:srgbClr val="DD1F26"/>
                          </a:solidFill>
                          <a:effectLst/>
                          <a:latin typeface="+mn-lt"/>
                        </a:rPr>
                        <a:t> 0.25L</a:t>
                      </a:r>
                      <a:endParaRPr lang="en-GB" sz="1400" b="1" i="0" u="none" strike="noStrike" dirty="0">
                        <a:solidFill>
                          <a:srgbClr val="DD1F26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DD1F26"/>
                          </a:solidFill>
                          <a:effectLst/>
                          <a:latin typeface="+mn-lt"/>
                        </a:rPr>
                        <a:t>1.01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DD1F26"/>
                          </a:solidFill>
                          <a:effectLst/>
                          <a:latin typeface="+mn-lt"/>
                        </a:rPr>
                        <a:t>1L bottle</a:t>
                      </a:r>
                      <a:endParaRPr lang="en-GB" sz="1400" b="1" i="0" u="none" strike="noStrike" dirty="0">
                        <a:solidFill>
                          <a:srgbClr val="DD1F26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DD1F26"/>
                          </a:solidFill>
                          <a:effectLst/>
                          <a:latin typeface="+mn-lt"/>
                        </a:rPr>
                        <a:t>2 bottles</a:t>
                      </a:r>
                      <a:endParaRPr lang="en-GB" sz="1400" b="1" i="0" u="none" strike="noStrike" dirty="0">
                        <a:solidFill>
                          <a:srgbClr val="DD1F26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279539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nl-NL" sz="2800" dirty="0"/>
              <a:t>ASSUMPTIONS FOR CALCULATION #</a:t>
            </a:r>
            <a:r>
              <a:rPr lang="en-US" sz="2800" dirty="0"/>
              <a:t>2</a:t>
            </a:r>
          </a:p>
        </p:txBody>
      </p:sp>
      <p:graphicFrame>
        <p:nvGraphicFramePr>
          <p:cNvPr id="5" name="Content Placeholder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7510607"/>
              </p:ext>
            </p:extLst>
          </p:nvPr>
        </p:nvGraphicFramePr>
        <p:xfrm>
          <a:off x="1135856" y="2103437"/>
          <a:ext cx="7631794" cy="439364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978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59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9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590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450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0939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5590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5590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58026">
                <a:tc gridSpan="8">
                  <a:txBody>
                    <a:bodyPr/>
                    <a:lstStyle/>
                    <a:p>
                      <a:pPr marL="72000" algn="ctr" fontAlgn="b"/>
                      <a:r>
                        <a:rPr lang="en-US" sz="1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Quarterly Supply requirements for Xpert MTB/RIF Ultra testing</a:t>
                      </a:r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C0B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78">
                <a:tc gridSpan="8"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Laboratory </a:t>
                      </a:r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R</a:t>
                      </a:r>
                      <a:r>
                        <a:rPr lang="en-GB" sz="1400" b="1" u="none" strike="noStrike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egional reference laboratory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7778">
                <a:tc gridSpan="4"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Region </a:t>
                      </a:r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Western</a:t>
                      </a:r>
                      <a:r>
                        <a:rPr lang="en-GB" sz="1400" b="1" u="none" strike="noStrike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 Region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Supply Quarter </a:t>
                      </a:r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3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7778">
                <a:tc gridSpan="4"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District </a:t>
                      </a:r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Urban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Year</a:t>
                      </a:r>
                      <a:r>
                        <a:rPr lang="en-GB" sz="1400" u="none" strike="noStrike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2016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7778">
                <a:tc gridSpan="8">
                  <a:txBody>
                    <a:bodyPr/>
                    <a:lstStyle/>
                    <a:p>
                      <a:pPr marL="72000" algn="l" fontAlgn="b"/>
                      <a:r>
                        <a:rPr lang="en-US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Total tests performed in previous quarter, including failed </a:t>
                      </a:r>
                      <a:r>
                        <a:rPr lang="en-US" sz="1400" b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tests (A) </a:t>
                      </a:r>
                      <a:endParaRPr lang="en-US" sz="1400" b="1" i="0" u="none" strike="noStrike" dirty="0">
                        <a:solidFill>
                          <a:srgbClr val="DD1F26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6671">
                <a:tc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Items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US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Quantity needed per test (B)</a:t>
                      </a:r>
                      <a:endParaRPr lang="en-US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marR="0" indent="0" algn="ctr" defTabSz="941831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 Stock for one month   (C) =(A/3)*B</a:t>
                      </a:r>
                      <a:endParaRPr lang="en-US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  <a:p>
                      <a:pPr marL="72000" algn="ctr" fontAlgn="b"/>
                      <a:endParaRPr lang="en-US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US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Stock for quarter with 1 month buffer (D)= C*4</a:t>
                      </a:r>
                      <a:endParaRPr lang="en-US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Stock on hand (E) 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Calculated request (F) = D-E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Order unit (G)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US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Actual order (H) = F/G and round up</a:t>
                      </a:r>
                      <a:endParaRPr lang="en-US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15557">
                <a:tc>
                  <a:txBody>
                    <a:bodyPr/>
                    <a:lstStyle/>
                    <a:p>
                      <a:pPr marL="72000" marR="0" indent="0" algn="l" defTabSz="941831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Sputum container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1" i="0" u="none" strike="noStrike" dirty="0">
                        <a:solidFill>
                          <a:srgbClr val="DD1F26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1" i="0" u="none" strike="noStrike" dirty="0">
                        <a:solidFill>
                          <a:srgbClr val="DD1F26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1" i="0" u="none" strike="noStrike" dirty="0">
                        <a:solidFill>
                          <a:srgbClr val="DD1F26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75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100 pack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7778">
                <a:tc>
                  <a:txBody>
                    <a:bodyPr/>
                    <a:lstStyle/>
                    <a:p>
                      <a:pPr marL="72000" algn="l" fontAlgn="b"/>
                      <a:r>
                        <a:rPr lang="en-US" sz="1400" b="0" i="0" u="none" strike="noStrike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/>
                        </a:rPr>
                        <a:t>Xpert</a:t>
                      </a:r>
                      <a:r>
                        <a:rPr lang="en-US" sz="14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/>
                        </a:rPr>
                        <a:t> MTB/RIF Ultra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1" i="0" u="none" strike="noStrike" dirty="0">
                        <a:solidFill>
                          <a:srgbClr val="DD1F26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1" i="0" u="none" strike="noStrike" dirty="0">
                        <a:solidFill>
                          <a:srgbClr val="DD1F26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1" i="0" u="none" strike="noStrike" dirty="0">
                        <a:solidFill>
                          <a:srgbClr val="DD1F26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20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10 kit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15557">
                <a:tc>
                  <a:txBody>
                    <a:bodyPr/>
                    <a:lstStyle/>
                    <a:p>
                      <a:pPr marL="72000" algn="l" fontAlgn="b"/>
                      <a:r>
                        <a:rPr lang="en-US" sz="14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/>
                        </a:rPr>
                        <a:t>Bleach (L)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1" i="0" u="none" strike="noStrike" dirty="0">
                        <a:solidFill>
                          <a:srgbClr val="DD1F26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1" i="0" u="none" strike="noStrike" dirty="0">
                        <a:solidFill>
                          <a:srgbClr val="DD1F26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1" i="0" u="none" strike="noStrike" dirty="0">
                        <a:solidFill>
                          <a:srgbClr val="DD1F26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1L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4L bottle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673477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nl-NL" sz="2800" dirty="0"/>
              <a:t>ANSWER FOR CALCULATION #</a:t>
            </a:r>
            <a:r>
              <a:rPr lang="en-US" sz="2800" dirty="0"/>
              <a:t>2</a:t>
            </a:r>
          </a:p>
        </p:txBody>
      </p:sp>
      <p:graphicFrame>
        <p:nvGraphicFramePr>
          <p:cNvPr id="5" name="Content Placeholder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37341244"/>
              </p:ext>
            </p:extLst>
          </p:nvPr>
        </p:nvGraphicFramePr>
        <p:xfrm>
          <a:off x="1135856" y="2103437"/>
          <a:ext cx="7631794" cy="439364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978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59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9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590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450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0939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5590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5590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58026">
                <a:tc gridSpan="8">
                  <a:txBody>
                    <a:bodyPr/>
                    <a:lstStyle/>
                    <a:p>
                      <a:pPr marL="72000" algn="ctr" fontAlgn="b"/>
                      <a:r>
                        <a:rPr lang="en-US" sz="1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Quarterly Supply requirements for Xpert MTB/RIF Ultra testing</a:t>
                      </a:r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C0B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78">
                <a:tc gridSpan="8"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Laboratory </a:t>
                      </a:r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R</a:t>
                      </a:r>
                      <a:r>
                        <a:rPr lang="en-GB" sz="1400" b="1" u="none" strike="noStrike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egional reference laboratory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7778">
                <a:tc gridSpan="4"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Region </a:t>
                      </a:r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Western</a:t>
                      </a:r>
                      <a:r>
                        <a:rPr lang="en-GB" sz="1400" b="1" u="none" strike="noStrike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 Region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Supply Quarter </a:t>
                      </a:r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3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7778">
                <a:tc gridSpan="4"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District </a:t>
                      </a:r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Urban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Year</a:t>
                      </a:r>
                      <a:r>
                        <a:rPr lang="en-GB" sz="1400" u="none" strike="noStrike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2016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7778">
                <a:tc gridSpan="8">
                  <a:txBody>
                    <a:bodyPr/>
                    <a:lstStyle/>
                    <a:p>
                      <a:pPr marL="72000" algn="l" fontAlgn="b"/>
                      <a:r>
                        <a:rPr lang="en-US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Total tests performed in previous quarter, including failed </a:t>
                      </a:r>
                      <a:r>
                        <a:rPr lang="en-US" sz="1400" b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tests (A) </a:t>
                      </a:r>
                      <a:r>
                        <a:rPr lang="en-US" sz="1400" b="1" u="none" strike="noStrike" dirty="0">
                          <a:solidFill>
                            <a:srgbClr val="DD1F26"/>
                          </a:solidFill>
                          <a:effectLst/>
                        </a:rPr>
                        <a:t>375</a:t>
                      </a:r>
                      <a:endParaRPr lang="en-US" sz="1400" b="1" i="0" u="none" strike="noStrike" dirty="0">
                        <a:solidFill>
                          <a:srgbClr val="DD1F26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6671">
                <a:tc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Items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US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Quantity needed per test (B)</a:t>
                      </a:r>
                      <a:endParaRPr lang="en-US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marR="0" indent="0" algn="ctr" defTabSz="941831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 Stock for one month   (C) =(A/3)*B</a:t>
                      </a:r>
                      <a:endParaRPr lang="en-US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  <a:p>
                      <a:pPr marL="72000" algn="ctr" fontAlgn="b"/>
                      <a:endParaRPr lang="en-US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US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Stock for quarter with 1 month buffer (D)= C*4</a:t>
                      </a:r>
                      <a:endParaRPr lang="en-US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Stock on hand (E) 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Calculated request (F) = D-E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Order unit (G)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US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Actual order (H) = F/G and round up</a:t>
                      </a:r>
                      <a:endParaRPr lang="en-US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15557">
                <a:tc>
                  <a:txBody>
                    <a:bodyPr/>
                    <a:lstStyle/>
                    <a:p>
                      <a:pPr marL="72000" marR="0" indent="0" algn="l" defTabSz="941831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Sputum container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DD1F26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GB" sz="1400" b="1" i="0" u="none" strike="noStrike" dirty="0">
                        <a:solidFill>
                          <a:srgbClr val="DD1F26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DD1F26"/>
                          </a:solidFill>
                          <a:effectLst/>
                          <a:latin typeface="+mn-lt"/>
                        </a:rPr>
                        <a:t>125</a:t>
                      </a:r>
                      <a:endParaRPr lang="en-GB" sz="1400" b="1" i="0" u="none" strike="noStrike" dirty="0">
                        <a:solidFill>
                          <a:srgbClr val="DD1F26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DD1F26"/>
                          </a:solidFill>
                          <a:effectLst/>
                          <a:latin typeface="+mn-lt"/>
                        </a:rPr>
                        <a:t>500</a:t>
                      </a:r>
                      <a:endParaRPr lang="en-GB" sz="1400" b="1" i="0" u="none" strike="noStrike" dirty="0">
                        <a:solidFill>
                          <a:srgbClr val="DD1F26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DD1F26"/>
                          </a:solidFill>
                          <a:effectLst/>
                          <a:latin typeface="+mn-lt"/>
                        </a:rPr>
                        <a:t>75</a:t>
                      </a:r>
                      <a:endParaRPr lang="en-GB" sz="1400" b="1" i="0" u="none" strike="noStrike" dirty="0">
                        <a:solidFill>
                          <a:srgbClr val="DD1F26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DD1F26"/>
                          </a:solidFill>
                          <a:effectLst/>
                          <a:latin typeface="+mn-lt"/>
                        </a:rPr>
                        <a:t>425</a:t>
                      </a:r>
                      <a:endParaRPr lang="en-GB" sz="1400" b="1" i="0" u="none" strike="noStrike" dirty="0">
                        <a:solidFill>
                          <a:srgbClr val="DD1F26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DD1F26"/>
                          </a:solidFill>
                          <a:effectLst/>
                          <a:latin typeface="+mn-lt"/>
                        </a:rPr>
                        <a:t>100 pack</a:t>
                      </a:r>
                      <a:endParaRPr lang="en-GB" sz="1400" b="1" i="0" u="none" strike="noStrike" dirty="0">
                        <a:solidFill>
                          <a:srgbClr val="DD1F26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DD1F26"/>
                          </a:solidFill>
                          <a:effectLst/>
                          <a:latin typeface="+mn-lt"/>
                        </a:rPr>
                        <a:t>5 packs</a:t>
                      </a:r>
                      <a:endParaRPr lang="en-GB" sz="1400" b="1" i="0" u="none" strike="noStrike" dirty="0">
                        <a:solidFill>
                          <a:srgbClr val="DD1F26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7778">
                <a:tc>
                  <a:txBody>
                    <a:bodyPr/>
                    <a:lstStyle/>
                    <a:p>
                      <a:pPr marL="72000" algn="l" fontAlgn="b"/>
                      <a:r>
                        <a:rPr lang="en-US" sz="1400" b="0" i="0" u="none" strike="noStrike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/>
                        </a:rPr>
                        <a:t>Xpert</a:t>
                      </a:r>
                      <a:r>
                        <a:rPr lang="en-US" sz="14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/>
                        </a:rPr>
                        <a:t> MTB/RIF Ultra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DD1F26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GB" sz="1400" b="1" i="0" u="none" strike="noStrike" dirty="0">
                        <a:solidFill>
                          <a:srgbClr val="DD1F26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DD1F26"/>
                          </a:solidFill>
                          <a:effectLst/>
                          <a:latin typeface="+mn-lt"/>
                        </a:rPr>
                        <a:t>125</a:t>
                      </a:r>
                      <a:endParaRPr lang="en-GB" sz="1400" b="1" i="0" u="none" strike="noStrike" dirty="0">
                        <a:solidFill>
                          <a:srgbClr val="DD1F26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DD1F26"/>
                          </a:solidFill>
                          <a:effectLst/>
                          <a:latin typeface="+mn-lt"/>
                        </a:rPr>
                        <a:t>500</a:t>
                      </a:r>
                      <a:endParaRPr lang="en-GB" sz="1400" b="1" i="0" u="none" strike="noStrike" dirty="0">
                        <a:solidFill>
                          <a:srgbClr val="DD1F26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DD1F26"/>
                          </a:solidFill>
                          <a:effectLst/>
                          <a:latin typeface="+mn-lt"/>
                        </a:rPr>
                        <a:t>20</a:t>
                      </a:r>
                      <a:endParaRPr lang="en-GB" sz="1400" b="1" i="0" u="none" strike="noStrike" dirty="0">
                        <a:solidFill>
                          <a:srgbClr val="DD1F26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DD1F26"/>
                          </a:solidFill>
                          <a:effectLst/>
                          <a:latin typeface="+mn-lt"/>
                        </a:rPr>
                        <a:t>480</a:t>
                      </a:r>
                      <a:endParaRPr lang="en-GB" sz="1400" b="1" i="0" u="none" strike="noStrike" dirty="0">
                        <a:solidFill>
                          <a:srgbClr val="DD1F26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DD1F26"/>
                          </a:solidFill>
                          <a:effectLst/>
                          <a:latin typeface="+mn-lt"/>
                        </a:rPr>
                        <a:t>10 kit</a:t>
                      </a:r>
                      <a:endParaRPr lang="en-GB" sz="1400" b="1" i="0" u="none" strike="noStrike" dirty="0">
                        <a:solidFill>
                          <a:srgbClr val="DD1F26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DD1F26"/>
                          </a:solidFill>
                          <a:effectLst/>
                          <a:latin typeface="+mn-lt"/>
                        </a:rPr>
                        <a:t>48</a:t>
                      </a:r>
                      <a:r>
                        <a:rPr lang="en-US" sz="1400" b="1" i="0" u="none" strike="noStrike" baseline="0" dirty="0">
                          <a:solidFill>
                            <a:srgbClr val="DD1F26"/>
                          </a:solidFill>
                          <a:effectLst/>
                          <a:latin typeface="+mn-lt"/>
                        </a:rPr>
                        <a:t> kits</a:t>
                      </a:r>
                      <a:endParaRPr lang="en-GB" sz="1400" b="1" i="0" u="none" strike="noStrike" dirty="0">
                        <a:solidFill>
                          <a:srgbClr val="DD1F26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15557">
                <a:tc>
                  <a:txBody>
                    <a:bodyPr/>
                    <a:lstStyle/>
                    <a:p>
                      <a:pPr marL="72000" algn="l" fontAlgn="b"/>
                      <a:r>
                        <a:rPr lang="en-US" sz="14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/>
                        </a:rPr>
                        <a:t>Bleach (L)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DD1F26"/>
                          </a:solidFill>
                          <a:effectLst/>
                          <a:latin typeface="+mn-lt"/>
                        </a:rPr>
                        <a:t>0.0015</a:t>
                      </a:r>
                      <a:endParaRPr lang="en-GB" sz="1400" b="1" i="0" u="none" strike="noStrike" dirty="0">
                        <a:solidFill>
                          <a:srgbClr val="DD1F26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DD1F26"/>
                          </a:solidFill>
                          <a:effectLst/>
                          <a:latin typeface="+mn-lt"/>
                        </a:rPr>
                        <a:t>0.1875</a:t>
                      </a:r>
                      <a:endParaRPr lang="en-GB" sz="1400" b="1" i="0" u="none" strike="noStrike" dirty="0">
                        <a:solidFill>
                          <a:srgbClr val="DD1F26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DD1F26"/>
                          </a:solidFill>
                          <a:effectLst/>
                          <a:latin typeface="+mn-lt"/>
                        </a:rPr>
                        <a:t>0.75</a:t>
                      </a:r>
                      <a:endParaRPr lang="en-GB" sz="1400" b="1" i="0" u="none" strike="noStrike" dirty="0">
                        <a:solidFill>
                          <a:srgbClr val="DD1F26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DD1F26"/>
                          </a:solidFill>
                          <a:effectLst/>
                          <a:latin typeface="+mn-lt"/>
                        </a:rPr>
                        <a:t>1L</a:t>
                      </a:r>
                      <a:endParaRPr lang="en-GB" sz="1400" b="1" i="0" u="none" strike="noStrike" dirty="0">
                        <a:solidFill>
                          <a:srgbClr val="DD1F26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DD1F26"/>
                          </a:solidFill>
                          <a:effectLst/>
                          <a:latin typeface="+mn-lt"/>
                        </a:rPr>
                        <a:t>-0.25</a:t>
                      </a:r>
                      <a:endParaRPr lang="en-GB" sz="1400" b="1" i="0" u="none" strike="noStrike" dirty="0">
                        <a:solidFill>
                          <a:srgbClr val="DD1F26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DD1F26"/>
                          </a:solidFill>
                          <a:effectLst/>
                          <a:latin typeface="+mn-lt"/>
                        </a:rPr>
                        <a:t>4L bottle</a:t>
                      </a:r>
                      <a:endParaRPr lang="en-GB" sz="1400" b="1" i="0" u="none" strike="noStrike" dirty="0">
                        <a:solidFill>
                          <a:srgbClr val="DD1F26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DD1F26"/>
                          </a:solidFill>
                          <a:effectLst/>
                          <a:latin typeface="+mn-lt"/>
                        </a:rPr>
                        <a:t> 0 bottles </a:t>
                      </a:r>
                      <a:endParaRPr lang="en-GB" sz="1400" b="1" i="0" u="none" strike="noStrike" dirty="0">
                        <a:solidFill>
                          <a:srgbClr val="DD1F26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9197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7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defTabSz="978822"/>
            <a:r>
              <a:rPr lang="en-US" sz="2800" dirty="0"/>
              <a:t>GOOD SUPPLY MANAGEMENT ENSURES… </a:t>
            </a:r>
          </a:p>
        </p:txBody>
      </p:sp>
      <p:sp>
        <p:nvSpPr>
          <p:cNvPr id="220168" name="Rectangle 8"/>
          <p:cNvSpPr>
            <a:spLocks noChangeArrowheads="1"/>
          </p:cNvSpPr>
          <p:nvPr/>
        </p:nvSpPr>
        <p:spPr bwMode="auto">
          <a:xfrm>
            <a:off x="0" y="235383"/>
            <a:ext cx="10044114" cy="127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 lIns="0" tIns="0" rIns="0" bIns="0" anchor="ctr"/>
          <a:lstStyle/>
          <a:p>
            <a:pPr algn="ctr" defTabSz="978822"/>
            <a:endParaRPr lang="en-US" sz="3759" dirty="0">
              <a:latin typeface="+mj-lt"/>
              <a:ea typeface="+mj-ea"/>
              <a:cs typeface="+mj-cs"/>
            </a:endParaRPr>
          </a:p>
        </p:txBody>
      </p:sp>
      <p:sp>
        <p:nvSpPr>
          <p:cNvPr id="5" name="Content Placeholder 1"/>
          <p:cNvSpPr txBox="1">
            <a:spLocks/>
          </p:cNvSpPr>
          <p:nvPr/>
        </p:nvSpPr>
        <p:spPr>
          <a:xfrm>
            <a:off x="1204914" y="2027237"/>
            <a:ext cx="8160543" cy="461167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266690" indent="-266690" algn="l" defTabSz="941831" rtl="0" eaLnBrk="1" latinLnBrk="0" hangingPunct="1">
              <a:lnSpc>
                <a:spcPct val="100000"/>
              </a:lnSpc>
              <a:spcBef>
                <a:spcPts val="1030"/>
              </a:spcBef>
              <a:spcAft>
                <a:spcPts val="563"/>
              </a:spcAft>
              <a:buClr>
                <a:srgbClr val="DC1F26"/>
              </a:buClr>
              <a:buFont typeface="Wingdings" charset="2"/>
              <a:buChar char="§"/>
              <a:defRPr sz="1501" kern="1200">
                <a:solidFill>
                  <a:schemeClr val="tx1">
                    <a:lumMod val="50000"/>
                    <a:lumOff val="50000"/>
                  </a:schemeClr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266690" indent="-266690" algn="l" defTabSz="941831" rtl="0" eaLnBrk="1" latinLnBrk="0" hangingPunct="1">
              <a:lnSpc>
                <a:spcPct val="100000"/>
              </a:lnSpc>
              <a:spcBef>
                <a:spcPts val="1030"/>
              </a:spcBef>
              <a:spcAft>
                <a:spcPts val="563"/>
              </a:spcAft>
              <a:buClr>
                <a:srgbClr val="DC1F26"/>
              </a:buClr>
              <a:buFont typeface="Wingdings" charset="2"/>
              <a:buChar char="§"/>
              <a:defRPr sz="1501" kern="1200">
                <a:solidFill>
                  <a:schemeClr val="tx1">
                    <a:lumMod val="50000"/>
                    <a:lumOff val="50000"/>
                  </a:schemeClr>
                </a:solidFill>
                <a:latin typeface="Trebuchet MS" charset="0"/>
                <a:ea typeface="Trebuchet MS" charset="0"/>
                <a:cs typeface="Trebuchet MS" charset="0"/>
              </a:defRPr>
            </a:lvl2pPr>
            <a:lvl3pPr marL="266690" indent="-266690" algn="l" defTabSz="941831" rtl="0" eaLnBrk="1" latinLnBrk="0" hangingPunct="1">
              <a:lnSpc>
                <a:spcPct val="100000"/>
              </a:lnSpc>
              <a:spcBef>
                <a:spcPts val="1030"/>
              </a:spcBef>
              <a:spcAft>
                <a:spcPts val="563"/>
              </a:spcAft>
              <a:buClr>
                <a:srgbClr val="DC1F26"/>
              </a:buClr>
              <a:buFont typeface="Wingdings" charset="2"/>
              <a:buChar char="§"/>
              <a:defRPr sz="1501" kern="1200">
                <a:solidFill>
                  <a:schemeClr val="tx1">
                    <a:lumMod val="50000"/>
                    <a:lumOff val="50000"/>
                  </a:schemeClr>
                </a:solidFill>
                <a:latin typeface="Trebuchet MS" charset="0"/>
                <a:ea typeface="Trebuchet MS" charset="0"/>
                <a:cs typeface="Trebuchet MS" charset="0"/>
              </a:defRPr>
            </a:lvl3pPr>
            <a:lvl4pPr marL="266690" indent="-266690" algn="l" defTabSz="941831" rtl="0" eaLnBrk="1" latinLnBrk="0" hangingPunct="1">
              <a:lnSpc>
                <a:spcPct val="100000"/>
              </a:lnSpc>
              <a:spcBef>
                <a:spcPts val="1030"/>
              </a:spcBef>
              <a:spcAft>
                <a:spcPts val="563"/>
              </a:spcAft>
              <a:buClr>
                <a:srgbClr val="DC1F26"/>
              </a:buClr>
              <a:buFont typeface="Wingdings" charset="2"/>
              <a:buChar char="§"/>
              <a:defRPr sz="1501" kern="1200">
                <a:solidFill>
                  <a:schemeClr val="tx1">
                    <a:lumMod val="50000"/>
                    <a:lumOff val="50000"/>
                  </a:schemeClr>
                </a:solidFill>
                <a:latin typeface="Trebuchet MS" charset="0"/>
                <a:ea typeface="Trebuchet MS" charset="0"/>
                <a:cs typeface="Trebuchet MS" charset="0"/>
              </a:defRPr>
            </a:lvl4pPr>
            <a:lvl5pPr marL="266690" indent="-266690" algn="l" defTabSz="941831" rtl="0" eaLnBrk="1" latinLnBrk="0" hangingPunct="1">
              <a:lnSpc>
                <a:spcPct val="100000"/>
              </a:lnSpc>
              <a:spcBef>
                <a:spcPts val="1030"/>
              </a:spcBef>
              <a:spcAft>
                <a:spcPts val="563"/>
              </a:spcAft>
              <a:buClr>
                <a:srgbClr val="DC1F26"/>
              </a:buClr>
              <a:buFont typeface="Wingdings" charset="2"/>
              <a:buChar char="§"/>
              <a:defRPr sz="1501" kern="1200">
                <a:solidFill>
                  <a:schemeClr val="tx1">
                    <a:lumMod val="50000"/>
                    <a:lumOff val="50000"/>
                  </a:schemeClr>
                </a:solidFill>
                <a:latin typeface="Trebuchet MS" charset="0"/>
                <a:ea typeface="Trebuchet MS" charset="0"/>
                <a:cs typeface="Trebuchet MS" charset="0"/>
              </a:defRPr>
            </a:lvl5pPr>
            <a:lvl6pPr marL="2590036" indent="-235458" algn="l" defTabSz="941831" rtl="0" eaLnBrk="1" latinLnBrk="0" hangingPunct="1">
              <a:lnSpc>
                <a:spcPct val="90000"/>
              </a:lnSpc>
              <a:spcBef>
                <a:spcPts val="515"/>
              </a:spcBef>
              <a:buFont typeface="Arial" panose="020B0604020202020204" pitchFamily="34" charset="0"/>
              <a:buChar char="•"/>
              <a:defRPr sz="185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60951" indent="-235458" algn="l" defTabSz="941831" rtl="0" eaLnBrk="1" latinLnBrk="0" hangingPunct="1">
              <a:lnSpc>
                <a:spcPct val="90000"/>
              </a:lnSpc>
              <a:spcBef>
                <a:spcPts val="515"/>
              </a:spcBef>
              <a:buFont typeface="Arial" panose="020B0604020202020204" pitchFamily="34" charset="0"/>
              <a:buChar char="•"/>
              <a:defRPr sz="185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31867" indent="-235458" algn="l" defTabSz="941831" rtl="0" eaLnBrk="1" latinLnBrk="0" hangingPunct="1">
              <a:lnSpc>
                <a:spcPct val="90000"/>
              </a:lnSpc>
              <a:spcBef>
                <a:spcPts val="515"/>
              </a:spcBef>
              <a:buFont typeface="Arial" panose="020B0604020202020204" pitchFamily="34" charset="0"/>
              <a:buChar char="•"/>
              <a:defRPr sz="185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02782" indent="-235458" algn="l" defTabSz="941831" rtl="0" eaLnBrk="1" latinLnBrk="0" hangingPunct="1">
              <a:lnSpc>
                <a:spcPct val="90000"/>
              </a:lnSpc>
              <a:spcBef>
                <a:spcPts val="515"/>
              </a:spcBef>
              <a:buFont typeface="Arial" panose="020B0604020202020204" pitchFamily="34" charset="0"/>
              <a:buChar char="•"/>
              <a:defRPr sz="185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buFont typeface="Wingdings" charset="2"/>
              <a:buNone/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Effective supply chain management is a complex process that includes:</a:t>
            </a:r>
          </a:p>
          <a:p>
            <a:pPr lvl="1" fontAlgn="auto"/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Product selection</a:t>
            </a:r>
          </a:p>
          <a:p>
            <a:pPr marL="698690" lvl="1" fontAlgn="auto"/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Product specification</a:t>
            </a:r>
          </a:p>
          <a:p>
            <a:pPr marL="698690" lvl="1" fontAlgn="auto"/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Forecasting of needs (based on past and projected consumption)</a:t>
            </a:r>
          </a:p>
          <a:p>
            <a:pPr lvl="1" fontAlgn="auto"/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Procurement and the ordering</a:t>
            </a:r>
          </a:p>
          <a:p>
            <a:pPr marL="698690" lvl="1" fontAlgn="auto"/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Customs clearance, if applicable</a:t>
            </a:r>
          </a:p>
          <a:p>
            <a:pPr lvl="1" fontAlgn="auto"/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Distribution</a:t>
            </a:r>
          </a:p>
          <a:p>
            <a:pPr lvl="1" fontAlgn="auto"/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Stock management including storage and use</a:t>
            </a:r>
          </a:p>
          <a:p>
            <a:pPr lvl="1" fontAlgn="auto"/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Monitoring the supply chain</a:t>
            </a:r>
          </a:p>
        </p:txBody>
      </p:sp>
    </p:spTree>
    <p:extLst>
      <p:ext uri="{BB962C8B-B14F-4D97-AF65-F5344CB8AC3E}">
        <p14:creationId xmlns:p14="http://schemas.microsoft.com/office/powerpoint/2010/main" val="65394693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nl-NL" sz="2800" dirty="0"/>
              <a:t>ASSUMPTIONS FOR CALCULATION #3</a:t>
            </a:r>
            <a:endParaRPr lang="en-US" sz="2800" dirty="0"/>
          </a:p>
        </p:txBody>
      </p:sp>
      <p:graphicFrame>
        <p:nvGraphicFramePr>
          <p:cNvPr id="5" name="Content Placeholder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37545520"/>
              </p:ext>
            </p:extLst>
          </p:nvPr>
        </p:nvGraphicFramePr>
        <p:xfrm>
          <a:off x="1135856" y="2103437"/>
          <a:ext cx="7631794" cy="439364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978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59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9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590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450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0939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5590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5590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58026">
                <a:tc gridSpan="8">
                  <a:txBody>
                    <a:bodyPr/>
                    <a:lstStyle/>
                    <a:p>
                      <a:pPr marL="72000" algn="ctr" fontAlgn="b"/>
                      <a:r>
                        <a:rPr lang="en-US" sz="1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Quarterly Supply requirements for Xpert MTB/RIF Ultra testing</a:t>
                      </a:r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C0B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78">
                <a:tc gridSpan="8"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Laboratory </a:t>
                      </a:r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R</a:t>
                      </a:r>
                      <a:r>
                        <a:rPr lang="en-GB" sz="1400" b="1" u="none" strike="noStrike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egional reference laboratory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7778">
                <a:tc gridSpan="4"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Region </a:t>
                      </a:r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Western</a:t>
                      </a:r>
                      <a:r>
                        <a:rPr lang="en-GB" sz="1400" b="1" u="none" strike="noStrike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 Region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Supply Quarter </a:t>
                      </a:r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3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7778">
                <a:tc gridSpan="4"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District </a:t>
                      </a:r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Urban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Year</a:t>
                      </a:r>
                      <a:r>
                        <a:rPr lang="en-GB" sz="1400" u="none" strike="noStrike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2016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7778">
                <a:tc gridSpan="8">
                  <a:txBody>
                    <a:bodyPr/>
                    <a:lstStyle/>
                    <a:p>
                      <a:pPr marL="72000" algn="l" fontAlgn="b"/>
                      <a:r>
                        <a:rPr lang="en-US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Total tests performed in previous quarter, including failed </a:t>
                      </a:r>
                      <a:r>
                        <a:rPr lang="en-US" sz="1400" b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tests (A) </a:t>
                      </a:r>
                      <a:endParaRPr lang="en-US" sz="1400" b="1" i="0" u="none" strike="noStrike" dirty="0">
                        <a:solidFill>
                          <a:srgbClr val="DD1F26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6671">
                <a:tc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Items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US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Quantity needed per test (B)</a:t>
                      </a:r>
                      <a:endParaRPr lang="en-US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marR="0" indent="0" algn="ctr" defTabSz="941831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 Stock for one month   (C) =(A/3)*B</a:t>
                      </a:r>
                      <a:endParaRPr lang="en-US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  <a:p>
                      <a:pPr marL="72000" algn="ctr" fontAlgn="b"/>
                      <a:endParaRPr lang="en-US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US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Stock for quarter with 1 month buffer (D)= C*4</a:t>
                      </a:r>
                      <a:endParaRPr lang="en-US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Stock on hand (E) 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Calculated request (F) = D-E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Order unit (G)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US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Actual order (H) = F/G and round up</a:t>
                      </a:r>
                      <a:endParaRPr lang="en-US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15557">
                <a:tc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Sputum container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1" i="0" u="none" strike="noStrike" dirty="0">
                        <a:solidFill>
                          <a:srgbClr val="DD1F26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1" i="0" u="none" strike="noStrike" dirty="0">
                        <a:solidFill>
                          <a:srgbClr val="DD1F26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1" i="0" u="none" strike="noStrike" dirty="0">
                        <a:solidFill>
                          <a:srgbClr val="DD1F26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250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100 pack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7778">
                <a:tc>
                  <a:txBody>
                    <a:bodyPr/>
                    <a:lstStyle/>
                    <a:p>
                      <a:pPr marL="72000" algn="l" fontAlgn="b"/>
                      <a:r>
                        <a:rPr lang="en-US" sz="1400" b="0" i="0" u="none" strike="noStrike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/>
                        </a:rPr>
                        <a:t>Xpert</a:t>
                      </a:r>
                      <a:r>
                        <a:rPr lang="en-US" sz="14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/>
                        </a:rPr>
                        <a:t> MTB/RIF Ultra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1" i="0" u="none" strike="noStrike" dirty="0">
                        <a:solidFill>
                          <a:srgbClr val="DD1F26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1" i="0" u="none" strike="noStrike" dirty="0">
                        <a:solidFill>
                          <a:srgbClr val="DD1F26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1" i="0" u="none" strike="noStrike" dirty="0">
                        <a:solidFill>
                          <a:srgbClr val="DD1F26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175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10 kit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15557">
                <a:tc>
                  <a:txBody>
                    <a:bodyPr/>
                    <a:lstStyle/>
                    <a:p>
                      <a:pPr marL="72000" algn="l" fontAlgn="b"/>
                      <a:r>
                        <a:rPr lang="en-US" sz="14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/>
                        </a:rPr>
                        <a:t>Bleach (L)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1" i="0" u="none" strike="noStrike" dirty="0">
                        <a:solidFill>
                          <a:srgbClr val="DD1F26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1" i="0" u="none" strike="noStrike" dirty="0">
                        <a:solidFill>
                          <a:srgbClr val="DD1F26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1" i="0" u="none" strike="noStrike" dirty="0">
                        <a:solidFill>
                          <a:srgbClr val="DD1F26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3L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4L bottle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673477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nl-NL" sz="2800" dirty="0"/>
              <a:t>ASSUMPTIONS FOR CALCULATION #3</a:t>
            </a:r>
            <a:endParaRPr lang="en-US" sz="2800" dirty="0"/>
          </a:p>
        </p:txBody>
      </p:sp>
      <p:graphicFrame>
        <p:nvGraphicFramePr>
          <p:cNvPr id="5" name="Content Placeholder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20519472"/>
              </p:ext>
            </p:extLst>
          </p:nvPr>
        </p:nvGraphicFramePr>
        <p:xfrm>
          <a:off x="1135856" y="2103437"/>
          <a:ext cx="7631794" cy="439364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978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59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9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590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450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0939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5590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5590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58026">
                <a:tc gridSpan="8">
                  <a:txBody>
                    <a:bodyPr/>
                    <a:lstStyle/>
                    <a:p>
                      <a:pPr marL="72000" algn="ctr" fontAlgn="b"/>
                      <a:r>
                        <a:rPr lang="en-US" sz="1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Quarterly Supply requirements for Xpert MTB/RIF Ultra testing</a:t>
                      </a:r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C0B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78">
                <a:tc gridSpan="8"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Laboratory </a:t>
                      </a:r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R</a:t>
                      </a:r>
                      <a:r>
                        <a:rPr lang="en-GB" sz="1400" b="1" u="none" strike="noStrike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egional reference laboratory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7778">
                <a:tc gridSpan="4"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Region </a:t>
                      </a:r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Western</a:t>
                      </a:r>
                      <a:r>
                        <a:rPr lang="en-GB" sz="1400" b="1" u="none" strike="noStrike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 Region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Supply Quarter </a:t>
                      </a:r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3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7778">
                <a:tc gridSpan="4"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District </a:t>
                      </a:r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Urban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Year</a:t>
                      </a:r>
                      <a:r>
                        <a:rPr lang="en-GB" sz="1400" u="none" strike="noStrike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en-GB" sz="14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2016</a:t>
                      </a:r>
                      <a:endParaRPr lang="en-GB" sz="14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7778">
                <a:tc gridSpan="8">
                  <a:txBody>
                    <a:bodyPr/>
                    <a:lstStyle/>
                    <a:p>
                      <a:pPr marL="72000" algn="l" fontAlgn="b"/>
                      <a:r>
                        <a:rPr lang="en-US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Total tests performed in previous quarter, including failed </a:t>
                      </a:r>
                      <a:r>
                        <a:rPr lang="en-US" sz="1400" b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tests (A) </a:t>
                      </a:r>
                      <a:r>
                        <a:rPr lang="en-US" sz="1400" b="1" u="none" strike="noStrike" dirty="0">
                          <a:solidFill>
                            <a:srgbClr val="C00000"/>
                          </a:solidFill>
                          <a:effectLst/>
                        </a:rPr>
                        <a:t>756</a:t>
                      </a:r>
                      <a:endParaRPr lang="en-US" sz="1400" b="1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6671">
                <a:tc>
                  <a:txBody>
                    <a:bodyPr/>
                    <a:lstStyle/>
                    <a:p>
                      <a:pPr marL="72000" algn="l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Items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US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Quantity needed per test (B)</a:t>
                      </a:r>
                      <a:endParaRPr lang="en-US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marR="0" indent="0" algn="ctr" defTabSz="941831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 Stock for one month   (C) =(A/3)*B</a:t>
                      </a:r>
                      <a:endParaRPr lang="en-US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  <a:p>
                      <a:pPr marL="72000" algn="ctr" fontAlgn="b"/>
                      <a:endParaRPr lang="en-US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US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Stock for quarter with 1 month buffer (D)= C*4</a:t>
                      </a:r>
                      <a:endParaRPr lang="en-US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Stock on hand (E) 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Calculated request (F) = D-E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Order unit (G)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n-US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Actual order (H) = F/G and round up</a:t>
                      </a:r>
                      <a:endParaRPr lang="en-US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15557">
                <a:tc>
                  <a:txBody>
                    <a:bodyPr/>
                    <a:lstStyle/>
                    <a:p>
                      <a:pPr marL="72000" marR="0" indent="0" algn="l" defTabSz="941831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Sputum container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GB" sz="1400" b="1" i="0" u="none" strike="noStrike" dirty="0">
                        <a:solidFill>
                          <a:srgbClr val="C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252</a:t>
                      </a:r>
                      <a:endParaRPr lang="en-GB" sz="1400" b="1" i="0" u="none" strike="noStrike" dirty="0">
                        <a:solidFill>
                          <a:srgbClr val="C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1,008</a:t>
                      </a:r>
                      <a:endParaRPr lang="en-GB" sz="1400" b="1" i="0" u="none" strike="noStrike" dirty="0">
                        <a:solidFill>
                          <a:srgbClr val="C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250</a:t>
                      </a:r>
                      <a:endParaRPr lang="en-GB" sz="1400" b="1" i="0" u="none" strike="noStrike" dirty="0">
                        <a:solidFill>
                          <a:srgbClr val="C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758</a:t>
                      </a:r>
                      <a:endParaRPr lang="en-GB" sz="1400" b="1" i="0" u="none" strike="noStrike" dirty="0">
                        <a:solidFill>
                          <a:srgbClr val="C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100 pack</a:t>
                      </a:r>
                      <a:endParaRPr lang="en-GB" sz="1400" b="1" i="0" u="none" strike="noStrike" dirty="0">
                        <a:solidFill>
                          <a:srgbClr val="C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baseline="0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8 </a:t>
                      </a:r>
                      <a:r>
                        <a:rPr lang="en-US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packs</a:t>
                      </a:r>
                      <a:endParaRPr lang="en-GB" sz="1400" b="1" i="0" u="none" strike="noStrike" dirty="0">
                        <a:solidFill>
                          <a:srgbClr val="C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7778">
                <a:tc>
                  <a:txBody>
                    <a:bodyPr/>
                    <a:lstStyle/>
                    <a:p>
                      <a:pPr marL="72000" algn="l" fontAlgn="b"/>
                      <a:r>
                        <a:rPr lang="en-US" sz="1400" b="0" i="0" u="none" strike="noStrike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/>
                        </a:rPr>
                        <a:t>Xpert</a:t>
                      </a:r>
                      <a:r>
                        <a:rPr lang="en-US" sz="14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/>
                        </a:rPr>
                        <a:t> MTB/RIF Ultra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GB" sz="1400" b="1" i="0" u="none" strike="noStrike" dirty="0">
                        <a:solidFill>
                          <a:srgbClr val="C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252</a:t>
                      </a:r>
                      <a:endParaRPr lang="en-GB" sz="1400" b="1" i="0" u="none" strike="noStrike" dirty="0">
                        <a:solidFill>
                          <a:srgbClr val="C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1,008</a:t>
                      </a:r>
                      <a:endParaRPr lang="en-GB" sz="1400" b="1" i="0" u="none" strike="noStrike" dirty="0">
                        <a:solidFill>
                          <a:srgbClr val="C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175</a:t>
                      </a:r>
                      <a:endParaRPr lang="en-GB" sz="1400" b="1" i="0" u="none" strike="noStrike" dirty="0">
                        <a:solidFill>
                          <a:srgbClr val="C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833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10 kit</a:t>
                      </a:r>
                      <a:endParaRPr lang="en-GB" sz="1400" b="1" i="0" u="none" strike="noStrike" dirty="0">
                        <a:solidFill>
                          <a:srgbClr val="C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84 kits</a:t>
                      </a:r>
                      <a:endParaRPr lang="en-GB" sz="1400" b="1" i="0" u="none" strike="noStrike" dirty="0">
                        <a:solidFill>
                          <a:srgbClr val="C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15557">
                <a:tc>
                  <a:txBody>
                    <a:bodyPr/>
                    <a:lstStyle/>
                    <a:p>
                      <a:pPr marL="72000" algn="l" fontAlgn="b"/>
                      <a:r>
                        <a:rPr lang="en-US" sz="14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/>
                        </a:rPr>
                        <a:t>Bleach (L)</a:t>
                      </a:r>
                      <a:endParaRPr lang="en-GB" sz="14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0.015</a:t>
                      </a:r>
                      <a:endParaRPr lang="en-GB" sz="1400" b="1" i="0" u="none" strike="noStrike" dirty="0">
                        <a:solidFill>
                          <a:srgbClr val="C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0.378</a:t>
                      </a:r>
                      <a:endParaRPr lang="en-GB" sz="1400" b="1" i="0" u="none" strike="noStrike" dirty="0">
                        <a:solidFill>
                          <a:srgbClr val="C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1.512</a:t>
                      </a:r>
                      <a:endParaRPr lang="en-GB" sz="1400" b="1" i="0" u="none" strike="noStrike" dirty="0">
                        <a:solidFill>
                          <a:srgbClr val="C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3L</a:t>
                      </a:r>
                      <a:endParaRPr lang="en-GB" sz="1400" b="1" i="0" u="none" strike="noStrike" dirty="0">
                        <a:solidFill>
                          <a:srgbClr val="C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-1.488</a:t>
                      </a:r>
                      <a:endParaRPr lang="en-GB" sz="1400" b="1" i="0" u="none" strike="noStrike" dirty="0">
                        <a:solidFill>
                          <a:srgbClr val="C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4L bottle</a:t>
                      </a:r>
                      <a:endParaRPr lang="en-GB" sz="1400" b="1" i="0" u="none" strike="noStrike" dirty="0">
                        <a:solidFill>
                          <a:srgbClr val="C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 bottles</a:t>
                      </a:r>
                      <a:endParaRPr lang="en-GB" sz="1400" b="1" i="0" u="none" strike="noStrike" dirty="0">
                        <a:solidFill>
                          <a:srgbClr val="C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510072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  <p:extLst/>
          </p:nvPr>
        </p:nvSpPr>
        <p:spPr/>
        <p:txBody>
          <a:bodyPr vert="horz" lIns="0" tIns="0" rIns="0" bIns="0" rtlCol="0" anchor="t">
            <a:noAutofit/>
          </a:bodyPr>
          <a:lstStyle/>
          <a:p>
            <a:pPr marL="266065" indent="-266065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What is included in supply chain management?</a:t>
            </a:r>
            <a:endParaRPr lang="en-US" dirty="0"/>
          </a:p>
          <a:p>
            <a:pPr marL="266065" indent="-266065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Why is a physical stock count necessary?</a:t>
            </a:r>
          </a:p>
          <a:p>
            <a:pPr marL="266065" indent="-266065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Why is a buffer stock required?</a:t>
            </a:r>
          </a:p>
          <a:p>
            <a:pPr marL="266065" indent="-266065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What are the major reasons for stock-outs in your setting?</a:t>
            </a:r>
          </a:p>
          <a:p>
            <a:pPr marL="266065" lvl="0" indent="-266065"/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List two items provided with the GeneXpert MTB/RIF (Ultra) kit?</a:t>
            </a:r>
          </a:p>
          <a:p>
            <a:pPr marL="266065" indent="-266065"/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List two items NOT provided with the GeneXpert MTB/RIF (Ultra) kit?</a:t>
            </a:r>
          </a:p>
          <a:p>
            <a:pPr marL="266065" indent="-266065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DISCUSSION QUESTIONS</a:t>
            </a:r>
          </a:p>
        </p:txBody>
      </p:sp>
    </p:spTree>
    <p:extLst>
      <p:ext uri="{BB962C8B-B14F-4D97-AF65-F5344CB8AC3E}">
        <p14:creationId xmlns:p14="http://schemas.microsoft.com/office/powerpoint/2010/main" val="406815083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KEY MESSAGES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1219540" y="2012414"/>
            <a:ext cx="8084343" cy="4171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7896" tIns="48948" rIns="97896" bIns="48948" numCol="1" anchor="t" anchorCtr="0" compatLnSpc="1">
            <a:prstTxWarp prst="textNoShape">
              <a:avLst/>
            </a:prstTxWarp>
          </a:bodyPr>
          <a:lstStyle>
            <a:lvl1pPr marL="415987" indent="-291191" algn="l" rtl="0" eaLnBrk="1" fontAlgn="base" hangingPunct="1">
              <a:spcBef>
                <a:spcPts val="456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charset="0"/>
              <a:buChar char=""/>
              <a:defRPr sz="25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黑体" charset="0"/>
              </a:defRPr>
            </a:lvl1pPr>
            <a:lvl2pPr marL="707178" indent="-260444" algn="l" rtl="0" eaLnBrk="1" fontAlgn="base" hangingPunct="1">
              <a:spcBef>
                <a:spcPts val="370"/>
              </a:spcBef>
              <a:spcAft>
                <a:spcPct val="0"/>
              </a:spcAft>
              <a:buClr>
                <a:schemeClr val="accent1"/>
              </a:buClr>
              <a:buFont typeface="Verdana" charset="0"/>
              <a:buChar char="◦"/>
              <a:defRPr sz="2600" kern="1200">
                <a:solidFill>
                  <a:schemeClr val="accent4">
                    <a:lumMod val="75000"/>
                  </a:schemeClr>
                </a:solidFill>
                <a:latin typeface="+mn-lt"/>
                <a:ea typeface="+mn-ea"/>
                <a:cs typeface="黑体" charset="0"/>
              </a:defRPr>
            </a:lvl2pPr>
            <a:lvl3pPr marL="978474" indent="-260444" algn="l" rtl="0" eaLnBrk="1" fontAlgn="base" hangingPunct="1">
              <a:spcBef>
                <a:spcPts val="399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Wingdings 2" charset="0"/>
              <a:buChar char=""/>
              <a:defRPr sz="2400" kern="1200">
                <a:solidFill>
                  <a:schemeClr val="tx1"/>
                </a:solidFill>
                <a:latin typeface="+mn-lt"/>
                <a:ea typeface="+mn-ea"/>
                <a:cs typeface="黑体" charset="0"/>
              </a:defRPr>
            </a:lvl3pPr>
            <a:lvl4pPr marL="1302220" indent="-260444" algn="l" rtl="0" eaLnBrk="1" fontAlgn="base" hangingPunct="1">
              <a:spcBef>
                <a:spcPts val="399"/>
              </a:spcBef>
              <a:spcAft>
                <a:spcPct val="0"/>
              </a:spcAft>
              <a:buClr>
                <a:schemeClr val="accent2"/>
              </a:buClr>
              <a:buFont typeface="Wingdings 2" charset="0"/>
              <a:buChar char=""/>
              <a:defRPr sz="2200" kern="1200">
                <a:solidFill>
                  <a:schemeClr val="tx1"/>
                </a:solidFill>
                <a:latin typeface="+mn-lt"/>
                <a:ea typeface="+mn-ea"/>
                <a:cs typeface="黑体" charset="0"/>
              </a:defRPr>
            </a:lvl4pPr>
            <a:lvl5pPr marL="1562664" indent="-260444" algn="l" rtl="0" eaLnBrk="1" fontAlgn="base" hangingPunct="1">
              <a:spcBef>
                <a:spcPts val="399"/>
              </a:spcBef>
              <a:spcAft>
                <a:spcPct val="0"/>
              </a:spcAft>
              <a:buClr>
                <a:schemeClr val="accent2"/>
              </a:buClr>
              <a:buFont typeface="Wingdings 2" charset="0"/>
              <a:buChar char=""/>
              <a:defRPr sz="2300" kern="1200">
                <a:solidFill>
                  <a:schemeClr val="tx1"/>
                </a:solidFill>
                <a:latin typeface="+mn-lt"/>
                <a:ea typeface="+mn-ea"/>
                <a:cs typeface="黑体" charset="0"/>
              </a:defRPr>
            </a:lvl5pPr>
            <a:lvl6pPr marL="1823108" indent="-260444" algn="l" rtl="0" eaLnBrk="1" latinLnBrk="0" hangingPunct="1">
              <a:spcBef>
                <a:spcPts val="399"/>
              </a:spcBef>
              <a:buClr>
                <a:schemeClr val="accent3"/>
              </a:buClr>
              <a:buFont typeface="Wingdings 2"/>
              <a:buChar char="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83552" indent="-260444" algn="l" rtl="0" eaLnBrk="1" latinLnBrk="0" hangingPunct="1">
              <a:spcBef>
                <a:spcPts val="399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343996" indent="-260444" algn="l" rtl="0" eaLnBrk="1" latinLnBrk="0" hangingPunct="1">
              <a:spcBef>
                <a:spcPts val="399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604440" indent="-260444" algn="l" rtl="0" eaLnBrk="1" latinLnBrk="0" hangingPunct="1">
              <a:spcBef>
                <a:spcPts val="399"/>
              </a:spcBef>
              <a:buClr>
                <a:schemeClr val="accent3"/>
              </a:buClr>
              <a:buFont typeface="Wingdings 2"/>
              <a:buChar char="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251094" indent="-251094" defTabSz="1004377">
              <a:spcBef>
                <a:spcPts val="1098"/>
              </a:spcBef>
              <a:spcAft>
                <a:spcPts val="600"/>
              </a:spcAft>
              <a:buClr>
                <a:srgbClr val="DC1F26"/>
              </a:buClr>
              <a:buFont typeface="Wingdings" charset="2"/>
              <a:buChar char="§"/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charset="0"/>
                <a:ea typeface="Trebuchet MS" charset="0"/>
                <a:cs typeface="Trebuchet MS" charset="0"/>
              </a:rPr>
              <a:t>Supply chain management includes:</a:t>
            </a:r>
          </a:p>
          <a:p>
            <a:pPr marL="713126" lvl="1" indent="-322223" defTabSz="941831">
              <a:spcBef>
                <a:spcPts val="1030"/>
              </a:spcBef>
              <a:spcAft>
                <a:spcPts val="563"/>
              </a:spcAft>
              <a:buClr>
                <a:srgbClr val="DC1F26"/>
              </a:buClr>
              <a:buSzPct val="68000"/>
              <a:buFont typeface="Wingdings" charset="2"/>
              <a:buChar char="§"/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charset="0"/>
                <a:ea typeface="Trebuchet MS" charset="0"/>
                <a:cs typeface="Trebuchet MS" charset="0"/>
              </a:rPr>
              <a:t>Product selection, specification &amp; forecasting</a:t>
            </a:r>
          </a:p>
          <a:p>
            <a:pPr marL="713126" lvl="1" indent="-322223" defTabSz="941831">
              <a:spcBef>
                <a:spcPts val="1030"/>
              </a:spcBef>
              <a:spcAft>
                <a:spcPts val="563"/>
              </a:spcAft>
              <a:buClr>
                <a:srgbClr val="DC1F26"/>
              </a:buClr>
              <a:buSzPct val="68000"/>
              <a:buFont typeface="Wingdings" charset="2"/>
              <a:buChar char="§"/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charset="0"/>
                <a:ea typeface="Trebuchet MS" charset="0"/>
                <a:cs typeface="Trebuchet MS" charset="0"/>
              </a:rPr>
              <a:t>Procurement and the ordering</a:t>
            </a:r>
          </a:p>
          <a:p>
            <a:pPr marL="713126" lvl="1" indent="-322223" defTabSz="941831">
              <a:spcBef>
                <a:spcPts val="1030"/>
              </a:spcBef>
              <a:spcAft>
                <a:spcPts val="563"/>
              </a:spcAft>
              <a:buClr>
                <a:srgbClr val="DC1F26"/>
              </a:buClr>
              <a:buSzPct val="68000"/>
              <a:buFont typeface="Wingdings" charset="2"/>
              <a:buChar char="§"/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charset="0"/>
                <a:ea typeface="Trebuchet MS" charset="0"/>
                <a:cs typeface="Trebuchet MS" charset="0"/>
              </a:rPr>
              <a:t>Distribution</a:t>
            </a:r>
          </a:p>
          <a:p>
            <a:pPr marL="713126" lvl="1" indent="-322223" defTabSz="941831">
              <a:spcBef>
                <a:spcPts val="1030"/>
              </a:spcBef>
              <a:spcAft>
                <a:spcPts val="563"/>
              </a:spcAft>
              <a:buClr>
                <a:srgbClr val="DC1F26"/>
              </a:buClr>
              <a:buSzPct val="68000"/>
              <a:buFont typeface="Wingdings" charset="2"/>
              <a:buChar char="§"/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charset="0"/>
                <a:ea typeface="Trebuchet MS" charset="0"/>
                <a:cs typeface="Trebuchet MS" charset="0"/>
              </a:rPr>
              <a:t>Onsite stock management </a:t>
            </a:r>
          </a:p>
          <a:p>
            <a:pPr marL="713126" lvl="1" indent="-322223" defTabSz="941831">
              <a:spcBef>
                <a:spcPts val="1030"/>
              </a:spcBef>
              <a:spcAft>
                <a:spcPts val="563"/>
              </a:spcAft>
              <a:buClr>
                <a:srgbClr val="DC1F26"/>
              </a:buClr>
              <a:buSzPct val="68000"/>
              <a:buFont typeface="Wingdings" charset="2"/>
              <a:buChar char="§"/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charset="0"/>
                <a:ea typeface="Trebuchet MS" charset="0"/>
                <a:cs typeface="Trebuchet MS" charset="0"/>
              </a:rPr>
              <a:t>Monitoring the supply chain</a:t>
            </a:r>
          </a:p>
        </p:txBody>
      </p:sp>
    </p:spTree>
    <p:extLst>
      <p:ext uri="{BB962C8B-B14F-4D97-AF65-F5344CB8AC3E}">
        <p14:creationId xmlns:p14="http://schemas.microsoft.com/office/powerpoint/2010/main" val="304162692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KEY MESSAGES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1219540" y="2012414"/>
            <a:ext cx="8084343" cy="4171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7896" tIns="48948" rIns="97896" bIns="48948" numCol="1" anchor="t" anchorCtr="0" compatLnSpc="1">
            <a:prstTxWarp prst="textNoShape">
              <a:avLst/>
            </a:prstTxWarp>
          </a:bodyPr>
          <a:lstStyle>
            <a:lvl1pPr marL="415987" indent="-291191" algn="l" rtl="0" eaLnBrk="1" fontAlgn="base" hangingPunct="1">
              <a:spcBef>
                <a:spcPts val="456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charset="0"/>
              <a:buChar char=""/>
              <a:defRPr sz="25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黑体" charset="0"/>
              </a:defRPr>
            </a:lvl1pPr>
            <a:lvl2pPr marL="707178" indent="-260444" algn="l" rtl="0" eaLnBrk="1" fontAlgn="base" hangingPunct="1">
              <a:spcBef>
                <a:spcPts val="370"/>
              </a:spcBef>
              <a:spcAft>
                <a:spcPct val="0"/>
              </a:spcAft>
              <a:buClr>
                <a:schemeClr val="accent1"/>
              </a:buClr>
              <a:buFont typeface="Verdana" charset="0"/>
              <a:buChar char="◦"/>
              <a:defRPr sz="2600" kern="1200">
                <a:solidFill>
                  <a:schemeClr val="accent4">
                    <a:lumMod val="75000"/>
                  </a:schemeClr>
                </a:solidFill>
                <a:latin typeface="+mn-lt"/>
                <a:ea typeface="+mn-ea"/>
                <a:cs typeface="黑体" charset="0"/>
              </a:defRPr>
            </a:lvl2pPr>
            <a:lvl3pPr marL="978474" indent="-260444" algn="l" rtl="0" eaLnBrk="1" fontAlgn="base" hangingPunct="1">
              <a:spcBef>
                <a:spcPts val="399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Wingdings 2" charset="0"/>
              <a:buChar char=""/>
              <a:defRPr sz="2400" kern="1200">
                <a:solidFill>
                  <a:schemeClr val="tx1"/>
                </a:solidFill>
                <a:latin typeface="+mn-lt"/>
                <a:ea typeface="+mn-ea"/>
                <a:cs typeface="黑体" charset="0"/>
              </a:defRPr>
            </a:lvl3pPr>
            <a:lvl4pPr marL="1302220" indent="-260444" algn="l" rtl="0" eaLnBrk="1" fontAlgn="base" hangingPunct="1">
              <a:spcBef>
                <a:spcPts val="399"/>
              </a:spcBef>
              <a:spcAft>
                <a:spcPct val="0"/>
              </a:spcAft>
              <a:buClr>
                <a:schemeClr val="accent2"/>
              </a:buClr>
              <a:buFont typeface="Wingdings 2" charset="0"/>
              <a:buChar char=""/>
              <a:defRPr sz="2200" kern="1200">
                <a:solidFill>
                  <a:schemeClr val="tx1"/>
                </a:solidFill>
                <a:latin typeface="+mn-lt"/>
                <a:ea typeface="+mn-ea"/>
                <a:cs typeface="黑体" charset="0"/>
              </a:defRPr>
            </a:lvl4pPr>
            <a:lvl5pPr marL="1562664" indent="-260444" algn="l" rtl="0" eaLnBrk="1" fontAlgn="base" hangingPunct="1">
              <a:spcBef>
                <a:spcPts val="399"/>
              </a:spcBef>
              <a:spcAft>
                <a:spcPct val="0"/>
              </a:spcAft>
              <a:buClr>
                <a:schemeClr val="accent2"/>
              </a:buClr>
              <a:buFont typeface="Wingdings 2" charset="0"/>
              <a:buChar char=""/>
              <a:defRPr sz="2300" kern="1200">
                <a:solidFill>
                  <a:schemeClr val="tx1"/>
                </a:solidFill>
                <a:latin typeface="+mn-lt"/>
                <a:ea typeface="+mn-ea"/>
                <a:cs typeface="黑体" charset="0"/>
              </a:defRPr>
            </a:lvl5pPr>
            <a:lvl6pPr marL="1823108" indent="-260444" algn="l" rtl="0" eaLnBrk="1" latinLnBrk="0" hangingPunct="1">
              <a:spcBef>
                <a:spcPts val="399"/>
              </a:spcBef>
              <a:buClr>
                <a:schemeClr val="accent3"/>
              </a:buClr>
              <a:buFont typeface="Wingdings 2"/>
              <a:buChar char="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83552" indent="-260444" algn="l" rtl="0" eaLnBrk="1" latinLnBrk="0" hangingPunct="1">
              <a:spcBef>
                <a:spcPts val="399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343996" indent="-260444" algn="l" rtl="0" eaLnBrk="1" latinLnBrk="0" hangingPunct="1">
              <a:spcBef>
                <a:spcPts val="399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604440" indent="-260444" algn="l" rtl="0" eaLnBrk="1" latinLnBrk="0" hangingPunct="1">
              <a:spcBef>
                <a:spcPts val="399"/>
              </a:spcBef>
              <a:buClr>
                <a:schemeClr val="accent3"/>
              </a:buClr>
              <a:buFont typeface="Wingdings 2"/>
              <a:buChar char="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251094" indent="-251094" defTabSz="1004377">
              <a:spcBef>
                <a:spcPts val="1098"/>
              </a:spcBef>
              <a:spcAft>
                <a:spcPts val="600"/>
              </a:spcAft>
              <a:buClr>
                <a:srgbClr val="DC1F26"/>
              </a:buClr>
              <a:buFont typeface="Wingdings" charset="2"/>
              <a:buChar char="§"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charset="0"/>
                <a:ea typeface="Trebuchet MS" charset="0"/>
                <a:cs typeface="Trebuchet MS" charset="0"/>
              </a:rPr>
              <a:t>When forecasting, consider your past consumption rate, your stock on hand, the shelf-life of the ordered material, the lead time, and your storage capacity, in order to assess quantity and frequency of orders</a:t>
            </a:r>
          </a:p>
          <a:p>
            <a:pPr marL="251094" indent="-251094" defTabSz="1004377">
              <a:spcBef>
                <a:spcPts val="1098"/>
              </a:spcBef>
              <a:spcAft>
                <a:spcPts val="600"/>
              </a:spcAft>
              <a:buClr>
                <a:srgbClr val="DC1F26"/>
              </a:buClr>
              <a:buFont typeface="Wingdings" charset="2"/>
              <a:buChar char="§"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charset="0"/>
                <a:ea typeface="Trebuchet MS" charset="0"/>
                <a:cs typeface="Trebuchet MS" charset="0"/>
              </a:rPr>
              <a:t>Perform a stock count physically counting each item in the stock at the end of each month by a designated person, using a stock log book</a:t>
            </a:r>
            <a:r>
              <a:rPr lang="en-US" sz="2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16100243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/>
          <p:nvPr/>
        </p:nvSpPr>
        <p:spPr>
          <a:xfrm>
            <a:off x="1218715" y="2146203"/>
            <a:ext cx="7606681" cy="4124342"/>
          </a:xfrm>
          <a:custGeom>
            <a:avLst/>
            <a:gdLst>
              <a:gd name="connsiteX0" fmla="*/ 0 w 7606681"/>
              <a:gd name="connsiteY0" fmla="*/ 1755 h 4124342"/>
              <a:gd name="connsiteX1" fmla="*/ 1843694 w 7606681"/>
              <a:gd name="connsiteY1" fmla="*/ 1755 h 4124342"/>
              <a:gd name="connsiteX2" fmla="*/ 1843694 w 7606681"/>
              <a:gd name="connsiteY2" fmla="*/ 2063925 h 4124342"/>
              <a:gd name="connsiteX3" fmla="*/ 0 w 7606681"/>
              <a:gd name="connsiteY3" fmla="*/ 2063925 h 4124342"/>
              <a:gd name="connsiteX4" fmla="*/ 3841992 w 7606681"/>
              <a:gd name="connsiteY4" fmla="*/ 1 h 4124342"/>
              <a:gd name="connsiteX5" fmla="*/ 5685686 w 7606681"/>
              <a:gd name="connsiteY5" fmla="*/ 1 h 4124342"/>
              <a:gd name="connsiteX6" fmla="*/ 5685686 w 7606681"/>
              <a:gd name="connsiteY6" fmla="*/ 4124342 h 4124342"/>
              <a:gd name="connsiteX7" fmla="*/ 3841992 w 7606681"/>
              <a:gd name="connsiteY7" fmla="*/ 4124342 h 4124342"/>
              <a:gd name="connsiteX8" fmla="*/ 5762987 w 7606681"/>
              <a:gd name="connsiteY8" fmla="*/ 0 h 4124342"/>
              <a:gd name="connsiteX9" fmla="*/ 7606681 w 7606681"/>
              <a:gd name="connsiteY9" fmla="*/ 0 h 4124342"/>
              <a:gd name="connsiteX10" fmla="*/ 7606681 w 7606681"/>
              <a:gd name="connsiteY10" fmla="*/ 2062170 h 4124342"/>
              <a:gd name="connsiteX11" fmla="*/ 5762987 w 7606681"/>
              <a:gd name="connsiteY11" fmla="*/ 2062170 h 4124342"/>
              <a:gd name="connsiteX12" fmla="*/ 1920996 w 7606681"/>
              <a:gd name="connsiteY12" fmla="*/ 0 h 4124342"/>
              <a:gd name="connsiteX13" fmla="*/ 3764690 w 7606681"/>
              <a:gd name="connsiteY13" fmla="*/ 0 h 4124342"/>
              <a:gd name="connsiteX14" fmla="*/ 3764690 w 7606681"/>
              <a:gd name="connsiteY14" fmla="*/ 3197829 h 4124342"/>
              <a:gd name="connsiteX15" fmla="*/ 1920996 w 7606681"/>
              <a:gd name="connsiteY15" fmla="*/ 3197829 h 4124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7606681" h="4124342">
                <a:moveTo>
                  <a:pt x="0" y="1755"/>
                </a:moveTo>
                <a:lnTo>
                  <a:pt x="1843694" y="1755"/>
                </a:lnTo>
                <a:lnTo>
                  <a:pt x="1843694" y="2063925"/>
                </a:lnTo>
                <a:lnTo>
                  <a:pt x="0" y="2063925"/>
                </a:lnTo>
                <a:close/>
                <a:moveTo>
                  <a:pt x="3841992" y="1"/>
                </a:moveTo>
                <a:lnTo>
                  <a:pt x="5685686" y="1"/>
                </a:lnTo>
                <a:lnTo>
                  <a:pt x="5685686" y="4124342"/>
                </a:lnTo>
                <a:lnTo>
                  <a:pt x="3841992" y="4124342"/>
                </a:lnTo>
                <a:close/>
                <a:moveTo>
                  <a:pt x="5762987" y="0"/>
                </a:moveTo>
                <a:lnTo>
                  <a:pt x="7606681" y="0"/>
                </a:lnTo>
                <a:lnTo>
                  <a:pt x="7606681" y="2062170"/>
                </a:lnTo>
                <a:lnTo>
                  <a:pt x="5762987" y="2062170"/>
                </a:lnTo>
                <a:close/>
                <a:moveTo>
                  <a:pt x="1920996" y="0"/>
                </a:moveTo>
                <a:lnTo>
                  <a:pt x="3764690" y="0"/>
                </a:lnTo>
                <a:lnTo>
                  <a:pt x="3764690" y="3197829"/>
                </a:lnTo>
                <a:lnTo>
                  <a:pt x="1920996" y="3197829"/>
                </a:lnTo>
                <a:close/>
              </a:path>
            </a:pathLst>
          </a:custGeom>
          <a:blipFill dpi="0" rotWithShape="1">
            <a:blip r:embed="rId2">
              <a:alphaModFix amt="75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4D301-A70E-3E43-AE0A-9757AD428F12}" type="slidenum">
              <a:rPr lang="en-US" smtClean="0"/>
              <a:t>55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6981703" y="4726636"/>
            <a:ext cx="2735449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buClr>
                <a:srgbClr val="DC1F26"/>
              </a:buClr>
              <a:defRPr/>
            </a:pPr>
            <a:r>
              <a:rPr lang="en-US" altLang="en-US" sz="2400" b="1" i="1" dirty="0">
                <a:latin typeface="Trebuchet MS" charset="0"/>
                <a:ea typeface="Trebuchet MS" charset="0"/>
                <a:cs typeface="Trebuchet MS" charset="0"/>
              </a:rPr>
              <a:t>THANK YOU</a:t>
            </a:r>
          </a:p>
        </p:txBody>
      </p:sp>
      <p:sp>
        <p:nvSpPr>
          <p:cNvPr id="6" name="Rectangle 5"/>
          <p:cNvSpPr/>
          <p:nvPr/>
        </p:nvSpPr>
        <p:spPr>
          <a:xfrm>
            <a:off x="6981703" y="4409064"/>
            <a:ext cx="1338208" cy="106491"/>
          </a:xfrm>
          <a:prstGeom prst="rect">
            <a:avLst/>
          </a:prstGeom>
          <a:solidFill>
            <a:srgbClr val="5BBF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8715" y="599770"/>
            <a:ext cx="1843694" cy="140139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356934" y="4208374"/>
            <a:ext cx="81304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© John Rae </a:t>
            </a:r>
            <a:endParaRPr lang="en-GB" sz="1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3269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10554631"/>
              </p:ext>
            </p:extLst>
          </p:nvPr>
        </p:nvGraphicFramePr>
        <p:xfrm>
          <a:off x="1194027" y="586921"/>
          <a:ext cx="7631112" cy="4611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2400" dirty="0"/>
              <a:t>SUPPLY CHAIN MANAGEMENT PROCESS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297656" y="4084637"/>
            <a:ext cx="1454244" cy="369332"/>
          </a:xfrm>
          <a:prstGeom prst="rect">
            <a:avLst/>
          </a:prstGeom>
          <a:solidFill>
            <a:srgbClr val="DD1F26"/>
          </a:solidFill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Forecasting </a:t>
            </a:r>
          </a:p>
        </p:txBody>
      </p:sp>
      <p:cxnSp>
        <p:nvCxnSpPr>
          <p:cNvPr id="9" name="Elbow Connector 8"/>
          <p:cNvCxnSpPr/>
          <p:nvPr/>
        </p:nvCxnSpPr>
        <p:spPr>
          <a:xfrm rot="5400000" flipH="1" flipV="1">
            <a:off x="1448520" y="3559101"/>
            <a:ext cx="1051073" cy="457200"/>
          </a:xfrm>
          <a:prstGeom prst="bentConnector3">
            <a:avLst>
              <a:gd name="adj1" fmla="val 7537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triped Right Arrow 10"/>
          <p:cNvSpPr/>
          <p:nvPr/>
        </p:nvSpPr>
        <p:spPr>
          <a:xfrm>
            <a:off x="1175997" y="5117899"/>
            <a:ext cx="7631112" cy="943428"/>
          </a:xfrm>
          <a:prstGeom prst="stripedRightArrow">
            <a:avLst/>
          </a:prstGeom>
          <a:solidFill>
            <a:srgbClr val="D7ED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Monitoring </a:t>
            </a:r>
            <a:r>
              <a:rPr lang="en-US">
                <a:solidFill>
                  <a:schemeClr val="tx1"/>
                </a:solidFill>
              </a:rPr>
              <a:t>&amp; evaluation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116866" y="4084637"/>
            <a:ext cx="2172390" cy="369332"/>
          </a:xfrm>
          <a:prstGeom prst="rect">
            <a:avLst/>
          </a:prstGeom>
          <a:solidFill>
            <a:srgbClr val="DD1F26"/>
          </a:solidFill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Stock management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8222456" y="3279976"/>
            <a:ext cx="0" cy="822473"/>
          </a:xfrm>
          <a:prstGeom prst="straightConnector1">
            <a:avLst/>
          </a:prstGeom>
          <a:ln>
            <a:solidFill>
              <a:schemeClr val="tx1"/>
            </a:solidFill>
            <a:prstDash val="solid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391677" y="4613695"/>
            <a:ext cx="992579" cy="369332"/>
          </a:xfrm>
          <a:prstGeom prst="rect">
            <a:avLst/>
          </a:prstGeom>
          <a:solidFill>
            <a:srgbClr val="DD1F26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Storage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91212" y="4620062"/>
            <a:ext cx="2377574" cy="369332"/>
          </a:xfrm>
          <a:prstGeom prst="rect">
            <a:avLst/>
          </a:prstGeom>
          <a:solidFill>
            <a:srgbClr val="DD1F26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Product specification </a:t>
            </a:r>
          </a:p>
        </p:txBody>
      </p:sp>
      <p:cxnSp>
        <p:nvCxnSpPr>
          <p:cNvPr id="28" name="Straight Arrow Connector 27"/>
          <p:cNvCxnSpPr/>
          <p:nvPr/>
        </p:nvCxnSpPr>
        <p:spPr>
          <a:xfrm flipV="1">
            <a:off x="2355056" y="3262164"/>
            <a:ext cx="0" cy="135789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3376853" y="4084637"/>
            <a:ext cx="1146468" cy="369332"/>
          </a:xfrm>
          <a:prstGeom prst="rect">
            <a:avLst/>
          </a:prstGeom>
          <a:solidFill>
            <a:srgbClr val="DD1F26"/>
          </a:solidFill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Ordering 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33" name="Straight Arrow Connector 32"/>
          <p:cNvCxnSpPr>
            <a:stCxn id="29" idx="0"/>
          </p:cNvCxnSpPr>
          <p:nvPr/>
        </p:nvCxnSpPr>
        <p:spPr>
          <a:xfrm flipV="1">
            <a:off x="3950087" y="3262164"/>
            <a:ext cx="5169" cy="82247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V="1">
            <a:off x="6914479" y="3279976"/>
            <a:ext cx="0" cy="133371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06639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04913" y="2012414"/>
            <a:ext cx="8160543" cy="4611670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An inadequately managed supply chain may result in either under- or over-stocking supplies:</a:t>
            </a:r>
          </a:p>
          <a:p>
            <a:pPr marL="698690"/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If access to supplies are interrupted, a laboratory may have to suspend services and/or divert patients to other testing sites. This may result in delayed diagnosis of patients, and confusion and lack of confidence in the laboratory by clinicians</a:t>
            </a:r>
          </a:p>
          <a:p>
            <a:pPr marL="698690"/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Over-stocking also has negative consequences, including waste of resources when stock reaches its expiry date before being consumed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</a:t>
            </a:r>
          </a:p>
        </p:txBody>
      </p:sp>
    </p:spTree>
    <p:extLst>
      <p:ext uri="{BB962C8B-B14F-4D97-AF65-F5344CB8AC3E}">
        <p14:creationId xmlns:p14="http://schemas.microsoft.com/office/powerpoint/2010/main" val="6690271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204913" y="2012414"/>
            <a:ext cx="5569743" cy="4611670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Managing supplies involves careful planning and coordination, and should follow the well-recognized cycles of selection, procurement, distribution, and use</a:t>
            </a:r>
          </a:p>
          <a:p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General guidance can be obtained from various sources, including “USAID/Deliver: Guidelines for Managing the Laboratory Supply Chain (2008)” and WHO “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Guidance for countries on the specifications for managing</a:t>
            </a:r>
            <a:b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TB laboratory </a:t>
            </a:r>
            <a:r>
              <a:rPr lang="en-US" sz="2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equipments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and supplies (2011)”</a:t>
            </a: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8056" y="1265237"/>
            <a:ext cx="2057400" cy="2588131"/>
          </a:xfrm>
          <a:prstGeom prst="rect">
            <a:avLst/>
          </a:prstGeom>
        </p:spPr>
      </p:pic>
      <p:sp>
        <p:nvSpPr>
          <p:cNvPr id="7" name="Title 2"/>
          <p:cNvSpPr>
            <a:spLocks noGrp="1"/>
          </p:cNvSpPr>
          <p:nvPr>
            <p:ph type="title"/>
          </p:nvPr>
        </p:nvSpPr>
        <p:spPr>
          <a:xfrm>
            <a:off x="1204914" y="936046"/>
            <a:ext cx="7631221" cy="759006"/>
          </a:xfrm>
        </p:spPr>
        <p:txBody>
          <a:bodyPr/>
          <a:lstStyle/>
          <a:p>
            <a:r>
              <a:rPr lang="en-GB" dirty="0"/>
              <a:t>SUPPLY CHAIN MANAGEMENT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0B12E80-49B7-9C45-B9CF-56CAFF6416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7014" y="3878949"/>
            <a:ext cx="1832242" cy="25871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445074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800" dirty="0"/>
              <a:t>SUPPLY MANAGEMENT SYSTEM</a:t>
            </a:r>
            <a:endParaRPr lang="en-US" sz="2800" dirty="0"/>
          </a:p>
        </p:txBody>
      </p:sp>
      <p:grpSp>
        <p:nvGrpSpPr>
          <p:cNvPr id="7" name="Group 6"/>
          <p:cNvGrpSpPr/>
          <p:nvPr/>
        </p:nvGrpSpPr>
        <p:grpSpPr>
          <a:xfrm>
            <a:off x="1204914" y="1798637"/>
            <a:ext cx="6206567" cy="680470"/>
            <a:chOff x="1235633" y="1548691"/>
            <a:chExt cx="6206567" cy="680470"/>
          </a:xfrm>
        </p:grpSpPr>
        <p:sp>
          <p:nvSpPr>
            <p:cNvPr id="8" name="Rectangle 7"/>
            <p:cNvSpPr/>
            <p:nvPr/>
          </p:nvSpPr>
          <p:spPr>
            <a:xfrm>
              <a:off x="1752600" y="1695052"/>
              <a:ext cx="5689600" cy="387748"/>
            </a:xfrm>
            <a:prstGeom prst="rect">
              <a:avLst/>
            </a:prstGeom>
            <a:solidFill>
              <a:srgbClr val="5BBFB4"/>
            </a:solidFill>
            <a:ln>
              <a:solidFill>
                <a:srgbClr val="AEDAC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1235633" y="1548691"/>
              <a:ext cx="5966503" cy="680470"/>
              <a:chOff x="1298556" y="1534160"/>
              <a:chExt cx="5966503" cy="680470"/>
            </a:xfrm>
          </p:grpSpPr>
          <p:sp>
            <p:nvSpPr>
              <p:cNvPr id="13" name="TextBox 12"/>
              <p:cNvSpPr txBox="1"/>
              <p:nvPr/>
            </p:nvSpPr>
            <p:spPr>
              <a:xfrm>
                <a:off x="1971812" y="1716463"/>
                <a:ext cx="5293247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en-US" sz="1100" dirty="0">
                    <a:solidFill>
                      <a:schemeClr val="bg1"/>
                    </a:solidFill>
                    <a:ea typeface="Calibri" charset="0"/>
                    <a:cs typeface="Calibri" charset="0"/>
                  </a:rPr>
                  <a:t>Describe the supply management system(s) in your country</a:t>
                </a:r>
                <a:endParaRPr lang="en-US" altLang="en-US" sz="1100" u="sng" dirty="0">
                  <a:solidFill>
                    <a:schemeClr val="bg1"/>
                  </a:solidFill>
                  <a:ea typeface="Calibri" charset="0"/>
                  <a:cs typeface="Calibri" charset="0"/>
                </a:endParaRPr>
              </a:p>
            </p:txBody>
          </p:sp>
          <p:pic>
            <p:nvPicPr>
              <p:cNvPr id="14" name="Picture 13"/>
              <p:cNvPicPr>
                <a:picLocks noChangeAspect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98556" y="1534160"/>
                <a:ext cx="680400" cy="680470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316778449"/>
      </p:ext>
    </p:extLst>
  </p:cSld>
  <p:clrMapOvr>
    <a:masterClrMapping/>
  </p:clrMapOvr>
</p:sld>
</file>

<file path=ppt/theme/theme1.xml><?xml version="1.0" encoding="utf-8"?>
<a:theme xmlns:a="http://schemas.openxmlformats.org/drawingml/2006/main" name="GLI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LI" id="{6A8C6019-242E-B44A-828E-11C60035D77B}" vid="{D2EC350A-ABF9-8748-AD2C-76E5117C8D03}"/>
    </a:ext>
  </a:extLst>
</a:theme>
</file>

<file path=ppt/theme/theme2.xml><?xml version="1.0" encoding="utf-8"?>
<a:theme xmlns:a="http://schemas.openxmlformats.org/drawingml/2006/main" name="Office Theme">
  <a:themeElements>
    <a:clrScheme name="Bureau 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 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 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GLI</Template>
  <TotalTime>9972</TotalTime>
  <Words>3795</Words>
  <Application>Microsoft Macintosh PowerPoint</Application>
  <PresentationFormat>Custom</PresentationFormat>
  <Paragraphs>793</Paragraphs>
  <Slides>55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55</vt:i4>
      </vt:variant>
    </vt:vector>
  </HeadingPairs>
  <TitlesOfParts>
    <vt:vector size="68" baseType="lpstr">
      <vt:lpstr>黑体</vt:lpstr>
      <vt:lpstr>宋体</vt:lpstr>
      <vt:lpstr>Arial</vt:lpstr>
      <vt:lpstr>Calibri</vt:lpstr>
      <vt:lpstr>Calibri Light</vt:lpstr>
      <vt:lpstr>Century Gothic</vt:lpstr>
      <vt:lpstr>Lucida Sans</vt:lpstr>
      <vt:lpstr>Lucida Sans Unicode</vt:lpstr>
      <vt:lpstr>Symbol</vt:lpstr>
      <vt:lpstr>Trebuchet MS</vt:lpstr>
      <vt:lpstr>Verdana</vt:lpstr>
      <vt:lpstr>Wingdings</vt:lpstr>
      <vt:lpstr>GLI</vt:lpstr>
      <vt:lpstr>PowerPoint Presentation</vt:lpstr>
      <vt:lpstr>CONTENTS OF THIS MODULE</vt:lpstr>
      <vt:lpstr>LEARNING OBJECTIVES</vt:lpstr>
      <vt:lpstr>GOOD SUPPLY MANAGEMENT ENSURES… </vt:lpstr>
      <vt:lpstr>GOOD SUPPLY MANAGEMENT ENSURES… </vt:lpstr>
      <vt:lpstr>SUPPLY CHAIN MANAGEMENT PROCESS</vt:lpstr>
      <vt:lpstr>INTRODUCTION</vt:lpstr>
      <vt:lpstr>SUPPLY CHAIN MANAGEMENT</vt:lpstr>
      <vt:lpstr>SUPPLY MANAGEMENT SYSTEM</vt:lpstr>
      <vt:lpstr>PRODUCT SELECTION</vt:lpstr>
      <vt:lpstr>INFORMATION NEEDED FOR FORECASTING OF GENEXPERT SUPPLIES</vt:lpstr>
      <vt:lpstr>CONTENT OF GENEXPERT KIT</vt:lpstr>
      <vt:lpstr>GENEXPERT: ITEMS REQUIRED BUT NOT PROVIDED</vt:lpstr>
      <vt:lpstr>GENEXPERT: ITEMS REQUIRED BUT NOT PROVIDED</vt:lpstr>
      <vt:lpstr>GENEXPERT: ITEMS REQUIRED BUT NOT PROVIDED</vt:lpstr>
      <vt:lpstr>ORDERING &amp; DISTRIBUTION</vt:lpstr>
      <vt:lpstr>DISTRIBUTION NETWORKS*</vt:lpstr>
      <vt:lpstr>STOCK MANAGEMENT </vt:lpstr>
      <vt:lpstr>UPON RECEIPT</vt:lpstr>
      <vt:lpstr>PROPER STORAGE OF INVENTORY</vt:lpstr>
      <vt:lpstr>XPERT MTB/RIF ULTRA SUPPLY CHAIN CONSIDERATIONS</vt:lpstr>
      <vt:lpstr>XPERT MTB/RIF ULTRA SUPPLY CHAIN CONSIDERATIONS</vt:lpstr>
      <vt:lpstr>STOCK LOG: REQUIRED DATA</vt:lpstr>
      <vt:lpstr>STOCK CARD: EXAMPLE</vt:lpstr>
      <vt:lpstr>MONITORING THE SUPPLY CHAIN</vt:lpstr>
      <vt:lpstr>STOCK CALCULATION EXAMPLE</vt:lpstr>
      <vt:lpstr>DATA REQUIRED FOR FORECASTING</vt:lpstr>
      <vt:lpstr>DATA REQUIRED FOR FORECASTING</vt:lpstr>
      <vt:lpstr>CALCULATE A</vt:lpstr>
      <vt:lpstr>CALCULATE QUARTERLY REQUIREMENT FOR LABORATORY REQUEST</vt:lpstr>
      <vt:lpstr>CALCULATE (B)</vt:lpstr>
      <vt:lpstr>CALCULATE QUARTERLY REQUIREMENT FOR LABORATORY REQUEST</vt:lpstr>
      <vt:lpstr>CALCULATE C</vt:lpstr>
      <vt:lpstr>CALCULATE QUARTERLY REQUIREMENT FOR LABORATORY REQUEST</vt:lpstr>
      <vt:lpstr>CALCULATE D</vt:lpstr>
      <vt:lpstr>CALCULATE QUARTERLY REQUIREMENT FOR LABORATORY REQUEST</vt:lpstr>
      <vt:lpstr>CALCULATE E</vt:lpstr>
      <vt:lpstr>CALCULATE QUARTERLY REQUIREMENT FOR LABORATORY REQUEST</vt:lpstr>
      <vt:lpstr>CALCULATE F</vt:lpstr>
      <vt:lpstr>CALCULATE QUARTERLY REQUIREMENT FOR LABORATORY REQUEST</vt:lpstr>
      <vt:lpstr>CALCULATE G</vt:lpstr>
      <vt:lpstr>CALCULATE QUARTERLY REQUIREMENT FOR LABORATORY REQUEST</vt:lpstr>
      <vt:lpstr>CALCULATE H</vt:lpstr>
      <vt:lpstr>CALCULATE QUARTERLY REQUIREMENT FOR LABORATORY REQUEST</vt:lpstr>
      <vt:lpstr>EXERCISE 1:  FORECASTING</vt:lpstr>
      <vt:lpstr>ASSUMPTION FOR CALCULATION #1</vt:lpstr>
      <vt:lpstr>ANSWER FOR CALCULATION #1</vt:lpstr>
      <vt:lpstr>ASSUMPTIONS FOR CALCULATION #2</vt:lpstr>
      <vt:lpstr>ANSWER FOR CALCULATION #2</vt:lpstr>
      <vt:lpstr>ASSUMPTIONS FOR CALCULATION #3</vt:lpstr>
      <vt:lpstr>ASSUMPTIONS FOR CALCULATION #3</vt:lpstr>
      <vt:lpstr>DISCUSSION QUESTIONS</vt:lpstr>
      <vt:lpstr>KEY MESSAGES</vt:lpstr>
      <vt:lpstr>KEY MESSAGES</vt:lpstr>
      <vt:lpstr>PowerPoint Presentation</vt:lpstr>
    </vt:vector>
  </TitlesOfParts>
  <LinksUpToDate>false</LinksUpToDate>
  <SharedDoc>false</SharedDoc>
  <HyperlinksChanged>false</HyperlinksChanged>
  <AppVersion>16.0010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Procurement and Inventory Management</dc:title>
  <dc:creator>Victoria Harris</dc:creator>
  <cp:lastModifiedBy>Dr. Andre Trollip</cp:lastModifiedBy>
  <cp:revision>252</cp:revision>
  <cp:lastPrinted>2017-11-01T11:04:01Z</cp:lastPrinted>
  <dcterms:created xsi:type="dcterms:W3CDTF">2016-05-24T14:28:11Z</dcterms:created>
  <dcterms:modified xsi:type="dcterms:W3CDTF">2018-03-06T08:04:00Z</dcterms:modified>
</cp:coreProperties>
</file>