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739" r:id="rId1"/>
  </p:sldMasterIdLst>
  <p:notesMasterIdLst>
    <p:notesMasterId r:id="rId45"/>
  </p:notesMasterIdLst>
  <p:handoutMasterIdLst>
    <p:handoutMasterId r:id="rId46"/>
  </p:handoutMasterIdLst>
  <p:sldIdLst>
    <p:sldId id="347" r:id="rId2"/>
    <p:sldId id="348" r:id="rId3"/>
    <p:sldId id="349" r:id="rId4"/>
    <p:sldId id="353" r:id="rId5"/>
    <p:sldId id="371" r:id="rId6"/>
    <p:sldId id="354" r:id="rId7"/>
    <p:sldId id="355" r:id="rId8"/>
    <p:sldId id="356" r:id="rId9"/>
    <p:sldId id="357" r:id="rId10"/>
    <p:sldId id="358" r:id="rId11"/>
    <p:sldId id="359" r:id="rId12"/>
    <p:sldId id="360" r:id="rId13"/>
    <p:sldId id="361" r:id="rId14"/>
    <p:sldId id="362" r:id="rId15"/>
    <p:sldId id="363" r:id="rId16"/>
    <p:sldId id="294" r:id="rId17"/>
    <p:sldId id="365" r:id="rId18"/>
    <p:sldId id="366" r:id="rId19"/>
    <p:sldId id="314" r:id="rId20"/>
    <p:sldId id="315" r:id="rId21"/>
    <p:sldId id="367" r:id="rId22"/>
    <p:sldId id="369" r:id="rId23"/>
    <p:sldId id="332" r:id="rId24"/>
    <p:sldId id="259" r:id="rId25"/>
    <p:sldId id="337" r:id="rId26"/>
    <p:sldId id="342" r:id="rId27"/>
    <p:sldId id="333" r:id="rId28"/>
    <p:sldId id="334" r:id="rId29"/>
    <p:sldId id="344" r:id="rId30"/>
    <p:sldId id="338" r:id="rId31"/>
    <p:sldId id="306" r:id="rId32"/>
    <p:sldId id="370" r:id="rId33"/>
    <p:sldId id="340" r:id="rId34"/>
    <p:sldId id="309" r:id="rId35"/>
    <p:sldId id="343" r:id="rId36"/>
    <p:sldId id="345" r:id="rId37"/>
    <p:sldId id="364" r:id="rId38"/>
    <p:sldId id="319" r:id="rId39"/>
    <p:sldId id="339" r:id="rId40"/>
    <p:sldId id="335" r:id="rId41"/>
    <p:sldId id="310" r:id="rId42"/>
    <p:sldId id="311" r:id="rId43"/>
    <p:sldId id="346" r:id="rId44"/>
  </p:sldIdLst>
  <p:sldSz cx="10044113" cy="7559675"/>
  <p:notesSz cx="6858000" cy="9144000"/>
  <p:defaultTextStyle>
    <a:defPPr>
      <a:defRPr lang="zh-CN"/>
    </a:defPPr>
    <a:lvl1pPr algn="l" rtl="0" fontAlgn="base">
      <a:spcBef>
        <a:spcPct val="0"/>
      </a:spcBef>
      <a:spcAft>
        <a:spcPct val="0"/>
      </a:spcAft>
      <a:defRPr kern="1200">
        <a:solidFill>
          <a:schemeClr val="tx1"/>
        </a:solidFill>
        <a:latin typeface="Arial" charset="0"/>
        <a:ea typeface="黑体" charset="0"/>
        <a:cs typeface="黑体" charset="0"/>
      </a:defRPr>
    </a:lvl1pPr>
    <a:lvl2pPr marL="520888" algn="l" rtl="0" fontAlgn="base">
      <a:spcBef>
        <a:spcPct val="0"/>
      </a:spcBef>
      <a:spcAft>
        <a:spcPct val="0"/>
      </a:spcAft>
      <a:defRPr kern="1200">
        <a:solidFill>
          <a:schemeClr val="tx1"/>
        </a:solidFill>
        <a:latin typeface="Arial" charset="0"/>
        <a:ea typeface="黑体" charset="0"/>
        <a:cs typeface="黑体" charset="0"/>
      </a:defRPr>
    </a:lvl2pPr>
    <a:lvl3pPr marL="1041776" algn="l" rtl="0" fontAlgn="base">
      <a:spcBef>
        <a:spcPct val="0"/>
      </a:spcBef>
      <a:spcAft>
        <a:spcPct val="0"/>
      </a:spcAft>
      <a:defRPr kern="1200">
        <a:solidFill>
          <a:schemeClr val="tx1"/>
        </a:solidFill>
        <a:latin typeface="Arial" charset="0"/>
        <a:ea typeface="黑体" charset="0"/>
        <a:cs typeface="黑体" charset="0"/>
      </a:defRPr>
    </a:lvl3pPr>
    <a:lvl4pPr marL="1562664" algn="l" rtl="0" fontAlgn="base">
      <a:spcBef>
        <a:spcPct val="0"/>
      </a:spcBef>
      <a:spcAft>
        <a:spcPct val="0"/>
      </a:spcAft>
      <a:defRPr kern="1200">
        <a:solidFill>
          <a:schemeClr val="tx1"/>
        </a:solidFill>
        <a:latin typeface="Arial" charset="0"/>
        <a:ea typeface="黑体" charset="0"/>
        <a:cs typeface="黑体" charset="0"/>
      </a:defRPr>
    </a:lvl4pPr>
    <a:lvl5pPr marL="2083552" algn="l" rtl="0" fontAlgn="base">
      <a:spcBef>
        <a:spcPct val="0"/>
      </a:spcBef>
      <a:spcAft>
        <a:spcPct val="0"/>
      </a:spcAft>
      <a:defRPr kern="1200">
        <a:solidFill>
          <a:schemeClr val="tx1"/>
        </a:solidFill>
        <a:latin typeface="Arial" charset="0"/>
        <a:ea typeface="黑体" charset="0"/>
        <a:cs typeface="黑体" charset="0"/>
      </a:defRPr>
    </a:lvl5pPr>
    <a:lvl6pPr marL="2604440" algn="l" defTabSz="520888" rtl="0" eaLnBrk="1" latinLnBrk="0" hangingPunct="1">
      <a:defRPr kern="1200">
        <a:solidFill>
          <a:schemeClr val="tx1"/>
        </a:solidFill>
        <a:latin typeface="Arial" charset="0"/>
        <a:ea typeface="黑体" charset="0"/>
        <a:cs typeface="黑体" charset="0"/>
      </a:defRPr>
    </a:lvl6pPr>
    <a:lvl7pPr marL="3125328" algn="l" defTabSz="520888" rtl="0" eaLnBrk="1" latinLnBrk="0" hangingPunct="1">
      <a:defRPr kern="1200">
        <a:solidFill>
          <a:schemeClr val="tx1"/>
        </a:solidFill>
        <a:latin typeface="Arial" charset="0"/>
        <a:ea typeface="黑体" charset="0"/>
        <a:cs typeface="黑体" charset="0"/>
      </a:defRPr>
    </a:lvl7pPr>
    <a:lvl8pPr marL="3646216" algn="l" defTabSz="520888" rtl="0" eaLnBrk="1" latinLnBrk="0" hangingPunct="1">
      <a:defRPr kern="1200">
        <a:solidFill>
          <a:schemeClr val="tx1"/>
        </a:solidFill>
        <a:latin typeface="Arial" charset="0"/>
        <a:ea typeface="黑体" charset="0"/>
        <a:cs typeface="黑体" charset="0"/>
      </a:defRPr>
    </a:lvl8pPr>
    <a:lvl9pPr marL="4167104" algn="l" defTabSz="520888" rtl="0" eaLnBrk="1" latinLnBrk="0" hangingPunct="1">
      <a:defRPr kern="1200">
        <a:solidFill>
          <a:schemeClr val="tx1"/>
        </a:solidFill>
        <a:latin typeface="Arial" charset="0"/>
        <a:ea typeface="黑体" charset="0"/>
        <a:cs typeface="黑体" charset="0"/>
      </a:defRPr>
    </a:lvl9pPr>
  </p:defaultTextStyle>
  <p:extLst>
    <p:ext uri="{EFAFB233-063F-42B5-8137-9DF3F51BA10A}">
      <p15:sldGuideLst xmlns:p15="http://schemas.microsoft.com/office/powerpoint/2012/main">
        <p15:guide id="1" orient="horz" pos="2381" userDrawn="1">
          <p15:clr>
            <a:srgbClr val="A4A3A4"/>
          </p15:clr>
        </p15:guide>
        <p15:guide id="2" pos="316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eather Alexander" initials="HLA" lastIdx="1" clrIdx="0"/>
  <p:cmAuthor id="1" name="Kameko Nichols" initials="KN" lastIdx="1" clrIdx="1">
    <p:extLst/>
  </p:cmAuthor>
  <p:cmAuthor id="2" name="Martina Casenghi" initials="" lastIdx="1" clrIdx="2"/>
  <p:cmAuthor id="3" name="Dr. Sabira Tahseen" initials="DST" lastIdx="12" clrIdx="3">
    <p:extLst>
      <p:ext uri="{19B8F6BF-5375-455C-9EA6-DF929625EA0E}">
        <p15:presenceInfo xmlns:p15="http://schemas.microsoft.com/office/powerpoint/2012/main" userId="Dr. Sabira Tahsee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54" autoAdjust="0"/>
    <p:restoredTop sz="89978" autoAdjust="0"/>
  </p:normalViewPr>
  <p:slideViewPr>
    <p:cSldViewPr>
      <p:cViewPr varScale="1">
        <p:scale>
          <a:sx n="115" d="100"/>
          <a:sy n="115" d="100"/>
        </p:scale>
        <p:origin x="1800" y="200"/>
      </p:cViewPr>
      <p:guideLst>
        <p:guide orient="horz" pos="2381"/>
        <p:guide pos="316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60" d="100"/>
        <a:sy n="160" d="100"/>
      </p:scale>
      <p:origin x="0" y="-2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1DA5EEB-3CBB-6A40-A4AB-69F0FC031BCF}" type="datetimeFigureOut">
              <a:rPr lang="fr-FR" smtClean="0"/>
              <a:t>06/03/2018</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772B661-5ED5-F344-A644-7D2A6C152D6C}" type="slidenum">
              <a:rPr lang="fr-FR" smtClean="0"/>
              <a:t>‹#›</a:t>
            </a:fld>
            <a:endParaRPr lang="fr-FR"/>
          </a:p>
        </p:txBody>
      </p:sp>
    </p:spTree>
    <p:extLst>
      <p:ext uri="{BB962C8B-B14F-4D97-AF65-F5344CB8AC3E}">
        <p14:creationId xmlns:p14="http://schemas.microsoft.com/office/powerpoint/2010/main" val="5103005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314" name="Rectangle 1"/>
          <p:cNvSpPr>
            <a:spLocks noGrp="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Calibri" charset="0"/>
              </a:defRPr>
            </a:lvl1pPr>
          </a:lstStyle>
          <a:p>
            <a:endParaRPr lang="fr-CA" altLang="zh-CN"/>
          </a:p>
        </p:txBody>
      </p:sp>
      <p:sp>
        <p:nvSpPr>
          <p:cNvPr id="3" name="Espace réservé de la date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43691550-46B2-3E4F-B291-C367AFEB28E7}" type="datetimeFigureOut">
              <a:rPr lang="fr-FR" altLang="zh-CN"/>
              <a:pPr/>
              <a:t>06/03/2018</a:t>
            </a:fld>
            <a:endParaRPr lang="fr-CA" altLang="zh-CN"/>
          </a:p>
        </p:txBody>
      </p:sp>
      <p:sp>
        <p:nvSpPr>
          <p:cNvPr id="11268" name="Rectangle 3"/>
          <p:cNvSpPr>
            <a:spLocks noGrp="1" noRot="1" noChangeAspect="1"/>
          </p:cNvSpPr>
          <p:nvPr>
            <p:ph type="sldImg" idx="2"/>
          </p:nvPr>
        </p:nvSpPr>
        <p:spPr bwMode="auto">
          <a:xfrm>
            <a:off x="1150938" y="685800"/>
            <a:ext cx="4556125" cy="3429000"/>
          </a:xfrm>
          <a:prstGeom prst="rect">
            <a:avLst/>
          </a:prstGeom>
          <a:noFill/>
          <a:ln w="12700">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fr-FR" altLang="zh-CN"/>
              <a:t>Cliquez pour modifier les styles du texte du masque</a:t>
            </a:r>
          </a:p>
          <a:p>
            <a:pPr lvl="1"/>
            <a:r>
              <a:rPr lang="fr-FR" altLang="zh-CN"/>
              <a:t>Deuxième niveau</a:t>
            </a:r>
          </a:p>
          <a:p>
            <a:pPr lvl="2"/>
            <a:r>
              <a:rPr lang="fr-FR" altLang="zh-CN"/>
              <a:t>Troisième niveau</a:t>
            </a:r>
          </a:p>
          <a:p>
            <a:pPr lvl="3"/>
            <a:r>
              <a:rPr lang="fr-FR" altLang="zh-CN"/>
              <a:t>Quatrième niveau</a:t>
            </a:r>
          </a:p>
          <a:p>
            <a:pPr lvl="4"/>
            <a:r>
              <a:rPr lang="fr-FR" altLang="zh-CN"/>
              <a:t>Cinquième niveau</a:t>
            </a:r>
            <a:endParaRPr lang="fr-CA" altLang="zh-CN"/>
          </a:p>
        </p:txBody>
      </p:sp>
      <p:sp>
        <p:nvSpPr>
          <p:cNvPr id="13318" name="Rectangle 5"/>
          <p:cNvSpPr>
            <a:spLocks noGrp="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Calibri" charset="0"/>
              </a:defRPr>
            </a:lvl1pPr>
          </a:lstStyle>
          <a:p>
            <a:endParaRPr lang="fr-CA" altLang="zh-CN"/>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67B894A4-CD3E-8541-84CD-AE7D909749E7}" type="slidenum">
              <a:rPr lang="fr-CA" altLang="zh-CN"/>
              <a:pPr/>
              <a:t>‹#›</a:t>
            </a:fld>
            <a:endParaRPr lang="fr-CA" altLang="zh-CN"/>
          </a:p>
        </p:txBody>
      </p:sp>
    </p:spTree>
    <p:extLst>
      <p:ext uri="{BB962C8B-B14F-4D97-AF65-F5344CB8AC3E}">
        <p14:creationId xmlns:p14="http://schemas.microsoft.com/office/powerpoint/2010/main" val="168157662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1pPr>
    <a:lvl2pPr marL="520888"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2pPr>
    <a:lvl3pPr marL="1041776"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3pPr>
    <a:lvl4pPr marL="1562664"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4pPr>
    <a:lvl5pPr marL="2083552" algn="l" rtl="0" eaLnBrk="0" fontAlgn="base" hangingPunct="0">
      <a:spcBef>
        <a:spcPct val="30000"/>
      </a:spcBef>
      <a:spcAft>
        <a:spcPct val="0"/>
      </a:spcAft>
      <a:defRPr sz="1400" kern="1200">
        <a:solidFill>
          <a:schemeClr val="tx1"/>
        </a:solidFill>
        <a:latin typeface="Century Gothic" pitchFamily="34" charset="0"/>
        <a:ea typeface="+mn-ea"/>
        <a:cs typeface="宋体" charset="0"/>
      </a:defRPr>
    </a:lvl5pPr>
    <a:lvl6pPr marL="2604440" algn="l" defTabSz="1041776" rtl="0" eaLnBrk="1" latinLnBrk="0" hangingPunct="1">
      <a:defRPr sz="1400" kern="1200">
        <a:solidFill>
          <a:schemeClr val="tx1"/>
        </a:solidFill>
        <a:latin typeface="+mn-lt"/>
        <a:ea typeface="+mn-ea"/>
        <a:cs typeface="+mn-cs"/>
      </a:defRPr>
    </a:lvl6pPr>
    <a:lvl7pPr marL="3125328" algn="l" defTabSz="1041776" rtl="0" eaLnBrk="1" latinLnBrk="0" hangingPunct="1">
      <a:defRPr sz="1400" kern="1200">
        <a:solidFill>
          <a:schemeClr val="tx1"/>
        </a:solidFill>
        <a:latin typeface="+mn-lt"/>
        <a:ea typeface="+mn-ea"/>
        <a:cs typeface="+mn-cs"/>
      </a:defRPr>
    </a:lvl7pPr>
    <a:lvl8pPr marL="3646216" algn="l" defTabSz="1041776" rtl="0" eaLnBrk="1" latinLnBrk="0" hangingPunct="1">
      <a:defRPr sz="1400" kern="1200">
        <a:solidFill>
          <a:schemeClr val="tx1"/>
        </a:solidFill>
        <a:latin typeface="+mn-lt"/>
        <a:ea typeface="+mn-ea"/>
        <a:cs typeface="+mn-cs"/>
      </a:defRPr>
    </a:lvl8pPr>
    <a:lvl9pPr marL="4167104" algn="l" defTabSz="1041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85800"/>
            <a:ext cx="4556125" cy="3429000"/>
          </a:xfrm>
        </p:spPr>
      </p:sp>
      <p:sp>
        <p:nvSpPr>
          <p:cNvPr id="3" name="Notes Placeholder 2"/>
          <p:cNvSpPr>
            <a:spLocks noGrp="1"/>
          </p:cNvSpPr>
          <p:nvPr>
            <p:ph type="body" idx="1"/>
          </p:nvPr>
        </p:nvSpPr>
        <p:spPr/>
        <p:txBody>
          <a:bodyPr/>
          <a:lstStyle/>
          <a:p>
            <a:endParaRPr lang="en-GB" dirty="0"/>
          </a:p>
        </p:txBody>
      </p:sp>
      <p:sp>
        <p:nvSpPr>
          <p:cNvPr id="4" name="Header Placeholder 3"/>
          <p:cNvSpPr>
            <a:spLocks noGrp="1"/>
          </p:cNvSpPr>
          <p:nvPr>
            <p:ph type="hdr" sz="quarter" idx="10"/>
          </p:nvPr>
        </p:nvSpPr>
        <p:spPr/>
        <p:txBody>
          <a:bodyPr/>
          <a:lstStyle/>
          <a:p>
            <a:pPr>
              <a:defRPr/>
            </a:pPr>
            <a:r>
              <a:rPr lang="en-GB" dirty="0"/>
              <a:t>World Health Organization</a:t>
            </a:r>
          </a:p>
        </p:txBody>
      </p:sp>
      <p:sp>
        <p:nvSpPr>
          <p:cNvPr id="5" name="Date Placeholder 4"/>
          <p:cNvSpPr>
            <a:spLocks noGrp="1"/>
          </p:cNvSpPr>
          <p:nvPr>
            <p:ph type="dt" idx="11"/>
          </p:nvPr>
        </p:nvSpPr>
        <p:spPr/>
        <p:txBody>
          <a:bodyPr/>
          <a:lstStyle/>
          <a:p>
            <a:pPr>
              <a:defRPr/>
            </a:pPr>
            <a:fld id="{2AB9FE47-6557-422B-B3CF-192B33E6634F}" type="datetime3">
              <a:rPr lang="en-GB" smtClean="0"/>
              <a:pPr>
                <a:defRPr/>
              </a:pPr>
              <a:t>6 March, 2018</a:t>
            </a:fld>
            <a:endParaRPr lang="en-GB" dirty="0"/>
          </a:p>
        </p:txBody>
      </p:sp>
      <p:sp>
        <p:nvSpPr>
          <p:cNvPr id="6" name="Slide Number Placeholder 5"/>
          <p:cNvSpPr>
            <a:spLocks noGrp="1"/>
          </p:cNvSpPr>
          <p:nvPr>
            <p:ph type="sldNum" sz="quarter" idx="12"/>
          </p:nvPr>
        </p:nvSpPr>
        <p:spPr/>
        <p:txBody>
          <a:bodyPr/>
          <a:lstStyle/>
          <a:p>
            <a:pPr>
              <a:defRPr/>
            </a:pPr>
            <a:fld id="{D1F892D3-4189-429D-80B8-F505A17DA89B}" type="slidenum">
              <a:rPr lang="en-GB" smtClean="0"/>
              <a:pPr>
                <a:defRPr/>
              </a:pPr>
              <a:t>33</a:t>
            </a:fld>
            <a:endParaRPr lang="en-GB" dirty="0"/>
          </a:p>
        </p:txBody>
      </p:sp>
    </p:spTree>
    <p:extLst>
      <p:ext uri="{BB962C8B-B14F-4D97-AF65-F5344CB8AC3E}">
        <p14:creationId xmlns:p14="http://schemas.microsoft.com/office/powerpoint/2010/main" val="266718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Page">
    <p:spTree>
      <p:nvGrpSpPr>
        <p:cNvPr id="1" name=""/>
        <p:cNvGrpSpPr/>
        <p:nvPr/>
      </p:nvGrpSpPr>
      <p:grpSpPr>
        <a:xfrm>
          <a:off x="0" y="0"/>
          <a:ext cx="0" cy="0"/>
          <a:chOff x="0" y="0"/>
          <a:chExt cx="0" cy="0"/>
        </a:xfrm>
      </p:grpSpPr>
      <p:sp>
        <p:nvSpPr>
          <p:cNvPr id="8" name="Rectangle 7"/>
          <p:cNvSpPr/>
          <p:nvPr/>
        </p:nvSpPr>
        <p:spPr>
          <a:xfrm>
            <a:off x="0" y="3177884"/>
            <a:ext cx="2630184" cy="1256868"/>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463607" y="6325428"/>
            <a:ext cx="1146477" cy="871438"/>
          </a:xfrm>
          <a:prstGeom prst="rect">
            <a:avLst/>
          </a:prstGeom>
        </p:spPr>
      </p:pic>
      <p:sp>
        <p:nvSpPr>
          <p:cNvPr id="11" name="Content Placeholder 15"/>
          <p:cNvSpPr>
            <a:spLocks noGrp="1"/>
          </p:cNvSpPr>
          <p:nvPr>
            <p:ph sz="quarter" idx="13" hasCustomPrompt="1"/>
          </p:nvPr>
        </p:nvSpPr>
        <p:spPr>
          <a:xfrm>
            <a:off x="2940051" y="4551364"/>
            <a:ext cx="5522913" cy="498475"/>
          </a:xfrm>
        </p:spPr>
        <p:txBody>
          <a:bodyPr/>
          <a:lstStyle>
            <a:lvl1pPr marL="0" indent="0">
              <a:buNone/>
              <a:defRPr baseline="0"/>
            </a:lvl1pPr>
          </a:lstStyle>
          <a:p>
            <a:pPr lvl="0"/>
            <a:r>
              <a:rPr lang="en-US" dirty="0"/>
              <a:t>Click to edit Sub header</a:t>
            </a:r>
          </a:p>
        </p:txBody>
      </p:sp>
      <p:sp>
        <p:nvSpPr>
          <p:cNvPr id="12" name="Title 16"/>
          <p:cNvSpPr>
            <a:spLocks noGrp="1"/>
          </p:cNvSpPr>
          <p:nvPr>
            <p:ph type="title" hasCustomPrompt="1"/>
          </p:nvPr>
        </p:nvSpPr>
        <p:spPr>
          <a:xfrm>
            <a:off x="2940051" y="3177884"/>
            <a:ext cx="5522913" cy="1256868"/>
          </a:xfrm>
        </p:spPr>
        <p:txBody>
          <a:bodyPr wrap="square">
            <a:normAutofit/>
          </a:bodyPr>
          <a:lstStyle/>
          <a:p>
            <a:r>
              <a:rPr lang="en-US" dirty="0"/>
              <a:t>CLICK TO EDIT MASTER TITLE STYLE </a:t>
            </a:r>
          </a:p>
        </p:txBody>
      </p:sp>
    </p:spTree>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ractical slide 2">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1679" y="1718108"/>
            <a:ext cx="4582729" cy="4657982"/>
          </a:xfrm>
        </p:spPr>
        <p:txBody>
          <a:bodyPr/>
          <a:lstStyle>
            <a:lvl1pPr>
              <a:defRPr baseline="0"/>
            </a:lvl1pPr>
          </a:lstStyle>
          <a:p>
            <a:pPr lvl="0"/>
            <a:r>
              <a:rPr lang="en-US" dirty="0"/>
              <a:t>Aim of practical</a:t>
            </a:r>
          </a:p>
          <a:p>
            <a:pPr lvl="0"/>
            <a:r>
              <a:rPr lang="en-US" dirty="0"/>
              <a:t>Description</a:t>
            </a:r>
          </a:p>
          <a:p>
            <a:pPr lvl="0"/>
            <a:r>
              <a:rPr lang="en-US" dirty="0"/>
              <a:t>materials</a:t>
            </a:r>
            <a:endParaRPr lang="en-GB" dirty="0"/>
          </a:p>
        </p:txBody>
      </p:sp>
      <p:sp>
        <p:nvSpPr>
          <p:cNvPr id="7" name="Text Placeholder 5"/>
          <p:cNvSpPr>
            <a:spLocks noGrp="1"/>
          </p:cNvSpPr>
          <p:nvPr>
            <p:ph type="body" sz="quarter" idx="11" hasCustomPrompt="1"/>
          </p:nvPr>
        </p:nvSpPr>
        <p:spPr>
          <a:xfrm>
            <a:off x="5308477" y="1718108"/>
            <a:ext cx="4582729" cy="4657982"/>
          </a:xfrm>
        </p:spPr>
        <p:txBody>
          <a:bodyPr/>
          <a:lstStyle>
            <a:lvl1pPr>
              <a:defRPr baseline="0"/>
            </a:lvl1pPr>
          </a:lstStyle>
          <a:p>
            <a:pPr lvl="0"/>
            <a:r>
              <a:rPr lang="en-US" dirty="0"/>
              <a:t>Outcomes </a:t>
            </a:r>
          </a:p>
          <a:p>
            <a:pPr lvl="0"/>
            <a:r>
              <a:rPr lang="en-US" dirty="0"/>
              <a:t>feedback</a:t>
            </a:r>
            <a:endParaRPr lang="en-GB" dirty="0"/>
          </a:p>
        </p:txBody>
      </p:sp>
      <p:sp>
        <p:nvSpPr>
          <p:cNvPr id="10" name="Down Arrow Callout 9"/>
          <p:cNvSpPr/>
          <p:nvPr userDrawn="1"/>
        </p:nvSpPr>
        <p:spPr>
          <a:xfrm>
            <a:off x="510933" y="419982"/>
            <a:ext cx="9022248" cy="1183585"/>
          </a:xfrm>
          <a:prstGeom prst="downArrowCallout">
            <a:avLst>
              <a:gd name="adj1" fmla="val 132640"/>
              <a:gd name="adj2" fmla="val 211149"/>
              <a:gd name="adj3" fmla="val 26754"/>
              <a:gd name="adj4" fmla="val 6497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8" name="Title 1"/>
          <p:cNvSpPr>
            <a:spLocks noGrp="1"/>
          </p:cNvSpPr>
          <p:nvPr>
            <p:ph type="title" hasCustomPrompt="1"/>
          </p:nvPr>
        </p:nvSpPr>
        <p:spPr>
          <a:xfrm>
            <a:off x="502206" y="302738"/>
            <a:ext cx="9039702" cy="1016460"/>
          </a:xfrm>
        </p:spPr>
        <p:txBody>
          <a:bodyPr/>
          <a:lstStyle>
            <a:lvl1pPr algn="ctr">
              <a:defRPr baseline="0">
                <a:solidFill>
                  <a:schemeClr val="bg1"/>
                </a:solidFill>
              </a:defRPr>
            </a:lvl1pPr>
          </a:lstStyle>
          <a:p>
            <a:r>
              <a:rPr lang="en-US" dirty="0"/>
              <a:t>Practical Slide Title</a:t>
            </a:r>
            <a:endParaRPr lang="en-GB" dirty="0"/>
          </a:p>
        </p:txBody>
      </p:sp>
    </p:spTree>
    <p:extLst>
      <p:ext uri="{BB962C8B-B14F-4D97-AF65-F5344CB8AC3E}">
        <p14:creationId xmlns:p14="http://schemas.microsoft.com/office/powerpoint/2010/main" val="3714953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ractical slide 3">
    <p:spTree>
      <p:nvGrpSpPr>
        <p:cNvPr id="1" name=""/>
        <p:cNvGrpSpPr/>
        <p:nvPr/>
      </p:nvGrpSpPr>
      <p:grpSpPr>
        <a:xfrm>
          <a:off x="0" y="0"/>
          <a:ext cx="0" cy="0"/>
          <a:chOff x="0" y="0"/>
          <a:chExt cx="0" cy="0"/>
        </a:xfrm>
      </p:grpSpPr>
      <p:sp>
        <p:nvSpPr>
          <p:cNvPr id="3" name="Text Placeholder 5"/>
          <p:cNvSpPr>
            <a:spLocks noGrp="1"/>
          </p:cNvSpPr>
          <p:nvPr>
            <p:ph type="body" sz="quarter" idx="10" hasCustomPrompt="1"/>
          </p:nvPr>
        </p:nvSpPr>
        <p:spPr>
          <a:xfrm>
            <a:off x="511679" y="1718108"/>
            <a:ext cx="4581983" cy="2290811"/>
          </a:xfrm>
        </p:spPr>
        <p:txBody>
          <a:bodyPr/>
          <a:lstStyle>
            <a:lvl1pPr>
              <a:defRPr/>
            </a:lvl1pPr>
          </a:lstStyle>
          <a:p>
            <a:pPr lvl="0"/>
            <a:r>
              <a:rPr lang="en-US" dirty="0"/>
              <a:t>Aims</a:t>
            </a:r>
            <a:endParaRPr lang="en-GB" dirty="0"/>
          </a:p>
        </p:txBody>
      </p:sp>
      <p:sp>
        <p:nvSpPr>
          <p:cNvPr id="4" name="Text Placeholder 5"/>
          <p:cNvSpPr>
            <a:spLocks noGrp="1"/>
          </p:cNvSpPr>
          <p:nvPr>
            <p:ph type="body" sz="quarter" idx="11" hasCustomPrompt="1"/>
          </p:nvPr>
        </p:nvSpPr>
        <p:spPr>
          <a:xfrm>
            <a:off x="5380082" y="4237999"/>
            <a:ext cx="4581983" cy="2290811"/>
          </a:xfrm>
        </p:spPr>
        <p:txBody>
          <a:bodyPr/>
          <a:lstStyle>
            <a:lvl1pPr>
              <a:defRPr/>
            </a:lvl1pPr>
          </a:lstStyle>
          <a:p>
            <a:pPr lvl="0"/>
            <a:r>
              <a:rPr lang="en-US" dirty="0"/>
              <a:t>feedback</a:t>
            </a:r>
            <a:endParaRPr lang="en-GB" dirty="0"/>
          </a:p>
        </p:txBody>
      </p:sp>
      <p:sp>
        <p:nvSpPr>
          <p:cNvPr id="5" name="Text Placeholder 5"/>
          <p:cNvSpPr>
            <a:spLocks noGrp="1"/>
          </p:cNvSpPr>
          <p:nvPr>
            <p:ph type="body" sz="quarter" idx="12" hasCustomPrompt="1"/>
          </p:nvPr>
        </p:nvSpPr>
        <p:spPr>
          <a:xfrm>
            <a:off x="510933" y="4237999"/>
            <a:ext cx="4581983" cy="2290811"/>
          </a:xfrm>
        </p:spPr>
        <p:txBody>
          <a:bodyPr/>
          <a:lstStyle>
            <a:lvl1pPr>
              <a:defRPr/>
            </a:lvl1pPr>
          </a:lstStyle>
          <a:p>
            <a:pPr lvl="0"/>
            <a:r>
              <a:rPr lang="en-US" dirty="0"/>
              <a:t>description</a:t>
            </a:r>
            <a:endParaRPr lang="en-GB" dirty="0"/>
          </a:p>
        </p:txBody>
      </p:sp>
      <p:sp>
        <p:nvSpPr>
          <p:cNvPr id="6" name="Text Placeholder 5"/>
          <p:cNvSpPr>
            <a:spLocks noGrp="1"/>
          </p:cNvSpPr>
          <p:nvPr>
            <p:ph type="body" sz="quarter" idx="13" hasCustomPrompt="1"/>
          </p:nvPr>
        </p:nvSpPr>
        <p:spPr>
          <a:xfrm>
            <a:off x="5308477" y="1718108"/>
            <a:ext cx="4581983" cy="2290811"/>
          </a:xfrm>
        </p:spPr>
        <p:txBody>
          <a:bodyPr/>
          <a:lstStyle>
            <a:lvl1pPr>
              <a:defRPr/>
            </a:lvl1pPr>
          </a:lstStyle>
          <a:p>
            <a:pPr lvl="0"/>
            <a:r>
              <a:rPr lang="en-US" dirty="0"/>
              <a:t>material</a:t>
            </a:r>
            <a:endParaRPr lang="en-GB" dirty="0"/>
          </a:p>
        </p:txBody>
      </p:sp>
      <p:sp>
        <p:nvSpPr>
          <p:cNvPr id="8" name="Down Arrow Callout 7"/>
          <p:cNvSpPr/>
          <p:nvPr userDrawn="1"/>
        </p:nvSpPr>
        <p:spPr>
          <a:xfrm>
            <a:off x="510933" y="419982"/>
            <a:ext cx="9022248" cy="1183585"/>
          </a:xfrm>
          <a:prstGeom prst="downArrowCallout">
            <a:avLst>
              <a:gd name="adj1" fmla="val 132640"/>
              <a:gd name="adj2" fmla="val 211149"/>
              <a:gd name="adj3" fmla="val 26754"/>
              <a:gd name="adj4" fmla="val 6497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9" name="Title 1"/>
          <p:cNvSpPr>
            <a:spLocks noGrp="1"/>
          </p:cNvSpPr>
          <p:nvPr>
            <p:ph type="title" hasCustomPrompt="1"/>
          </p:nvPr>
        </p:nvSpPr>
        <p:spPr>
          <a:xfrm>
            <a:off x="502206" y="302738"/>
            <a:ext cx="9039702" cy="1016460"/>
          </a:xfrm>
        </p:spPr>
        <p:txBody>
          <a:bodyPr/>
          <a:lstStyle>
            <a:lvl1pPr algn="ctr">
              <a:defRPr baseline="0">
                <a:solidFill>
                  <a:schemeClr val="bg1"/>
                </a:solidFill>
              </a:defRPr>
            </a:lvl1pPr>
          </a:lstStyle>
          <a:p>
            <a:r>
              <a:rPr lang="en-US" dirty="0"/>
              <a:t>Practical Slide Title</a:t>
            </a:r>
            <a:endParaRPr lang="en-GB" dirty="0"/>
          </a:p>
        </p:txBody>
      </p:sp>
    </p:spTree>
    <p:extLst>
      <p:ext uri="{BB962C8B-B14F-4D97-AF65-F5344CB8AC3E}">
        <p14:creationId xmlns:p14="http://schemas.microsoft.com/office/powerpoint/2010/main" val="30659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6" name="Down Arrow Callout 5"/>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tx2">
              <a:lumMod val="50000"/>
            </a:schemeClr>
          </a:solidFill>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a:solidFill>
                  <a:schemeClr val="bg1"/>
                </a:solidFill>
              </a:defRPr>
            </a:lvl1pPr>
          </a:lstStyle>
          <a:p>
            <a:r>
              <a:rPr lang="en-US" dirty="0"/>
              <a:t>Video Title</a:t>
            </a:r>
            <a:endParaRPr lang="en-GB" dirty="0"/>
          </a:p>
        </p:txBody>
      </p:sp>
      <p:pic>
        <p:nvPicPr>
          <p:cNvPr id="2056" name="Picture 8" descr="C:\Users\victoriah\AppData\Local\Microsoft\Windows\Temporary Internet Files\Content.IE5\LLZYOCIS\movie-clapperboard[1].gif"/>
          <p:cNvPicPr>
            <a:picLocks noChangeAspect="1" noChangeArrowheads="1" noCrop="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957867" y="4161639"/>
            <a:ext cx="1488650" cy="1841511"/>
          </a:xfrm>
          <a:prstGeom prst="rect">
            <a:avLst/>
          </a:prstGeom>
          <a:noFill/>
          <a:extLst>
            <a:ext uri="{909E8E84-426E-40dd-AFC4-6F175D3DCCD1}">
              <a14:hiddenFill xmlns="" xmlns:a14="http://schemas.microsoft.com/office/drawing/2010/main">
                <a:solidFill>
                  <a:srgbClr val="FFFFFF"/>
                </a:solidFill>
              </a14:hiddenFill>
            </a:ext>
          </a:extLst>
        </p:spPr>
      </p:pic>
      <p:sp>
        <p:nvSpPr>
          <p:cNvPr id="4" name="Content Placeholder 3"/>
          <p:cNvSpPr>
            <a:spLocks noGrp="1"/>
          </p:cNvSpPr>
          <p:nvPr>
            <p:ph sz="quarter" idx="10" hasCustomPrompt="1"/>
          </p:nvPr>
        </p:nvSpPr>
        <p:spPr>
          <a:xfrm>
            <a:off x="511679" y="1718108"/>
            <a:ext cx="9022248" cy="4657982"/>
          </a:xfrm>
        </p:spPr>
        <p:txBody>
          <a:bodyPr/>
          <a:lstStyle/>
          <a:p>
            <a:pPr lvl="0"/>
            <a:r>
              <a:rPr lang="en-US" dirty="0"/>
              <a:t>Brief description of video *note facilitator voice over of description should be included in the facilitator guide</a:t>
            </a:r>
            <a:endParaRPr lang="en-GB" dirty="0"/>
          </a:p>
        </p:txBody>
      </p:sp>
    </p:spTree>
    <p:extLst>
      <p:ext uri="{BB962C8B-B14F-4D97-AF65-F5344CB8AC3E}">
        <p14:creationId xmlns:p14="http://schemas.microsoft.com/office/powerpoint/2010/main" val="2212839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Questions slide</a:t>
            </a:r>
            <a:endParaRPr lang="en-GB" dirty="0"/>
          </a:p>
        </p:txBody>
      </p:sp>
      <p:sp>
        <p:nvSpPr>
          <p:cNvPr id="5" name="Content Placeholder 4"/>
          <p:cNvSpPr>
            <a:spLocks noGrp="1"/>
          </p:cNvSpPr>
          <p:nvPr>
            <p:ph sz="quarter" idx="10" hasCustomPrompt="1"/>
          </p:nvPr>
        </p:nvSpPr>
        <p:spPr>
          <a:xfrm>
            <a:off x="511679" y="1718108"/>
            <a:ext cx="9022248" cy="4657982"/>
          </a:xfrm>
        </p:spPr>
        <p:txBody>
          <a:bodyPr/>
          <a:lstStyle/>
          <a:p>
            <a:pPr lvl="0"/>
            <a:r>
              <a:rPr lang="en-US" dirty="0"/>
              <a:t>6-8 questions based on entire content of module – presentation, video, practical or activities</a:t>
            </a:r>
          </a:p>
        </p:txBody>
      </p:sp>
    </p:spTree>
    <p:extLst>
      <p:ext uri="{BB962C8B-B14F-4D97-AF65-F5344CB8AC3E}">
        <p14:creationId xmlns:p14="http://schemas.microsoft.com/office/powerpoint/2010/main" val="13212166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6E8C9B-B95B-D745-BDE5-935B2EFE4275}" type="datetime1">
              <a:rPr lang="en-ZA" smtClean="0"/>
              <a:t>2018/03/06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7093655" y="7038442"/>
            <a:ext cx="2259925" cy="402483"/>
          </a:xfrm>
          <a:prstGeom prst="rect">
            <a:avLst/>
          </a:prstGeom>
        </p:spPr>
        <p:txBody>
          <a:bodyPr/>
          <a:lstStyle/>
          <a:p>
            <a:fld id="{E2C4D301-A70E-3E43-AE0A-9757AD428F12}" type="slidenum">
              <a:rPr lang="en-US" smtClean="0"/>
              <a:t>‹#›</a:t>
            </a:fld>
            <a:endParaRPr lang="en-US"/>
          </a:p>
        </p:txBody>
      </p:sp>
    </p:spTree>
    <p:extLst>
      <p:ext uri="{BB962C8B-B14F-4D97-AF65-F5344CB8AC3E}">
        <p14:creationId xmlns:p14="http://schemas.microsoft.com/office/powerpoint/2010/main" val="7106001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F55E93-F395-694D-987D-50BDD56F325B}" type="datetime1">
              <a:rPr lang="en-ZA" smtClean="0"/>
              <a:t>2018/03/06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7093656" y="7038443"/>
            <a:ext cx="2259925" cy="402483"/>
          </a:xfrm>
          <a:prstGeom prst="rect">
            <a:avLst/>
          </a:prstGeom>
        </p:spPr>
        <p:txBody>
          <a:bodyPr/>
          <a:lstStyle/>
          <a:p>
            <a:fld id="{E2C4D301-A70E-3E43-AE0A-9757AD428F12}" type="slidenum">
              <a:rPr lang="en-US" smtClean="0"/>
              <a:t>‹#›</a:t>
            </a:fld>
            <a:endParaRPr lang="en-US"/>
          </a:p>
        </p:txBody>
      </p:sp>
    </p:spTree>
    <p:extLst>
      <p:ext uri="{BB962C8B-B14F-4D97-AF65-F5344CB8AC3E}">
        <p14:creationId xmlns:p14="http://schemas.microsoft.com/office/powerpoint/2010/main" val="2231114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4913" y="2012414"/>
            <a:ext cx="7631223" cy="4611670"/>
          </a:xfrm>
        </p:spPr>
        <p:txBody>
          <a:bodyPr/>
          <a:lstStyle>
            <a:lvl1pPr marL="266690" indent="-266690">
              <a:spcBef>
                <a:spcPts val="1030"/>
              </a:spcBef>
              <a:spcAft>
                <a:spcPts val="563"/>
              </a:spcAft>
              <a:defRPr/>
            </a:lvl1pPr>
            <a:lvl2pPr marL="266690" indent="-266690">
              <a:spcBef>
                <a:spcPts val="1030"/>
              </a:spcBef>
              <a:spcAft>
                <a:spcPts val="563"/>
              </a:spcAft>
              <a:defRPr/>
            </a:lvl2pPr>
            <a:lvl3pPr marL="266690" indent="-266690">
              <a:spcBef>
                <a:spcPts val="1030"/>
              </a:spcBef>
              <a:spcAft>
                <a:spcPts val="563"/>
              </a:spcAft>
              <a:defRPr/>
            </a:lvl3pPr>
            <a:lvl4pPr marL="266690" indent="-266690">
              <a:spcBef>
                <a:spcPts val="1030"/>
              </a:spcBef>
              <a:spcAft>
                <a:spcPts val="563"/>
              </a:spcAft>
              <a:defRPr/>
            </a:lvl4pPr>
            <a:lvl5pPr marL="266690" indent="-266690">
              <a:spcBef>
                <a:spcPts val="1030"/>
              </a:spcBef>
              <a:spcAft>
                <a:spcPts val="563"/>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936046"/>
            <a:ext cx="791110" cy="759006"/>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836136" y="6996067"/>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91111" y="6996067"/>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3"/>
          <p:cNvSpPr txBox="1">
            <a:spLocks/>
          </p:cNvSpPr>
          <p:nvPr/>
        </p:nvSpPr>
        <p:spPr>
          <a:xfrm>
            <a:off x="791110" y="7111494"/>
            <a:ext cx="4154746" cy="180505"/>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750" i="0" kern="1200" dirty="0">
                <a:effectLst/>
                <a:latin typeface="+mn-lt"/>
                <a:ea typeface="Lucida Sans" charset="0"/>
                <a:cs typeface="Lucida Sans" charset="0"/>
              </a:rPr>
              <a:t>GLI Training Package: Xpert MTB/RIF (Ultra) </a:t>
            </a:r>
            <a:r>
              <a:rPr lang="en-US" sz="750" b="0" i="0" kern="1200" dirty="0">
                <a:effectLst/>
                <a:latin typeface="+mn-lt"/>
                <a:ea typeface="Lucida Sans" charset="0"/>
                <a:cs typeface="Lucida Sans" charset="0"/>
              </a:rPr>
              <a:t>Module 2: </a:t>
            </a:r>
            <a:r>
              <a:rPr lang="en-GB" sz="750" b="0" i="0" kern="1200" dirty="0">
                <a:effectLst/>
                <a:latin typeface="+mn-lt"/>
                <a:ea typeface="Lucida Sans" charset="0"/>
                <a:cs typeface="Lucida Sans" charset="0"/>
              </a:rPr>
              <a:t>Specimen collection &amp; referral</a:t>
            </a:r>
            <a:endParaRPr lang="en-US" sz="844" b="0" i="0" dirty="0">
              <a:latin typeface="+mn-lt"/>
              <a:ea typeface="Lucida Sans" charset="0"/>
              <a:cs typeface="Lucida Sans" charset="0"/>
            </a:endParaRPr>
          </a:p>
        </p:txBody>
      </p:sp>
      <p:sp>
        <p:nvSpPr>
          <p:cNvPr id="12" name="Slide Number Placeholder 24"/>
          <p:cNvSpPr txBox="1">
            <a:spLocks/>
          </p:cNvSpPr>
          <p:nvPr/>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125" smtClean="0"/>
              <a:pPr/>
              <a:t>‹#›</a:t>
            </a:fld>
            <a:endParaRPr lang="en-US" sz="1125" dirty="0"/>
          </a:p>
        </p:txBody>
      </p:sp>
      <p:sp>
        <p:nvSpPr>
          <p:cNvPr id="17" name="Title 16"/>
          <p:cNvSpPr>
            <a:spLocks noGrp="1"/>
          </p:cNvSpPr>
          <p:nvPr>
            <p:ph type="title" hasCustomPrompt="1"/>
          </p:nvPr>
        </p:nvSpPr>
        <p:spPr>
          <a:xfrm>
            <a:off x="1204914" y="936046"/>
            <a:ext cx="7631221" cy="759006"/>
          </a:xfrm>
        </p:spPr>
        <p:txBody>
          <a:bodyPr wrap="square">
            <a:normAutofit/>
          </a:bodyPr>
          <a:lstStyle/>
          <a:p>
            <a:r>
              <a:rPr lang="en-US" dirty="0"/>
              <a:t>CLICK TO EDIT MASTER TITLE STYLE </a:t>
            </a:r>
          </a:p>
        </p:txBody>
      </p:sp>
    </p:spTree>
  </p:cSld>
  <p:clrMapOvr>
    <a:masterClrMapping/>
  </p:clrMapOvr>
  <p:extLst mod="1">
    <p:ext uri="{DCECCB84-F9BA-43D5-87BE-67443E8EF086}">
      <p15:sldGuideLst xmlns:p15="http://schemas.microsoft.com/office/powerpoint/2012/main">
        <p15:guide id="1" orient="horz" pos="2386" userDrawn="1">
          <p15:clr>
            <a:srgbClr val="FBAE40"/>
          </p15:clr>
        </p15:guide>
        <p15:guide id="2" pos="2972" userDrawn="1">
          <p15:clr>
            <a:srgbClr val="FBAE40"/>
          </p15:clr>
        </p15:guide>
        <p15:guide id="3" pos="5232" userDrawn="1">
          <p15:clr>
            <a:srgbClr val="FBAE40"/>
          </p15:clr>
        </p15:guide>
        <p15:guide id="4" pos="5530" userDrawn="1">
          <p15:clr>
            <a:srgbClr val="FBAE40"/>
          </p15:clr>
        </p15:guide>
        <p15:guide id="5" pos="458" userDrawn="1">
          <p15:clr>
            <a:srgbClr val="FBAE40"/>
          </p15:clr>
        </p15:guide>
        <p15:guide id="6" pos="713" userDrawn="1">
          <p15:clr>
            <a:srgbClr val="FBAE40"/>
          </p15:clr>
        </p15:guide>
        <p15:guide id="7" orient="horz" pos="1068" userDrawn="1">
          <p15:clr>
            <a:srgbClr val="FBAE40"/>
          </p15:clr>
        </p15:guide>
        <p15:guide id="8" orient="horz" pos="590" userDrawn="1">
          <p15:clr>
            <a:srgbClr val="FBAE40"/>
          </p15:clr>
        </p15:guide>
        <p15:guide id="9" orient="horz" pos="4182" userDrawn="1">
          <p15:clr>
            <a:srgbClr val="FBAE40"/>
          </p15:clr>
        </p15:guide>
        <p15:guide id="10" orient="horz" pos="1273"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xercise slide">
    <p:spTree>
      <p:nvGrpSpPr>
        <p:cNvPr id="1" name=""/>
        <p:cNvGrpSpPr/>
        <p:nvPr/>
      </p:nvGrpSpPr>
      <p:grpSpPr>
        <a:xfrm>
          <a:off x="0" y="0"/>
          <a:ext cx="0" cy="0"/>
          <a:chOff x="0" y="0"/>
          <a:chExt cx="0" cy="0"/>
        </a:xfrm>
      </p:grpSpPr>
      <p:sp>
        <p:nvSpPr>
          <p:cNvPr id="10" name="Content Placeholder 2"/>
          <p:cNvSpPr>
            <a:spLocks noGrp="1"/>
          </p:cNvSpPr>
          <p:nvPr>
            <p:ph idx="1"/>
          </p:nvPr>
        </p:nvSpPr>
        <p:spPr>
          <a:xfrm>
            <a:off x="1204913" y="2012414"/>
            <a:ext cx="7631223" cy="4611670"/>
          </a:xfrm>
        </p:spPr>
        <p:txBody>
          <a:bodyPr/>
          <a:lstStyle>
            <a:lvl1pPr marL="266690" indent="-266690">
              <a:spcBef>
                <a:spcPts val="1030"/>
              </a:spcBef>
              <a:spcAft>
                <a:spcPts val="563"/>
              </a:spcAft>
              <a:defRPr/>
            </a:lvl1pPr>
            <a:lvl2pPr marL="266690" indent="-266690">
              <a:spcBef>
                <a:spcPts val="1030"/>
              </a:spcBef>
              <a:spcAft>
                <a:spcPts val="563"/>
              </a:spcAft>
              <a:defRPr/>
            </a:lvl2pPr>
            <a:lvl3pPr marL="266690" indent="-266690">
              <a:spcBef>
                <a:spcPts val="1030"/>
              </a:spcBef>
              <a:spcAft>
                <a:spcPts val="563"/>
              </a:spcAft>
              <a:defRPr/>
            </a:lvl3pPr>
            <a:lvl4pPr marL="266690" indent="-266690">
              <a:spcBef>
                <a:spcPts val="1030"/>
              </a:spcBef>
              <a:spcAft>
                <a:spcPts val="563"/>
              </a:spcAft>
              <a:defRPr/>
            </a:lvl4pPr>
            <a:lvl5pPr marL="266690" indent="-266690">
              <a:spcBef>
                <a:spcPts val="1030"/>
              </a:spcBef>
              <a:spcAft>
                <a:spcPts val="563"/>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Rectangle 10"/>
          <p:cNvSpPr/>
          <p:nvPr/>
        </p:nvSpPr>
        <p:spPr>
          <a:xfrm>
            <a:off x="0" y="936046"/>
            <a:ext cx="791110" cy="75900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836136" y="6996067"/>
            <a:ext cx="517444" cy="563609"/>
          </a:xfrm>
          <a:prstGeom prst="rect">
            <a:avLst/>
          </a:prstGeom>
          <a:solidFill>
            <a:srgbClr val="AEDAC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91111" y="6996067"/>
            <a:ext cx="431515" cy="45719"/>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3"/>
          <p:cNvSpPr txBox="1">
            <a:spLocks/>
          </p:cNvSpPr>
          <p:nvPr/>
        </p:nvSpPr>
        <p:spPr>
          <a:xfrm>
            <a:off x="791110" y="7111495"/>
            <a:ext cx="3595954" cy="180504"/>
          </a:xfrm>
          <a:prstGeom prst="rect">
            <a:avLst/>
          </a:prstGeom>
        </p:spPr>
        <p:txBody>
          <a:bodyPr lIns="0" tIns="0" rIns="0" bIns="0"/>
          <a:lstStyle>
            <a:defPPr>
              <a:defRPr lang="en-US"/>
            </a:defPPr>
            <a:lvl1pPr marL="0" algn="r" defTabSz="914400" rtl="0" eaLnBrk="1" latinLnBrk="0" hangingPunct="1">
              <a:defRPr sz="900" b="1" i="1" kern="1200">
                <a:solidFill>
                  <a:schemeClr val="tx1"/>
                </a:solidFill>
                <a:latin typeface="Verdana" charset="0"/>
                <a:ea typeface="Verdana" charset="0"/>
                <a:cs typeface="Verdana"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750" i="0" kern="1200" dirty="0">
                <a:effectLst/>
                <a:latin typeface="+mn-lt"/>
                <a:ea typeface="Lucida Sans" charset="0"/>
                <a:cs typeface="Lucida Sans" charset="0"/>
              </a:rPr>
              <a:t>GLI Training Package: </a:t>
            </a:r>
            <a:r>
              <a:rPr lang="en-US" sz="800" b="0" i="0" kern="1200" dirty="0">
                <a:solidFill>
                  <a:schemeClr val="tx1"/>
                </a:solidFill>
                <a:effectLst/>
                <a:latin typeface="+mn-lt"/>
                <a:ea typeface="Lucida Sans" charset="0"/>
                <a:cs typeface="Lucida Sans" charset="0"/>
              </a:rPr>
              <a:t>TB Module 3: </a:t>
            </a:r>
            <a:r>
              <a:rPr lang="en-GB" sz="800" b="0" i="0" kern="1200" dirty="0">
                <a:solidFill>
                  <a:schemeClr val="tx1"/>
                </a:solidFill>
                <a:effectLst/>
                <a:latin typeface="+mn-lt"/>
                <a:ea typeface="Lucida Sans" charset="0"/>
                <a:cs typeface="Lucida Sans" charset="0"/>
              </a:rPr>
              <a:t>Sample collection and transport</a:t>
            </a:r>
            <a:endParaRPr lang="en-US" sz="844" b="0" i="0" dirty="0">
              <a:latin typeface="+mn-lt"/>
              <a:ea typeface="Lucida Sans" charset="0"/>
              <a:cs typeface="Lucida Sans" charset="0"/>
            </a:endParaRPr>
          </a:p>
        </p:txBody>
      </p:sp>
      <p:sp>
        <p:nvSpPr>
          <p:cNvPr id="15" name="Slide Number Placeholder 24"/>
          <p:cNvSpPr txBox="1">
            <a:spLocks/>
          </p:cNvSpPr>
          <p:nvPr/>
        </p:nvSpPr>
        <p:spPr>
          <a:xfrm>
            <a:off x="8836135" y="6996068"/>
            <a:ext cx="506303" cy="295932"/>
          </a:xfrm>
          <a:prstGeom prst="rect">
            <a:avLst/>
          </a:prstGeom>
        </p:spPr>
        <p:txBody>
          <a:bodyPr lIns="0" tIns="0" rIns="0" bIns="0" anchor="ctr"/>
          <a:lstStyle>
            <a:defPPr>
              <a:defRPr lang="en-US"/>
            </a:defPPr>
            <a:lvl1pPr marL="0" algn="ctr" defTabSz="914400" rtl="0" eaLnBrk="1" latinLnBrk="0" hangingPunct="1">
              <a:defRPr sz="1200" b="1" kern="1200">
                <a:solidFill>
                  <a:schemeClr val="bg1"/>
                </a:solidFill>
                <a:latin typeface="Trebuchet MS" charset="0"/>
                <a:ea typeface="Trebuchet MS" charset="0"/>
                <a:cs typeface="Trebuchet MS"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6ADED4DA-3F3D-0045-AD2A-206E89C06E4F}" type="slidenum">
              <a:rPr lang="en-US" sz="1125" smtClean="0"/>
              <a:pPr/>
              <a:t>‹#›</a:t>
            </a:fld>
            <a:endParaRPr lang="en-US" sz="1125" dirty="0"/>
          </a:p>
        </p:txBody>
      </p:sp>
      <p:sp>
        <p:nvSpPr>
          <p:cNvPr id="16" name="Title 16"/>
          <p:cNvSpPr>
            <a:spLocks noGrp="1"/>
          </p:cNvSpPr>
          <p:nvPr>
            <p:ph type="title" hasCustomPrompt="1"/>
          </p:nvPr>
        </p:nvSpPr>
        <p:spPr>
          <a:xfrm>
            <a:off x="1204914" y="936046"/>
            <a:ext cx="7631221" cy="759006"/>
          </a:xfrm>
        </p:spPr>
        <p:txBody>
          <a:bodyPr wrap="square">
            <a:normAutofit/>
          </a:bodyPr>
          <a:lstStyle>
            <a:lvl1pPr>
              <a:defRPr>
                <a:solidFill>
                  <a:srgbClr val="DC1F26"/>
                </a:solidFill>
              </a:defRPr>
            </a:lvl1pPr>
          </a:lstStyle>
          <a:p>
            <a:r>
              <a:rPr lang="en-US" dirty="0"/>
              <a:t>CLICK TO EDIT MASTER TITLE STYLE </a:t>
            </a:r>
          </a:p>
        </p:txBody>
      </p:sp>
      <p:pic>
        <p:nvPicPr>
          <p:cNvPr id="17" name="Picture 1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73714" y="967220"/>
            <a:ext cx="664464" cy="676656"/>
          </a:xfrm>
          <a:prstGeom prst="rect">
            <a:avLst/>
          </a:prstGeom>
        </p:spPr>
      </p:pic>
    </p:spTree>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Comparison slide">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502206" y="1632891"/>
            <a:ext cx="4436150" cy="4989036"/>
          </a:xfrm>
        </p:spPr>
        <p:txBody>
          <a:bodyPr/>
          <a:lstStyle>
            <a:lvl1pPr>
              <a:defRPr sz="3007"/>
            </a:lvl1pPr>
            <a:lvl2pPr>
              <a:defRPr sz="2537"/>
            </a:lvl2pPr>
            <a:lvl3pPr>
              <a:defRPr sz="2161"/>
            </a:lvl3pPr>
            <a:lvl4pPr>
              <a:defRPr sz="1973"/>
            </a:lvl4pPr>
            <a:lvl5pPr>
              <a:defRPr sz="1973"/>
            </a:lvl5pPr>
            <a:extLst/>
          </a:lstStyle>
          <a:p>
            <a:pPr lvl="0"/>
            <a:r>
              <a:rPr lang="en-US" b="0" i="0" noProof="0" dirty="0">
                <a:solidFill>
                  <a:srgbClr val="212121"/>
                </a:solidFill>
                <a:effectLst/>
                <a:latin typeface="arial"/>
              </a:rPr>
              <a:t>Comparison slide</a:t>
            </a:r>
            <a:endParaRPr lang="en-GB" altLang="zh-CN" noProof="0" dirty="0"/>
          </a:p>
        </p:txBody>
      </p:sp>
      <p:sp>
        <p:nvSpPr>
          <p:cNvPr id="4" name="Content Placeholder 3"/>
          <p:cNvSpPr>
            <a:spLocks noGrp="1"/>
          </p:cNvSpPr>
          <p:nvPr>
            <p:ph sz="half" idx="2"/>
          </p:nvPr>
        </p:nvSpPr>
        <p:spPr>
          <a:xfrm>
            <a:off x="5105758" y="1632891"/>
            <a:ext cx="4436150" cy="4989036"/>
          </a:xfrm>
        </p:spPr>
        <p:txBody>
          <a:bodyPr/>
          <a:lstStyle>
            <a:lvl1pPr>
              <a:defRPr sz="3007"/>
            </a:lvl1pPr>
            <a:lvl2pPr>
              <a:defRPr sz="2537"/>
            </a:lvl2pPr>
            <a:lvl3pPr>
              <a:defRPr sz="2161"/>
            </a:lvl3pPr>
            <a:lvl4pPr>
              <a:defRPr sz="1973"/>
            </a:lvl4pPr>
            <a:lvl5pPr>
              <a:defRPr sz="1973"/>
            </a:lvl5pPr>
            <a:extLst/>
          </a:lstStyle>
          <a:p>
            <a:pPr lvl="0"/>
            <a:r>
              <a:rPr lang="en-US" b="0" i="0" noProof="0">
                <a:solidFill>
                  <a:srgbClr val="212121"/>
                </a:solidFill>
                <a:effectLst/>
                <a:latin typeface="arial"/>
              </a:rPr>
              <a:t>Edit Master text styles</a:t>
            </a:r>
          </a:p>
          <a:p>
            <a:pPr lvl="1"/>
            <a:r>
              <a:rPr lang="en-US" b="0" i="0" noProof="0">
                <a:solidFill>
                  <a:srgbClr val="212121"/>
                </a:solidFill>
                <a:effectLst/>
                <a:latin typeface="arial"/>
              </a:rPr>
              <a:t>Second level</a:t>
            </a:r>
          </a:p>
          <a:p>
            <a:pPr lvl="2"/>
            <a:r>
              <a:rPr lang="en-US" b="0" i="0" noProof="0">
                <a:solidFill>
                  <a:srgbClr val="212121"/>
                </a:solidFill>
                <a:effectLst/>
                <a:latin typeface="arial"/>
              </a:rPr>
              <a:t>Third level</a:t>
            </a:r>
          </a:p>
          <a:p>
            <a:pPr lvl="3"/>
            <a:r>
              <a:rPr lang="en-US" b="0" i="0" noProof="0">
                <a:solidFill>
                  <a:srgbClr val="212121"/>
                </a:solidFill>
                <a:effectLst/>
                <a:latin typeface="arial"/>
              </a:rPr>
              <a:t>Fourth level</a:t>
            </a:r>
          </a:p>
          <a:p>
            <a:pPr lvl="4"/>
            <a:r>
              <a:rPr lang="en-US" b="0" i="0" noProof="0">
                <a:solidFill>
                  <a:srgbClr val="212121"/>
                </a:solidFill>
                <a:effectLst/>
                <a:latin typeface="arial"/>
              </a:rPr>
              <a:t>Fifth level</a:t>
            </a:r>
            <a:endParaRPr lang="en-GB" altLang="zh-CN" noProof="0" dirty="0"/>
          </a:p>
        </p:txBody>
      </p:sp>
      <p:sp>
        <p:nvSpPr>
          <p:cNvPr id="8" name="Title 7"/>
          <p:cNvSpPr>
            <a:spLocks noGrp="1"/>
          </p:cNvSpPr>
          <p:nvPr>
            <p:ph type="title" hasCustomPrompt="1"/>
          </p:nvPr>
        </p:nvSpPr>
        <p:spPr/>
        <p:txBody>
          <a:bodyPr rtlCol="0">
            <a:normAutofit/>
          </a:bodyPr>
          <a:lstStyle>
            <a:lvl1pPr>
              <a:defRPr sz="4135" baseline="0"/>
            </a:lvl1pPr>
            <a:extLst/>
          </a:lstStyle>
          <a:p>
            <a:r>
              <a:rPr lang="en-GB" noProof="0" dirty="0"/>
              <a:t>Slide title</a:t>
            </a:r>
          </a:p>
        </p:txBody>
      </p:sp>
      <p:cxnSp>
        <p:nvCxnSpPr>
          <p:cNvPr id="9" name="Connecteur droit 8"/>
          <p:cNvCxnSpPr/>
          <p:nvPr userDrawn="1"/>
        </p:nvCxnSpPr>
        <p:spPr>
          <a:xfrm>
            <a:off x="513568" y="1319197"/>
            <a:ext cx="901697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206957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Key messages slide">
    <p:spTree>
      <p:nvGrpSpPr>
        <p:cNvPr id="1" name=""/>
        <p:cNvGrpSpPr/>
        <p:nvPr/>
      </p:nvGrpSpPr>
      <p:grpSpPr>
        <a:xfrm>
          <a:off x="0" y="0"/>
          <a:ext cx="0" cy="0"/>
          <a:chOff x="0" y="0"/>
          <a:chExt cx="0" cy="0"/>
        </a:xfrm>
      </p:grpSpPr>
      <p:sp>
        <p:nvSpPr>
          <p:cNvPr id="5" name="Down Arrow Callout 4"/>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a:solidFill>
                  <a:schemeClr val="bg1"/>
                </a:solidFill>
              </a:defRPr>
            </a:lvl1pPr>
          </a:lstStyle>
          <a:p>
            <a:r>
              <a:rPr lang="en-US" dirty="0"/>
              <a:t>Key messages </a:t>
            </a:r>
            <a:endParaRPr lang="en-GB" dirty="0"/>
          </a:p>
        </p:txBody>
      </p:sp>
      <p:sp>
        <p:nvSpPr>
          <p:cNvPr id="3" name="Text Placeholder 3"/>
          <p:cNvSpPr>
            <a:spLocks noGrp="1"/>
          </p:cNvSpPr>
          <p:nvPr>
            <p:ph type="body" sz="quarter" idx="10" hasCustomPrompt="1"/>
          </p:nvPr>
        </p:nvSpPr>
        <p:spPr>
          <a:xfrm>
            <a:off x="487811" y="1614705"/>
            <a:ext cx="9068492" cy="4330268"/>
          </a:xfrm>
        </p:spPr>
        <p:txBody>
          <a:bodyPr/>
          <a:lstStyle>
            <a:lvl1pPr marL="117271" marR="0" indent="0" algn="l" defTabSz="859262" rtl="0" eaLnBrk="1" fontAlgn="base" latinLnBrk="0" hangingPunct="1">
              <a:lnSpc>
                <a:spcPct val="100000"/>
              </a:lnSpc>
              <a:spcBef>
                <a:spcPts val="429"/>
              </a:spcBef>
              <a:spcAft>
                <a:spcPct val="0"/>
              </a:spcAft>
              <a:buClr>
                <a:schemeClr val="accent1"/>
              </a:buClr>
              <a:buSzPct val="68000"/>
              <a:buFont typeface="Arial" panose="020B0604020202020204" pitchFamily="34" charset="0"/>
              <a:buNone/>
              <a:tabLst/>
              <a:defRPr lang="en-US" sz="2631" b="0" i="0" kern="1200" baseline="0" dirty="0" smtClean="0">
                <a:solidFill>
                  <a:schemeClr val="tx2"/>
                </a:solidFill>
                <a:effectLst/>
                <a:latin typeface="Arial" panose="020B0604020202020204" pitchFamily="34" charset="0"/>
                <a:ea typeface="+mn-ea"/>
                <a:cs typeface="Arial" panose="020B0604020202020204" pitchFamily="34" charset="0"/>
              </a:defRPr>
            </a:lvl1pPr>
          </a:lstStyle>
          <a:p>
            <a:pPr marL="390903" marR="0" lvl="0" indent="-273632" algn="l" defTabSz="859262" rtl="0" eaLnBrk="1" fontAlgn="base" latinLnBrk="0" hangingPunct="1">
              <a:lnSpc>
                <a:spcPct val="100000"/>
              </a:lnSpc>
              <a:spcBef>
                <a:spcPts val="429"/>
              </a:spcBef>
              <a:spcAft>
                <a:spcPct val="0"/>
              </a:spcAft>
              <a:buClr>
                <a:schemeClr val="accent1"/>
              </a:buClr>
              <a:buSzPct val="68000"/>
              <a:buFont typeface="Arial" panose="020B0604020202020204" pitchFamily="34" charset="0"/>
              <a:buChar char="►"/>
              <a:tabLst/>
              <a:defRPr/>
            </a:pPr>
            <a:r>
              <a:rPr lang="en-US" dirty="0"/>
              <a:t>4-6 key points based on entire content of module – presentation, video, practical or activities</a:t>
            </a:r>
          </a:p>
          <a:p>
            <a:pPr marL="390903" lvl="0" indent="-273632" algn="l" rtl="0" eaLnBrk="1" fontAlgn="base" hangingPunct="1">
              <a:spcBef>
                <a:spcPts val="429"/>
              </a:spcBef>
              <a:spcAft>
                <a:spcPct val="0"/>
              </a:spcAft>
              <a:buClr>
                <a:schemeClr val="accent1"/>
              </a:buClr>
              <a:buSzPct val="68000"/>
              <a:buFont typeface="Arial" panose="020B0604020202020204" pitchFamily="34" charset="0"/>
              <a:buChar char="►"/>
            </a:pPr>
            <a:endParaRPr lang="en-US" dirty="0"/>
          </a:p>
        </p:txBody>
      </p:sp>
    </p:spTree>
    <p:extLst>
      <p:ext uri="{BB962C8B-B14F-4D97-AF65-F5344CB8AC3E}">
        <p14:creationId xmlns:p14="http://schemas.microsoft.com/office/powerpoint/2010/main" val="341725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ntent slide">
    <p:spTree>
      <p:nvGrpSpPr>
        <p:cNvPr id="1" name=""/>
        <p:cNvGrpSpPr/>
        <p:nvPr/>
      </p:nvGrpSpPr>
      <p:grpSpPr>
        <a:xfrm>
          <a:off x="0" y="0"/>
          <a:ext cx="0" cy="0"/>
          <a:chOff x="0" y="0"/>
          <a:chExt cx="0" cy="0"/>
        </a:xfrm>
      </p:grpSpPr>
      <p:sp>
        <p:nvSpPr>
          <p:cNvPr id="7" name="Title 6"/>
          <p:cNvSpPr>
            <a:spLocks noGrp="1"/>
          </p:cNvSpPr>
          <p:nvPr>
            <p:ph type="title" hasCustomPrompt="1"/>
          </p:nvPr>
        </p:nvSpPr>
        <p:spPr/>
        <p:txBody>
          <a:bodyPr rtlCol="0">
            <a:normAutofit/>
          </a:bodyPr>
          <a:lstStyle>
            <a:lvl1pPr>
              <a:defRPr sz="4135" baseline="0"/>
            </a:lvl1pPr>
            <a:extLst/>
          </a:lstStyle>
          <a:p>
            <a:r>
              <a:rPr lang="en-GB" noProof="0" dirty="0"/>
              <a:t>Contents of module</a:t>
            </a:r>
          </a:p>
        </p:txBody>
      </p:sp>
      <p:cxnSp>
        <p:nvCxnSpPr>
          <p:cNvPr id="8" name="Connecteur droit 7"/>
          <p:cNvCxnSpPr/>
          <p:nvPr userDrawn="1"/>
        </p:nvCxnSpPr>
        <p:spPr>
          <a:xfrm>
            <a:off x="513568" y="1319197"/>
            <a:ext cx="9016978"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Content Placeholder 3"/>
          <p:cNvSpPr>
            <a:spLocks noGrp="1"/>
          </p:cNvSpPr>
          <p:nvPr>
            <p:ph sz="quarter" idx="10"/>
          </p:nvPr>
        </p:nvSpPr>
        <p:spPr>
          <a:xfrm>
            <a:off x="511679" y="1641748"/>
            <a:ext cx="9022248" cy="4505261"/>
          </a:xfrm>
        </p:spPr>
        <p:txBody>
          <a:bodyPr/>
          <a:lstStyle>
            <a:lvl1pPr>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393003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lide present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4" name="Content Placeholder 3"/>
          <p:cNvSpPr>
            <a:spLocks noGrp="1"/>
          </p:cNvSpPr>
          <p:nvPr>
            <p:ph sz="quarter" idx="10"/>
          </p:nvPr>
        </p:nvSpPr>
        <p:spPr>
          <a:xfrm>
            <a:off x="511679" y="1641748"/>
            <a:ext cx="9022248" cy="450526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56067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ctivity slide 3">
    <p:spTree>
      <p:nvGrpSpPr>
        <p:cNvPr id="1" name=""/>
        <p:cNvGrpSpPr/>
        <p:nvPr/>
      </p:nvGrpSpPr>
      <p:grpSpPr>
        <a:xfrm>
          <a:off x="0" y="0"/>
          <a:ext cx="0" cy="0"/>
          <a:chOff x="0" y="0"/>
          <a:chExt cx="0" cy="0"/>
        </a:xfrm>
      </p:grpSpPr>
      <p:sp>
        <p:nvSpPr>
          <p:cNvPr id="10" name="Down Arrow Callout 9"/>
          <p:cNvSpPr/>
          <p:nvPr userDrawn="1"/>
        </p:nvSpPr>
        <p:spPr>
          <a:xfrm>
            <a:off x="510933" y="419982"/>
            <a:ext cx="9022248" cy="1183585"/>
          </a:xfrm>
          <a:prstGeom prst="downArrowCallout">
            <a:avLst>
              <a:gd name="adj1" fmla="val 132640"/>
              <a:gd name="adj2" fmla="val 211149"/>
              <a:gd name="adj3" fmla="val 26754"/>
              <a:gd name="adj4" fmla="val 64977"/>
            </a:avLst>
          </a:prstGeom>
          <a:solidFill>
            <a:schemeClr val="accent1">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solidFill>
                <a:schemeClr val="bg1"/>
              </a:solidFill>
            </a:endParaRPr>
          </a:p>
        </p:txBody>
      </p:sp>
      <p:sp>
        <p:nvSpPr>
          <p:cNvPr id="3" name="Text Placeholder 5"/>
          <p:cNvSpPr>
            <a:spLocks noGrp="1"/>
          </p:cNvSpPr>
          <p:nvPr>
            <p:ph type="body" sz="quarter" idx="10" hasCustomPrompt="1"/>
          </p:nvPr>
        </p:nvSpPr>
        <p:spPr>
          <a:xfrm>
            <a:off x="511679" y="1718108"/>
            <a:ext cx="4581983" cy="2290811"/>
          </a:xfrm>
        </p:spPr>
        <p:txBody>
          <a:bodyPr/>
          <a:lstStyle>
            <a:lvl1pPr>
              <a:defRPr/>
            </a:lvl1pPr>
          </a:lstStyle>
          <a:p>
            <a:pPr lvl="0"/>
            <a:r>
              <a:rPr lang="en-US" dirty="0"/>
              <a:t>Aims</a:t>
            </a:r>
            <a:endParaRPr lang="en-GB" dirty="0"/>
          </a:p>
        </p:txBody>
      </p:sp>
      <p:sp>
        <p:nvSpPr>
          <p:cNvPr id="4" name="Text Placeholder 5"/>
          <p:cNvSpPr>
            <a:spLocks noGrp="1"/>
          </p:cNvSpPr>
          <p:nvPr>
            <p:ph type="body" sz="quarter" idx="11" hasCustomPrompt="1"/>
          </p:nvPr>
        </p:nvSpPr>
        <p:spPr>
          <a:xfrm>
            <a:off x="5380082" y="4237999"/>
            <a:ext cx="4581983" cy="2290811"/>
          </a:xfrm>
        </p:spPr>
        <p:txBody>
          <a:bodyPr/>
          <a:lstStyle>
            <a:lvl1pPr>
              <a:defRPr/>
            </a:lvl1pPr>
          </a:lstStyle>
          <a:p>
            <a:pPr lvl="0"/>
            <a:r>
              <a:rPr lang="en-US" dirty="0"/>
              <a:t>feedback</a:t>
            </a:r>
            <a:endParaRPr lang="en-GB" dirty="0"/>
          </a:p>
        </p:txBody>
      </p:sp>
      <p:sp>
        <p:nvSpPr>
          <p:cNvPr id="5" name="Text Placeholder 5"/>
          <p:cNvSpPr>
            <a:spLocks noGrp="1"/>
          </p:cNvSpPr>
          <p:nvPr>
            <p:ph type="body" sz="quarter" idx="12" hasCustomPrompt="1"/>
          </p:nvPr>
        </p:nvSpPr>
        <p:spPr>
          <a:xfrm>
            <a:off x="510933" y="4237999"/>
            <a:ext cx="4581983" cy="2290811"/>
          </a:xfrm>
        </p:spPr>
        <p:txBody>
          <a:bodyPr/>
          <a:lstStyle>
            <a:lvl1pPr>
              <a:defRPr/>
            </a:lvl1pPr>
          </a:lstStyle>
          <a:p>
            <a:pPr lvl="0"/>
            <a:r>
              <a:rPr lang="en-US" dirty="0"/>
              <a:t>description</a:t>
            </a:r>
            <a:endParaRPr lang="en-GB" dirty="0"/>
          </a:p>
        </p:txBody>
      </p:sp>
      <p:sp>
        <p:nvSpPr>
          <p:cNvPr id="6" name="Text Placeholder 5"/>
          <p:cNvSpPr>
            <a:spLocks noGrp="1"/>
          </p:cNvSpPr>
          <p:nvPr>
            <p:ph type="body" sz="quarter" idx="13" hasCustomPrompt="1"/>
          </p:nvPr>
        </p:nvSpPr>
        <p:spPr>
          <a:xfrm>
            <a:off x="5308477" y="1718108"/>
            <a:ext cx="4581983" cy="2290811"/>
          </a:xfrm>
        </p:spPr>
        <p:txBody>
          <a:bodyPr/>
          <a:lstStyle>
            <a:lvl1pPr>
              <a:defRPr/>
            </a:lvl1pPr>
          </a:lstStyle>
          <a:p>
            <a:pPr lvl="0"/>
            <a:r>
              <a:rPr lang="en-US" dirty="0"/>
              <a:t>outcomes</a:t>
            </a:r>
            <a:endParaRPr lang="en-GB" dirty="0"/>
          </a:p>
        </p:txBody>
      </p:sp>
      <p:sp>
        <p:nvSpPr>
          <p:cNvPr id="9" name="Title 1"/>
          <p:cNvSpPr>
            <a:spLocks noGrp="1"/>
          </p:cNvSpPr>
          <p:nvPr>
            <p:ph type="title" hasCustomPrompt="1"/>
          </p:nvPr>
        </p:nvSpPr>
        <p:spPr>
          <a:xfrm>
            <a:off x="502206" y="302738"/>
            <a:ext cx="9039702" cy="1016460"/>
          </a:xfrm>
        </p:spPr>
        <p:txBody>
          <a:bodyPr/>
          <a:lstStyle>
            <a:lvl1pPr algn="ctr">
              <a:defRPr baseline="0">
                <a:solidFill>
                  <a:schemeClr val="bg1"/>
                </a:solidFill>
              </a:defRPr>
            </a:lvl1pPr>
          </a:lstStyle>
          <a:p>
            <a:r>
              <a:rPr lang="en-US" dirty="0"/>
              <a:t>Exercise slide title</a:t>
            </a:r>
            <a:endParaRPr lang="en-GB" dirty="0"/>
          </a:p>
        </p:txBody>
      </p:sp>
    </p:spTree>
    <p:extLst>
      <p:ext uri="{BB962C8B-B14F-4D97-AF65-F5344CB8AC3E}">
        <p14:creationId xmlns:p14="http://schemas.microsoft.com/office/powerpoint/2010/main" val="4079654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ractical slide 1">
    <p:spTree>
      <p:nvGrpSpPr>
        <p:cNvPr id="1" name=""/>
        <p:cNvGrpSpPr/>
        <p:nvPr/>
      </p:nvGrpSpPr>
      <p:grpSpPr>
        <a:xfrm>
          <a:off x="0" y="0"/>
          <a:ext cx="0" cy="0"/>
          <a:chOff x="0" y="0"/>
          <a:chExt cx="0" cy="0"/>
        </a:xfrm>
      </p:grpSpPr>
      <p:sp>
        <p:nvSpPr>
          <p:cNvPr id="7" name="Down Arrow Callout 6"/>
          <p:cNvSpPr/>
          <p:nvPr userDrawn="1"/>
        </p:nvSpPr>
        <p:spPr>
          <a:xfrm>
            <a:off x="510933" y="419982"/>
            <a:ext cx="9022248" cy="1183585"/>
          </a:xfrm>
          <a:prstGeom prst="downArrowCallout">
            <a:avLst>
              <a:gd name="adj1" fmla="val 132640"/>
              <a:gd name="adj2" fmla="val 211149"/>
              <a:gd name="adj3" fmla="val 26754"/>
              <a:gd name="adj4" fmla="val 64977"/>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p:txBody>
          <a:bodyPr/>
          <a:lstStyle>
            <a:lvl1pPr algn="ctr">
              <a:defRPr baseline="0">
                <a:solidFill>
                  <a:schemeClr val="bg1"/>
                </a:solidFill>
              </a:defRPr>
            </a:lvl1pPr>
          </a:lstStyle>
          <a:p>
            <a:r>
              <a:rPr lang="en-US" dirty="0"/>
              <a:t>Practical Slide Title</a:t>
            </a:r>
            <a:endParaRPr lang="en-GB" dirty="0"/>
          </a:p>
        </p:txBody>
      </p:sp>
      <p:sp>
        <p:nvSpPr>
          <p:cNvPr id="10" name="Content Placeholder 9"/>
          <p:cNvSpPr>
            <a:spLocks noGrp="1"/>
          </p:cNvSpPr>
          <p:nvPr>
            <p:ph sz="quarter" idx="10" hasCustomPrompt="1"/>
          </p:nvPr>
        </p:nvSpPr>
        <p:spPr>
          <a:xfrm>
            <a:off x="511679" y="1718108"/>
            <a:ext cx="9022248" cy="4734342"/>
          </a:xfrm>
        </p:spPr>
        <p:txBody>
          <a:bodyPr/>
          <a:lstStyle/>
          <a:p>
            <a:r>
              <a:rPr lang="en-GB" dirty="0"/>
              <a:t>Name of exercise and work book page number</a:t>
            </a:r>
          </a:p>
          <a:p>
            <a:pPr lvl="1"/>
            <a:r>
              <a:rPr lang="en-GB" dirty="0"/>
              <a:t>Brief summary of exercise</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2803687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90534" y="402484"/>
            <a:ext cx="8663047" cy="1461188"/>
          </a:xfrm>
          <a:prstGeom prst="rect">
            <a:avLst/>
          </a:prstGeom>
        </p:spPr>
        <p:txBody>
          <a:bodyPr vert="horz" lIns="0" tIns="0" rIns="0" bIns="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90534" y="2012414"/>
            <a:ext cx="8663047" cy="4796544"/>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90534" y="7006701"/>
            <a:ext cx="2259925" cy="402483"/>
          </a:xfrm>
          <a:prstGeom prst="rect">
            <a:avLst/>
          </a:prstGeom>
        </p:spPr>
        <p:txBody>
          <a:bodyPr vert="horz" lIns="91440" tIns="45720" rIns="91440" bIns="45720" rtlCol="0" anchor="ctr"/>
          <a:lstStyle>
            <a:lvl1pPr algn="l">
              <a:defRPr sz="1236">
                <a:solidFill>
                  <a:schemeClr val="tx1">
                    <a:tint val="75000"/>
                  </a:schemeClr>
                </a:solidFill>
              </a:defRPr>
            </a:lvl1pPr>
          </a:lstStyle>
          <a:p>
            <a:fld id="{C9E73051-DB30-A64F-9FD3-2512FC6A75D9}" type="datetime1">
              <a:rPr lang="en-ZA" smtClean="0"/>
              <a:t>2018/03/06</a:t>
            </a:fld>
            <a:endParaRPr lang="en-US"/>
          </a:p>
        </p:txBody>
      </p:sp>
      <p:sp>
        <p:nvSpPr>
          <p:cNvPr id="5" name="Footer Placeholder 4"/>
          <p:cNvSpPr>
            <a:spLocks noGrp="1"/>
          </p:cNvSpPr>
          <p:nvPr>
            <p:ph type="ftr" sz="quarter" idx="3"/>
          </p:nvPr>
        </p:nvSpPr>
        <p:spPr>
          <a:xfrm>
            <a:off x="3327113" y="7006701"/>
            <a:ext cx="3389888" cy="402483"/>
          </a:xfrm>
          <a:prstGeom prst="rect">
            <a:avLst/>
          </a:prstGeom>
        </p:spPr>
        <p:txBody>
          <a:bodyPr vert="horz" lIns="91440" tIns="45720" rIns="91440" bIns="45720" rtlCol="0" anchor="ctr"/>
          <a:lstStyle>
            <a:lvl1pPr algn="ctr">
              <a:defRPr sz="1236">
                <a:solidFill>
                  <a:schemeClr val="tx1">
                    <a:tint val="75000"/>
                  </a:schemeClr>
                </a:solidFill>
              </a:defRPr>
            </a:lvl1pPr>
          </a:lstStyle>
          <a:p>
            <a:endParaRPr lang="en-US"/>
          </a:p>
        </p:txBody>
      </p:sp>
      <p:sp>
        <p:nvSpPr>
          <p:cNvPr id="21" name="Slide Number Placeholder 5"/>
          <p:cNvSpPr>
            <a:spLocks noGrp="1"/>
          </p:cNvSpPr>
          <p:nvPr>
            <p:ph type="sldNum" sz="quarter" idx="4"/>
          </p:nvPr>
        </p:nvSpPr>
        <p:spPr>
          <a:xfrm>
            <a:off x="8836135" y="6996068"/>
            <a:ext cx="506303" cy="295932"/>
          </a:xfrm>
          <a:prstGeom prst="rect">
            <a:avLst/>
          </a:prstGeom>
        </p:spPr>
        <p:txBody>
          <a:bodyPr lIns="0" tIns="0" rIns="0" bIns="0" anchor="ctr"/>
          <a:lstStyle>
            <a:lvl1pPr algn="ctr">
              <a:defRPr sz="1125" b="1">
                <a:solidFill>
                  <a:schemeClr val="bg1"/>
                </a:solidFill>
                <a:latin typeface="Trebuchet MS" charset="0"/>
                <a:ea typeface="Trebuchet MS" charset="0"/>
                <a:cs typeface="Trebuchet MS" charset="0"/>
              </a:defRPr>
            </a:lvl1pPr>
          </a:lstStyle>
          <a:p>
            <a:fld id="{F699B3C4-AA33-E74C-9AE8-E97D7C86624E}" type="slidenum">
              <a:rPr lang="en-US" smtClean="0"/>
              <a:pPr/>
              <a:t>‹#›</a:t>
            </a:fld>
            <a:endParaRPr lang="en-US" dirty="0"/>
          </a:p>
        </p:txBody>
      </p:sp>
    </p:spTree>
    <p:extLst>
      <p:ext uri="{BB962C8B-B14F-4D97-AF65-F5344CB8AC3E}">
        <p14:creationId xmlns:p14="http://schemas.microsoft.com/office/powerpoint/2010/main" val="1331557817"/>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5" r:id="rId4"/>
    <p:sldLayoutId id="2147483748" r:id="rId5"/>
    <p:sldLayoutId id="2147483713" r:id="rId6"/>
    <p:sldLayoutId id="2147483738" r:id="rId7"/>
    <p:sldLayoutId id="2147483733" r:id="rId8"/>
    <p:sldLayoutId id="2147483725" r:id="rId9"/>
    <p:sldLayoutId id="2147483735" r:id="rId10"/>
    <p:sldLayoutId id="2147483736" r:id="rId11"/>
    <p:sldLayoutId id="2147483729" r:id="rId12"/>
    <p:sldLayoutId id="2147483726" r:id="rId13"/>
    <p:sldLayoutId id="2147483750" r:id="rId14"/>
    <p:sldLayoutId id="2147483751" r:id="rId15"/>
  </p:sldLayoutIdLst>
  <p:hf hdr="0" ftr="0" dt="0"/>
  <p:txStyles>
    <p:titleStyle>
      <a:lvl1pPr algn="l" defTabSz="941831" rtl="0" eaLnBrk="1" latinLnBrk="0" hangingPunct="1">
        <a:lnSpc>
          <a:spcPct val="90000"/>
        </a:lnSpc>
        <a:spcBef>
          <a:spcPct val="0"/>
        </a:spcBef>
        <a:buNone/>
        <a:defRPr sz="2626" b="1" i="1" kern="1200">
          <a:solidFill>
            <a:schemeClr val="tx1"/>
          </a:solidFill>
          <a:latin typeface="Trebuchet MS" charset="0"/>
          <a:ea typeface="Trebuchet MS" charset="0"/>
          <a:cs typeface="Trebuchet MS" charset="0"/>
        </a:defRPr>
      </a:lvl1pPr>
    </p:titleStyle>
    <p:bodyStyle>
      <a:lvl1pPr marL="235458" indent="-235458" algn="l" defTabSz="941831" rtl="0" eaLnBrk="1" latinLnBrk="0" hangingPunct="1">
        <a:lnSpc>
          <a:spcPct val="100000"/>
        </a:lnSpc>
        <a:spcBef>
          <a:spcPts val="1030"/>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1pPr>
      <a:lvl2pPr marL="706373" indent="-235458" algn="l" defTabSz="941831" rtl="0" eaLnBrk="1" latinLnBrk="0" hangingPunct="1">
        <a:lnSpc>
          <a:spcPct val="100000"/>
        </a:lnSpc>
        <a:spcBef>
          <a:spcPts val="515"/>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2pPr>
      <a:lvl3pPr marL="1177289" indent="-235458" algn="l" defTabSz="941831" rtl="0" eaLnBrk="1" latinLnBrk="0" hangingPunct="1">
        <a:lnSpc>
          <a:spcPct val="100000"/>
        </a:lnSpc>
        <a:spcBef>
          <a:spcPts val="515"/>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3pPr>
      <a:lvl4pPr marL="1648205" indent="-235458" algn="l" defTabSz="941831" rtl="0" eaLnBrk="1" latinLnBrk="0" hangingPunct="1">
        <a:lnSpc>
          <a:spcPct val="100000"/>
        </a:lnSpc>
        <a:spcBef>
          <a:spcPts val="515"/>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4pPr>
      <a:lvl5pPr marL="2119119" indent="-235458" algn="l" defTabSz="941831" rtl="0" eaLnBrk="1" latinLnBrk="0" hangingPunct="1">
        <a:lnSpc>
          <a:spcPct val="100000"/>
        </a:lnSpc>
        <a:spcBef>
          <a:spcPts val="515"/>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5pPr>
      <a:lvl6pPr marL="2590036"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6pPr>
      <a:lvl7pPr marL="3060951"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7pPr>
      <a:lvl8pPr marL="3531867"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8pPr>
      <a:lvl9pPr marL="4002782"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9pPr>
    </p:bodyStyle>
    <p:otherStyle>
      <a:defPPr>
        <a:defRPr lang="en-US"/>
      </a:defPPr>
      <a:lvl1pPr marL="0" algn="l" defTabSz="941831" rtl="0" eaLnBrk="1" latinLnBrk="0" hangingPunct="1">
        <a:defRPr sz="1854" kern="1200">
          <a:solidFill>
            <a:schemeClr val="tx1"/>
          </a:solidFill>
          <a:latin typeface="+mn-lt"/>
          <a:ea typeface="+mn-ea"/>
          <a:cs typeface="+mn-cs"/>
        </a:defRPr>
      </a:lvl1pPr>
      <a:lvl2pPr marL="470915" algn="l" defTabSz="941831" rtl="0" eaLnBrk="1" latinLnBrk="0" hangingPunct="1">
        <a:defRPr sz="1854" kern="1200">
          <a:solidFill>
            <a:schemeClr val="tx1"/>
          </a:solidFill>
          <a:latin typeface="+mn-lt"/>
          <a:ea typeface="+mn-ea"/>
          <a:cs typeface="+mn-cs"/>
        </a:defRPr>
      </a:lvl2pPr>
      <a:lvl3pPr marL="941831" algn="l" defTabSz="941831" rtl="0" eaLnBrk="1" latinLnBrk="0" hangingPunct="1">
        <a:defRPr sz="1854" kern="1200">
          <a:solidFill>
            <a:schemeClr val="tx1"/>
          </a:solidFill>
          <a:latin typeface="+mn-lt"/>
          <a:ea typeface="+mn-ea"/>
          <a:cs typeface="+mn-cs"/>
        </a:defRPr>
      </a:lvl3pPr>
      <a:lvl4pPr marL="1412746" algn="l" defTabSz="941831" rtl="0" eaLnBrk="1" latinLnBrk="0" hangingPunct="1">
        <a:defRPr sz="1854" kern="1200">
          <a:solidFill>
            <a:schemeClr val="tx1"/>
          </a:solidFill>
          <a:latin typeface="+mn-lt"/>
          <a:ea typeface="+mn-ea"/>
          <a:cs typeface="+mn-cs"/>
        </a:defRPr>
      </a:lvl4pPr>
      <a:lvl5pPr marL="1883662" algn="l" defTabSz="941831" rtl="0" eaLnBrk="1" latinLnBrk="0" hangingPunct="1">
        <a:defRPr sz="1854" kern="1200">
          <a:solidFill>
            <a:schemeClr val="tx1"/>
          </a:solidFill>
          <a:latin typeface="+mn-lt"/>
          <a:ea typeface="+mn-ea"/>
          <a:cs typeface="+mn-cs"/>
        </a:defRPr>
      </a:lvl5pPr>
      <a:lvl6pPr marL="2354577" algn="l" defTabSz="941831" rtl="0" eaLnBrk="1" latinLnBrk="0" hangingPunct="1">
        <a:defRPr sz="1854" kern="1200">
          <a:solidFill>
            <a:schemeClr val="tx1"/>
          </a:solidFill>
          <a:latin typeface="+mn-lt"/>
          <a:ea typeface="+mn-ea"/>
          <a:cs typeface="+mn-cs"/>
        </a:defRPr>
      </a:lvl6pPr>
      <a:lvl7pPr marL="2825493" algn="l" defTabSz="941831" rtl="0" eaLnBrk="1" latinLnBrk="0" hangingPunct="1">
        <a:defRPr sz="1854" kern="1200">
          <a:solidFill>
            <a:schemeClr val="tx1"/>
          </a:solidFill>
          <a:latin typeface="+mn-lt"/>
          <a:ea typeface="+mn-ea"/>
          <a:cs typeface="+mn-cs"/>
        </a:defRPr>
      </a:lvl7pPr>
      <a:lvl8pPr marL="3296408" algn="l" defTabSz="941831" rtl="0" eaLnBrk="1" latinLnBrk="0" hangingPunct="1">
        <a:defRPr sz="1854" kern="1200">
          <a:solidFill>
            <a:schemeClr val="tx1"/>
          </a:solidFill>
          <a:latin typeface="+mn-lt"/>
          <a:ea typeface="+mn-ea"/>
          <a:cs typeface="+mn-cs"/>
        </a:defRPr>
      </a:lvl8pPr>
      <a:lvl9pPr marL="3767324" algn="l" defTabSz="941831" rtl="0" eaLnBrk="1" latinLnBrk="0" hangingPunct="1">
        <a:defRPr sz="185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12741" y="3215370"/>
            <a:ext cx="2466394" cy="1178599"/>
          </a:xfrm>
          <a:prstGeom prst="rect">
            <a:avLst/>
          </a:pr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8249291" y="6166905"/>
            <a:ext cx="1075082" cy="817171"/>
          </a:xfrm>
          <a:prstGeom prst="rect">
            <a:avLst/>
          </a:prstGeom>
        </p:spPr>
      </p:pic>
      <p:sp>
        <p:nvSpPr>
          <p:cNvPr id="5" name="Rectangle 4"/>
          <p:cNvSpPr/>
          <p:nvPr/>
        </p:nvSpPr>
        <p:spPr>
          <a:xfrm>
            <a:off x="2981455" y="4514117"/>
            <a:ext cx="3188972" cy="338554"/>
          </a:xfrm>
          <a:prstGeom prst="rect">
            <a:avLst/>
          </a:prstGeom>
        </p:spPr>
        <p:txBody>
          <a:bodyPr wrap="square">
            <a:spAutoFit/>
          </a:bodyPr>
          <a:lstStyle/>
          <a:p>
            <a:r>
              <a:rPr lang="en-GB" altLang="en-US" sz="1600">
                <a:solidFill>
                  <a:schemeClr val="tx1">
                    <a:lumMod val="65000"/>
                    <a:lumOff val="35000"/>
                  </a:schemeClr>
                </a:solidFill>
                <a:latin typeface="Trebuchet MS" charset="0"/>
                <a:ea typeface="Trebuchet MS" charset="0"/>
                <a:cs typeface="Trebuchet MS" charset="0"/>
              </a:rPr>
              <a:t>MODULE </a:t>
            </a:r>
            <a:r>
              <a:rPr lang="en-GB" altLang="en-US" sz="1600" dirty="0">
                <a:solidFill>
                  <a:schemeClr val="tx1">
                    <a:lumMod val="65000"/>
                    <a:lumOff val="35000"/>
                  </a:schemeClr>
                </a:solidFill>
                <a:latin typeface="Trebuchet MS" charset="0"/>
                <a:ea typeface="Trebuchet MS" charset="0"/>
                <a:cs typeface="Trebuchet MS" charset="0"/>
              </a:rPr>
              <a:t>2 (M2)</a:t>
            </a:r>
          </a:p>
        </p:txBody>
      </p:sp>
      <p:sp>
        <p:nvSpPr>
          <p:cNvPr id="7" name="Slide Number Placeholder 6"/>
          <p:cNvSpPr>
            <a:spLocks noGrp="1"/>
          </p:cNvSpPr>
          <p:nvPr>
            <p:ph type="sldNum" sz="quarter" idx="12"/>
          </p:nvPr>
        </p:nvSpPr>
        <p:spPr/>
        <p:txBody>
          <a:bodyPr/>
          <a:lstStyle/>
          <a:p>
            <a:fld id="{E2C4D301-A70E-3E43-AE0A-9757AD428F12}" type="slidenum">
              <a:rPr lang="en-US" smtClean="0"/>
              <a:t>1</a:t>
            </a:fld>
            <a:endParaRPr lang="en-US"/>
          </a:p>
        </p:txBody>
      </p:sp>
      <p:sp>
        <p:nvSpPr>
          <p:cNvPr id="8" name="Rectangle 7"/>
          <p:cNvSpPr/>
          <p:nvPr/>
        </p:nvSpPr>
        <p:spPr>
          <a:xfrm>
            <a:off x="2981456" y="3327615"/>
            <a:ext cx="5267835" cy="954107"/>
          </a:xfrm>
          <a:prstGeom prst="rect">
            <a:avLst/>
          </a:prstGeom>
        </p:spPr>
        <p:txBody>
          <a:bodyPr wrap="square">
            <a:spAutoFit/>
          </a:bodyPr>
          <a:lstStyle/>
          <a:p>
            <a:r>
              <a:rPr lang="en-US" sz="2800" b="1" i="1" dirty="0">
                <a:latin typeface="Trebuchet MS" charset="0"/>
                <a:ea typeface="Trebuchet MS" charset="0"/>
                <a:cs typeface="Trebuchet MS" charset="0"/>
              </a:rPr>
              <a:t>SPECIMEN COLLECTION &amp; REFERRAL </a:t>
            </a:r>
          </a:p>
        </p:txBody>
      </p:sp>
    </p:spTree>
    <p:extLst>
      <p:ext uri="{BB962C8B-B14F-4D97-AF65-F5344CB8AC3E}">
        <p14:creationId xmlns:p14="http://schemas.microsoft.com/office/powerpoint/2010/main" val="546411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80000"/>
              </a:lnSpc>
              <a:spcBef>
                <a:spcPts val="563"/>
              </a:spcBef>
              <a:spcAft>
                <a:spcPts val="1126"/>
              </a:spcAft>
              <a:defRPr/>
            </a:pPr>
            <a:r>
              <a:rPr lang="en-GB" sz="2000" dirty="0">
                <a:solidFill>
                  <a:schemeClr val="tx1">
                    <a:lumMod val="65000"/>
                    <a:lumOff val="35000"/>
                  </a:schemeClr>
                </a:solidFill>
              </a:rPr>
              <a:t>When providing a sputum specimen, a patient may produce infectious aerosols and therefore biosafety precautions are needed:</a:t>
            </a:r>
          </a:p>
          <a:p>
            <a:pPr marL="753283" lvl="1" indent="-251094" defTabSz="1004377">
              <a:spcBef>
                <a:spcPts val="549"/>
              </a:spcBef>
              <a:spcAft>
                <a:spcPts val="600"/>
              </a:spcAft>
              <a:defRPr/>
            </a:pPr>
            <a:r>
              <a:rPr lang="en-GB" sz="1977" dirty="0">
                <a:solidFill>
                  <a:schemeClr val="tx1">
                    <a:lumMod val="65000"/>
                    <a:lumOff val="35000"/>
                  </a:schemeClr>
                </a:solidFill>
              </a:rPr>
              <a:t>Instruct the patient to cover his or her mouth when coughing</a:t>
            </a:r>
          </a:p>
          <a:p>
            <a:pPr marL="753283" lvl="1" indent="-251094" defTabSz="1004377">
              <a:spcBef>
                <a:spcPts val="549"/>
              </a:spcBef>
              <a:spcAft>
                <a:spcPts val="600"/>
              </a:spcAft>
              <a:defRPr/>
            </a:pPr>
            <a:r>
              <a:rPr lang="en-GB" sz="1977" dirty="0">
                <a:solidFill>
                  <a:schemeClr val="tx1">
                    <a:lumMod val="65000"/>
                    <a:lumOff val="35000"/>
                  </a:schemeClr>
                </a:solidFill>
              </a:rPr>
              <a:t>Never collect sputum in the laboratory</a:t>
            </a:r>
          </a:p>
          <a:p>
            <a:pPr marL="753283" lvl="1" indent="-251094" defTabSz="1004377">
              <a:spcBef>
                <a:spcPts val="549"/>
              </a:spcBef>
              <a:spcAft>
                <a:spcPts val="600"/>
              </a:spcAft>
              <a:defRPr/>
            </a:pPr>
            <a:r>
              <a:rPr lang="en-GB" sz="1977" dirty="0">
                <a:solidFill>
                  <a:schemeClr val="tx1">
                    <a:lumMod val="65000"/>
                    <a:lumOff val="35000"/>
                  </a:schemeClr>
                </a:solidFill>
              </a:rPr>
              <a:t>Collect sputum away from other people in a well ventilated space following the NTP’s guidelines</a:t>
            </a:r>
          </a:p>
          <a:p>
            <a:pPr marL="753283" lvl="1" indent="-251094" defTabSz="1004377">
              <a:spcBef>
                <a:spcPts val="549"/>
              </a:spcBef>
              <a:spcAft>
                <a:spcPts val="600"/>
              </a:spcAft>
              <a:defRPr/>
            </a:pPr>
            <a:r>
              <a:rPr lang="en-GB" sz="1977" dirty="0">
                <a:solidFill>
                  <a:schemeClr val="tx1">
                    <a:lumMod val="65000"/>
                    <a:lumOff val="35000"/>
                  </a:schemeClr>
                </a:solidFill>
              </a:rPr>
              <a:t>Do not stand in front of the patient during specimen collection!</a:t>
            </a:r>
          </a:p>
          <a:p>
            <a:endParaRPr lang="en-US"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US" sz="2800" dirty="0"/>
              <a:t>SPUTUM SPECIMEN COLLECTION: SAFETY</a:t>
            </a:r>
          </a:p>
        </p:txBody>
      </p:sp>
    </p:spTree>
    <p:extLst>
      <p:ext uri="{BB962C8B-B14F-4D97-AF65-F5344CB8AC3E}">
        <p14:creationId xmlns:p14="http://schemas.microsoft.com/office/powerpoint/2010/main" val="10904401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35857" y="1951037"/>
            <a:ext cx="7631223" cy="4611670"/>
          </a:xfrm>
        </p:spPr>
        <p:txBody>
          <a:bodyPr/>
          <a:lstStyle/>
          <a:p>
            <a:pPr>
              <a:lnSpc>
                <a:spcPct val="85000"/>
              </a:lnSpc>
              <a:spcBef>
                <a:spcPct val="0"/>
              </a:spcBef>
              <a:spcAft>
                <a:spcPct val="45000"/>
              </a:spcAft>
            </a:pPr>
            <a:r>
              <a:rPr lang="en-GB" sz="2000" dirty="0">
                <a:solidFill>
                  <a:schemeClr val="tx1">
                    <a:lumMod val="65000"/>
                    <a:lumOff val="35000"/>
                  </a:schemeClr>
                </a:solidFill>
              </a:rPr>
              <a:t>Saliva or nasal secretions are unsatisfactory</a:t>
            </a:r>
          </a:p>
          <a:p>
            <a:pPr>
              <a:lnSpc>
                <a:spcPct val="85000"/>
              </a:lnSpc>
              <a:spcBef>
                <a:spcPct val="0"/>
              </a:spcBef>
              <a:spcAft>
                <a:spcPct val="45000"/>
              </a:spcAft>
            </a:pPr>
            <a:r>
              <a:rPr lang="en-US" sz="2000" dirty="0">
                <a:solidFill>
                  <a:schemeClr val="tx1">
                    <a:lumMod val="65000"/>
                    <a:lumOff val="35000"/>
                  </a:schemeClr>
                </a:solidFill>
              </a:rPr>
              <a:t>Specimens should not contain food or other particles because the test may not work properly</a:t>
            </a:r>
            <a:endParaRPr lang="en-GB" sz="2000" dirty="0">
              <a:solidFill>
                <a:schemeClr val="tx1">
                  <a:lumMod val="65000"/>
                  <a:lumOff val="35000"/>
                </a:schemeClr>
              </a:solidFill>
            </a:endParaRPr>
          </a:p>
          <a:p>
            <a:pPr>
              <a:lnSpc>
                <a:spcPct val="85000"/>
              </a:lnSpc>
              <a:spcBef>
                <a:spcPct val="0"/>
              </a:spcBef>
              <a:spcAft>
                <a:spcPts val="1314"/>
              </a:spcAft>
            </a:pPr>
            <a:r>
              <a:rPr lang="en-GB" sz="2000" dirty="0">
                <a:solidFill>
                  <a:schemeClr val="tx1">
                    <a:lumMod val="65000"/>
                    <a:lumOff val="35000"/>
                  </a:schemeClr>
                </a:solidFill>
              </a:rPr>
              <a:t>Patients should be instructed to take the following steps to produce the best specimen:</a:t>
            </a:r>
          </a:p>
          <a:p>
            <a:pPr marL="989250" lvl="1" indent="-429073">
              <a:lnSpc>
                <a:spcPct val="85000"/>
              </a:lnSpc>
              <a:spcBef>
                <a:spcPct val="0"/>
              </a:spcBef>
              <a:spcAft>
                <a:spcPts val="1128"/>
              </a:spcAft>
              <a:buFont typeface="+mj-lt"/>
              <a:buAutoNum type="arabicPeriod"/>
            </a:pPr>
            <a:r>
              <a:rPr lang="en-GB" sz="2000" dirty="0">
                <a:solidFill>
                  <a:schemeClr val="tx1">
                    <a:lumMod val="65000"/>
                    <a:lumOff val="35000"/>
                  </a:schemeClr>
                </a:solidFill>
              </a:rPr>
              <a:t>Wash your mouth with clean water to remove food and other particles</a:t>
            </a:r>
          </a:p>
          <a:p>
            <a:pPr marL="989250" lvl="1" indent="-429073">
              <a:lnSpc>
                <a:spcPct val="85000"/>
              </a:lnSpc>
              <a:spcBef>
                <a:spcPct val="0"/>
              </a:spcBef>
              <a:spcAft>
                <a:spcPts val="1128"/>
              </a:spcAft>
              <a:buFont typeface="+mj-lt"/>
              <a:buAutoNum type="arabicPeriod"/>
            </a:pPr>
            <a:r>
              <a:rPr lang="en-GB" sz="2000" dirty="0">
                <a:solidFill>
                  <a:schemeClr val="tx1">
                    <a:lumMod val="65000"/>
                    <a:lumOff val="35000"/>
                  </a:schemeClr>
                </a:solidFill>
              </a:rPr>
              <a:t>Inhale deeply 2–3 times and breathe out strongly each time</a:t>
            </a:r>
          </a:p>
          <a:p>
            <a:pPr marL="989250" lvl="1" indent="-429073">
              <a:lnSpc>
                <a:spcPct val="85000"/>
              </a:lnSpc>
              <a:spcBef>
                <a:spcPct val="0"/>
              </a:spcBef>
              <a:spcAft>
                <a:spcPts val="1128"/>
              </a:spcAft>
              <a:buFont typeface="+mj-lt"/>
              <a:buAutoNum type="arabicPeriod"/>
            </a:pPr>
            <a:r>
              <a:rPr lang="en-GB" sz="2000" dirty="0">
                <a:solidFill>
                  <a:schemeClr val="tx1">
                    <a:lumMod val="65000"/>
                    <a:lumOff val="35000"/>
                  </a:schemeClr>
                </a:solidFill>
              </a:rPr>
              <a:t>Cough deeply from your chest to produce sputum</a:t>
            </a:r>
          </a:p>
          <a:p>
            <a:pPr marL="989250" lvl="1" indent="-429073">
              <a:lnSpc>
                <a:spcPct val="85000"/>
              </a:lnSpc>
              <a:spcBef>
                <a:spcPct val="0"/>
              </a:spcBef>
              <a:spcAft>
                <a:spcPts val="1128"/>
              </a:spcAft>
              <a:buFont typeface="+mj-lt"/>
              <a:buAutoNum type="arabicPeriod"/>
            </a:pPr>
            <a:r>
              <a:rPr lang="en-GB" sz="2000" dirty="0">
                <a:solidFill>
                  <a:schemeClr val="tx1">
                    <a:lumMod val="65000"/>
                    <a:lumOff val="35000"/>
                  </a:schemeClr>
                </a:solidFill>
              </a:rPr>
              <a:t>Place the open container close to your mouth to collect the specimen; do not get sputum on the outside of the container</a:t>
            </a:r>
          </a:p>
          <a:p>
            <a:pPr marL="989250" lvl="1" indent="-429073">
              <a:lnSpc>
                <a:spcPct val="85000"/>
              </a:lnSpc>
              <a:spcBef>
                <a:spcPct val="0"/>
              </a:spcBef>
              <a:spcAft>
                <a:spcPts val="1128"/>
              </a:spcAft>
              <a:buFont typeface="+mj-lt"/>
              <a:buAutoNum type="arabicPeriod"/>
            </a:pPr>
            <a:r>
              <a:rPr lang="en-GB" sz="2000" dirty="0">
                <a:solidFill>
                  <a:schemeClr val="tx1">
                    <a:lumMod val="65000"/>
                    <a:lumOff val="35000"/>
                  </a:schemeClr>
                </a:solidFill>
              </a:rPr>
              <a:t>Wash your hands after collecting the sample</a:t>
            </a:r>
            <a:endParaRPr lang="en-US" sz="2000" dirty="0">
              <a:solidFill>
                <a:schemeClr val="tx1">
                  <a:lumMod val="65000"/>
                  <a:lumOff val="35000"/>
                </a:schemeClr>
              </a:solidFill>
            </a:endParaRPr>
          </a:p>
        </p:txBody>
      </p:sp>
      <p:sp>
        <p:nvSpPr>
          <p:cNvPr id="2" name="Title 1"/>
          <p:cNvSpPr>
            <a:spLocks noGrp="1"/>
          </p:cNvSpPr>
          <p:nvPr>
            <p:ph type="title"/>
          </p:nvPr>
        </p:nvSpPr>
        <p:spPr>
          <a:xfrm>
            <a:off x="1135857" y="884237"/>
            <a:ext cx="6781799" cy="953161"/>
          </a:xfrm>
        </p:spPr>
        <p:txBody>
          <a:bodyPr>
            <a:noAutofit/>
          </a:bodyPr>
          <a:lstStyle/>
          <a:p>
            <a:r>
              <a:rPr lang="en-US" sz="2800" dirty="0"/>
              <a:t>SPUTUM SPECIMEN COLLECTION</a:t>
            </a:r>
            <a:r>
              <a:rPr lang="en-US" sz="2800"/>
              <a:t>: PATIENT </a:t>
            </a:r>
            <a:r>
              <a:rPr lang="en-US" sz="2800" dirty="0"/>
              <a:t>EDUCATION AND INSTRUCTIONS</a:t>
            </a:r>
          </a:p>
        </p:txBody>
      </p:sp>
    </p:spTree>
    <p:extLst>
      <p:ext uri="{BB962C8B-B14F-4D97-AF65-F5344CB8AC3E}">
        <p14:creationId xmlns:p14="http://schemas.microsoft.com/office/powerpoint/2010/main" val="17106606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nSpc>
                <a:spcPct val="80000"/>
              </a:lnSpc>
              <a:spcBef>
                <a:spcPts val="563"/>
              </a:spcBef>
              <a:spcAft>
                <a:spcPts val="1126"/>
              </a:spcAft>
              <a:defRPr/>
            </a:pPr>
            <a:r>
              <a:rPr lang="en-GB" sz="2000" dirty="0">
                <a:solidFill>
                  <a:schemeClr val="tx1">
                    <a:lumMod val="65000"/>
                    <a:lumOff val="35000"/>
                  </a:schemeClr>
                </a:solidFill>
              </a:rPr>
              <a:t>Obtaining an adequate quantity of good quality sputum is critical to ensuring accurate test results</a:t>
            </a:r>
          </a:p>
          <a:p>
            <a:pPr>
              <a:lnSpc>
                <a:spcPct val="80000"/>
              </a:lnSpc>
              <a:spcBef>
                <a:spcPts val="563"/>
              </a:spcBef>
              <a:spcAft>
                <a:spcPts val="1126"/>
              </a:spcAft>
              <a:defRPr/>
            </a:pPr>
            <a:r>
              <a:rPr lang="en-GB" sz="2000" dirty="0">
                <a:solidFill>
                  <a:schemeClr val="tx1">
                    <a:lumMod val="65000"/>
                    <a:lumOff val="35000"/>
                  </a:schemeClr>
                </a:solidFill>
              </a:rPr>
              <a:t>For best results, obtain &gt;1ml of purulent/mucoid sputum</a:t>
            </a:r>
          </a:p>
          <a:p>
            <a:endParaRPr lang="en-US" sz="2000" dirty="0">
              <a:solidFill>
                <a:schemeClr val="tx1">
                  <a:lumMod val="65000"/>
                  <a:lumOff val="35000"/>
                </a:schemeClr>
              </a:solidFill>
            </a:endParaRPr>
          </a:p>
        </p:txBody>
      </p:sp>
      <p:sp>
        <p:nvSpPr>
          <p:cNvPr id="2" name="Title 1"/>
          <p:cNvSpPr>
            <a:spLocks noGrp="1"/>
          </p:cNvSpPr>
          <p:nvPr>
            <p:ph type="title"/>
          </p:nvPr>
        </p:nvSpPr>
        <p:spPr>
          <a:xfrm>
            <a:off x="1081525" y="869042"/>
            <a:ext cx="9039701" cy="953161"/>
          </a:xfrm>
        </p:spPr>
        <p:txBody>
          <a:bodyPr>
            <a:noAutofit/>
          </a:bodyPr>
          <a:lstStyle/>
          <a:p>
            <a:r>
              <a:rPr lang="en-US" sz="2800" dirty="0"/>
              <a:t>SPUTUM SPECIMEN COLLECTION: GOOD QUALITY</a:t>
            </a:r>
          </a:p>
        </p:txBody>
      </p:sp>
      <p:pic>
        <p:nvPicPr>
          <p:cNvPr id="4" name="Picture 3" descr="P10_mucoid"/>
          <p:cNvPicPr>
            <a:picLocks noChangeAspect="1" noChangeArrowheads="1"/>
          </p:cNvPicPr>
          <p:nvPr/>
        </p:nvPicPr>
        <p:blipFill>
          <a:blip r:embed="rId2" cstate="print"/>
          <a:srcRect/>
          <a:stretch>
            <a:fillRect/>
          </a:stretch>
        </p:blipFill>
        <p:spPr bwMode="auto">
          <a:xfrm>
            <a:off x="3754289" y="3388168"/>
            <a:ext cx="2716352" cy="2502937"/>
          </a:xfrm>
          <a:prstGeom prst="rect">
            <a:avLst/>
          </a:prstGeom>
          <a:noFill/>
          <a:ln w="9525">
            <a:noFill/>
            <a:miter lim="800000"/>
            <a:headEnd/>
            <a:tailEnd/>
          </a:ln>
        </p:spPr>
      </p:pic>
      <p:sp>
        <p:nvSpPr>
          <p:cNvPr id="5" name="Rectangle 8"/>
          <p:cNvSpPr txBox="1">
            <a:spLocks noChangeArrowheads="1"/>
          </p:cNvSpPr>
          <p:nvPr/>
        </p:nvSpPr>
        <p:spPr bwMode="auto">
          <a:xfrm>
            <a:off x="1125592" y="5901181"/>
            <a:ext cx="1766142" cy="3282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66499" indent="-366499" algn="ctr" defTabSz="978822">
              <a:spcBef>
                <a:spcPct val="80000"/>
              </a:spcBef>
              <a:buClr>
                <a:srgbClr val="1E7FB8"/>
              </a:buClr>
              <a:defRPr/>
            </a:pPr>
            <a:r>
              <a:rPr lang="en-US" sz="2400" b="1" kern="0" dirty="0">
                <a:solidFill>
                  <a:schemeClr val="tx1">
                    <a:lumMod val="65000"/>
                    <a:lumOff val="35000"/>
                  </a:schemeClr>
                </a:solidFill>
                <a:latin typeface="+mn-lt"/>
                <a:ea typeface="+mn-ea"/>
                <a:cs typeface="+mn-cs"/>
              </a:rPr>
              <a:t>Purulent</a:t>
            </a:r>
          </a:p>
        </p:txBody>
      </p:sp>
      <p:sp>
        <p:nvSpPr>
          <p:cNvPr id="6" name="Rectangle 9"/>
          <p:cNvSpPr>
            <a:spLocks noChangeArrowheads="1"/>
          </p:cNvSpPr>
          <p:nvPr/>
        </p:nvSpPr>
        <p:spPr bwMode="auto">
          <a:xfrm>
            <a:off x="4260056" y="5901181"/>
            <a:ext cx="1715926" cy="374588"/>
          </a:xfrm>
          <a:prstGeom prst="rect">
            <a:avLst/>
          </a:prstGeom>
          <a:noFill/>
          <a:ln w="9525">
            <a:noFill/>
            <a:miter lim="800000"/>
            <a:headEnd/>
            <a:tailEnd/>
          </a:ln>
        </p:spPr>
        <p:txBody>
          <a:bodyPr lIns="85814" tIns="42908" rIns="85814" bIns="42908"/>
          <a:lstStyle/>
          <a:p>
            <a:pPr marL="321804" indent="-321804" algn="ctr">
              <a:spcBef>
                <a:spcPct val="20000"/>
              </a:spcBef>
              <a:buClr>
                <a:srgbClr val="FF3300"/>
              </a:buClr>
              <a:buSzPct val="130000"/>
            </a:pPr>
            <a:r>
              <a:rPr lang="en-US" sz="2400" b="1" dirty="0">
                <a:solidFill>
                  <a:schemeClr val="tx1">
                    <a:lumMod val="65000"/>
                    <a:lumOff val="35000"/>
                  </a:schemeClr>
                </a:solidFill>
              </a:rPr>
              <a:t>Mucoid</a:t>
            </a:r>
          </a:p>
        </p:txBody>
      </p:sp>
      <p:pic>
        <p:nvPicPr>
          <p:cNvPr id="8" name="Picture 2" descr="P10_purulent"/>
          <p:cNvPicPr>
            <a:picLocks noChangeAspect="1" noChangeArrowheads="1"/>
          </p:cNvPicPr>
          <p:nvPr/>
        </p:nvPicPr>
        <p:blipFill>
          <a:blip r:embed="rId3" cstate="print"/>
          <a:srcRect/>
          <a:stretch>
            <a:fillRect/>
          </a:stretch>
        </p:blipFill>
        <p:spPr bwMode="auto">
          <a:xfrm>
            <a:off x="675106" y="3395327"/>
            <a:ext cx="2648420" cy="2502937"/>
          </a:xfrm>
          <a:prstGeom prst="rect">
            <a:avLst/>
          </a:prstGeom>
          <a:noFill/>
          <a:ln w="9525">
            <a:noFill/>
            <a:miter lim="800000"/>
            <a:headEnd/>
            <a:tailEnd/>
          </a:ln>
        </p:spPr>
      </p:pic>
      <p:pic>
        <p:nvPicPr>
          <p:cNvPr id="9" name="Picture 8" descr="P10_bloodstained"/>
          <p:cNvPicPr>
            <a:picLocks noChangeAspect="1" noChangeArrowheads="1"/>
          </p:cNvPicPr>
          <p:nvPr/>
        </p:nvPicPr>
        <p:blipFill>
          <a:blip r:embed="rId4" cstate="print"/>
          <a:srcRect/>
          <a:stretch>
            <a:fillRect/>
          </a:stretch>
        </p:blipFill>
        <p:spPr bwMode="auto">
          <a:xfrm>
            <a:off x="6901403" y="3395327"/>
            <a:ext cx="2516581" cy="2495777"/>
          </a:xfrm>
          <a:prstGeom prst="rect">
            <a:avLst/>
          </a:prstGeom>
          <a:noFill/>
          <a:ln w="9525">
            <a:noFill/>
            <a:miter lim="800000"/>
            <a:headEnd/>
            <a:tailEnd/>
          </a:ln>
        </p:spPr>
      </p:pic>
      <p:sp>
        <p:nvSpPr>
          <p:cNvPr id="10" name="Rectangle 8"/>
          <p:cNvSpPr>
            <a:spLocks noChangeArrowheads="1"/>
          </p:cNvSpPr>
          <p:nvPr/>
        </p:nvSpPr>
        <p:spPr bwMode="auto">
          <a:xfrm>
            <a:off x="7067488" y="5901181"/>
            <a:ext cx="2182253" cy="205768"/>
          </a:xfrm>
          <a:prstGeom prst="rect">
            <a:avLst/>
          </a:prstGeom>
          <a:noFill/>
          <a:ln w="9525">
            <a:noFill/>
            <a:miter lim="800000"/>
            <a:headEnd/>
            <a:tailEnd/>
          </a:ln>
        </p:spPr>
        <p:txBody>
          <a:bodyPr lIns="85814" tIns="42908" rIns="85814" bIns="42908"/>
          <a:lstStyle/>
          <a:p>
            <a:pPr marL="321804" indent="-321804" algn="ctr">
              <a:spcBef>
                <a:spcPct val="20000"/>
              </a:spcBef>
              <a:buClr>
                <a:srgbClr val="FF3300"/>
              </a:buClr>
              <a:buSzPct val="130000"/>
            </a:pPr>
            <a:r>
              <a:rPr lang="en-US" sz="2400" b="1" dirty="0">
                <a:solidFill>
                  <a:schemeClr val="tx1">
                    <a:lumMod val="65000"/>
                    <a:lumOff val="35000"/>
                  </a:schemeClr>
                </a:solidFill>
              </a:rPr>
              <a:t>Bloodstained</a:t>
            </a:r>
          </a:p>
        </p:txBody>
      </p:sp>
      <p:sp>
        <p:nvSpPr>
          <p:cNvPr id="11" name="Rectangle 9"/>
          <p:cNvSpPr>
            <a:spLocks noChangeArrowheads="1"/>
          </p:cNvSpPr>
          <p:nvPr/>
        </p:nvSpPr>
        <p:spPr bwMode="auto">
          <a:xfrm>
            <a:off x="7347805" y="6805898"/>
            <a:ext cx="1540871"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r" eaLnBrk="1" hangingPunct="1"/>
            <a:r>
              <a:rPr lang="en-US" altLang="en-US" sz="1000" dirty="0">
                <a:solidFill>
                  <a:srgbClr val="DC1F26"/>
                </a:solidFill>
                <a:latin typeface="Calibri" charset="0"/>
                <a:ea typeface="Calibri" charset="0"/>
                <a:cs typeface="Calibri" charset="0"/>
              </a:rPr>
              <a:t> Photo credit A. van Deun </a:t>
            </a:r>
          </a:p>
          <a:p>
            <a:pPr algn="r" eaLnBrk="1" hangingPunct="1"/>
            <a:endParaRPr lang="en-US" altLang="en-US" sz="1000" dirty="0">
              <a:solidFill>
                <a:srgbClr val="DC1F26"/>
              </a:solidFill>
              <a:latin typeface="Calibri" charset="0"/>
              <a:ea typeface="Calibri" charset="0"/>
              <a:cs typeface="Calibri" charset="0"/>
            </a:endParaRPr>
          </a:p>
        </p:txBody>
      </p:sp>
    </p:spTree>
    <p:extLst>
      <p:ext uri="{BB962C8B-B14F-4D97-AF65-F5344CB8AC3E}">
        <p14:creationId xmlns:p14="http://schemas.microsoft.com/office/powerpoint/2010/main" val="20155366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Poor quality specimens give poor quality results</a:t>
            </a:r>
          </a:p>
        </p:txBody>
      </p:sp>
      <p:sp>
        <p:nvSpPr>
          <p:cNvPr id="2" name="Title 1"/>
          <p:cNvSpPr>
            <a:spLocks noGrp="1"/>
          </p:cNvSpPr>
          <p:nvPr>
            <p:ph type="title"/>
          </p:nvPr>
        </p:nvSpPr>
        <p:spPr/>
        <p:txBody>
          <a:bodyPr>
            <a:noAutofit/>
          </a:bodyPr>
          <a:lstStyle/>
          <a:p>
            <a:r>
              <a:rPr lang="en-US" sz="2800" dirty="0"/>
              <a:t>SPUTUM SPECIMEN COLLECTION: POOR QUALITY</a:t>
            </a:r>
          </a:p>
        </p:txBody>
      </p:sp>
      <p:sp>
        <p:nvSpPr>
          <p:cNvPr id="5" name="Rectangle 7"/>
          <p:cNvSpPr txBox="1">
            <a:spLocks noChangeArrowheads="1"/>
          </p:cNvSpPr>
          <p:nvPr/>
        </p:nvSpPr>
        <p:spPr bwMode="auto">
          <a:xfrm>
            <a:off x="2434758" y="5837238"/>
            <a:ext cx="4940754" cy="6831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66499" indent="-366499" algn="ctr" defTabSz="978822">
              <a:lnSpc>
                <a:spcPct val="80000"/>
              </a:lnSpc>
              <a:spcBef>
                <a:spcPct val="80000"/>
              </a:spcBef>
              <a:buClr>
                <a:srgbClr val="1E7FB8"/>
              </a:buClr>
              <a:defRPr/>
            </a:pPr>
            <a:r>
              <a:rPr lang="en-US" sz="2400" b="1" kern="0" dirty="0">
                <a:solidFill>
                  <a:schemeClr val="tx1">
                    <a:lumMod val="65000"/>
                    <a:lumOff val="35000"/>
                  </a:schemeClr>
                </a:solidFill>
                <a:latin typeface="+mn-lt"/>
                <a:ea typeface="+mn-ea"/>
                <a:cs typeface="+mn-cs"/>
              </a:rPr>
              <a:t>Salivary</a:t>
            </a:r>
            <a:r>
              <a:rPr lang="en-US" sz="2400" kern="0" dirty="0">
                <a:solidFill>
                  <a:schemeClr val="tx1">
                    <a:lumMod val="65000"/>
                    <a:lumOff val="35000"/>
                  </a:schemeClr>
                </a:solidFill>
                <a:latin typeface="+mn-lt"/>
                <a:ea typeface="+mn-ea"/>
                <a:cs typeface="+mn-cs"/>
              </a:rPr>
              <a:t> (thin, watery, or comprised mainly of bubbles)</a:t>
            </a:r>
            <a:endParaRPr lang="en-US" sz="2400" b="1" kern="0" dirty="0">
              <a:solidFill>
                <a:schemeClr val="tx1">
                  <a:lumMod val="65000"/>
                  <a:lumOff val="35000"/>
                </a:schemeClr>
              </a:solidFill>
              <a:latin typeface="+mn-lt"/>
              <a:ea typeface="+mn-ea"/>
              <a:cs typeface="+mn-cs"/>
            </a:endParaRPr>
          </a:p>
        </p:txBody>
      </p:sp>
      <p:pic>
        <p:nvPicPr>
          <p:cNvPr id="8" name="Picture 2" descr="P10_poor"/>
          <p:cNvPicPr>
            <a:picLocks noChangeAspect="1" noChangeArrowheads="1"/>
          </p:cNvPicPr>
          <p:nvPr/>
        </p:nvPicPr>
        <p:blipFill>
          <a:blip r:embed="rId2" cstate="print"/>
          <a:srcRect/>
          <a:stretch>
            <a:fillRect/>
          </a:stretch>
        </p:blipFill>
        <p:spPr bwMode="auto">
          <a:xfrm>
            <a:off x="3498056" y="2865437"/>
            <a:ext cx="2814158" cy="2829735"/>
          </a:xfrm>
          <a:prstGeom prst="rect">
            <a:avLst/>
          </a:prstGeom>
          <a:noFill/>
          <a:ln w="9525">
            <a:noFill/>
            <a:miter lim="800000"/>
            <a:headEnd/>
            <a:tailEnd/>
          </a:ln>
        </p:spPr>
      </p:pic>
      <p:sp>
        <p:nvSpPr>
          <p:cNvPr id="6" name="Rectangle 9"/>
          <p:cNvSpPr>
            <a:spLocks noChangeArrowheads="1"/>
          </p:cNvSpPr>
          <p:nvPr/>
        </p:nvSpPr>
        <p:spPr bwMode="auto">
          <a:xfrm>
            <a:off x="7376659" y="6805898"/>
            <a:ext cx="1512017"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p>
            <a:pPr algn="r" eaLnBrk="1" hangingPunct="1"/>
            <a:r>
              <a:rPr lang="en-US" altLang="en-US" sz="1000" dirty="0">
                <a:solidFill>
                  <a:srgbClr val="DC1F26"/>
                </a:solidFill>
                <a:latin typeface="Calibri" charset="0"/>
                <a:ea typeface="Calibri" charset="0"/>
                <a:cs typeface="Calibri" charset="0"/>
              </a:rPr>
              <a:t>Photo credit A. van </a:t>
            </a:r>
            <a:r>
              <a:rPr lang="en-US" altLang="en-US" sz="1000" dirty="0" err="1">
                <a:solidFill>
                  <a:srgbClr val="DC1F26"/>
                </a:solidFill>
                <a:latin typeface="Calibri" charset="0"/>
                <a:ea typeface="Calibri" charset="0"/>
                <a:cs typeface="Calibri" charset="0"/>
              </a:rPr>
              <a:t>Deun</a:t>
            </a:r>
            <a:r>
              <a:rPr lang="en-US" altLang="en-US" sz="1000" dirty="0">
                <a:solidFill>
                  <a:srgbClr val="DC1F26"/>
                </a:solidFill>
                <a:latin typeface="Calibri" charset="0"/>
                <a:ea typeface="Calibri" charset="0"/>
                <a:cs typeface="Calibri" charset="0"/>
              </a:rPr>
              <a:t> </a:t>
            </a:r>
          </a:p>
          <a:p>
            <a:pPr algn="r" eaLnBrk="1" hangingPunct="1"/>
            <a:endParaRPr lang="en-US" altLang="en-US" sz="1000" dirty="0">
              <a:solidFill>
                <a:srgbClr val="DC1F26"/>
              </a:solidFill>
              <a:latin typeface="Calibri" charset="0"/>
              <a:ea typeface="Calibri" charset="0"/>
              <a:cs typeface="Calibri" charset="0"/>
            </a:endParaRPr>
          </a:p>
        </p:txBody>
      </p:sp>
    </p:spTree>
    <p:extLst>
      <p:ext uri="{BB962C8B-B14F-4D97-AF65-F5344CB8AC3E}">
        <p14:creationId xmlns:p14="http://schemas.microsoft.com/office/powerpoint/2010/main" val="2665594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Label with the patient’s name, identification number and the date of collection</a:t>
            </a:r>
          </a:p>
          <a:p>
            <a:r>
              <a:rPr lang="en-GB" sz="2000" dirty="0">
                <a:solidFill>
                  <a:schemeClr val="tx1">
                    <a:lumMod val="65000"/>
                    <a:lumOff val="35000"/>
                  </a:schemeClr>
                </a:solidFill>
              </a:rPr>
              <a:t>Label the outer sides of the container with permanent ink</a:t>
            </a:r>
          </a:p>
          <a:p>
            <a:r>
              <a:rPr lang="en-GB" sz="2000" dirty="0">
                <a:solidFill>
                  <a:schemeClr val="tx1">
                    <a:lumMod val="65000"/>
                    <a:lumOff val="35000"/>
                  </a:schemeClr>
                </a:solidFill>
              </a:rPr>
              <a:t>Never label the lid</a:t>
            </a:r>
          </a:p>
          <a:p>
            <a:r>
              <a:rPr lang="en-GB" sz="2000" dirty="0">
                <a:solidFill>
                  <a:schemeClr val="tx1">
                    <a:lumMod val="65000"/>
                    <a:lumOff val="35000"/>
                  </a:schemeClr>
                </a:solidFill>
              </a:rPr>
              <a:t>Complete the Laboratory Request Form. See Technology Module 4: Recording &amp; reporting results</a:t>
            </a:r>
            <a:r>
              <a:rPr lang="en-US" sz="2000" dirty="0">
                <a:solidFill>
                  <a:schemeClr val="tx1">
                    <a:lumMod val="65000"/>
                    <a:lumOff val="35000"/>
                  </a:schemeClr>
                </a:solidFill>
              </a:rPr>
              <a:t> </a:t>
            </a:r>
          </a:p>
          <a:p>
            <a:r>
              <a:rPr lang="en-GB" sz="2000" dirty="0">
                <a:solidFill>
                  <a:schemeClr val="tx1">
                    <a:lumMod val="65000"/>
                    <a:lumOff val="35000"/>
                  </a:schemeClr>
                </a:solidFill>
              </a:rPr>
              <a:t>Once specimens are collected and labelled, they can be packaged and referred to laboratory for testing</a:t>
            </a:r>
          </a:p>
          <a:p>
            <a:endParaRPr lang="en-US" sz="1879" dirty="0">
              <a:solidFill>
                <a:schemeClr val="tx1">
                  <a:lumMod val="65000"/>
                  <a:lumOff val="35000"/>
                </a:schemeClr>
              </a:solidFill>
            </a:endParaRPr>
          </a:p>
        </p:txBody>
      </p:sp>
      <p:sp>
        <p:nvSpPr>
          <p:cNvPr id="2" name="Title 1"/>
          <p:cNvSpPr>
            <a:spLocks noGrp="1"/>
          </p:cNvSpPr>
          <p:nvPr>
            <p:ph type="title"/>
          </p:nvPr>
        </p:nvSpPr>
        <p:spPr/>
        <p:txBody>
          <a:bodyPr>
            <a:noAutofit/>
          </a:bodyPr>
          <a:lstStyle/>
          <a:p>
            <a:r>
              <a:rPr lang="en-US" sz="2800" dirty="0"/>
              <a:t>SPUTUM SPECIMEN COLLECTION: LABELLING</a:t>
            </a:r>
          </a:p>
        </p:txBody>
      </p:sp>
    </p:spTree>
    <p:extLst>
      <p:ext uri="{BB962C8B-B14F-4D97-AF65-F5344CB8AC3E}">
        <p14:creationId xmlns:p14="http://schemas.microsoft.com/office/powerpoint/2010/main" val="41060566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Grp="1" noChangeAspect="1" noChangeArrowheads="1"/>
          </p:cNvPicPr>
          <p:nvPr>
            <p:ph idx="1"/>
          </p:nvPr>
        </p:nvPicPr>
        <p:blipFill>
          <a:blip r:embed="rId2" cstate="email">
            <a:extLst>
              <a:ext uri="{28A0092B-C50C-407E-A947-70E740481C1C}">
                <a14:useLocalDpi xmlns:a14="http://schemas.microsoft.com/office/drawing/2010/main" val="0"/>
              </a:ext>
            </a:extLst>
          </a:blip>
          <a:stretch>
            <a:fillRect/>
          </a:stretch>
        </p:blipFill>
        <p:spPr bwMode="auto">
          <a:xfrm>
            <a:off x="1014108" y="2571784"/>
            <a:ext cx="4598846" cy="4224703"/>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1014108" y="846668"/>
            <a:ext cx="9039701" cy="953161"/>
          </a:xfrm>
        </p:spPr>
        <p:txBody>
          <a:bodyPr>
            <a:noAutofit/>
          </a:bodyPr>
          <a:lstStyle/>
          <a:p>
            <a:r>
              <a:rPr lang="en-US" sz="2631" dirty="0"/>
              <a:t>SPUTUM SPECIMEN COLLECTION: REQUEST FORMS</a:t>
            </a:r>
          </a:p>
        </p:txBody>
      </p:sp>
      <p:grpSp>
        <p:nvGrpSpPr>
          <p:cNvPr id="7" name="Group 6"/>
          <p:cNvGrpSpPr/>
          <p:nvPr/>
        </p:nvGrpSpPr>
        <p:grpSpPr>
          <a:xfrm>
            <a:off x="1014108" y="1787975"/>
            <a:ext cx="6494096" cy="637188"/>
            <a:chOff x="1058082" y="1811133"/>
            <a:chExt cx="6910818" cy="678076"/>
          </a:xfrm>
        </p:grpSpPr>
        <p:sp>
          <p:nvSpPr>
            <p:cNvPr id="8" name="Rectangle 7"/>
            <p:cNvSpPr/>
            <p:nvPr/>
          </p:nvSpPr>
          <p:spPr>
            <a:xfrm>
              <a:off x="1605769" y="1971459"/>
              <a:ext cx="5689600" cy="386384"/>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lIns="85787" tIns="42894" rIns="85787" bIns="42894" rtlCol="0" anchor="ctr"/>
            <a:lstStyle/>
            <a:p>
              <a:pPr algn="ctr" defTabSz="857841"/>
              <a:endParaRPr lang="en-US" sz="1858">
                <a:solidFill>
                  <a:prstClr val="white"/>
                </a:solidFill>
              </a:endParaRPr>
            </a:p>
          </p:txBody>
        </p:sp>
        <p:sp>
          <p:nvSpPr>
            <p:cNvPr id="9" name="TextBox 8"/>
            <p:cNvSpPr txBox="1"/>
            <p:nvPr/>
          </p:nvSpPr>
          <p:spPr>
            <a:xfrm>
              <a:off x="1778484" y="2031798"/>
              <a:ext cx="6190416" cy="261203"/>
            </a:xfrm>
            <a:prstGeom prst="rect">
              <a:avLst/>
            </a:prstGeom>
            <a:noFill/>
          </p:spPr>
          <p:txBody>
            <a:bodyPr wrap="square" lIns="85787" tIns="42894" rIns="85787" bIns="42894" rtlCol="0">
              <a:spAutoFit/>
            </a:bodyPr>
            <a:lstStyle/>
            <a:p>
              <a:pPr defTabSz="857841">
                <a:defRPr/>
              </a:pPr>
              <a:r>
                <a:rPr lang="en-US" sz="1032" dirty="0">
                  <a:solidFill>
                    <a:prstClr val="white"/>
                  </a:solidFill>
                  <a:latin typeface="Trebuchet MS" charset="0"/>
                  <a:ea typeface="Trebuchet MS" charset="0"/>
                  <a:cs typeface="Trebuchet MS" charset="0"/>
                </a:rPr>
                <a:t>To be customized by each country </a:t>
              </a:r>
              <a:endParaRPr lang="en-US" sz="1032" u="sng" dirty="0">
                <a:solidFill>
                  <a:prstClr val="white"/>
                </a:solidFill>
                <a:latin typeface="Trebuchet MS" charset="0"/>
                <a:ea typeface="Trebuchet MS" charset="0"/>
                <a:cs typeface="Trebuchet MS" charset="0"/>
              </a:endParaRPr>
            </a:p>
          </p:txBody>
        </p:sp>
        <p:pic>
          <p:nvPicPr>
            <p:cNvPr id="13" name="Picture 1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058082" y="1811133"/>
              <a:ext cx="680400" cy="678076"/>
            </a:xfrm>
            <a:prstGeom prst="rect">
              <a:avLst/>
            </a:prstGeom>
          </p:spPr>
        </p:pic>
      </p:grpSp>
      <p:sp>
        <p:nvSpPr>
          <p:cNvPr id="4" name="TextBox 3"/>
          <p:cNvSpPr txBox="1"/>
          <p:nvPr/>
        </p:nvSpPr>
        <p:spPr>
          <a:xfrm>
            <a:off x="5755604" y="2518393"/>
            <a:ext cx="3505200" cy="4770537"/>
          </a:xfrm>
          <a:prstGeom prst="rect">
            <a:avLst/>
          </a:prstGeom>
          <a:noFill/>
        </p:spPr>
        <p:txBody>
          <a:bodyPr wrap="square" rtlCol="0">
            <a:spAutoFit/>
          </a:bodyPr>
          <a:lstStyle/>
          <a:p>
            <a:pPr>
              <a:defRPr/>
            </a:pPr>
            <a:r>
              <a:rPr lang="en-US" sz="1600" dirty="0">
                <a:solidFill>
                  <a:schemeClr val="accent2"/>
                </a:solidFill>
                <a:latin typeface="+mn-lt"/>
              </a:rPr>
              <a:t>Add your request form here, and show participants how to correctly complete the form. Does it include:</a:t>
            </a:r>
          </a:p>
          <a:p>
            <a:pPr marL="161112" indent="-161112">
              <a:spcBef>
                <a:spcPts val="0"/>
              </a:spcBef>
              <a:buFont typeface="Arial" panose="020B0604020202020204" pitchFamily="34" charset="0"/>
              <a:buChar char="•"/>
            </a:pPr>
            <a:endParaRPr lang="en-GB" sz="1600" dirty="0">
              <a:solidFill>
                <a:schemeClr val="tx1">
                  <a:lumMod val="65000"/>
                  <a:lumOff val="35000"/>
                </a:schemeClr>
              </a:solidFill>
              <a:latin typeface="+mn-lt"/>
            </a:endParaRPr>
          </a:p>
          <a:p>
            <a:pPr marL="161112" indent="-161112">
              <a:spcBef>
                <a:spcPts val="0"/>
              </a:spcBef>
              <a:buFont typeface="Arial" panose="020B0604020202020204" pitchFamily="34" charset="0"/>
              <a:buChar char="•"/>
            </a:pPr>
            <a:r>
              <a:rPr lang="en-GB" sz="1600" dirty="0">
                <a:solidFill>
                  <a:schemeClr val="tx1">
                    <a:lumMod val="65000"/>
                    <a:lumOff val="35000"/>
                  </a:schemeClr>
                </a:solidFill>
                <a:latin typeface="+mn-lt"/>
              </a:rPr>
              <a:t>Name of the treatment unit</a:t>
            </a:r>
          </a:p>
          <a:p>
            <a:pPr marL="161112" indent="-161112">
              <a:spcBef>
                <a:spcPts val="0"/>
              </a:spcBef>
              <a:buFont typeface="Arial" panose="020B0604020202020204" pitchFamily="34" charset="0"/>
              <a:buChar char="•"/>
            </a:pPr>
            <a:r>
              <a:rPr lang="en-GB" sz="1600" dirty="0">
                <a:solidFill>
                  <a:schemeClr val="tx1">
                    <a:lumMod val="65000"/>
                    <a:lumOff val="35000"/>
                  </a:schemeClr>
                </a:solidFill>
                <a:latin typeface="+mn-lt"/>
              </a:rPr>
              <a:t>Date of the request</a:t>
            </a:r>
          </a:p>
          <a:p>
            <a:pPr marL="161112" indent="-161112">
              <a:spcBef>
                <a:spcPts val="0"/>
              </a:spcBef>
              <a:buFont typeface="Arial" panose="020B0604020202020204" pitchFamily="34" charset="0"/>
              <a:buChar char="•"/>
            </a:pPr>
            <a:r>
              <a:rPr lang="en-GB" sz="1600" dirty="0">
                <a:solidFill>
                  <a:schemeClr val="tx1">
                    <a:lumMod val="65000"/>
                    <a:lumOff val="35000"/>
                  </a:schemeClr>
                </a:solidFill>
                <a:latin typeface="+mn-lt"/>
              </a:rPr>
              <a:t>Patient's information (that is, name, sex, age, address and the register number of the patient or suspected case)</a:t>
            </a:r>
          </a:p>
          <a:p>
            <a:pPr marL="161112" indent="-161112">
              <a:spcBef>
                <a:spcPts val="0"/>
              </a:spcBef>
              <a:buFont typeface="Arial" panose="020B0604020202020204" pitchFamily="34" charset="0"/>
              <a:buChar char="•"/>
            </a:pPr>
            <a:r>
              <a:rPr lang="en-GB" sz="1600" dirty="0">
                <a:solidFill>
                  <a:schemeClr val="tx1">
                    <a:lumMod val="65000"/>
                    <a:lumOff val="35000"/>
                  </a:schemeClr>
                </a:solidFill>
                <a:latin typeface="+mn-lt"/>
              </a:rPr>
              <a:t>Number of specimens and types of specimens sent for testing</a:t>
            </a:r>
          </a:p>
          <a:p>
            <a:pPr marL="161112" indent="-161112">
              <a:spcBef>
                <a:spcPts val="0"/>
              </a:spcBef>
              <a:buFont typeface="Arial" panose="020B0604020202020204" pitchFamily="34" charset="0"/>
              <a:buChar char="•"/>
            </a:pPr>
            <a:r>
              <a:rPr lang="en-GB" sz="1600" dirty="0">
                <a:solidFill>
                  <a:schemeClr val="tx1">
                    <a:lumMod val="65000"/>
                    <a:lumOff val="35000"/>
                  </a:schemeClr>
                </a:solidFill>
                <a:latin typeface="+mn-lt"/>
              </a:rPr>
              <a:t>Date the specimens were collected</a:t>
            </a:r>
          </a:p>
          <a:p>
            <a:pPr marL="161112" indent="-161112">
              <a:spcBef>
                <a:spcPts val="0"/>
              </a:spcBef>
              <a:buFont typeface="Arial" panose="020B0604020202020204" pitchFamily="34" charset="0"/>
              <a:buChar char="•"/>
            </a:pPr>
            <a:r>
              <a:rPr lang="en-GB" sz="1600" dirty="0">
                <a:solidFill>
                  <a:schemeClr val="tx1">
                    <a:lumMod val="65000"/>
                    <a:lumOff val="35000"/>
                  </a:schemeClr>
                </a:solidFill>
                <a:latin typeface="+mn-lt"/>
              </a:rPr>
              <a:t>Reason for examination (for example, diagnosis or follow-up)</a:t>
            </a:r>
          </a:p>
          <a:p>
            <a:pPr marL="161112" indent="-161112">
              <a:spcBef>
                <a:spcPts val="0"/>
              </a:spcBef>
              <a:buFont typeface="Arial" panose="020B0604020202020204" pitchFamily="34" charset="0"/>
              <a:buChar char="•"/>
            </a:pPr>
            <a:r>
              <a:rPr lang="en-GB" sz="1600" dirty="0">
                <a:solidFill>
                  <a:schemeClr val="tx1">
                    <a:lumMod val="65000"/>
                    <a:lumOff val="35000"/>
                  </a:schemeClr>
                </a:solidFill>
                <a:latin typeface="+mn-lt"/>
              </a:rPr>
              <a:t>Signature of the person requesting the examination</a:t>
            </a:r>
          </a:p>
          <a:p>
            <a:endParaRPr lang="en-GB" sz="1600" dirty="0"/>
          </a:p>
        </p:txBody>
      </p:sp>
    </p:spTree>
    <p:extLst>
      <p:ext uri="{BB962C8B-B14F-4D97-AF65-F5344CB8AC3E}">
        <p14:creationId xmlns:p14="http://schemas.microsoft.com/office/powerpoint/2010/main" val="32820958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526256" y="2255837"/>
            <a:ext cx="4428000" cy="4611670"/>
          </a:xfrm>
        </p:spPr>
        <p:txBody>
          <a:bodyPr/>
          <a:lstStyle/>
          <a:p>
            <a:pPr>
              <a:lnSpc>
                <a:spcPct val="85000"/>
              </a:lnSpc>
              <a:spcBef>
                <a:spcPct val="0"/>
              </a:spcBef>
              <a:spcAft>
                <a:spcPct val="25000"/>
              </a:spcAft>
              <a:buNone/>
            </a:pPr>
            <a:r>
              <a:rPr lang="en-GB" sz="2000" b="1" dirty="0">
                <a:solidFill>
                  <a:schemeClr val="tx1">
                    <a:lumMod val="65000"/>
                    <a:lumOff val="35000"/>
                  </a:schemeClr>
                </a:solidFill>
              </a:rPr>
              <a:t>Purpose</a:t>
            </a:r>
          </a:p>
          <a:p>
            <a:pPr>
              <a:lnSpc>
                <a:spcPct val="85000"/>
              </a:lnSpc>
              <a:spcBef>
                <a:spcPct val="0"/>
              </a:spcBef>
              <a:spcAft>
                <a:spcPct val="25000"/>
              </a:spcAft>
            </a:pPr>
            <a:r>
              <a:rPr lang="en-GB" sz="2000" dirty="0">
                <a:solidFill>
                  <a:schemeClr val="tx1">
                    <a:lumMod val="65000"/>
                    <a:lumOff val="35000"/>
                  </a:schemeClr>
                </a:solidFill>
              </a:rPr>
              <a:t>The objective of this exercise is to complete a Laboratory Request Form with the information provided</a:t>
            </a:r>
          </a:p>
          <a:p>
            <a:pPr marL="0" indent="0">
              <a:lnSpc>
                <a:spcPct val="85000"/>
              </a:lnSpc>
              <a:spcBef>
                <a:spcPct val="0"/>
              </a:spcBef>
              <a:spcAft>
                <a:spcPct val="25000"/>
              </a:spcAft>
              <a:buNone/>
            </a:pPr>
            <a:endParaRPr lang="en-GB" sz="2000" dirty="0"/>
          </a:p>
          <a:p>
            <a:pPr>
              <a:lnSpc>
                <a:spcPct val="85000"/>
              </a:lnSpc>
              <a:spcBef>
                <a:spcPct val="0"/>
              </a:spcBef>
              <a:spcAft>
                <a:spcPct val="25000"/>
              </a:spcAft>
              <a:buNone/>
            </a:pPr>
            <a:r>
              <a:rPr lang="en-GB" sz="2000" b="1" dirty="0">
                <a:solidFill>
                  <a:schemeClr val="tx1">
                    <a:lumMod val="65000"/>
                    <a:lumOff val="35000"/>
                  </a:schemeClr>
                </a:solidFill>
              </a:rPr>
              <a:t>Total time</a:t>
            </a:r>
          </a:p>
          <a:p>
            <a:pPr>
              <a:lnSpc>
                <a:spcPct val="85000"/>
              </a:lnSpc>
              <a:spcBef>
                <a:spcPct val="0"/>
              </a:spcBef>
              <a:spcAft>
                <a:spcPct val="25000"/>
              </a:spcAft>
            </a:pPr>
            <a:r>
              <a:rPr lang="en-GB" sz="2000" dirty="0">
                <a:solidFill>
                  <a:schemeClr val="tx1">
                    <a:lumMod val="65000"/>
                    <a:lumOff val="35000"/>
                  </a:schemeClr>
                </a:solidFill>
              </a:rPr>
              <a:t>25 minutes</a:t>
            </a:r>
          </a:p>
        </p:txBody>
      </p:sp>
      <p:sp>
        <p:nvSpPr>
          <p:cNvPr id="2" name="Title 1"/>
          <p:cNvSpPr>
            <a:spLocks noGrp="1"/>
          </p:cNvSpPr>
          <p:nvPr>
            <p:ph type="title"/>
          </p:nvPr>
        </p:nvSpPr>
        <p:spPr>
          <a:xfrm>
            <a:off x="1204914" y="936046"/>
            <a:ext cx="7779542" cy="759006"/>
          </a:xfrm>
        </p:spPr>
        <p:txBody>
          <a:bodyPr>
            <a:noAutofit/>
          </a:bodyPr>
          <a:lstStyle/>
          <a:p>
            <a:r>
              <a:rPr lang="en-US" sz="2800" dirty="0"/>
              <a:t>EXERCISE 1: PROPERLY FILLING NTP REQUISITION FORM</a:t>
            </a:r>
          </a:p>
        </p:txBody>
      </p:sp>
      <p:sp>
        <p:nvSpPr>
          <p:cNvPr id="3" name="Text Placeholder 2"/>
          <p:cNvSpPr>
            <a:spLocks noGrp="1"/>
          </p:cNvSpPr>
          <p:nvPr>
            <p:ph type="body" sz="quarter" idx="4294967295"/>
          </p:nvPr>
        </p:nvSpPr>
        <p:spPr>
          <a:xfrm>
            <a:off x="5182856" y="2255837"/>
            <a:ext cx="4428000" cy="4725987"/>
          </a:xfrm>
        </p:spPr>
        <p:txBody>
          <a:bodyPr/>
          <a:lstStyle/>
          <a:p>
            <a:pPr defTabSz="978822">
              <a:lnSpc>
                <a:spcPct val="85000"/>
              </a:lnSpc>
              <a:spcBef>
                <a:spcPct val="0"/>
              </a:spcBef>
              <a:spcAft>
                <a:spcPct val="25000"/>
              </a:spcAft>
              <a:buNone/>
              <a:defRPr/>
            </a:pPr>
            <a:r>
              <a:rPr lang="en-US" sz="2000" b="1" dirty="0">
                <a:solidFill>
                  <a:schemeClr val="tx1">
                    <a:lumMod val="65000"/>
                    <a:lumOff val="35000"/>
                  </a:schemeClr>
                </a:solidFill>
              </a:rPr>
              <a:t>Instructions</a:t>
            </a:r>
          </a:p>
          <a:p>
            <a:pPr marL="266690" indent="-266690">
              <a:lnSpc>
                <a:spcPct val="85000"/>
              </a:lnSpc>
              <a:spcBef>
                <a:spcPct val="0"/>
              </a:spcBef>
              <a:spcAft>
                <a:spcPct val="25000"/>
              </a:spcAft>
              <a:defRPr/>
            </a:pPr>
            <a:r>
              <a:rPr lang="en-US" sz="2000" dirty="0">
                <a:solidFill>
                  <a:schemeClr val="tx1">
                    <a:lumMod val="65000"/>
                    <a:lumOff val="35000"/>
                  </a:schemeClr>
                </a:solidFill>
              </a:rPr>
              <a:t>All participants divide into groups (up to 5 groups are permissible)</a:t>
            </a:r>
          </a:p>
          <a:p>
            <a:pPr marL="266690" indent="-266690">
              <a:lnSpc>
                <a:spcPct val="85000"/>
              </a:lnSpc>
              <a:spcBef>
                <a:spcPct val="0"/>
              </a:spcBef>
              <a:spcAft>
                <a:spcPct val="25000"/>
              </a:spcAft>
              <a:defRPr/>
            </a:pPr>
            <a:r>
              <a:rPr lang="en-US" sz="2000" dirty="0">
                <a:solidFill>
                  <a:schemeClr val="tx1">
                    <a:lumMod val="65000"/>
                    <a:lumOff val="35000"/>
                  </a:schemeClr>
                </a:solidFill>
              </a:rPr>
              <a:t>Assign each group a number (see above)</a:t>
            </a:r>
          </a:p>
          <a:p>
            <a:pPr marL="266690" indent="-266690">
              <a:lnSpc>
                <a:spcPct val="85000"/>
              </a:lnSpc>
              <a:spcBef>
                <a:spcPct val="0"/>
              </a:spcBef>
              <a:spcAft>
                <a:spcPct val="25000"/>
              </a:spcAft>
              <a:defRPr/>
            </a:pPr>
            <a:r>
              <a:rPr lang="en-US" sz="2000" dirty="0">
                <a:solidFill>
                  <a:schemeClr val="tx1">
                    <a:lumMod val="65000"/>
                    <a:lumOff val="35000"/>
                  </a:schemeClr>
                </a:solidFill>
              </a:rPr>
              <a:t>Each group to complete the </a:t>
            </a:r>
            <a:r>
              <a:rPr lang="en-GB" sz="2000" dirty="0">
                <a:solidFill>
                  <a:schemeClr val="tx1">
                    <a:lumMod val="65000"/>
                    <a:lumOff val="35000"/>
                  </a:schemeClr>
                </a:solidFill>
              </a:rPr>
              <a:t>Laboratory Request Form with the information </a:t>
            </a:r>
            <a:r>
              <a:rPr lang="en-US" sz="2000" dirty="0">
                <a:solidFill>
                  <a:schemeClr val="tx1">
                    <a:lumMod val="65000"/>
                    <a:lumOff val="35000"/>
                  </a:schemeClr>
                </a:solidFill>
              </a:rPr>
              <a:t>provided </a:t>
            </a:r>
          </a:p>
          <a:p>
            <a:pPr marL="266690" indent="-266690">
              <a:lnSpc>
                <a:spcPct val="85000"/>
              </a:lnSpc>
              <a:spcBef>
                <a:spcPct val="0"/>
              </a:spcBef>
              <a:spcAft>
                <a:spcPct val="25000"/>
              </a:spcAft>
              <a:defRPr/>
            </a:pPr>
            <a:r>
              <a:rPr lang="en-US" sz="2000" dirty="0">
                <a:solidFill>
                  <a:schemeClr val="tx1">
                    <a:lumMod val="65000"/>
                    <a:lumOff val="35000"/>
                  </a:schemeClr>
                </a:solidFill>
              </a:rPr>
              <a:t>Groups to present their completed</a:t>
            </a:r>
            <a:r>
              <a:rPr lang="en-GB" sz="2000" dirty="0">
                <a:solidFill>
                  <a:schemeClr val="tx1">
                    <a:lumMod val="65000"/>
                    <a:lumOff val="35000"/>
                  </a:schemeClr>
                </a:solidFill>
              </a:rPr>
              <a:t> Laboratory Request Form for discussion</a:t>
            </a:r>
            <a:endParaRPr lang="en-US" sz="2000" dirty="0">
              <a:solidFill>
                <a:schemeClr val="tx1">
                  <a:lumMod val="65000"/>
                  <a:lumOff val="35000"/>
                </a:schemeClr>
              </a:solidFill>
            </a:endParaRPr>
          </a:p>
        </p:txBody>
      </p:sp>
    </p:spTree>
    <p:extLst>
      <p:ext uri="{BB962C8B-B14F-4D97-AF65-F5344CB8AC3E}">
        <p14:creationId xmlns:p14="http://schemas.microsoft.com/office/powerpoint/2010/main" val="21599149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5187" y="2027237"/>
            <a:ext cx="5559469" cy="4611670"/>
          </a:xfrm>
        </p:spPr>
        <p:txBody>
          <a:bodyPr/>
          <a:lstStyle/>
          <a:p>
            <a:pPr>
              <a:buNone/>
            </a:pPr>
            <a:r>
              <a:rPr lang="en-GB" sz="2000" b="1" dirty="0">
                <a:solidFill>
                  <a:schemeClr val="tx1">
                    <a:lumMod val="65000"/>
                    <a:lumOff val="35000"/>
                  </a:schemeClr>
                </a:solidFill>
              </a:rPr>
              <a:t>Primary packaging </a:t>
            </a:r>
          </a:p>
          <a:p>
            <a:r>
              <a:rPr lang="en-GB" sz="2000" dirty="0">
                <a:solidFill>
                  <a:schemeClr val="tx1">
                    <a:lumMod val="65000"/>
                    <a:lumOff val="35000"/>
                  </a:schemeClr>
                </a:solidFill>
              </a:rPr>
              <a:t>Wrap the leak-proof container in cotton wool or paper towels in a sufficient quantity to absorb the entire contents in case of leaks</a:t>
            </a:r>
          </a:p>
          <a:p>
            <a:pPr>
              <a:buNone/>
            </a:pPr>
            <a:r>
              <a:rPr lang="en-GB" sz="2000" b="1" dirty="0">
                <a:solidFill>
                  <a:schemeClr val="tx1">
                    <a:lumMod val="65000"/>
                    <a:lumOff val="35000"/>
                  </a:schemeClr>
                </a:solidFill>
              </a:rPr>
              <a:t>Secondary packaging</a:t>
            </a:r>
            <a:r>
              <a:rPr lang="en-GB" sz="2000" dirty="0">
                <a:solidFill>
                  <a:schemeClr val="tx1">
                    <a:lumMod val="65000"/>
                    <a:lumOff val="35000"/>
                  </a:schemeClr>
                </a:solidFill>
              </a:rPr>
              <a:t> </a:t>
            </a:r>
          </a:p>
          <a:p>
            <a:r>
              <a:rPr lang="en-GB" sz="2000" dirty="0">
                <a:solidFill>
                  <a:schemeClr val="tx1">
                    <a:lumMod val="65000"/>
                    <a:lumOff val="35000"/>
                  </a:schemeClr>
                </a:solidFill>
              </a:rPr>
              <a:t>Place the wrapped container inside a secondary container, such as a self-sealing plastic bag or another container</a:t>
            </a:r>
          </a:p>
          <a:p>
            <a:r>
              <a:rPr lang="en-GB" sz="2000" dirty="0">
                <a:solidFill>
                  <a:schemeClr val="tx1">
                    <a:lumMod val="65000"/>
                    <a:lumOff val="35000"/>
                  </a:schemeClr>
                </a:solidFill>
              </a:rPr>
              <a:t>Place secondary container in a rack </a:t>
            </a:r>
            <a:r>
              <a:rPr lang="en-US" sz="2000" dirty="0">
                <a:solidFill>
                  <a:schemeClr val="tx1">
                    <a:lumMod val="65000"/>
                    <a:lumOff val="35000"/>
                  </a:schemeClr>
                </a:solidFill>
              </a:rPr>
              <a:t>to prevent leakage</a:t>
            </a:r>
            <a:endParaRPr lang="en-GB" sz="2000" dirty="0">
              <a:solidFill>
                <a:schemeClr val="tx1">
                  <a:lumMod val="65000"/>
                  <a:lumOff val="35000"/>
                </a:schemeClr>
              </a:solidFill>
            </a:endParaRPr>
          </a:p>
          <a:p>
            <a:endParaRPr lang="en-US" sz="2255" dirty="0"/>
          </a:p>
        </p:txBody>
      </p:sp>
      <p:sp>
        <p:nvSpPr>
          <p:cNvPr id="2" name="Title 1"/>
          <p:cNvSpPr>
            <a:spLocks noGrp="1"/>
          </p:cNvSpPr>
          <p:nvPr>
            <p:ph type="title"/>
          </p:nvPr>
        </p:nvSpPr>
        <p:spPr>
          <a:xfrm>
            <a:off x="1204914" y="936046"/>
            <a:ext cx="8084341" cy="759006"/>
          </a:xfrm>
        </p:spPr>
        <p:txBody>
          <a:bodyPr>
            <a:noAutofit/>
          </a:bodyPr>
          <a:lstStyle/>
          <a:p>
            <a:r>
              <a:rPr lang="en-US" sz="2800" dirty="0"/>
              <a:t>SPUTUM SPECIMEN PACKAGING:                  TRIPLE-PACKAGING TO ENSURE BIOSAFETY</a:t>
            </a:r>
          </a:p>
        </p:txBody>
      </p:sp>
      <p:pic>
        <p:nvPicPr>
          <p:cNvPr id="5" name="Picture 4">
            <a:extLst>
              <a:ext uri="{FF2B5EF4-FFF2-40B4-BE49-F238E27FC236}">
                <a16:creationId xmlns:a16="http://schemas.microsoft.com/office/drawing/2014/main" id="{DAA88347-A9F8-9D4B-8565-719CC09FC7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6151" y="2716997"/>
            <a:ext cx="2726594" cy="3232150"/>
          </a:xfrm>
          <a:prstGeom prst="rect">
            <a:avLst/>
          </a:prstGeom>
        </p:spPr>
      </p:pic>
    </p:spTree>
    <p:extLst>
      <p:ext uri="{BB962C8B-B14F-4D97-AF65-F5344CB8AC3E}">
        <p14:creationId xmlns:p14="http://schemas.microsoft.com/office/powerpoint/2010/main" val="29596718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spcBef>
                <a:spcPts val="1126"/>
              </a:spcBef>
              <a:buNone/>
            </a:pPr>
            <a:r>
              <a:rPr lang="en-GB" sz="2000" b="1" dirty="0">
                <a:solidFill>
                  <a:schemeClr val="tx1">
                    <a:lumMod val="65000"/>
                    <a:lumOff val="35000"/>
                  </a:schemeClr>
                </a:solidFill>
              </a:rPr>
              <a:t>Tertiary packaging </a:t>
            </a:r>
          </a:p>
          <a:p>
            <a:pPr>
              <a:spcBef>
                <a:spcPts val="1126"/>
              </a:spcBef>
            </a:pPr>
            <a:r>
              <a:rPr lang="en-GB" sz="2000" dirty="0">
                <a:solidFill>
                  <a:schemeClr val="tx1">
                    <a:lumMod val="65000"/>
                    <a:lumOff val="35000"/>
                  </a:schemeClr>
                </a:solidFill>
              </a:rPr>
              <a:t>Place the secondary container and its contents in an approved safety cooler box or another appropriate container in an upright position</a:t>
            </a:r>
          </a:p>
          <a:p>
            <a:pPr>
              <a:spcBef>
                <a:spcPts val="1126"/>
              </a:spcBef>
            </a:pPr>
            <a:r>
              <a:rPr lang="en-GB" sz="2000" dirty="0">
                <a:solidFill>
                  <a:schemeClr val="tx1">
                    <a:lumMod val="65000"/>
                    <a:lumOff val="35000"/>
                  </a:schemeClr>
                </a:solidFill>
              </a:rPr>
              <a:t>Place a biohazard sign – with markings and labelling appropriate for the specimen category – on the tertiary container</a:t>
            </a:r>
          </a:p>
          <a:p>
            <a:pPr>
              <a:spcBef>
                <a:spcPts val="1126"/>
              </a:spcBef>
            </a:pPr>
            <a:endParaRPr lang="en-GB" sz="2000" dirty="0">
              <a:solidFill>
                <a:schemeClr val="tx1">
                  <a:lumMod val="65000"/>
                  <a:lumOff val="35000"/>
                </a:schemeClr>
              </a:solidFill>
            </a:endParaRPr>
          </a:p>
          <a:p>
            <a:pPr>
              <a:buNone/>
            </a:pPr>
            <a:endParaRPr lang="en-US" sz="2000" dirty="0">
              <a:solidFill>
                <a:schemeClr val="tx1">
                  <a:lumMod val="65000"/>
                  <a:lumOff val="35000"/>
                </a:schemeClr>
              </a:solidFill>
            </a:endParaRPr>
          </a:p>
        </p:txBody>
      </p:sp>
      <p:sp>
        <p:nvSpPr>
          <p:cNvPr id="2" name="Title 1"/>
          <p:cNvSpPr>
            <a:spLocks noGrp="1"/>
          </p:cNvSpPr>
          <p:nvPr>
            <p:ph type="title"/>
          </p:nvPr>
        </p:nvSpPr>
        <p:spPr>
          <a:xfrm>
            <a:off x="1204913" y="916351"/>
            <a:ext cx="8389143" cy="953161"/>
          </a:xfrm>
        </p:spPr>
        <p:txBody>
          <a:bodyPr>
            <a:noAutofit/>
          </a:bodyPr>
          <a:lstStyle/>
          <a:p>
            <a:r>
              <a:rPr lang="en-US" sz="2800" dirty="0"/>
              <a:t>UM SPECIMEN PACKAGING:                            TRIPLE-PACKAGING TO ENSURE BIOSAFETY</a:t>
            </a:r>
          </a:p>
        </p:txBody>
      </p:sp>
    </p:spTree>
    <p:extLst>
      <p:ext uri="{BB962C8B-B14F-4D97-AF65-F5344CB8AC3E}">
        <p14:creationId xmlns:p14="http://schemas.microsoft.com/office/powerpoint/2010/main" val="15685511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204914" y="2103437"/>
            <a:ext cx="7841857" cy="4224703"/>
          </a:xfrm>
        </p:spPr>
        <p:txBody>
          <a:bodyPr/>
          <a:lstStyle/>
          <a:p>
            <a:pPr lvl="1">
              <a:spcBef>
                <a:spcPts val="282"/>
              </a:spcBef>
            </a:pPr>
            <a:r>
              <a:rPr lang="en-US" sz="2000" dirty="0">
                <a:solidFill>
                  <a:schemeClr val="tx1">
                    <a:lumMod val="65000"/>
                    <a:lumOff val="35000"/>
                  </a:schemeClr>
                </a:solidFill>
              </a:rPr>
              <a:t>SOPs for occurrence management (i.e. for documenting spills, delays or lost samples), including who to contact in the event of an occurrence should be available to transporters/ couriers</a:t>
            </a:r>
          </a:p>
          <a:p>
            <a:pPr lvl="1">
              <a:spcBef>
                <a:spcPts val="282"/>
              </a:spcBef>
            </a:pPr>
            <a:r>
              <a:rPr lang="en-GB" sz="2000" dirty="0">
                <a:solidFill>
                  <a:schemeClr val="tx1">
                    <a:lumMod val="65000"/>
                    <a:lumOff val="35000"/>
                  </a:schemeClr>
                </a:solidFill>
              </a:rPr>
              <a:t>Transporters or couriers should have access to a spill kit </a:t>
            </a:r>
            <a:endParaRPr lang="en-US" sz="2000" dirty="0">
              <a:solidFill>
                <a:schemeClr val="tx1">
                  <a:lumMod val="65000"/>
                  <a:lumOff val="35000"/>
                </a:schemeClr>
              </a:solidFill>
            </a:endParaRPr>
          </a:p>
          <a:p>
            <a:pPr>
              <a:spcBef>
                <a:spcPts val="282"/>
              </a:spcBef>
            </a:pPr>
            <a:r>
              <a:rPr lang="en-GB" sz="2000" dirty="0">
                <a:solidFill>
                  <a:schemeClr val="tx1">
                    <a:lumMod val="65000"/>
                    <a:lumOff val="35000"/>
                  </a:schemeClr>
                </a:solidFill>
              </a:rPr>
              <a:t>Transporters or couriers should be trained on what to do in the case of an accident or spill</a:t>
            </a:r>
          </a:p>
          <a:p>
            <a:pPr>
              <a:spcBef>
                <a:spcPts val="282"/>
              </a:spcBef>
            </a:pPr>
            <a:endParaRPr lang="en-GB" sz="2000" dirty="0">
              <a:solidFill>
                <a:schemeClr val="tx1">
                  <a:lumMod val="65000"/>
                  <a:lumOff val="35000"/>
                </a:schemeClr>
              </a:solidFill>
            </a:endParaRPr>
          </a:p>
          <a:p>
            <a:pPr>
              <a:spcBef>
                <a:spcPts val="282"/>
              </a:spcBef>
            </a:pPr>
            <a:endParaRPr lang="en-GB" sz="2000" dirty="0">
              <a:solidFill>
                <a:schemeClr val="tx1">
                  <a:lumMod val="65000"/>
                  <a:lumOff val="35000"/>
                </a:schemeClr>
              </a:solidFill>
            </a:endParaRPr>
          </a:p>
        </p:txBody>
      </p:sp>
      <p:sp>
        <p:nvSpPr>
          <p:cNvPr id="4" name="Title 3"/>
          <p:cNvSpPr>
            <a:spLocks noGrp="1"/>
          </p:cNvSpPr>
          <p:nvPr>
            <p:ph type="title"/>
          </p:nvPr>
        </p:nvSpPr>
        <p:spPr/>
        <p:txBody>
          <a:bodyPr>
            <a:normAutofit/>
          </a:bodyPr>
          <a:lstStyle/>
          <a:p>
            <a:r>
              <a:rPr lang="en-GB" sz="2800" dirty="0"/>
              <a:t>SPECIMEN TRANSPORT GUIDELINES</a:t>
            </a:r>
          </a:p>
        </p:txBody>
      </p:sp>
    </p:spTree>
    <p:extLst>
      <p:ext uri="{BB962C8B-B14F-4D97-AF65-F5344CB8AC3E}">
        <p14:creationId xmlns:p14="http://schemas.microsoft.com/office/powerpoint/2010/main" val="798449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lstStyle/>
          <a:p>
            <a:pPr lvl="1"/>
            <a:r>
              <a:rPr lang="en-US" sz="2000" dirty="0">
                <a:solidFill>
                  <a:schemeClr val="tx1">
                    <a:lumMod val="65000"/>
                    <a:lumOff val="35000"/>
                  </a:schemeClr>
                </a:solidFill>
              </a:rPr>
              <a:t>Introduction to the specimen referral system</a:t>
            </a:r>
          </a:p>
          <a:p>
            <a:pPr lvl="1"/>
            <a:r>
              <a:rPr lang="en-GB" sz="2000" dirty="0">
                <a:solidFill>
                  <a:schemeClr val="tx1">
                    <a:lumMod val="65000"/>
                    <a:lumOff val="35000"/>
                  </a:schemeClr>
                </a:solidFill>
              </a:rPr>
              <a:t>TB-specific considerations and requirements for collection, storage, packaging and transport</a:t>
            </a:r>
          </a:p>
          <a:p>
            <a:pPr lvl="1"/>
            <a:r>
              <a:rPr lang="en-GB" sz="2000" dirty="0">
                <a:solidFill>
                  <a:schemeClr val="tx1">
                    <a:lumMod val="65000"/>
                    <a:lumOff val="35000"/>
                  </a:schemeClr>
                </a:solidFill>
              </a:rPr>
              <a:t>Result delivery &amp; electronic </a:t>
            </a:r>
          </a:p>
          <a:p>
            <a:pPr lvl="1"/>
            <a:r>
              <a:rPr lang="en-GB" sz="2000" dirty="0">
                <a:solidFill>
                  <a:schemeClr val="tx1">
                    <a:lumMod val="65000"/>
                    <a:lumOff val="35000"/>
                  </a:schemeClr>
                </a:solidFill>
              </a:rPr>
              <a:t>Monitoring the </a:t>
            </a:r>
            <a:r>
              <a:rPr lang="en-US" sz="2000" dirty="0">
                <a:solidFill>
                  <a:schemeClr val="tx1">
                    <a:lumMod val="65000"/>
                    <a:lumOff val="35000"/>
                  </a:schemeClr>
                </a:solidFill>
              </a:rPr>
              <a:t>specimen referral system</a:t>
            </a:r>
          </a:p>
          <a:p>
            <a:pPr lvl="1"/>
            <a:endParaRPr lang="en-GB" sz="2000" dirty="0">
              <a:solidFill>
                <a:schemeClr val="tx1">
                  <a:lumMod val="65000"/>
                  <a:lumOff val="35000"/>
                </a:schemeClr>
              </a:solidFill>
            </a:endParaRPr>
          </a:p>
          <a:p>
            <a:pPr lvl="1"/>
            <a:endParaRPr lang="en-US" sz="2000" dirty="0">
              <a:solidFill>
                <a:schemeClr val="tx1">
                  <a:lumMod val="65000"/>
                  <a:lumOff val="35000"/>
                </a:schemeClr>
              </a:solidFill>
            </a:endParaRPr>
          </a:p>
          <a:p>
            <a:pPr lvl="1"/>
            <a:endParaRPr lang="en-US" sz="2000" dirty="0">
              <a:solidFill>
                <a:schemeClr val="tx1">
                  <a:lumMod val="65000"/>
                  <a:lumOff val="35000"/>
                </a:schemeClr>
              </a:solidFill>
            </a:endParaRPr>
          </a:p>
          <a:p>
            <a:pPr lvl="1"/>
            <a:endParaRPr lang="en-US" sz="2000" dirty="0">
              <a:solidFill>
                <a:schemeClr val="tx1">
                  <a:lumMod val="65000"/>
                  <a:lumOff val="35000"/>
                </a:schemeClr>
              </a:solidFill>
            </a:endParaRPr>
          </a:p>
          <a:p>
            <a:pPr lvl="1"/>
            <a:endParaRPr lang="en-US"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4" name="Title 3"/>
          <p:cNvSpPr>
            <a:spLocks noGrp="1"/>
          </p:cNvSpPr>
          <p:nvPr>
            <p:ph type="title"/>
          </p:nvPr>
        </p:nvSpPr>
        <p:spPr/>
        <p:txBody>
          <a:bodyPr>
            <a:normAutofit/>
          </a:bodyPr>
          <a:lstStyle/>
          <a:p>
            <a:r>
              <a:rPr lang="en-US" sz="2800" dirty="0"/>
              <a:t>MODULE CONTENTS</a:t>
            </a:r>
            <a:endParaRPr lang="en-GB" sz="2800" dirty="0"/>
          </a:p>
        </p:txBody>
      </p:sp>
      <p:sp>
        <p:nvSpPr>
          <p:cNvPr id="2" name="TextBox 1"/>
          <p:cNvSpPr txBox="1"/>
          <p:nvPr/>
        </p:nvSpPr>
        <p:spPr>
          <a:xfrm>
            <a:off x="5784056" y="6810641"/>
            <a:ext cx="3151825" cy="261610"/>
          </a:xfrm>
          <a:prstGeom prst="rect">
            <a:avLst/>
          </a:prstGeom>
          <a:noFill/>
        </p:spPr>
        <p:txBody>
          <a:bodyPr wrap="none" rtlCol="0">
            <a:spAutoFit/>
          </a:bodyPr>
          <a:lstStyle/>
          <a:p>
            <a:r>
              <a:rPr lang="en-US" sz="1100">
                <a:solidFill>
                  <a:schemeClr val="accent2"/>
                </a:solidFill>
                <a:latin typeface="Calibri" charset="0"/>
                <a:ea typeface="Calibri" charset="0"/>
                <a:cs typeface="Calibri" charset="0"/>
              </a:rPr>
              <a:t>* Refers  to Xpert </a:t>
            </a:r>
            <a:r>
              <a:rPr lang="en-US" sz="1100" dirty="0">
                <a:solidFill>
                  <a:schemeClr val="accent2"/>
                </a:solidFill>
                <a:latin typeface="Calibri" charset="0"/>
                <a:ea typeface="Calibri" charset="0"/>
                <a:cs typeface="Calibri" charset="0"/>
              </a:rPr>
              <a:t>MTB/RIF and Xpert MTB/RIF Ultra</a:t>
            </a:r>
          </a:p>
        </p:txBody>
      </p:sp>
    </p:spTree>
    <p:extLst>
      <p:ext uri="{BB962C8B-B14F-4D97-AF65-F5344CB8AC3E}">
        <p14:creationId xmlns:p14="http://schemas.microsoft.com/office/powerpoint/2010/main" val="271585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994279" y="2770833"/>
            <a:ext cx="7841857" cy="4224703"/>
          </a:xfrm>
        </p:spPr>
        <p:txBody>
          <a:bodyPr/>
          <a:lstStyle/>
          <a:p>
            <a:pPr>
              <a:spcBef>
                <a:spcPts val="282"/>
              </a:spcBef>
            </a:pPr>
            <a:r>
              <a:rPr lang="en-GB" sz="2000" dirty="0">
                <a:solidFill>
                  <a:schemeClr val="tx1">
                    <a:lumMod val="65000"/>
                    <a:lumOff val="35000"/>
                  </a:schemeClr>
                </a:solidFill>
              </a:rPr>
              <a:t>Total number of specimens in a box must correspond to the number of accompanying Laboratory Request Forms</a:t>
            </a:r>
          </a:p>
          <a:p>
            <a:pPr>
              <a:spcBef>
                <a:spcPts val="282"/>
              </a:spcBef>
            </a:pPr>
            <a:r>
              <a:rPr lang="en-GB" sz="2000" dirty="0">
                <a:solidFill>
                  <a:schemeClr val="tx1">
                    <a:lumMod val="65000"/>
                    <a:lumOff val="35000"/>
                  </a:schemeClr>
                </a:solidFill>
              </a:rPr>
              <a:t>Identification number on each sputum container must correspond to the number on a request form</a:t>
            </a:r>
          </a:p>
          <a:p>
            <a:pPr>
              <a:spcBef>
                <a:spcPts val="282"/>
              </a:spcBef>
            </a:pPr>
            <a:r>
              <a:rPr lang="en-GB" sz="2000" dirty="0">
                <a:solidFill>
                  <a:schemeClr val="tx1">
                    <a:lumMod val="65000"/>
                    <a:lumOff val="35000"/>
                  </a:schemeClr>
                </a:solidFill>
              </a:rPr>
              <a:t>Accompanying forms must contain the required information for each patient</a:t>
            </a:r>
          </a:p>
          <a:p>
            <a:pPr>
              <a:spcBef>
                <a:spcPts val="282"/>
              </a:spcBef>
            </a:pPr>
            <a:r>
              <a:rPr lang="en-GB" sz="2000" dirty="0">
                <a:solidFill>
                  <a:schemeClr val="tx1">
                    <a:lumMod val="65000"/>
                    <a:lumOff val="35000"/>
                  </a:schemeClr>
                </a:solidFill>
              </a:rPr>
              <a:t>Documentation should accompany specimens to show Chain of Custody (signed by referring health facility, transporter and laboratory) for tracking</a:t>
            </a:r>
          </a:p>
          <a:p>
            <a:pPr>
              <a:spcBef>
                <a:spcPts val="282"/>
              </a:spcBef>
            </a:pPr>
            <a:r>
              <a:rPr lang="en-GB" sz="2000" dirty="0">
                <a:solidFill>
                  <a:schemeClr val="tx1">
                    <a:lumMod val="65000"/>
                    <a:lumOff val="35000"/>
                  </a:schemeClr>
                </a:solidFill>
              </a:rPr>
              <a:t>SOPs should be available for transportation of specimens</a:t>
            </a:r>
          </a:p>
        </p:txBody>
      </p:sp>
      <p:sp>
        <p:nvSpPr>
          <p:cNvPr id="4" name="Title 3"/>
          <p:cNvSpPr>
            <a:spLocks noGrp="1"/>
          </p:cNvSpPr>
          <p:nvPr>
            <p:ph type="title"/>
          </p:nvPr>
        </p:nvSpPr>
        <p:spPr/>
        <p:txBody>
          <a:bodyPr>
            <a:normAutofit/>
          </a:bodyPr>
          <a:lstStyle/>
          <a:p>
            <a:r>
              <a:rPr lang="en-GB" sz="2800" dirty="0"/>
              <a:t>SPECIMEN TRANSPORT GUIDELINES</a:t>
            </a:r>
          </a:p>
        </p:txBody>
      </p:sp>
      <p:grpSp>
        <p:nvGrpSpPr>
          <p:cNvPr id="7" name="Group 6"/>
          <p:cNvGrpSpPr/>
          <p:nvPr/>
        </p:nvGrpSpPr>
        <p:grpSpPr>
          <a:xfrm>
            <a:off x="994279" y="1937304"/>
            <a:ext cx="6494096" cy="637188"/>
            <a:chOff x="1058082" y="1811133"/>
            <a:chExt cx="6910818" cy="678076"/>
          </a:xfrm>
        </p:grpSpPr>
        <p:sp>
          <p:nvSpPr>
            <p:cNvPr id="8" name="Rectangle 7"/>
            <p:cNvSpPr/>
            <p:nvPr/>
          </p:nvSpPr>
          <p:spPr>
            <a:xfrm>
              <a:off x="1605769" y="1971459"/>
              <a:ext cx="5689600" cy="386384"/>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lIns="85787" tIns="42894" rIns="85787" bIns="42894" rtlCol="0" anchor="ctr"/>
            <a:lstStyle/>
            <a:p>
              <a:pPr algn="ctr" defTabSz="857841"/>
              <a:endParaRPr lang="en-US" sz="1858">
                <a:solidFill>
                  <a:prstClr val="white"/>
                </a:solidFill>
              </a:endParaRPr>
            </a:p>
          </p:txBody>
        </p:sp>
        <p:sp>
          <p:nvSpPr>
            <p:cNvPr id="9" name="TextBox 8"/>
            <p:cNvSpPr txBox="1"/>
            <p:nvPr/>
          </p:nvSpPr>
          <p:spPr>
            <a:xfrm>
              <a:off x="1778484" y="2031798"/>
              <a:ext cx="6190416" cy="261203"/>
            </a:xfrm>
            <a:prstGeom prst="rect">
              <a:avLst/>
            </a:prstGeom>
            <a:noFill/>
          </p:spPr>
          <p:txBody>
            <a:bodyPr wrap="square" lIns="85787" tIns="42894" rIns="85787" bIns="42894" rtlCol="0">
              <a:spAutoFit/>
            </a:bodyPr>
            <a:lstStyle/>
            <a:p>
              <a:pPr defTabSz="857841">
                <a:defRPr/>
              </a:pPr>
              <a:r>
                <a:rPr lang="en-US" sz="1032" dirty="0">
                  <a:solidFill>
                    <a:prstClr val="white"/>
                  </a:solidFill>
                  <a:latin typeface="Trebuchet MS" charset="0"/>
                  <a:ea typeface="Trebuchet MS" charset="0"/>
                  <a:cs typeface="Trebuchet MS" charset="0"/>
                </a:rPr>
                <a:t>To be customized by each country </a:t>
              </a:r>
              <a:endParaRPr lang="en-US" sz="1032" u="sng" dirty="0">
                <a:solidFill>
                  <a:prstClr val="white"/>
                </a:solidFill>
                <a:latin typeface="Trebuchet MS" charset="0"/>
                <a:ea typeface="Trebuchet MS" charset="0"/>
                <a:cs typeface="Trebuchet MS" charset="0"/>
              </a:endParaRPr>
            </a:p>
          </p:txBody>
        </p:sp>
        <p:pic>
          <p:nvPicPr>
            <p:cNvPr id="13" name="Picture 12"/>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58082" y="1811133"/>
              <a:ext cx="680400" cy="678076"/>
            </a:xfrm>
            <a:prstGeom prst="rect">
              <a:avLst/>
            </a:prstGeom>
          </p:spPr>
        </p:pic>
      </p:grpSp>
    </p:spTree>
    <p:extLst>
      <p:ext uri="{BB962C8B-B14F-4D97-AF65-F5344CB8AC3E}">
        <p14:creationId xmlns:p14="http://schemas.microsoft.com/office/powerpoint/2010/main" val="6109602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54986" y="2040065"/>
            <a:ext cx="7631223" cy="4611670"/>
          </a:xfrm>
        </p:spPr>
        <p:txBody>
          <a:bodyPr/>
          <a:lstStyle/>
          <a:p>
            <a:r>
              <a:rPr lang="en-US" sz="2000" dirty="0">
                <a:solidFill>
                  <a:schemeClr val="tx1">
                    <a:lumMod val="65000"/>
                    <a:lumOff val="35000"/>
                  </a:schemeClr>
                </a:solidFill>
              </a:rPr>
              <a:t>Sign the courier logbook/shipping forms to show chain of custody </a:t>
            </a:r>
          </a:p>
          <a:p>
            <a:r>
              <a:rPr lang="en-US" sz="2000" dirty="0">
                <a:solidFill>
                  <a:schemeClr val="tx1">
                    <a:lumMod val="65000"/>
                    <a:lumOff val="35000"/>
                  </a:schemeClr>
                </a:solidFill>
              </a:rPr>
              <a:t>Referring facilities should maintain a Sample transportation logbook to keep track of samples that has been sent /referred for testing. This will allow them to keep track of how many samples they should receive results for and monitor if results do not come back</a:t>
            </a:r>
          </a:p>
          <a:p>
            <a:r>
              <a:rPr lang="en-US" sz="2000" dirty="0">
                <a:solidFill>
                  <a:schemeClr val="tx1">
                    <a:lumMod val="65000"/>
                    <a:lumOff val="35000"/>
                  </a:schemeClr>
                </a:solidFill>
              </a:rPr>
              <a:t>Hand over properly-packaged specimens to the courier/ transporter – it is not usually their responsibility to package the specimens, only to transport</a:t>
            </a:r>
          </a:p>
        </p:txBody>
      </p:sp>
      <p:sp>
        <p:nvSpPr>
          <p:cNvPr id="2" name="Title 1"/>
          <p:cNvSpPr>
            <a:spLocks noGrp="1"/>
          </p:cNvSpPr>
          <p:nvPr>
            <p:ph type="title"/>
          </p:nvPr>
        </p:nvSpPr>
        <p:spPr>
          <a:xfrm>
            <a:off x="1288256" y="910076"/>
            <a:ext cx="9039701" cy="953161"/>
          </a:xfrm>
        </p:spPr>
        <p:txBody>
          <a:bodyPr>
            <a:noAutofit/>
          </a:bodyPr>
          <a:lstStyle/>
          <a:p>
            <a:r>
              <a:rPr lang="en-US" sz="2800" dirty="0"/>
              <a:t>HANDOFF TO COURIER OR TRANSPORTER</a:t>
            </a:r>
          </a:p>
        </p:txBody>
      </p:sp>
    </p:spTree>
    <p:extLst>
      <p:ext uri="{BB962C8B-B14F-4D97-AF65-F5344CB8AC3E}">
        <p14:creationId xmlns:p14="http://schemas.microsoft.com/office/powerpoint/2010/main" val="11046918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2D2030AE-D9CB-0640-BA17-E31978CCA0C5}"/>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13073"/>
          <a:stretch/>
        </p:blipFill>
        <p:spPr>
          <a:xfrm rot="5400000">
            <a:off x="2841289" y="245605"/>
            <a:ext cx="4343400" cy="7906667"/>
          </a:xfrm>
        </p:spPr>
      </p:pic>
      <p:sp>
        <p:nvSpPr>
          <p:cNvPr id="2" name="Title 1"/>
          <p:cNvSpPr>
            <a:spLocks noGrp="1"/>
          </p:cNvSpPr>
          <p:nvPr>
            <p:ph type="title"/>
          </p:nvPr>
        </p:nvSpPr>
        <p:spPr>
          <a:xfrm>
            <a:off x="1191238" y="884237"/>
            <a:ext cx="8664222" cy="953161"/>
          </a:xfrm>
        </p:spPr>
        <p:txBody>
          <a:bodyPr>
            <a:noAutofit/>
          </a:bodyPr>
          <a:lstStyle/>
          <a:p>
            <a:r>
              <a:rPr lang="en-US" sz="2800" dirty="0"/>
              <a:t>EXAMPLE </a:t>
            </a:r>
            <a:r>
              <a:rPr lang="en-US" sz="2800" dirty="0">
                <a:solidFill>
                  <a:schemeClr val="tx1">
                    <a:lumMod val="65000"/>
                    <a:lumOff val="35000"/>
                  </a:schemeClr>
                </a:solidFill>
              </a:rPr>
              <a:t>SAMPLE TRANSPORTATION LOGBOOK*</a:t>
            </a:r>
            <a:r>
              <a:rPr lang="en-US" sz="2800" dirty="0"/>
              <a:t> </a:t>
            </a:r>
          </a:p>
        </p:txBody>
      </p:sp>
      <p:sp>
        <p:nvSpPr>
          <p:cNvPr id="4" name="TextBox 3">
            <a:extLst>
              <a:ext uri="{FF2B5EF4-FFF2-40B4-BE49-F238E27FC236}">
                <a16:creationId xmlns:a16="http://schemas.microsoft.com/office/drawing/2014/main" id="{90E26657-3AFA-AC4D-BA41-30259C777158}"/>
              </a:ext>
            </a:extLst>
          </p:cNvPr>
          <p:cNvSpPr txBox="1"/>
          <p:nvPr/>
        </p:nvSpPr>
        <p:spPr>
          <a:xfrm>
            <a:off x="4412456" y="6741391"/>
            <a:ext cx="4549643" cy="400110"/>
          </a:xfrm>
          <a:prstGeom prst="rect">
            <a:avLst/>
          </a:prstGeom>
          <a:noFill/>
        </p:spPr>
        <p:txBody>
          <a:bodyPr wrap="none" rtlCol="0">
            <a:spAutoFit/>
          </a:bodyPr>
          <a:lstStyle/>
          <a:p>
            <a:pPr fontAlgn="ctr"/>
            <a:r>
              <a:rPr lang="en-GB" sz="1000" dirty="0">
                <a:solidFill>
                  <a:schemeClr val="accent2"/>
                </a:solidFill>
                <a:latin typeface="Calibri" charset="0"/>
                <a:ea typeface="Calibri" charset="0"/>
                <a:cs typeface="Calibri" charset="0"/>
              </a:rPr>
              <a:t>* </a:t>
            </a:r>
            <a:r>
              <a:rPr lang="en-GB" sz="1000" dirty="0" err="1">
                <a:solidFill>
                  <a:schemeClr val="accent2"/>
                </a:solidFill>
                <a:latin typeface="Calibri" charset="0"/>
                <a:ea typeface="Calibri" charset="0"/>
                <a:cs typeface="Calibri" charset="0"/>
              </a:rPr>
              <a:t>www.stoptb.org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wg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gli</a:t>
            </a:r>
            <a:r>
              <a:rPr lang="en-GB" sz="1000" dirty="0">
                <a:solidFill>
                  <a:schemeClr val="accent2"/>
                </a:solidFill>
                <a:latin typeface="Calibri" charset="0"/>
                <a:ea typeface="Calibri" charset="0"/>
                <a:cs typeface="Calibri" charset="0"/>
              </a:rPr>
              <a:t>/assets/documents/</a:t>
            </a:r>
            <a:r>
              <a:rPr lang="en-GB" sz="1000" dirty="0" err="1">
                <a:solidFill>
                  <a:schemeClr val="accent2"/>
                </a:solidFill>
                <a:latin typeface="Calibri" charset="0"/>
                <a:ea typeface="Calibri" charset="0"/>
                <a:cs typeface="Calibri" charset="0"/>
              </a:rPr>
              <a:t>GLI_Guide_specimens_web_ready.pdf</a:t>
            </a:r>
            <a:br>
              <a:rPr lang="en-GB" sz="1000" dirty="0">
                <a:solidFill>
                  <a:schemeClr val="accent2"/>
                </a:solidFill>
                <a:latin typeface="Calibri" charset="0"/>
                <a:ea typeface="Calibri" charset="0"/>
                <a:cs typeface="Calibri" charset="0"/>
              </a:rPr>
            </a:br>
            <a:endParaRPr lang="en-GB" sz="1000" dirty="0">
              <a:solidFill>
                <a:schemeClr val="accent2"/>
              </a:solidFill>
              <a:latin typeface="Calibri" charset="0"/>
              <a:ea typeface="Calibri" charset="0"/>
              <a:cs typeface="Calibri" charset="0"/>
            </a:endParaRPr>
          </a:p>
        </p:txBody>
      </p:sp>
    </p:spTree>
    <p:extLst>
      <p:ext uri="{BB962C8B-B14F-4D97-AF65-F5344CB8AC3E}">
        <p14:creationId xmlns:p14="http://schemas.microsoft.com/office/powerpoint/2010/main" val="11661711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92085" y="2012414"/>
            <a:ext cx="7631223" cy="4611670"/>
          </a:xfrm>
        </p:spPr>
        <p:txBody>
          <a:bodyPr/>
          <a:lstStyle/>
          <a:p>
            <a:r>
              <a:rPr lang="en-US" sz="2000" dirty="0">
                <a:solidFill>
                  <a:schemeClr val="tx1">
                    <a:lumMod val="65000"/>
                    <a:lumOff val="35000"/>
                  </a:schemeClr>
                </a:solidFill>
              </a:rPr>
              <a:t>Number of samples: 2</a:t>
            </a:r>
          </a:p>
          <a:p>
            <a:r>
              <a:rPr lang="en-GB" sz="2000" dirty="0">
                <a:solidFill>
                  <a:schemeClr val="tx1">
                    <a:lumMod val="65000"/>
                    <a:lumOff val="35000"/>
                  </a:schemeClr>
                </a:solidFill>
              </a:rPr>
              <a:t>Minimum volume: 1 ml for direct microscopy; 3–5 ml if samples are to be concentrated</a:t>
            </a:r>
          </a:p>
          <a:p>
            <a:r>
              <a:rPr lang="en-US" sz="2000" dirty="0">
                <a:solidFill>
                  <a:schemeClr val="tx1">
                    <a:lumMod val="65000"/>
                    <a:lumOff val="35000"/>
                  </a:schemeClr>
                </a:solidFill>
              </a:rPr>
              <a:t>Storage / shipping conditions: </a:t>
            </a:r>
            <a:r>
              <a:rPr lang="en-GB" sz="2000" dirty="0">
                <a:solidFill>
                  <a:schemeClr val="tx1">
                    <a:lumMod val="65000"/>
                    <a:lumOff val="35000"/>
                  </a:schemeClr>
                </a:solidFill>
              </a:rPr>
              <a:t>For sputum samples for AFB-smear microscopy, viability is not an issue and storage and transport at ambient temperature (20–30°C) for a total of 1 to 2 days or storage and transport at 2–8°C for a total of up to a week </a:t>
            </a:r>
            <a:r>
              <a:rPr lang="en-US" sz="2000" dirty="0">
                <a:solidFill>
                  <a:schemeClr val="tx1">
                    <a:lumMod val="65000"/>
                    <a:lumOff val="35000"/>
                  </a:schemeClr>
                </a:solidFill>
              </a:rPr>
              <a:t>will not </a:t>
            </a:r>
            <a:r>
              <a:rPr lang="en-US" sz="2000" dirty="0" err="1">
                <a:solidFill>
                  <a:schemeClr val="tx1">
                    <a:lumMod val="65000"/>
                    <a:lumOff val="35000"/>
                  </a:schemeClr>
                </a:solidFill>
              </a:rPr>
              <a:t>si</a:t>
            </a:r>
            <a:r>
              <a:rPr lang="en-GB" sz="2000" dirty="0" err="1">
                <a:solidFill>
                  <a:schemeClr val="tx1">
                    <a:lumMod val="65000"/>
                    <a:lumOff val="35000"/>
                  </a:schemeClr>
                </a:solidFill>
              </a:rPr>
              <a:t>gnificantly</a:t>
            </a:r>
            <a:r>
              <a:rPr lang="en-GB" sz="2000" dirty="0">
                <a:solidFill>
                  <a:schemeClr val="tx1">
                    <a:lumMod val="65000"/>
                    <a:lumOff val="35000"/>
                  </a:schemeClr>
                </a:solidFill>
              </a:rPr>
              <a:t> affect the positivity</a:t>
            </a:r>
          </a:p>
          <a:p>
            <a:endParaRPr lang="en-GB" sz="2000" dirty="0">
              <a:solidFill>
                <a:schemeClr val="tx1">
                  <a:lumMod val="65000"/>
                  <a:lumOff val="35000"/>
                </a:schemeClr>
              </a:solidFill>
            </a:endParaRPr>
          </a:p>
        </p:txBody>
      </p:sp>
      <p:sp>
        <p:nvSpPr>
          <p:cNvPr id="4" name="Title 3"/>
          <p:cNvSpPr>
            <a:spLocks noGrp="1"/>
          </p:cNvSpPr>
          <p:nvPr>
            <p:ph type="title"/>
          </p:nvPr>
        </p:nvSpPr>
        <p:spPr>
          <a:xfrm>
            <a:off x="1204913" y="884237"/>
            <a:ext cx="8465343" cy="953161"/>
          </a:xfrm>
        </p:spPr>
        <p:txBody>
          <a:bodyPr>
            <a:noAutofit/>
          </a:bodyPr>
          <a:lstStyle/>
          <a:p>
            <a:r>
              <a:rPr lang="en-US" sz="2800" dirty="0"/>
              <a:t>REQUIREMENTS, STORAGE &amp; TRANSPORT OF SPECIMENS: SMEAR MICROSCOPY</a:t>
            </a:r>
            <a:endParaRPr lang="en-GB" sz="2800" dirty="0"/>
          </a:p>
        </p:txBody>
      </p:sp>
    </p:spTree>
    <p:extLst>
      <p:ext uri="{BB962C8B-B14F-4D97-AF65-F5344CB8AC3E}">
        <p14:creationId xmlns:p14="http://schemas.microsoft.com/office/powerpoint/2010/main" val="7614511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192085" y="2025242"/>
            <a:ext cx="7631223" cy="4611670"/>
          </a:xfrm>
        </p:spPr>
        <p:txBody>
          <a:bodyPr/>
          <a:lstStyle/>
          <a:p>
            <a:pPr>
              <a:spcBef>
                <a:spcPts val="563"/>
              </a:spcBef>
              <a:defRPr/>
            </a:pPr>
            <a:r>
              <a:rPr lang="en-US" sz="2000" dirty="0">
                <a:solidFill>
                  <a:schemeClr val="tx1">
                    <a:lumMod val="65000"/>
                    <a:lumOff val="35000"/>
                  </a:schemeClr>
                </a:solidFill>
              </a:rPr>
              <a:t>Number of samples: </a:t>
            </a:r>
            <a:r>
              <a:rPr lang="en-GB" sz="2000" dirty="0">
                <a:solidFill>
                  <a:schemeClr val="tx1">
                    <a:lumMod val="65000"/>
                    <a:lumOff val="35000"/>
                  </a:schemeClr>
                </a:solidFill>
              </a:rPr>
              <a:t>A single sputum specimen is recommended for Xpert MTB/RIF</a:t>
            </a:r>
            <a:r>
              <a:rPr lang="en-US" sz="2000" dirty="0">
                <a:solidFill>
                  <a:schemeClr val="tx1">
                    <a:lumMod val="65000"/>
                    <a:lumOff val="35000"/>
                  </a:schemeClr>
                </a:solidFill>
              </a:rPr>
              <a:t> (</a:t>
            </a:r>
            <a:r>
              <a:rPr lang="en-GB" sz="2000" dirty="0">
                <a:solidFill>
                  <a:schemeClr val="tx1">
                    <a:lumMod val="65000"/>
                    <a:lumOff val="35000"/>
                  </a:schemeClr>
                </a:solidFill>
              </a:rPr>
              <a:t>Ultra</a:t>
            </a:r>
            <a:r>
              <a:rPr lang="en-US" sz="2000" dirty="0">
                <a:solidFill>
                  <a:schemeClr val="tx1">
                    <a:lumMod val="65000"/>
                    <a:lumOff val="35000"/>
                  </a:schemeClr>
                </a:solidFill>
              </a:rPr>
              <a:t>) testing:</a:t>
            </a:r>
            <a:endParaRPr lang="en-GB" sz="2000" dirty="0">
              <a:solidFill>
                <a:schemeClr val="tx1">
                  <a:lumMod val="65000"/>
                  <a:lumOff val="35000"/>
                </a:schemeClr>
              </a:solidFill>
            </a:endParaRPr>
          </a:p>
          <a:p>
            <a:pPr marL="753283" lvl="1" indent="-251094" defTabSz="1004377">
              <a:spcBef>
                <a:spcPts val="549"/>
              </a:spcBef>
              <a:spcAft>
                <a:spcPts val="600"/>
              </a:spcAft>
              <a:defRPr/>
            </a:pPr>
            <a:r>
              <a:rPr lang="en-GB" sz="2000" dirty="0">
                <a:solidFill>
                  <a:schemeClr val="tx1">
                    <a:lumMod val="65000"/>
                    <a:lumOff val="35000"/>
                  </a:schemeClr>
                </a:solidFill>
              </a:rPr>
              <a:t>An additional sputum specimen may be needed in case of an error or invalid Xpert MTB/RIF (Ultra) result</a:t>
            </a:r>
          </a:p>
          <a:p>
            <a:pPr marL="753283" lvl="1" indent="-251094" defTabSz="1004377">
              <a:spcBef>
                <a:spcPts val="549"/>
              </a:spcBef>
              <a:spcAft>
                <a:spcPts val="600"/>
              </a:spcAft>
              <a:defRPr/>
            </a:pPr>
            <a:r>
              <a:rPr lang="en-GB" sz="2000" dirty="0">
                <a:solidFill>
                  <a:schemeClr val="tx1">
                    <a:lumMod val="65000"/>
                    <a:lumOff val="35000"/>
                  </a:schemeClr>
                </a:solidFill>
              </a:rPr>
              <a:t>An additional sputum is required for re-testing of </a:t>
            </a:r>
            <a:r>
              <a:rPr lang="en-GB" sz="2000" dirty="0" err="1">
                <a:solidFill>
                  <a:schemeClr val="tx1">
                    <a:lumMod val="65000"/>
                    <a:lumOff val="35000"/>
                  </a:schemeClr>
                </a:solidFill>
              </a:rPr>
              <a:t>Xpert</a:t>
            </a:r>
            <a:r>
              <a:rPr lang="en-US" sz="2000" dirty="0">
                <a:solidFill>
                  <a:schemeClr val="tx1">
                    <a:lumMod val="65000"/>
                    <a:lumOff val="35000"/>
                  </a:schemeClr>
                </a:solidFill>
              </a:rPr>
              <a:t> MTB/RIF</a:t>
            </a:r>
            <a:r>
              <a:rPr lang="en-GB" sz="2000" dirty="0">
                <a:solidFill>
                  <a:schemeClr val="tx1">
                    <a:lumMod val="65000"/>
                    <a:lumOff val="35000"/>
                  </a:schemeClr>
                </a:solidFill>
              </a:rPr>
              <a:t> Ultra trace results*  </a:t>
            </a:r>
          </a:p>
          <a:p>
            <a:pPr marL="753283" lvl="1" indent="-251094" defTabSz="1004377">
              <a:spcBef>
                <a:spcPts val="549"/>
              </a:spcBef>
              <a:spcAft>
                <a:spcPts val="600"/>
              </a:spcAft>
              <a:defRPr/>
            </a:pPr>
            <a:r>
              <a:rPr lang="en-GB" sz="2000" dirty="0">
                <a:solidFill>
                  <a:schemeClr val="tx1">
                    <a:lumMod val="65000"/>
                    <a:lumOff val="35000"/>
                  </a:schemeClr>
                </a:solidFill>
              </a:rPr>
              <a:t>Additional sputum specimens may be needed for microscopy, culture and DST, depending on the NTP’s guidelines </a:t>
            </a:r>
            <a:r>
              <a:rPr lang="en-US" sz="2000" dirty="0">
                <a:solidFill>
                  <a:schemeClr val="tx1">
                    <a:lumMod val="65000"/>
                    <a:lumOff val="35000"/>
                  </a:schemeClr>
                </a:solidFill>
              </a:rPr>
              <a:t>[</a:t>
            </a:r>
            <a:r>
              <a:rPr lang="en-GB" sz="2000" dirty="0" err="1">
                <a:solidFill>
                  <a:schemeClr val="tx1">
                    <a:lumMod val="65000"/>
                    <a:lumOff val="35000"/>
                  </a:schemeClr>
                </a:solidFill>
              </a:rPr>
              <a:t>Xpert</a:t>
            </a:r>
            <a:r>
              <a:rPr lang="en-GB" sz="2000" dirty="0">
                <a:solidFill>
                  <a:schemeClr val="tx1">
                    <a:lumMod val="65000"/>
                    <a:lumOff val="35000"/>
                  </a:schemeClr>
                </a:solidFill>
              </a:rPr>
              <a:t> MTB/RIF </a:t>
            </a:r>
            <a:r>
              <a:rPr lang="en-US" sz="2000" dirty="0">
                <a:solidFill>
                  <a:schemeClr val="tx1">
                    <a:lumMod val="65000"/>
                    <a:lumOff val="35000"/>
                  </a:schemeClr>
                </a:solidFill>
              </a:rPr>
              <a:t>(</a:t>
            </a:r>
            <a:r>
              <a:rPr lang="en-GB" sz="2000" dirty="0">
                <a:solidFill>
                  <a:schemeClr val="tx1">
                    <a:lumMod val="65000"/>
                    <a:lumOff val="35000"/>
                  </a:schemeClr>
                </a:solidFill>
              </a:rPr>
              <a:t>Ultra</a:t>
            </a:r>
            <a:r>
              <a:rPr lang="en-US" sz="2000" dirty="0">
                <a:solidFill>
                  <a:schemeClr val="tx1">
                    <a:lumMod val="65000"/>
                    <a:lumOff val="35000"/>
                  </a:schemeClr>
                </a:solidFill>
              </a:rPr>
              <a:t>)</a:t>
            </a:r>
            <a:r>
              <a:rPr lang="en-GB" sz="2000" dirty="0">
                <a:solidFill>
                  <a:schemeClr val="tx1">
                    <a:lumMod val="65000"/>
                    <a:lumOff val="35000"/>
                  </a:schemeClr>
                </a:solidFill>
              </a:rPr>
              <a:t> are not recommended for monitoring patient treatment</a:t>
            </a:r>
            <a:r>
              <a:rPr lang="en-US" sz="2000" dirty="0">
                <a:solidFill>
                  <a:schemeClr val="tx1">
                    <a:lumMod val="65000"/>
                    <a:lumOff val="35000"/>
                  </a:schemeClr>
                </a:solidFill>
              </a:rPr>
              <a:t>]</a:t>
            </a:r>
            <a:endParaRPr lang="en-GB" sz="2000" dirty="0">
              <a:solidFill>
                <a:schemeClr val="tx1">
                  <a:lumMod val="65000"/>
                  <a:lumOff val="35000"/>
                </a:schemeClr>
              </a:solidFill>
            </a:endParaRPr>
          </a:p>
        </p:txBody>
      </p:sp>
      <p:sp>
        <p:nvSpPr>
          <p:cNvPr id="7" name="TextBox 6"/>
          <p:cNvSpPr txBox="1"/>
          <p:nvPr/>
        </p:nvSpPr>
        <p:spPr>
          <a:xfrm>
            <a:off x="5326856" y="6818335"/>
            <a:ext cx="3663182" cy="246221"/>
          </a:xfrm>
          <a:prstGeom prst="rect">
            <a:avLst/>
          </a:prstGeom>
          <a:noFill/>
        </p:spPr>
        <p:txBody>
          <a:bodyPr wrap="none" rtlCol="0">
            <a:spAutoFit/>
          </a:bodyPr>
          <a:lstStyle/>
          <a:p>
            <a:r>
              <a:rPr lang="en-GB" sz="1000" dirty="0">
                <a:solidFill>
                  <a:srgbClr val="DD1F26"/>
                </a:solidFill>
                <a:latin typeface="Calibri" charset="0"/>
                <a:ea typeface="Calibri" charset="0"/>
                <a:cs typeface="Calibri" charset="0"/>
              </a:rPr>
              <a:t>* http://</a:t>
            </a:r>
            <a:r>
              <a:rPr lang="en-GB" sz="1000" dirty="0" err="1">
                <a:solidFill>
                  <a:srgbClr val="DD1F26"/>
                </a:solidFill>
                <a:latin typeface="Calibri" charset="0"/>
                <a:ea typeface="Calibri" charset="0"/>
                <a:cs typeface="Calibri" charset="0"/>
              </a:rPr>
              <a:t>www.stoptb.org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wg</a:t>
            </a:r>
            <a:r>
              <a:rPr lang="en-GB" sz="1000" dirty="0">
                <a:solidFill>
                  <a:srgbClr val="DD1F26"/>
                </a:solidFill>
                <a:latin typeface="Calibri" charset="0"/>
                <a:ea typeface="Calibri" charset="0"/>
                <a:cs typeface="Calibri" charset="0"/>
              </a:rPr>
              <a:t>/</a:t>
            </a:r>
            <a:r>
              <a:rPr lang="en-GB" sz="1000" dirty="0" err="1">
                <a:solidFill>
                  <a:srgbClr val="DD1F26"/>
                </a:solidFill>
                <a:latin typeface="Calibri" charset="0"/>
                <a:ea typeface="Calibri" charset="0"/>
                <a:cs typeface="Calibri" charset="0"/>
              </a:rPr>
              <a:t>gli</a:t>
            </a:r>
            <a:r>
              <a:rPr lang="en-GB" sz="1000" dirty="0">
                <a:solidFill>
                  <a:srgbClr val="DD1F26"/>
                </a:solidFill>
                <a:latin typeface="Calibri" charset="0"/>
                <a:ea typeface="Calibri" charset="0"/>
                <a:cs typeface="Calibri" charset="0"/>
              </a:rPr>
              <a:t>/assets/documents/</a:t>
            </a:r>
            <a:r>
              <a:rPr lang="en-GB" sz="1000" dirty="0" err="1">
                <a:solidFill>
                  <a:srgbClr val="DD1F26"/>
                </a:solidFill>
                <a:latin typeface="Calibri" charset="0"/>
                <a:ea typeface="Calibri" charset="0"/>
                <a:cs typeface="Calibri" charset="0"/>
              </a:rPr>
              <a:t>GLI_ultra.pdf</a:t>
            </a:r>
            <a:endParaRPr lang="en-GB" sz="1000" dirty="0">
              <a:solidFill>
                <a:srgbClr val="DD1F26"/>
              </a:solidFill>
              <a:latin typeface="Calibri" charset="0"/>
              <a:ea typeface="Calibri" charset="0"/>
              <a:cs typeface="Calibri" charset="0"/>
            </a:endParaRPr>
          </a:p>
        </p:txBody>
      </p:sp>
      <p:sp>
        <p:nvSpPr>
          <p:cNvPr id="2" name="Title 3">
            <a:extLst>
              <a:ext uri="{FF2B5EF4-FFF2-40B4-BE49-F238E27FC236}">
                <a16:creationId xmlns:a16="http://schemas.microsoft.com/office/drawing/2014/main" id="{8EF52844-9F8B-8E43-BB56-B994C1D67FFB}"/>
              </a:ext>
            </a:extLst>
          </p:cNvPr>
          <p:cNvSpPr txBox="1">
            <a:spLocks/>
          </p:cNvSpPr>
          <p:nvPr/>
        </p:nvSpPr>
        <p:spPr>
          <a:xfrm>
            <a:off x="1204913" y="865002"/>
            <a:ext cx="8465343" cy="953161"/>
          </a:xfrm>
          <a:prstGeom prst="rect">
            <a:avLst/>
          </a:prstGeom>
        </p:spPr>
        <p:txBody>
          <a:bodyPr vert="horz" wrap="square" lIns="0" tIns="0" rIns="0" bIns="0" rtlCol="0" anchor="ctr">
            <a:noAutofit/>
          </a:bodyPr>
          <a:lstStyle>
            <a:lvl1pPr algn="l" defTabSz="941831" rtl="0" eaLnBrk="1" latinLnBrk="0" hangingPunct="1">
              <a:lnSpc>
                <a:spcPct val="90000"/>
              </a:lnSpc>
              <a:spcBef>
                <a:spcPct val="0"/>
              </a:spcBef>
              <a:buNone/>
              <a:defRPr sz="2626" b="1" i="1" kern="1200">
                <a:solidFill>
                  <a:schemeClr val="tx1"/>
                </a:solidFill>
                <a:latin typeface="Trebuchet MS" charset="0"/>
                <a:ea typeface="Trebuchet MS" charset="0"/>
                <a:cs typeface="Trebuchet MS" charset="0"/>
              </a:defRPr>
            </a:lvl1pPr>
          </a:lstStyle>
          <a:p>
            <a:pPr fontAlgn="auto">
              <a:spcAft>
                <a:spcPts val="0"/>
              </a:spcAft>
            </a:pPr>
            <a:r>
              <a:rPr lang="en-US" sz="2800" dirty="0"/>
              <a:t>REQUIREMENTS, STORAGE &amp; TRANSPORT OF SPECIMENS: XPERT MTB/RIF (ULTRA)</a:t>
            </a:r>
            <a:endParaRPr lang="en-GB" sz="2800" dirty="0"/>
          </a:p>
        </p:txBody>
      </p:sp>
    </p:spTree>
    <p:extLst>
      <p:ext uri="{BB962C8B-B14F-4D97-AF65-F5344CB8AC3E}">
        <p14:creationId xmlns:p14="http://schemas.microsoft.com/office/powerpoint/2010/main" val="24478666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92085" y="2025242"/>
            <a:ext cx="7631223" cy="4611670"/>
          </a:xfrm>
        </p:spPr>
        <p:txBody>
          <a:bodyPr/>
          <a:lstStyle/>
          <a:p>
            <a:r>
              <a:rPr lang="en-GB" sz="2000" dirty="0">
                <a:solidFill>
                  <a:schemeClr val="tx1">
                    <a:lumMod val="65000"/>
                    <a:lumOff val="35000"/>
                  </a:schemeClr>
                </a:solidFill>
              </a:rPr>
              <a:t>Minimum volume: 1 ml, 2–4 ml samples are preferred</a:t>
            </a:r>
          </a:p>
          <a:p>
            <a:r>
              <a:rPr lang="en-US" sz="2000" dirty="0">
                <a:solidFill>
                  <a:schemeClr val="tx1">
                    <a:lumMod val="65000"/>
                    <a:lumOff val="35000"/>
                  </a:schemeClr>
                </a:solidFill>
              </a:rPr>
              <a:t>Storage / shipping conditions: </a:t>
            </a:r>
            <a:r>
              <a:rPr lang="en-GB" sz="2000" dirty="0">
                <a:solidFill>
                  <a:schemeClr val="tx1">
                    <a:lumMod val="65000"/>
                    <a:lumOff val="35000"/>
                  </a:schemeClr>
                </a:solidFill>
              </a:rPr>
              <a:t>For sputum samples being transported for Xpert MTB/RIF </a:t>
            </a:r>
            <a:r>
              <a:rPr lang="en-US" sz="2000" dirty="0">
                <a:solidFill>
                  <a:schemeClr val="tx1">
                    <a:lumMod val="65000"/>
                    <a:lumOff val="35000"/>
                  </a:schemeClr>
                </a:solidFill>
              </a:rPr>
              <a:t>(</a:t>
            </a:r>
            <a:r>
              <a:rPr lang="en-GB" sz="2000" dirty="0">
                <a:solidFill>
                  <a:schemeClr val="tx1">
                    <a:lumMod val="65000"/>
                    <a:lumOff val="35000"/>
                  </a:schemeClr>
                </a:solidFill>
              </a:rPr>
              <a:t>Ultra</a:t>
            </a:r>
            <a:r>
              <a:rPr lang="en-US" sz="2000" dirty="0">
                <a:solidFill>
                  <a:schemeClr val="tx1">
                    <a:lumMod val="65000"/>
                    <a:lumOff val="35000"/>
                  </a:schemeClr>
                </a:solidFill>
              </a:rPr>
              <a:t>)</a:t>
            </a:r>
            <a:r>
              <a:rPr lang="en-GB" sz="2000" dirty="0">
                <a:solidFill>
                  <a:schemeClr val="tx1">
                    <a:lumMod val="65000"/>
                    <a:lumOff val="35000"/>
                  </a:schemeClr>
                </a:solidFill>
              </a:rPr>
              <a:t> </a:t>
            </a:r>
            <a:r>
              <a:rPr lang="en-US" sz="2000" dirty="0">
                <a:solidFill>
                  <a:schemeClr val="tx1">
                    <a:lumMod val="65000"/>
                    <a:lumOff val="35000"/>
                  </a:schemeClr>
                </a:solidFill>
              </a:rPr>
              <a:t>testing, </a:t>
            </a:r>
            <a:r>
              <a:rPr lang="en-GB" sz="2000" dirty="0">
                <a:solidFill>
                  <a:schemeClr val="tx1">
                    <a:lumMod val="65000"/>
                    <a:lumOff val="35000"/>
                  </a:schemeClr>
                </a:solidFill>
              </a:rPr>
              <a:t>viability is not an issue</a:t>
            </a:r>
            <a:r>
              <a:rPr lang="en-US" sz="2000" dirty="0">
                <a:solidFill>
                  <a:schemeClr val="tx1">
                    <a:lumMod val="65000"/>
                    <a:lumOff val="35000"/>
                  </a:schemeClr>
                </a:solidFill>
              </a:rPr>
              <a:t>,</a:t>
            </a:r>
            <a:r>
              <a:rPr lang="en-GB" sz="2000" dirty="0">
                <a:solidFill>
                  <a:schemeClr val="tx1">
                    <a:lumMod val="65000"/>
                    <a:lumOff val="35000"/>
                  </a:schemeClr>
                </a:solidFill>
              </a:rPr>
              <a:t> but stability of nucleic acids is a consideration:</a:t>
            </a:r>
          </a:p>
          <a:p>
            <a:pPr marL="698690"/>
            <a:r>
              <a:rPr lang="en-GB" sz="2000" dirty="0">
                <a:solidFill>
                  <a:schemeClr val="tx1">
                    <a:lumMod val="65000"/>
                    <a:lumOff val="35000"/>
                  </a:schemeClr>
                </a:solidFill>
              </a:rPr>
              <a:t>Whenever possible, samples should be stored at 2-8 °C prior Xpert MTB/RIF (Ultra) testing and during transportation. If necessary, specimens may be stored at ambient temperature (max 35°C) for up to 3 days, then refrigerated at 2-8°C) </a:t>
            </a:r>
          </a:p>
          <a:p>
            <a:endParaRPr lang="en-US"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13" name="Title 3">
            <a:extLst>
              <a:ext uri="{FF2B5EF4-FFF2-40B4-BE49-F238E27FC236}">
                <a16:creationId xmlns:a16="http://schemas.microsoft.com/office/drawing/2014/main" id="{F8D6950C-6028-554A-9878-27FAF1FC923A}"/>
              </a:ext>
            </a:extLst>
          </p:cNvPr>
          <p:cNvSpPr txBox="1">
            <a:spLocks/>
          </p:cNvSpPr>
          <p:nvPr/>
        </p:nvSpPr>
        <p:spPr>
          <a:xfrm>
            <a:off x="1204913" y="865002"/>
            <a:ext cx="8465343" cy="953161"/>
          </a:xfrm>
          <a:prstGeom prst="rect">
            <a:avLst/>
          </a:prstGeom>
        </p:spPr>
        <p:txBody>
          <a:bodyPr vert="horz" wrap="square" lIns="0" tIns="0" rIns="0" bIns="0" rtlCol="0" anchor="ctr">
            <a:noAutofit/>
          </a:bodyPr>
          <a:lstStyle>
            <a:lvl1pPr algn="l" defTabSz="941831" rtl="0" eaLnBrk="1" latinLnBrk="0" hangingPunct="1">
              <a:lnSpc>
                <a:spcPct val="90000"/>
              </a:lnSpc>
              <a:spcBef>
                <a:spcPct val="0"/>
              </a:spcBef>
              <a:buNone/>
              <a:defRPr sz="2626" b="1" i="1" kern="1200">
                <a:solidFill>
                  <a:schemeClr val="tx1"/>
                </a:solidFill>
                <a:latin typeface="Trebuchet MS" charset="0"/>
                <a:ea typeface="Trebuchet MS" charset="0"/>
                <a:cs typeface="Trebuchet MS" charset="0"/>
              </a:defRPr>
            </a:lvl1pPr>
          </a:lstStyle>
          <a:p>
            <a:pPr fontAlgn="auto">
              <a:spcAft>
                <a:spcPts val="0"/>
              </a:spcAft>
            </a:pPr>
            <a:r>
              <a:rPr lang="en-US" sz="2800" dirty="0"/>
              <a:t>REQUIREMENTS, STORAGE &amp; TRANSPORT OF SPECIMENS: XPERT MTB/RIF (ULTRA)</a:t>
            </a:r>
            <a:endParaRPr lang="en-GB" sz="2800" dirty="0"/>
          </a:p>
        </p:txBody>
      </p:sp>
    </p:spTree>
    <p:extLst>
      <p:ext uri="{BB962C8B-B14F-4D97-AF65-F5344CB8AC3E}">
        <p14:creationId xmlns:p14="http://schemas.microsoft.com/office/powerpoint/2010/main" val="7500979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3EDAC6C8-746D-0147-BAA3-062B7F8DF186}"/>
              </a:ext>
            </a:extLst>
          </p:cNvPr>
          <p:cNvSpPr txBox="1">
            <a:spLocks/>
          </p:cNvSpPr>
          <p:nvPr/>
        </p:nvSpPr>
        <p:spPr>
          <a:xfrm>
            <a:off x="1204913" y="865002"/>
            <a:ext cx="8465343" cy="953161"/>
          </a:xfrm>
          <a:prstGeom prst="rect">
            <a:avLst/>
          </a:prstGeom>
        </p:spPr>
        <p:txBody>
          <a:bodyPr vert="horz" wrap="square" lIns="0" tIns="0" rIns="0" bIns="0" rtlCol="0" anchor="ctr">
            <a:noAutofit/>
          </a:bodyPr>
          <a:lstStyle>
            <a:lvl1pPr algn="l" defTabSz="941831" rtl="0" eaLnBrk="1" latinLnBrk="0" hangingPunct="1">
              <a:lnSpc>
                <a:spcPct val="90000"/>
              </a:lnSpc>
              <a:spcBef>
                <a:spcPct val="0"/>
              </a:spcBef>
              <a:buNone/>
              <a:defRPr sz="2626" b="1" i="1" kern="1200">
                <a:solidFill>
                  <a:schemeClr val="tx1"/>
                </a:solidFill>
                <a:latin typeface="Trebuchet MS" charset="0"/>
                <a:ea typeface="Trebuchet MS" charset="0"/>
                <a:cs typeface="Trebuchet MS" charset="0"/>
              </a:defRPr>
            </a:lvl1pPr>
          </a:lstStyle>
          <a:p>
            <a:pPr fontAlgn="auto">
              <a:spcAft>
                <a:spcPts val="0"/>
              </a:spcAft>
            </a:pPr>
            <a:r>
              <a:rPr lang="en-US" sz="2800" dirty="0"/>
              <a:t>REQUIREMENTS, STORAGE &amp; TRANSPORT OF SPECIMENS: NUCLEIC AMPLIFICATION TESTING</a:t>
            </a:r>
            <a:endParaRPr lang="en-GB" sz="2800" dirty="0"/>
          </a:p>
        </p:txBody>
      </p:sp>
      <p:sp>
        <p:nvSpPr>
          <p:cNvPr id="7" name="Content Placeholder 1">
            <a:extLst>
              <a:ext uri="{FF2B5EF4-FFF2-40B4-BE49-F238E27FC236}">
                <a16:creationId xmlns:a16="http://schemas.microsoft.com/office/drawing/2014/main" id="{3608839B-1C90-3C45-8504-125771494324}"/>
              </a:ext>
            </a:extLst>
          </p:cNvPr>
          <p:cNvSpPr txBox="1">
            <a:spLocks noGrp="1"/>
          </p:cNvSpPr>
          <p:nvPr>
            <p:ph idx="1"/>
          </p:nvPr>
        </p:nvSpPr>
        <p:spPr>
          <a:prstGeom prst="rect">
            <a:avLst/>
          </a:prstGeom>
        </p:spPr>
        <p:txBody>
          <a:bodyPr vert="horz" lIns="0" tIns="0" rIns="0" bIns="0" rtlCol="0">
            <a:noAutofit/>
          </a:bodyPr>
          <a:lstStyle>
            <a:lvl1pPr marL="266690" indent="-266690" algn="l" defTabSz="941831" rtl="0" eaLnBrk="1" latinLnBrk="0" hangingPunct="1">
              <a:lnSpc>
                <a:spcPct val="100000"/>
              </a:lnSpc>
              <a:spcBef>
                <a:spcPts val="1030"/>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1pPr>
            <a:lvl2pPr marL="266690" indent="-266690" algn="l" defTabSz="941831" rtl="0" eaLnBrk="1" latinLnBrk="0" hangingPunct="1">
              <a:lnSpc>
                <a:spcPct val="100000"/>
              </a:lnSpc>
              <a:spcBef>
                <a:spcPts val="1030"/>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2pPr>
            <a:lvl3pPr marL="266690" indent="-266690" algn="l" defTabSz="941831" rtl="0" eaLnBrk="1" latinLnBrk="0" hangingPunct="1">
              <a:lnSpc>
                <a:spcPct val="100000"/>
              </a:lnSpc>
              <a:spcBef>
                <a:spcPts val="1030"/>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3pPr>
            <a:lvl4pPr marL="266690" indent="-266690" algn="l" defTabSz="941831" rtl="0" eaLnBrk="1" latinLnBrk="0" hangingPunct="1">
              <a:lnSpc>
                <a:spcPct val="100000"/>
              </a:lnSpc>
              <a:spcBef>
                <a:spcPts val="1030"/>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4pPr>
            <a:lvl5pPr marL="266690" indent="-266690" algn="l" defTabSz="941831" rtl="0" eaLnBrk="1" latinLnBrk="0" hangingPunct="1">
              <a:lnSpc>
                <a:spcPct val="100000"/>
              </a:lnSpc>
              <a:spcBef>
                <a:spcPts val="1030"/>
              </a:spcBef>
              <a:spcAft>
                <a:spcPts val="563"/>
              </a:spcAft>
              <a:buClr>
                <a:srgbClr val="DC1F26"/>
              </a:buClr>
              <a:buFont typeface="Wingdings" charset="2"/>
              <a:buChar char="§"/>
              <a:defRPr sz="1501" kern="1200">
                <a:solidFill>
                  <a:schemeClr val="tx1">
                    <a:lumMod val="50000"/>
                    <a:lumOff val="50000"/>
                  </a:schemeClr>
                </a:solidFill>
                <a:latin typeface="Trebuchet MS" charset="0"/>
                <a:ea typeface="Trebuchet MS" charset="0"/>
                <a:cs typeface="Trebuchet MS" charset="0"/>
              </a:defRPr>
            </a:lvl5pPr>
            <a:lvl6pPr marL="2590036"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6pPr>
            <a:lvl7pPr marL="3060951"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7pPr>
            <a:lvl8pPr marL="3531867"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8pPr>
            <a:lvl9pPr marL="4002782" indent="-235458" algn="l" defTabSz="941831" rtl="0" eaLnBrk="1" latinLnBrk="0" hangingPunct="1">
              <a:lnSpc>
                <a:spcPct val="90000"/>
              </a:lnSpc>
              <a:spcBef>
                <a:spcPts val="515"/>
              </a:spcBef>
              <a:buFont typeface="Arial" panose="020B0604020202020204" pitchFamily="34" charset="0"/>
              <a:buChar char="•"/>
              <a:defRPr sz="1854" kern="1200">
                <a:solidFill>
                  <a:schemeClr val="tx1"/>
                </a:solidFill>
                <a:latin typeface="+mn-lt"/>
                <a:ea typeface="+mn-ea"/>
                <a:cs typeface="+mn-cs"/>
              </a:defRPr>
            </a:lvl9pPr>
          </a:lstStyle>
          <a:p>
            <a:pPr fontAlgn="auto"/>
            <a:r>
              <a:rPr lang="en-US" sz="2000" dirty="0">
                <a:solidFill>
                  <a:schemeClr val="tx1">
                    <a:lumMod val="65000"/>
                    <a:lumOff val="35000"/>
                  </a:schemeClr>
                </a:solidFill>
              </a:rPr>
              <a:t>Number of samples: A single sputum sample is required</a:t>
            </a:r>
          </a:p>
          <a:p>
            <a:pPr fontAlgn="auto"/>
            <a:r>
              <a:rPr lang="en-GB" sz="2000" dirty="0">
                <a:solidFill>
                  <a:schemeClr val="tx1">
                    <a:lumMod val="65000"/>
                    <a:lumOff val="35000"/>
                  </a:schemeClr>
                </a:solidFill>
              </a:rPr>
              <a:t>Minimum volume: 1 ml, 2–4 ml samples are preferred</a:t>
            </a:r>
          </a:p>
          <a:p>
            <a:pPr fontAlgn="auto"/>
            <a:r>
              <a:rPr lang="en-US" sz="2000" dirty="0">
                <a:solidFill>
                  <a:schemeClr val="tx1">
                    <a:lumMod val="65000"/>
                    <a:lumOff val="35000"/>
                  </a:schemeClr>
                </a:solidFill>
              </a:rPr>
              <a:t>Storage / shipping conditions: </a:t>
            </a:r>
            <a:r>
              <a:rPr lang="en-GB" sz="2000" dirty="0">
                <a:solidFill>
                  <a:schemeClr val="tx1">
                    <a:lumMod val="65000"/>
                    <a:lumOff val="35000"/>
                  </a:schemeClr>
                </a:solidFill>
              </a:rPr>
              <a:t>For sputum samples being transported for </a:t>
            </a:r>
            <a:r>
              <a:rPr lang="en-US" sz="2000" dirty="0">
                <a:solidFill>
                  <a:schemeClr val="tx1">
                    <a:lumMod val="65000"/>
                    <a:lumOff val="35000"/>
                  </a:schemeClr>
                </a:solidFill>
              </a:rPr>
              <a:t>Line Probe Assay (LPA), </a:t>
            </a:r>
            <a:r>
              <a:rPr lang="en-GB" sz="2000" dirty="0">
                <a:solidFill>
                  <a:schemeClr val="tx1">
                    <a:lumMod val="65000"/>
                    <a:lumOff val="35000"/>
                  </a:schemeClr>
                </a:solidFill>
              </a:rPr>
              <a:t>viability is not an issue</a:t>
            </a:r>
            <a:r>
              <a:rPr lang="en-US" sz="2000" dirty="0">
                <a:solidFill>
                  <a:schemeClr val="tx1">
                    <a:lumMod val="65000"/>
                    <a:lumOff val="35000"/>
                  </a:schemeClr>
                </a:solidFill>
              </a:rPr>
              <a:t>,</a:t>
            </a:r>
            <a:r>
              <a:rPr lang="en-GB" sz="2000" dirty="0">
                <a:solidFill>
                  <a:schemeClr val="tx1">
                    <a:lumMod val="65000"/>
                    <a:lumOff val="35000"/>
                  </a:schemeClr>
                </a:solidFill>
              </a:rPr>
              <a:t> but stability of nucleic acids is a consideration</a:t>
            </a:r>
            <a:r>
              <a:rPr lang="en-US" sz="2000" dirty="0">
                <a:solidFill>
                  <a:schemeClr val="tx1">
                    <a:lumMod val="65000"/>
                    <a:lumOff val="35000"/>
                  </a:schemeClr>
                </a:solidFill>
              </a:rPr>
              <a:t>- see </a:t>
            </a:r>
            <a:r>
              <a:rPr lang="en-US" sz="2000" dirty="0" err="1">
                <a:solidFill>
                  <a:schemeClr val="tx1">
                    <a:lumMod val="65000"/>
                    <a:lumOff val="35000"/>
                  </a:schemeClr>
                </a:solidFill>
              </a:rPr>
              <a:t>Xpert</a:t>
            </a:r>
            <a:r>
              <a:rPr lang="en-US" sz="2000" dirty="0">
                <a:solidFill>
                  <a:schemeClr val="tx1">
                    <a:lumMod val="65000"/>
                    <a:lumOff val="35000"/>
                  </a:schemeClr>
                </a:solidFill>
              </a:rPr>
              <a:t> MTB/RIF (</a:t>
            </a:r>
            <a:r>
              <a:rPr lang="en-US" sz="2000" dirty="0">
                <a:solidFill>
                  <a:schemeClr val="tx1">
                    <a:lumMod val="75000"/>
                    <a:lumOff val="25000"/>
                  </a:schemeClr>
                </a:solidFill>
              </a:rPr>
              <a:t>Ultra</a:t>
            </a:r>
            <a:r>
              <a:rPr lang="en-US" sz="2000" dirty="0">
                <a:solidFill>
                  <a:schemeClr val="tx1">
                    <a:lumMod val="65000"/>
                    <a:lumOff val="35000"/>
                  </a:schemeClr>
                </a:solidFill>
              </a:rPr>
              <a:t>) recommendations</a:t>
            </a:r>
            <a:endParaRPr lang="en-GB" sz="2000" dirty="0">
              <a:solidFill>
                <a:schemeClr val="tx1">
                  <a:lumMod val="65000"/>
                  <a:lumOff val="35000"/>
                </a:schemeClr>
              </a:solidFill>
            </a:endParaRPr>
          </a:p>
          <a:p>
            <a:pPr marL="698690"/>
            <a:r>
              <a:rPr lang="en-US" sz="2000" dirty="0">
                <a:solidFill>
                  <a:schemeClr val="tx1">
                    <a:lumMod val="65000"/>
                    <a:lumOff val="35000"/>
                  </a:schemeClr>
                </a:solidFill>
              </a:rPr>
              <a:t>Note: s</a:t>
            </a:r>
            <a:r>
              <a:rPr lang="en-US" sz="2000" dirty="0">
                <a:solidFill>
                  <a:schemeClr val="tx1">
                    <a:lumMod val="75000"/>
                    <a:lumOff val="25000"/>
                  </a:schemeClr>
                </a:solidFill>
              </a:rPr>
              <a:t>ome </a:t>
            </a:r>
            <a:r>
              <a:rPr lang="en-ZA" sz="2000" dirty="0">
                <a:solidFill>
                  <a:schemeClr val="tx1">
                    <a:lumMod val="75000"/>
                    <a:lumOff val="25000"/>
                  </a:schemeClr>
                </a:solidFill>
              </a:rPr>
              <a:t>samples</a:t>
            </a:r>
            <a:r>
              <a:rPr lang="en-US" sz="2000" dirty="0">
                <a:solidFill>
                  <a:schemeClr val="tx1">
                    <a:lumMod val="75000"/>
                    <a:lumOff val="25000"/>
                  </a:schemeClr>
                </a:solidFill>
              </a:rPr>
              <a:t> may require additional culture and p</a:t>
            </a:r>
            <a:r>
              <a:rPr lang="en-ZA" sz="2000" dirty="0">
                <a:solidFill>
                  <a:schemeClr val="tx1">
                    <a:lumMod val="75000"/>
                    <a:lumOff val="25000"/>
                  </a:schemeClr>
                </a:solidFill>
              </a:rPr>
              <a:t>henotypic DST </a:t>
            </a:r>
            <a:r>
              <a:rPr lang="en-US" sz="2000" dirty="0">
                <a:solidFill>
                  <a:schemeClr val="tx1">
                    <a:lumMod val="75000"/>
                    <a:lumOff val="25000"/>
                  </a:schemeClr>
                </a:solidFill>
              </a:rPr>
              <a:t>if the LPA result detects r</a:t>
            </a:r>
            <a:r>
              <a:rPr lang="en-ZA" sz="2000" dirty="0">
                <a:solidFill>
                  <a:schemeClr val="tx1">
                    <a:lumMod val="75000"/>
                    <a:lumOff val="25000"/>
                  </a:schemeClr>
                </a:solidFill>
              </a:rPr>
              <a:t>esistance</a:t>
            </a:r>
            <a:r>
              <a:rPr lang="en-US" sz="2000" dirty="0">
                <a:solidFill>
                  <a:schemeClr val="tx1">
                    <a:lumMod val="75000"/>
                    <a:lumOff val="25000"/>
                  </a:schemeClr>
                </a:solidFill>
              </a:rPr>
              <a:t>. These samples require more </a:t>
            </a:r>
            <a:r>
              <a:rPr lang="en-ZA" sz="2000" dirty="0">
                <a:solidFill>
                  <a:schemeClr val="tx1">
                    <a:lumMod val="75000"/>
                    <a:lumOff val="25000"/>
                  </a:schemeClr>
                </a:solidFill>
              </a:rPr>
              <a:t>stringent handling</a:t>
            </a:r>
            <a:r>
              <a:rPr lang="en-US" sz="2000" dirty="0">
                <a:solidFill>
                  <a:schemeClr val="tx1">
                    <a:lumMod val="75000"/>
                    <a:lumOff val="25000"/>
                  </a:schemeClr>
                </a:solidFill>
              </a:rPr>
              <a:t> (see culture recommendations)</a:t>
            </a:r>
            <a:endParaRPr lang="en-US" sz="2000" dirty="0">
              <a:solidFill>
                <a:schemeClr val="tx1">
                  <a:lumMod val="65000"/>
                  <a:lumOff val="35000"/>
                </a:schemeClr>
              </a:solidFill>
            </a:endParaRPr>
          </a:p>
          <a:p>
            <a:pPr fontAlgn="auto"/>
            <a:endParaRPr lang="en-GB" sz="2000" dirty="0">
              <a:solidFill>
                <a:schemeClr val="tx1">
                  <a:lumMod val="65000"/>
                  <a:lumOff val="35000"/>
                </a:schemeClr>
              </a:solidFill>
            </a:endParaRPr>
          </a:p>
        </p:txBody>
      </p:sp>
    </p:spTree>
    <p:extLst>
      <p:ext uri="{BB962C8B-B14F-4D97-AF65-F5344CB8AC3E}">
        <p14:creationId xmlns:p14="http://schemas.microsoft.com/office/powerpoint/2010/main" val="17950589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a:solidFill>
                  <a:schemeClr val="tx1">
                    <a:lumMod val="65000"/>
                    <a:lumOff val="35000"/>
                  </a:schemeClr>
                </a:solidFill>
              </a:rPr>
              <a:t>Minimum volume: 3–5 ml</a:t>
            </a:r>
          </a:p>
          <a:p>
            <a:r>
              <a:rPr lang="en-GB" sz="2000" dirty="0">
                <a:solidFill>
                  <a:schemeClr val="tx1">
                    <a:lumMod val="65000"/>
                    <a:lumOff val="35000"/>
                  </a:schemeClr>
                </a:solidFill>
              </a:rPr>
              <a:t>The two most important considerations for transporting sputum specimens for culture tests, in addition to biosafety, are: </a:t>
            </a:r>
          </a:p>
          <a:p>
            <a:pPr marL="698690"/>
            <a:r>
              <a:rPr lang="en-GB" sz="2000" dirty="0">
                <a:solidFill>
                  <a:schemeClr val="tx1">
                    <a:lumMod val="65000"/>
                    <a:lumOff val="35000"/>
                  </a:schemeClr>
                </a:solidFill>
              </a:rPr>
              <a:t>Preserving the viability of the mycobacteria</a:t>
            </a:r>
          </a:p>
          <a:p>
            <a:pPr marL="698690"/>
            <a:r>
              <a:rPr lang="en-GB" sz="2000" dirty="0">
                <a:solidFill>
                  <a:schemeClr val="tx1">
                    <a:lumMod val="65000"/>
                    <a:lumOff val="35000"/>
                  </a:schemeClr>
                </a:solidFill>
              </a:rPr>
              <a:t>Inhibiting the growth of contaminating flora</a:t>
            </a:r>
          </a:p>
          <a:p>
            <a:r>
              <a:rPr lang="en-GB" sz="2000" dirty="0">
                <a:solidFill>
                  <a:schemeClr val="tx1">
                    <a:lumMod val="65000"/>
                    <a:lumOff val="35000"/>
                  </a:schemeClr>
                </a:solidFill>
              </a:rPr>
              <a:t>Viability of tubercle bacilli can be maintained for up to 7 days by keeping the specimens at 2–8°C</a:t>
            </a:r>
          </a:p>
          <a:p>
            <a:r>
              <a:rPr lang="en-GB" sz="2000" dirty="0">
                <a:solidFill>
                  <a:schemeClr val="tx1">
                    <a:lumMod val="65000"/>
                    <a:lumOff val="35000"/>
                  </a:schemeClr>
                </a:solidFill>
              </a:rPr>
              <a:t>Contaminating flora may grow under these conditions and result in increased contamination rates for the culture tests</a:t>
            </a:r>
          </a:p>
        </p:txBody>
      </p:sp>
      <p:sp>
        <p:nvSpPr>
          <p:cNvPr id="5" name="Title 3"/>
          <p:cNvSpPr>
            <a:spLocks noGrp="1"/>
          </p:cNvSpPr>
          <p:nvPr>
            <p:ph type="title"/>
          </p:nvPr>
        </p:nvSpPr>
        <p:spPr>
          <a:xfrm>
            <a:off x="1204913" y="960437"/>
            <a:ext cx="8465343" cy="953161"/>
          </a:xfrm>
        </p:spPr>
        <p:txBody>
          <a:bodyPr>
            <a:noAutofit/>
          </a:bodyPr>
          <a:lstStyle/>
          <a:p>
            <a:r>
              <a:rPr lang="en-US" sz="2800" dirty="0"/>
              <a:t>REQUIREMENTS, STORAGE &amp; TRANSPORT OF SPECIMENS: CULTURE</a:t>
            </a:r>
            <a:endParaRPr lang="en-GB" sz="2800" dirty="0"/>
          </a:p>
        </p:txBody>
      </p:sp>
    </p:spTree>
    <p:extLst>
      <p:ext uri="{BB962C8B-B14F-4D97-AF65-F5344CB8AC3E}">
        <p14:creationId xmlns:p14="http://schemas.microsoft.com/office/powerpoint/2010/main" val="2799874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4913" y="2255837"/>
            <a:ext cx="7631223" cy="4611670"/>
          </a:xfrm>
        </p:spPr>
        <p:txBody>
          <a:bodyPr/>
          <a:lstStyle/>
          <a:p>
            <a:r>
              <a:rPr lang="en-GB" sz="2000" dirty="0">
                <a:solidFill>
                  <a:schemeClr val="tx1">
                    <a:lumMod val="65000"/>
                    <a:lumOff val="35000"/>
                  </a:schemeClr>
                </a:solidFill>
              </a:rPr>
              <a:t>For solid culture, if the delay (storage and transport) exceeds 3 days and storage at 2–8°C is not possible, </a:t>
            </a:r>
            <a:r>
              <a:rPr lang="en-GB" sz="2000" dirty="0" err="1">
                <a:solidFill>
                  <a:schemeClr val="tx1">
                    <a:lumMod val="65000"/>
                    <a:lumOff val="35000"/>
                  </a:schemeClr>
                </a:solidFill>
              </a:rPr>
              <a:t>cetyl</a:t>
            </a:r>
            <a:r>
              <a:rPr lang="en-GB" sz="2000" dirty="0">
                <a:solidFill>
                  <a:schemeClr val="tx1">
                    <a:lumMod val="65000"/>
                    <a:lumOff val="35000"/>
                  </a:schemeClr>
                </a:solidFill>
              </a:rPr>
              <a:t> </a:t>
            </a:r>
            <a:r>
              <a:rPr lang="en-GB" sz="2000" dirty="0" err="1">
                <a:solidFill>
                  <a:schemeClr val="tx1">
                    <a:lumMod val="65000"/>
                    <a:lumOff val="35000"/>
                  </a:schemeClr>
                </a:solidFill>
              </a:rPr>
              <a:t>pyridinium</a:t>
            </a:r>
            <a:r>
              <a:rPr lang="en-GB" sz="2000" dirty="0">
                <a:solidFill>
                  <a:schemeClr val="tx1">
                    <a:lumMod val="65000"/>
                    <a:lumOff val="35000"/>
                  </a:schemeClr>
                </a:solidFill>
              </a:rPr>
              <a:t> chloride (CPC) may be added to the sputum specimen to inhibit growth of the contaminating flora</a:t>
            </a:r>
          </a:p>
          <a:p>
            <a:r>
              <a:rPr lang="en-GB" sz="2000" dirty="0">
                <a:solidFill>
                  <a:schemeClr val="tx1">
                    <a:lumMod val="65000"/>
                    <a:lumOff val="35000"/>
                  </a:schemeClr>
                </a:solidFill>
              </a:rPr>
              <a:t>Sputum specimens containing CPC must be stored at ambient temperature (20–30°C) and be delivered to the testing laboratory within 7 days </a:t>
            </a:r>
          </a:p>
          <a:p>
            <a:r>
              <a:rPr lang="en-GB" sz="2000" dirty="0">
                <a:solidFill>
                  <a:schemeClr val="tx1">
                    <a:lumMod val="65000"/>
                    <a:lumOff val="35000"/>
                  </a:schemeClr>
                </a:solidFill>
              </a:rPr>
              <a:t>CPC recrystallizes at cool temperatures which removes its ability to protect the specimen from contamination</a:t>
            </a:r>
          </a:p>
          <a:p>
            <a:r>
              <a:rPr lang="en-GB" sz="2000" dirty="0">
                <a:solidFill>
                  <a:schemeClr val="tx1">
                    <a:lumMod val="65000"/>
                    <a:lumOff val="35000"/>
                  </a:schemeClr>
                </a:solidFill>
              </a:rPr>
              <a:t>CPC can’t be used in liquid culture systems such as BACTEC  MGIT* </a:t>
            </a:r>
          </a:p>
          <a:p>
            <a:endParaRPr lang="en-GB" sz="2000" dirty="0"/>
          </a:p>
          <a:p>
            <a:endParaRPr lang="en-GB" sz="2000" dirty="0">
              <a:solidFill>
                <a:schemeClr val="tx1">
                  <a:lumMod val="65000"/>
                  <a:lumOff val="35000"/>
                </a:schemeClr>
              </a:solidFill>
            </a:endParaRPr>
          </a:p>
        </p:txBody>
      </p:sp>
      <p:sp>
        <p:nvSpPr>
          <p:cNvPr id="5" name="Title 3"/>
          <p:cNvSpPr>
            <a:spLocks noGrp="1"/>
          </p:cNvSpPr>
          <p:nvPr>
            <p:ph type="title"/>
          </p:nvPr>
        </p:nvSpPr>
        <p:spPr>
          <a:xfrm>
            <a:off x="1204913" y="884237"/>
            <a:ext cx="8465343" cy="953161"/>
          </a:xfrm>
        </p:spPr>
        <p:txBody>
          <a:bodyPr>
            <a:noAutofit/>
          </a:bodyPr>
          <a:lstStyle/>
          <a:p>
            <a:r>
              <a:rPr lang="en-US" sz="2800" dirty="0"/>
              <a:t>REQUIREMENTS, STORAGE &amp; TRANSPORT OF SPECIMENS: CULTURE</a:t>
            </a:r>
            <a:endParaRPr lang="en-GB" sz="2800" dirty="0"/>
          </a:p>
        </p:txBody>
      </p:sp>
      <p:sp>
        <p:nvSpPr>
          <p:cNvPr id="3" name="TextBox 2">
            <a:extLst>
              <a:ext uri="{FF2B5EF4-FFF2-40B4-BE49-F238E27FC236}">
                <a16:creationId xmlns:a16="http://schemas.microsoft.com/office/drawing/2014/main" id="{DCF50A78-3639-8E4C-9B3B-C511EA180E8D}"/>
              </a:ext>
            </a:extLst>
          </p:cNvPr>
          <p:cNvSpPr txBox="1"/>
          <p:nvPr/>
        </p:nvSpPr>
        <p:spPr>
          <a:xfrm>
            <a:off x="5555456" y="6744396"/>
            <a:ext cx="3454792" cy="246221"/>
          </a:xfrm>
          <a:prstGeom prst="rect">
            <a:avLst/>
          </a:prstGeom>
          <a:noFill/>
        </p:spPr>
        <p:txBody>
          <a:bodyPr wrap="none" rtlCol="0">
            <a:spAutoFit/>
          </a:bodyPr>
          <a:lstStyle/>
          <a:p>
            <a:r>
              <a:rPr lang="en-US" sz="1000" dirty="0">
                <a:solidFill>
                  <a:schemeClr val="accent2"/>
                </a:solidFill>
                <a:latin typeface="Calibri" panose="020F0502020204030204" pitchFamily="34" charset="0"/>
                <a:cs typeface="Calibri" panose="020F0502020204030204" pitchFamily="34" charset="0"/>
              </a:rPr>
              <a:t>* https://</a:t>
            </a:r>
            <a:r>
              <a:rPr lang="en-US" sz="1000" dirty="0" err="1">
                <a:solidFill>
                  <a:schemeClr val="accent2"/>
                </a:solidFill>
                <a:latin typeface="Calibri" panose="020F0502020204030204" pitchFamily="34" charset="0"/>
                <a:cs typeface="Calibri" panose="020F0502020204030204" pitchFamily="34" charset="0"/>
              </a:rPr>
              <a:t>www.ncbi.nlm.nih.gov</a:t>
            </a:r>
            <a:r>
              <a:rPr lang="en-US" sz="1000" dirty="0">
                <a:solidFill>
                  <a:schemeClr val="accent2"/>
                </a:solidFill>
                <a:latin typeface="Calibri" panose="020F0502020204030204" pitchFamily="34" charset="0"/>
                <a:cs typeface="Calibri" panose="020F0502020204030204" pitchFamily="34" charset="0"/>
              </a:rPr>
              <a:t>/</a:t>
            </a:r>
            <a:r>
              <a:rPr lang="en-US" sz="1000" dirty="0" err="1">
                <a:solidFill>
                  <a:schemeClr val="accent2"/>
                </a:solidFill>
                <a:latin typeface="Calibri" panose="020F0502020204030204" pitchFamily="34" charset="0"/>
                <a:cs typeface="Calibri" panose="020F0502020204030204" pitchFamily="34" charset="0"/>
              </a:rPr>
              <a:t>pmc</a:t>
            </a:r>
            <a:r>
              <a:rPr lang="en-US" sz="1000" dirty="0">
                <a:solidFill>
                  <a:schemeClr val="accent2"/>
                </a:solidFill>
                <a:latin typeface="Calibri" panose="020F0502020204030204" pitchFamily="34" charset="0"/>
                <a:cs typeface="Calibri" panose="020F0502020204030204" pitchFamily="34" charset="0"/>
              </a:rPr>
              <a:t>/articles/PMC5543576/</a:t>
            </a:r>
          </a:p>
        </p:txBody>
      </p:sp>
    </p:spTree>
    <p:extLst>
      <p:ext uri="{BB962C8B-B14F-4D97-AF65-F5344CB8AC3E}">
        <p14:creationId xmlns:p14="http://schemas.microsoft.com/office/powerpoint/2010/main" val="16471638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4913" y="2255837"/>
            <a:ext cx="7631223" cy="4611670"/>
          </a:xfrm>
        </p:spPr>
        <p:txBody>
          <a:bodyPr/>
          <a:lstStyle/>
          <a:p>
            <a:r>
              <a:rPr lang="en-GB" sz="2000" dirty="0">
                <a:solidFill>
                  <a:schemeClr val="tx1">
                    <a:lumMod val="65000"/>
                    <a:lumOff val="35000"/>
                  </a:schemeClr>
                </a:solidFill>
              </a:rPr>
              <a:t>Products that can be used instead of CPC to preserve specimens for culture are commercially available (e.g., </a:t>
            </a:r>
            <a:r>
              <a:rPr lang="en-GB" sz="2000" dirty="0" err="1">
                <a:solidFill>
                  <a:schemeClr val="tx1">
                    <a:lumMod val="65000"/>
                    <a:lumOff val="35000"/>
                  </a:schemeClr>
                </a:solidFill>
              </a:rPr>
              <a:t>OMNIgene•SPUTUM</a:t>
            </a:r>
            <a:r>
              <a:rPr lang="en-GB" sz="2000" dirty="0">
                <a:solidFill>
                  <a:schemeClr val="tx1">
                    <a:lumMod val="65000"/>
                    <a:lumOff val="35000"/>
                  </a:schemeClr>
                </a:solidFill>
              </a:rPr>
              <a:t> from DNA </a:t>
            </a:r>
            <a:r>
              <a:rPr lang="en-GB" sz="2000" dirty="0" err="1">
                <a:solidFill>
                  <a:schemeClr val="tx1">
                    <a:lumMod val="65000"/>
                    <a:lumOff val="35000"/>
                  </a:schemeClr>
                </a:solidFill>
              </a:rPr>
              <a:t>Genotek</a:t>
            </a:r>
            <a:r>
              <a:rPr lang="en-GB" sz="2000" dirty="0">
                <a:solidFill>
                  <a:schemeClr val="tx1">
                    <a:lumMod val="65000"/>
                    <a:lumOff val="35000"/>
                  </a:schemeClr>
                </a:solidFill>
              </a:rPr>
              <a:t> Ottawa, Canada)</a:t>
            </a:r>
          </a:p>
          <a:p>
            <a:r>
              <a:rPr lang="en-GB" sz="2000" dirty="0">
                <a:solidFill>
                  <a:schemeClr val="tx1">
                    <a:lumMod val="65000"/>
                    <a:lumOff val="35000"/>
                  </a:schemeClr>
                </a:solidFill>
              </a:rPr>
              <a:t>A recent WHO Technical Expert Group* meeting concluded that there is limited evidence that use of commercial transport products improves test performance compared to untreated specimens transported under ambient conditions for culture</a:t>
            </a:r>
          </a:p>
          <a:p>
            <a:endParaRPr lang="en-GB"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5" name="Title 3"/>
          <p:cNvSpPr>
            <a:spLocks noGrp="1"/>
          </p:cNvSpPr>
          <p:nvPr>
            <p:ph type="title"/>
          </p:nvPr>
        </p:nvSpPr>
        <p:spPr>
          <a:xfrm>
            <a:off x="1204913" y="987659"/>
            <a:ext cx="8465343" cy="953161"/>
          </a:xfrm>
        </p:spPr>
        <p:txBody>
          <a:bodyPr>
            <a:noAutofit/>
          </a:bodyPr>
          <a:lstStyle/>
          <a:p>
            <a:r>
              <a:rPr lang="en-US" sz="2800" dirty="0"/>
              <a:t>REQUIREMENTS, STORAGE &amp; TRANSPORT OF SPECIMENS: CULTURE</a:t>
            </a:r>
            <a:endParaRPr lang="en-GB" sz="2800" dirty="0"/>
          </a:p>
        </p:txBody>
      </p:sp>
      <p:sp>
        <p:nvSpPr>
          <p:cNvPr id="3" name="TextBox 2"/>
          <p:cNvSpPr txBox="1"/>
          <p:nvPr/>
        </p:nvSpPr>
        <p:spPr>
          <a:xfrm>
            <a:off x="4641056" y="6751637"/>
            <a:ext cx="4346062" cy="430887"/>
          </a:xfrm>
          <a:prstGeom prst="rect">
            <a:avLst/>
          </a:prstGeom>
          <a:noFill/>
        </p:spPr>
        <p:txBody>
          <a:bodyPr wrap="none" rtlCol="0">
            <a:spAutoFit/>
          </a:bodyPr>
          <a:lstStyle/>
          <a:p>
            <a:r>
              <a:rPr lang="en-US" sz="1100">
                <a:solidFill>
                  <a:schemeClr val="accent2"/>
                </a:solidFill>
                <a:latin typeface="Calibri" charset="0"/>
                <a:ea typeface="Calibri" charset="0"/>
                <a:cs typeface="Calibri" charset="0"/>
              </a:rPr>
              <a:t>* http</a:t>
            </a:r>
            <a:r>
              <a:rPr lang="en-US" sz="1100" dirty="0">
                <a:solidFill>
                  <a:schemeClr val="accent2"/>
                </a:solidFill>
                <a:latin typeface="Calibri" charset="0"/>
                <a:ea typeface="Calibri" charset="0"/>
                <a:cs typeface="Calibri" charset="0"/>
              </a:rPr>
              <a:t>://</a:t>
            </a:r>
            <a:r>
              <a:rPr lang="en-US" sz="1100" dirty="0" err="1">
                <a:solidFill>
                  <a:schemeClr val="accent2"/>
                </a:solidFill>
                <a:latin typeface="Calibri" charset="0"/>
                <a:ea typeface="Calibri" charset="0"/>
                <a:cs typeface="Calibri" charset="0"/>
              </a:rPr>
              <a:t>www.who.int</a:t>
            </a:r>
            <a:r>
              <a:rPr lang="en-US" sz="1100" dirty="0">
                <a:solidFill>
                  <a:schemeClr val="accent2"/>
                </a:solidFill>
                <a:latin typeface="Calibri" charset="0"/>
                <a:ea typeface="Calibri" charset="0"/>
                <a:cs typeface="Calibri" charset="0"/>
              </a:rPr>
              <a:t>/</a:t>
            </a:r>
            <a:r>
              <a:rPr lang="en-US" sz="1100" dirty="0" err="1">
                <a:solidFill>
                  <a:schemeClr val="accent2"/>
                </a:solidFill>
                <a:latin typeface="Calibri" charset="0"/>
                <a:ea typeface="Calibri" charset="0"/>
                <a:cs typeface="Calibri" charset="0"/>
              </a:rPr>
              <a:t>tb</a:t>
            </a:r>
            <a:r>
              <a:rPr lang="en-US" sz="1100" dirty="0">
                <a:solidFill>
                  <a:schemeClr val="accent2"/>
                </a:solidFill>
                <a:latin typeface="Calibri" charset="0"/>
                <a:ea typeface="Calibri" charset="0"/>
                <a:cs typeface="Calibri" charset="0"/>
              </a:rPr>
              <a:t>/areas-of-work/laboratory/</a:t>
            </a:r>
            <a:r>
              <a:rPr lang="en-US" sz="1100" dirty="0" err="1">
                <a:solidFill>
                  <a:schemeClr val="accent2"/>
                </a:solidFill>
                <a:latin typeface="Calibri" charset="0"/>
                <a:ea typeface="Calibri" charset="0"/>
                <a:cs typeface="Calibri" charset="0"/>
              </a:rPr>
              <a:t>policy_statements</a:t>
            </a:r>
            <a:r>
              <a:rPr lang="en-US" sz="1100" dirty="0">
                <a:solidFill>
                  <a:schemeClr val="accent2"/>
                </a:solidFill>
                <a:latin typeface="Calibri" charset="0"/>
                <a:ea typeface="Calibri" charset="0"/>
                <a:cs typeface="Calibri" charset="0"/>
              </a:rPr>
              <a:t>/</a:t>
            </a:r>
          </a:p>
          <a:p>
            <a:endParaRPr lang="en-US" sz="1100" dirty="0">
              <a:solidFill>
                <a:schemeClr val="accent2"/>
              </a:solidFill>
              <a:latin typeface="Calibri" charset="0"/>
              <a:ea typeface="Calibri" charset="0"/>
              <a:cs typeface="Calibri" charset="0"/>
            </a:endParaRPr>
          </a:p>
        </p:txBody>
      </p:sp>
    </p:spTree>
    <p:extLst>
      <p:ext uri="{BB962C8B-B14F-4D97-AF65-F5344CB8AC3E}">
        <p14:creationId xmlns:p14="http://schemas.microsoft.com/office/powerpoint/2010/main" val="5063229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marL="117271" indent="0">
              <a:buNone/>
            </a:pPr>
            <a:r>
              <a:rPr lang="en-US" sz="2000" dirty="0">
                <a:solidFill>
                  <a:schemeClr val="tx1">
                    <a:lumMod val="65000"/>
                    <a:lumOff val="35000"/>
                  </a:schemeClr>
                </a:solidFill>
              </a:rPr>
              <a:t>At the end of this module, you will be able to:</a:t>
            </a:r>
          </a:p>
          <a:p>
            <a:pPr lvl="1"/>
            <a:r>
              <a:rPr lang="en-US" sz="2000" dirty="0">
                <a:solidFill>
                  <a:schemeClr val="tx1">
                    <a:lumMod val="65000"/>
                    <a:lumOff val="35000"/>
                  </a:schemeClr>
                </a:solidFill>
              </a:rPr>
              <a:t>Understand the principles of specimen referral systems</a:t>
            </a:r>
          </a:p>
          <a:p>
            <a:pPr lvl="1"/>
            <a:r>
              <a:rPr lang="en-GB" sz="2000" dirty="0">
                <a:solidFill>
                  <a:schemeClr val="tx1">
                    <a:lumMod val="65000"/>
                    <a:lumOff val="35000"/>
                  </a:schemeClr>
                </a:solidFill>
              </a:rPr>
              <a:t>List the TB-specific considerations and recommendations for specimen collection, storage, packaging and transport</a:t>
            </a:r>
          </a:p>
          <a:p>
            <a:pPr lvl="1"/>
            <a:r>
              <a:rPr lang="en-GB" sz="2000" dirty="0">
                <a:solidFill>
                  <a:schemeClr val="tx1">
                    <a:lumMod val="65000"/>
                    <a:lumOff val="35000"/>
                  </a:schemeClr>
                </a:solidFill>
              </a:rPr>
              <a:t>Describe the specimen collection, storage &amp; transport processes</a:t>
            </a:r>
          </a:p>
          <a:p>
            <a:pPr lvl="1"/>
            <a:r>
              <a:rPr lang="en-GB" sz="2000" dirty="0">
                <a:solidFill>
                  <a:schemeClr val="tx1">
                    <a:lumMod val="65000"/>
                    <a:lumOff val="35000"/>
                  </a:schemeClr>
                </a:solidFill>
              </a:rPr>
              <a:t>Tabulate quality indicators for monitoring the </a:t>
            </a:r>
            <a:r>
              <a:rPr lang="en-US" sz="2000" dirty="0">
                <a:solidFill>
                  <a:schemeClr val="tx1">
                    <a:lumMod val="65000"/>
                    <a:lumOff val="35000"/>
                  </a:schemeClr>
                </a:solidFill>
              </a:rPr>
              <a:t>specimen referral system</a:t>
            </a:r>
            <a:endParaRPr lang="en-GB" sz="2000" dirty="0">
              <a:solidFill>
                <a:schemeClr val="tx1">
                  <a:lumMod val="65000"/>
                  <a:lumOff val="35000"/>
                </a:schemeClr>
              </a:solidFill>
            </a:endParaRPr>
          </a:p>
          <a:p>
            <a:pPr marL="460171" indent="-342900"/>
            <a:endParaRPr lang="en-US" sz="2000" dirty="0">
              <a:solidFill>
                <a:schemeClr val="tx1">
                  <a:lumMod val="65000"/>
                  <a:lumOff val="35000"/>
                </a:schemeClr>
              </a:solidFill>
            </a:endParaRPr>
          </a:p>
          <a:p>
            <a:endParaRPr lang="en-US" sz="2000" dirty="0">
              <a:solidFill>
                <a:schemeClr val="tx1">
                  <a:lumMod val="65000"/>
                  <a:lumOff val="35000"/>
                </a:schemeClr>
              </a:solidFill>
            </a:endParaRPr>
          </a:p>
          <a:p>
            <a:endParaRPr lang="en-US" sz="2000" dirty="0">
              <a:solidFill>
                <a:schemeClr val="tx1">
                  <a:lumMod val="65000"/>
                  <a:lumOff val="35000"/>
                </a:schemeClr>
              </a:solidFill>
            </a:endParaRPr>
          </a:p>
          <a:p>
            <a:endParaRPr lang="en-US" sz="2000" dirty="0">
              <a:solidFill>
                <a:schemeClr val="tx1">
                  <a:lumMod val="65000"/>
                  <a:lumOff val="35000"/>
                </a:schemeClr>
              </a:solidFill>
            </a:endParaRPr>
          </a:p>
          <a:p>
            <a:endParaRPr lang="fr-FR" sz="2000" dirty="0">
              <a:solidFill>
                <a:schemeClr val="tx1">
                  <a:lumMod val="65000"/>
                  <a:lumOff val="35000"/>
                </a:schemeClr>
              </a:solidFill>
            </a:endParaRPr>
          </a:p>
        </p:txBody>
      </p:sp>
      <p:sp>
        <p:nvSpPr>
          <p:cNvPr id="2" name="Titre 1"/>
          <p:cNvSpPr>
            <a:spLocks noGrp="1"/>
          </p:cNvSpPr>
          <p:nvPr>
            <p:ph type="title"/>
          </p:nvPr>
        </p:nvSpPr>
        <p:spPr/>
        <p:txBody>
          <a:bodyPr>
            <a:normAutofit/>
          </a:bodyPr>
          <a:lstStyle/>
          <a:p>
            <a:r>
              <a:rPr lang="en-US" sz="2800" dirty="0"/>
              <a:t>LEARNING OBJECTIVES</a:t>
            </a:r>
          </a:p>
        </p:txBody>
      </p:sp>
    </p:spTree>
    <p:extLst>
      <p:ext uri="{BB962C8B-B14F-4D97-AF65-F5344CB8AC3E}">
        <p14:creationId xmlns:p14="http://schemas.microsoft.com/office/powerpoint/2010/main" val="290761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a:solidFill>
                  <a:schemeClr val="tx1">
                    <a:lumMod val="65000"/>
                    <a:lumOff val="35000"/>
                  </a:schemeClr>
                </a:solidFill>
              </a:rPr>
              <a:t>Little information is available on the stability of tubercle bacilli in specimens other than sputum</a:t>
            </a:r>
          </a:p>
          <a:p>
            <a:r>
              <a:rPr lang="en-GB" sz="2000" dirty="0" err="1">
                <a:solidFill>
                  <a:schemeClr val="tx1">
                    <a:lumMod val="65000"/>
                    <a:lumOff val="35000"/>
                  </a:schemeClr>
                </a:solidFill>
              </a:rPr>
              <a:t>Bronchoalveolar</a:t>
            </a:r>
            <a:r>
              <a:rPr lang="en-GB" sz="2000" dirty="0">
                <a:solidFill>
                  <a:schemeClr val="tx1">
                    <a:lumMod val="65000"/>
                    <a:lumOff val="35000"/>
                  </a:schemeClr>
                </a:solidFill>
              </a:rPr>
              <a:t> lavage fluid, neutralized gastric aspirates, tissue specimens and cerebrospinal fluid (CSF) should be transported to the testing laboratory immediately, preferably on the same day as collection</a:t>
            </a:r>
          </a:p>
          <a:p>
            <a:r>
              <a:rPr lang="en-GB" sz="2000" dirty="0">
                <a:solidFill>
                  <a:schemeClr val="tx1">
                    <a:lumMod val="65000"/>
                    <a:lumOff val="35000"/>
                  </a:schemeClr>
                </a:solidFill>
              </a:rPr>
              <a:t>Great care (i.e., storage and transport at the proper temperature, immediate transport to the laboratory, and immediate testing at the laboratory) must be taken to ensure the quality and utility of invasively obtained specimens such as tissue biopsies and CSF</a:t>
            </a:r>
            <a:r>
              <a:rPr lang="en-US" sz="2000" dirty="0">
                <a:solidFill>
                  <a:schemeClr val="tx1">
                    <a:lumMod val="65000"/>
                    <a:lumOff val="35000"/>
                  </a:schemeClr>
                </a:solidFill>
              </a:rPr>
              <a:t>. This is due</a:t>
            </a:r>
            <a:r>
              <a:rPr lang="en-ZA" sz="2000" dirty="0">
                <a:solidFill>
                  <a:schemeClr val="tx1">
                    <a:lumMod val="75000"/>
                    <a:lumOff val="25000"/>
                  </a:schemeClr>
                </a:solidFill>
              </a:rPr>
              <a:t> to the difficulty of obtaining repeat specimens for retesting and </a:t>
            </a:r>
            <a:r>
              <a:rPr lang="en-US" sz="2000" dirty="0">
                <a:solidFill>
                  <a:schemeClr val="tx1">
                    <a:lumMod val="75000"/>
                    <a:lumOff val="25000"/>
                  </a:schemeClr>
                </a:solidFill>
              </a:rPr>
              <a:t>the </a:t>
            </a:r>
            <a:r>
              <a:rPr lang="en-ZA" sz="2000" dirty="0">
                <a:solidFill>
                  <a:schemeClr val="tx1">
                    <a:lumMod val="75000"/>
                    <a:lumOff val="25000"/>
                  </a:schemeClr>
                </a:solidFill>
              </a:rPr>
              <a:t>urgent nature of testing on such samples</a:t>
            </a:r>
          </a:p>
          <a:p>
            <a:endParaRPr lang="en-GB" sz="2000" dirty="0">
              <a:solidFill>
                <a:schemeClr val="tx1">
                  <a:lumMod val="65000"/>
                  <a:lumOff val="35000"/>
                </a:schemeClr>
              </a:solidFill>
            </a:endParaRPr>
          </a:p>
        </p:txBody>
      </p:sp>
      <p:sp>
        <p:nvSpPr>
          <p:cNvPr id="5" name="Title 3"/>
          <p:cNvSpPr>
            <a:spLocks noGrp="1"/>
          </p:cNvSpPr>
          <p:nvPr>
            <p:ph type="title"/>
          </p:nvPr>
        </p:nvSpPr>
        <p:spPr>
          <a:xfrm>
            <a:off x="1204913" y="884237"/>
            <a:ext cx="8465343" cy="953161"/>
          </a:xfrm>
        </p:spPr>
        <p:txBody>
          <a:bodyPr>
            <a:noAutofit/>
          </a:bodyPr>
          <a:lstStyle/>
          <a:p>
            <a:r>
              <a:rPr lang="en-US" sz="2800" dirty="0"/>
              <a:t>REQUIREMENTS, STORAGE &amp; TRANSPORT OF SPECIMENS: OTHER THAN SPUTUM</a:t>
            </a:r>
            <a:endParaRPr lang="en-GB" sz="2800" dirty="0"/>
          </a:p>
        </p:txBody>
      </p:sp>
    </p:spTree>
    <p:extLst>
      <p:ext uri="{BB962C8B-B14F-4D97-AF65-F5344CB8AC3E}">
        <p14:creationId xmlns:p14="http://schemas.microsoft.com/office/powerpoint/2010/main" val="15023536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6751" y="2332037"/>
            <a:ext cx="7631223" cy="4611670"/>
          </a:xfrm>
        </p:spPr>
        <p:txBody>
          <a:bodyPr/>
          <a:lstStyle/>
          <a:p>
            <a:r>
              <a:rPr lang="en-US" sz="2000" dirty="0">
                <a:solidFill>
                  <a:schemeClr val="tx1">
                    <a:lumMod val="65000"/>
                    <a:lumOff val="35000"/>
                  </a:schemeClr>
                </a:solidFill>
              </a:rPr>
              <a:t>Specimens should be received by an individual designated for specimen reception at the laboratory</a:t>
            </a:r>
          </a:p>
          <a:p>
            <a:pPr lvl="1"/>
            <a:r>
              <a:rPr lang="en-US" sz="2000" dirty="0">
                <a:solidFill>
                  <a:schemeClr val="tx1">
                    <a:lumMod val="65000"/>
                    <a:lumOff val="35000"/>
                  </a:schemeClr>
                </a:solidFill>
              </a:rPr>
              <a:t>Laboratory signs Chain of Custody/shipment form to record receipt of specimens</a:t>
            </a:r>
          </a:p>
          <a:p>
            <a:pPr lvl="1"/>
            <a:r>
              <a:rPr lang="en-US" sz="2000" dirty="0">
                <a:solidFill>
                  <a:schemeClr val="tx1">
                    <a:lumMod val="65000"/>
                    <a:lumOff val="35000"/>
                  </a:schemeClr>
                </a:solidFill>
              </a:rPr>
              <a:t>Referral lab maintains a logbook where specimen received are recorded</a:t>
            </a:r>
          </a:p>
          <a:p>
            <a:pPr lvl="1"/>
            <a:r>
              <a:rPr lang="en-US" sz="2000" dirty="0">
                <a:solidFill>
                  <a:schemeClr val="tx1">
                    <a:lumMod val="65000"/>
                    <a:lumOff val="35000"/>
                  </a:schemeClr>
                </a:solidFill>
              </a:rPr>
              <a:t>Laboratory performs quality check of specimens against rejection criteria</a:t>
            </a:r>
          </a:p>
          <a:p>
            <a:r>
              <a:rPr lang="en-US" sz="2000" dirty="0">
                <a:solidFill>
                  <a:schemeClr val="tx1">
                    <a:lumMod val="65000"/>
                    <a:lumOff val="35000"/>
                  </a:schemeClr>
                </a:solidFill>
              </a:rPr>
              <a:t>Specimen reception area may also be collection point for results</a:t>
            </a:r>
          </a:p>
        </p:txBody>
      </p:sp>
      <p:sp>
        <p:nvSpPr>
          <p:cNvPr id="2" name="Title 1"/>
          <p:cNvSpPr>
            <a:spLocks noGrp="1"/>
          </p:cNvSpPr>
          <p:nvPr>
            <p:ph type="title"/>
          </p:nvPr>
        </p:nvSpPr>
        <p:spPr>
          <a:xfrm>
            <a:off x="1191238" y="884237"/>
            <a:ext cx="8664222" cy="953161"/>
          </a:xfrm>
        </p:spPr>
        <p:txBody>
          <a:bodyPr>
            <a:noAutofit/>
          </a:bodyPr>
          <a:lstStyle/>
          <a:p>
            <a:r>
              <a:rPr lang="en-US" sz="2800" dirty="0"/>
              <a:t>SPECIMEN RECEPTION AT LABORATORY: DROP OFF POINT</a:t>
            </a:r>
          </a:p>
        </p:txBody>
      </p:sp>
    </p:spTree>
    <p:extLst>
      <p:ext uri="{BB962C8B-B14F-4D97-AF65-F5344CB8AC3E}">
        <p14:creationId xmlns:p14="http://schemas.microsoft.com/office/powerpoint/2010/main" val="9112924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0FD5FC2A-0769-8043-BD95-F0BAF00B3667}"/>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5455"/>
          <a:stretch/>
        </p:blipFill>
        <p:spPr>
          <a:xfrm rot="5400000">
            <a:off x="3075416" y="-140923"/>
            <a:ext cx="3962400" cy="8755920"/>
          </a:xfrm>
        </p:spPr>
      </p:pic>
      <p:sp>
        <p:nvSpPr>
          <p:cNvPr id="2" name="Title 1"/>
          <p:cNvSpPr>
            <a:spLocks noGrp="1"/>
          </p:cNvSpPr>
          <p:nvPr>
            <p:ph type="title"/>
          </p:nvPr>
        </p:nvSpPr>
        <p:spPr>
          <a:xfrm>
            <a:off x="1288256" y="910076"/>
            <a:ext cx="9039701" cy="953161"/>
          </a:xfrm>
        </p:spPr>
        <p:txBody>
          <a:bodyPr>
            <a:noAutofit/>
          </a:bodyPr>
          <a:lstStyle/>
          <a:p>
            <a:r>
              <a:rPr lang="en-US" sz="2800" dirty="0"/>
              <a:t>EXAMPLE OF A TB SPECIMEN REFERRAL REGISTER* </a:t>
            </a:r>
          </a:p>
        </p:txBody>
      </p:sp>
      <p:sp>
        <p:nvSpPr>
          <p:cNvPr id="6" name="TextBox 5">
            <a:extLst>
              <a:ext uri="{FF2B5EF4-FFF2-40B4-BE49-F238E27FC236}">
                <a16:creationId xmlns:a16="http://schemas.microsoft.com/office/drawing/2014/main" id="{8471210E-6A44-FC45-8D0C-F4E71F7D7EDF}"/>
              </a:ext>
            </a:extLst>
          </p:cNvPr>
          <p:cNvSpPr txBox="1"/>
          <p:nvPr/>
        </p:nvSpPr>
        <p:spPr>
          <a:xfrm>
            <a:off x="4412456" y="6741391"/>
            <a:ext cx="4549643" cy="400110"/>
          </a:xfrm>
          <a:prstGeom prst="rect">
            <a:avLst/>
          </a:prstGeom>
          <a:noFill/>
        </p:spPr>
        <p:txBody>
          <a:bodyPr wrap="none" rtlCol="0">
            <a:spAutoFit/>
          </a:bodyPr>
          <a:lstStyle/>
          <a:p>
            <a:pPr fontAlgn="ctr"/>
            <a:r>
              <a:rPr lang="en-GB" sz="1000" dirty="0">
                <a:solidFill>
                  <a:schemeClr val="accent2"/>
                </a:solidFill>
                <a:latin typeface="Calibri" charset="0"/>
                <a:ea typeface="Calibri" charset="0"/>
                <a:cs typeface="Calibri" charset="0"/>
              </a:rPr>
              <a:t>* </a:t>
            </a:r>
            <a:r>
              <a:rPr lang="en-GB" sz="1000" dirty="0" err="1">
                <a:solidFill>
                  <a:schemeClr val="accent2"/>
                </a:solidFill>
                <a:latin typeface="Calibri" charset="0"/>
                <a:ea typeface="Calibri" charset="0"/>
                <a:cs typeface="Calibri" charset="0"/>
              </a:rPr>
              <a:t>www.stoptb.org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wg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gli</a:t>
            </a:r>
            <a:r>
              <a:rPr lang="en-GB" sz="1000" dirty="0">
                <a:solidFill>
                  <a:schemeClr val="accent2"/>
                </a:solidFill>
                <a:latin typeface="Calibri" charset="0"/>
                <a:ea typeface="Calibri" charset="0"/>
                <a:cs typeface="Calibri" charset="0"/>
              </a:rPr>
              <a:t>/assets/documents/</a:t>
            </a:r>
            <a:r>
              <a:rPr lang="en-GB" sz="1000" dirty="0" err="1">
                <a:solidFill>
                  <a:schemeClr val="accent2"/>
                </a:solidFill>
                <a:latin typeface="Calibri" charset="0"/>
                <a:ea typeface="Calibri" charset="0"/>
                <a:cs typeface="Calibri" charset="0"/>
              </a:rPr>
              <a:t>GLI_Guide_specimens_web_ready.pdf</a:t>
            </a:r>
            <a:br>
              <a:rPr lang="en-GB" sz="1000" dirty="0">
                <a:solidFill>
                  <a:schemeClr val="accent2"/>
                </a:solidFill>
                <a:latin typeface="Calibri" charset="0"/>
                <a:ea typeface="Calibri" charset="0"/>
                <a:cs typeface="Calibri" charset="0"/>
              </a:rPr>
            </a:br>
            <a:endParaRPr lang="en-GB" sz="1000" dirty="0">
              <a:solidFill>
                <a:schemeClr val="accent2"/>
              </a:solidFill>
              <a:latin typeface="Calibri" charset="0"/>
              <a:ea typeface="Calibri" charset="0"/>
              <a:cs typeface="Calibri" charset="0"/>
            </a:endParaRPr>
          </a:p>
        </p:txBody>
      </p:sp>
    </p:spTree>
    <p:extLst>
      <p:ext uri="{BB962C8B-B14F-4D97-AF65-F5344CB8AC3E}">
        <p14:creationId xmlns:p14="http://schemas.microsoft.com/office/powerpoint/2010/main" val="27907711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4279" y="2749760"/>
            <a:ext cx="7841856" cy="4224703"/>
          </a:xfrm>
        </p:spPr>
        <p:txBody>
          <a:bodyPr>
            <a:noAutofit/>
          </a:bodyPr>
          <a:lstStyle/>
          <a:p>
            <a:pPr marL="167860" lvl="1" indent="-235953" defTabSz="943813">
              <a:spcBef>
                <a:spcPts val="516"/>
              </a:spcBef>
              <a:spcAft>
                <a:spcPts val="564"/>
              </a:spcAft>
            </a:pPr>
            <a:r>
              <a:rPr lang="en-GB" sz="2000" dirty="0">
                <a:solidFill>
                  <a:schemeClr val="tx1">
                    <a:lumMod val="65000"/>
                    <a:lumOff val="35000"/>
                  </a:schemeClr>
                </a:solidFill>
              </a:rPr>
              <a:t>No or incomplete Laboratory Request Form </a:t>
            </a:r>
          </a:p>
          <a:p>
            <a:pPr marL="167860" lvl="1" indent="-235953" defTabSz="943813">
              <a:spcBef>
                <a:spcPts val="516"/>
              </a:spcBef>
              <a:spcAft>
                <a:spcPts val="564"/>
              </a:spcAft>
            </a:pPr>
            <a:r>
              <a:rPr lang="en-GB" sz="2000" dirty="0">
                <a:solidFill>
                  <a:schemeClr val="tx1">
                    <a:lumMod val="65000"/>
                    <a:lumOff val="35000"/>
                  </a:schemeClr>
                </a:solidFill>
              </a:rPr>
              <a:t>Specimen leaked in transit</a:t>
            </a:r>
            <a:endParaRPr lang="en-US" sz="2000" dirty="0">
              <a:solidFill>
                <a:schemeClr val="tx1">
                  <a:lumMod val="65000"/>
                  <a:lumOff val="35000"/>
                </a:schemeClr>
              </a:solidFill>
            </a:endParaRPr>
          </a:p>
          <a:p>
            <a:r>
              <a:rPr lang="en-GB" sz="2000" dirty="0">
                <a:solidFill>
                  <a:schemeClr val="tx1">
                    <a:lumMod val="65000"/>
                    <a:lumOff val="35000"/>
                  </a:schemeClr>
                </a:solidFill>
              </a:rPr>
              <a:t>Important to understand rejection criteria for Xpert MTB/RIF </a:t>
            </a:r>
            <a:r>
              <a:rPr lang="en-US" sz="2000" dirty="0">
                <a:solidFill>
                  <a:schemeClr val="tx1">
                    <a:lumMod val="65000"/>
                    <a:lumOff val="35000"/>
                  </a:schemeClr>
                </a:solidFill>
              </a:rPr>
              <a:t>(Ultra)</a:t>
            </a:r>
            <a:r>
              <a:rPr lang="en-GB" sz="2000" dirty="0">
                <a:solidFill>
                  <a:schemeClr val="tx1">
                    <a:lumMod val="65000"/>
                    <a:lumOff val="35000"/>
                  </a:schemeClr>
                </a:solidFill>
              </a:rPr>
              <a:t>:</a:t>
            </a:r>
          </a:p>
          <a:p>
            <a:pPr marL="707860" lvl="1" indent="-235953" defTabSz="943813">
              <a:spcBef>
                <a:spcPts val="516"/>
              </a:spcBef>
              <a:spcAft>
                <a:spcPts val="564"/>
              </a:spcAft>
            </a:pPr>
            <a:r>
              <a:rPr lang="en-GB" sz="2000" dirty="0">
                <a:solidFill>
                  <a:schemeClr val="tx1">
                    <a:lumMod val="65000"/>
                    <a:lumOff val="35000"/>
                  </a:schemeClr>
                </a:solidFill>
              </a:rPr>
              <a:t>Less than 1ml specimen</a:t>
            </a:r>
          </a:p>
          <a:p>
            <a:pPr marL="707860" lvl="1" indent="-235953" defTabSz="943813">
              <a:spcBef>
                <a:spcPts val="516"/>
              </a:spcBef>
              <a:spcAft>
                <a:spcPts val="564"/>
              </a:spcAft>
            </a:pPr>
            <a:r>
              <a:rPr lang="en-GB" sz="2000" dirty="0">
                <a:solidFill>
                  <a:schemeClr val="tx1">
                    <a:lumMod val="65000"/>
                    <a:lumOff val="35000"/>
                  </a:schemeClr>
                </a:solidFill>
              </a:rPr>
              <a:t>Particles in specimen</a:t>
            </a:r>
          </a:p>
          <a:p>
            <a:pPr marL="707860" lvl="1" indent="-235953" defTabSz="943813">
              <a:spcBef>
                <a:spcPts val="516"/>
              </a:spcBef>
              <a:spcAft>
                <a:spcPts val="564"/>
              </a:spcAft>
            </a:pPr>
            <a:r>
              <a:rPr lang="en-GB" sz="2000" dirty="0">
                <a:solidFill>
                  <a:schemeClr val="tx1">
                    <a:lumMod val="65000"/>
                    <a:lumOff val="35000"/>
                  </a:schemeClr>
                </a:solidFill>
              </a:rPr>
              <a:t>Specimen not suitable, i.e. urine, stool, blood </a:t>
            </a:r>
          </a:p>
          <a:p>
            <a:pPr marL="707860" lvl="1" indent="-235953" defTabSz="943813">
              <a:spcBef>
                <a:spcPts val="516"/>
              </a:spcBef>
              <a:spcAft>
                <a:spcPts val="564"/>
              </a:spcAft>
            </a:pPr>
            <a:r>
              <a:rPr lang="en-GB" sz="2000" dirty="0">
                <a:solidFill>
                  <a:schemeClr val="tx1">
                    <a:lumMod val="65000"/>
                    <a:lumOff val="35000"/>
                  </a:schemeClr>
                </a:solidFill>
              </a:rPr>
              <a:t>ALSO- general sample rejection  criteria (see previous)</a:t>
            </a:r>
          </a:p>
          <a:p>
            <a:pPr marL="707860" lvl="1" indent="-235953" defTabSz="943813">
              <a:spcBef>
                <a:spcPts val="516"/>
              </a:spcBef>
              <a:spcAft>
                <a:spcPts val="564"/>
              </a:spcAft>
            </a:pPr>
            <a:endParaRPr lang="en-GB" sz="2000" dirty="0">
              <a:solidFill>
                <a:schemeClr val="tx1">
                  <a:lumMod val="65000"/>
                  <a:lumOff val="35000"/>
                </a:schemeClr>
              </a:solidFill>
            </a:endParaRPr>
          </a:p>
        </p:txBody>
      </p:sp>
      <p:sp>
        <p:nvSpPr>
          <p:cNvPr id="2" name="Title 1"/>
          <p:cNvSpPr>
            <a:spLocks noGrp="1"/>
          </p:cNvSpPr>
          <p:nvPr>
            <p:ph type="title"/>
          </p:nvPr>
        </p:nvSpPr>
        <p:spPr/>
        <p:txBody>
          <a:bodyPr>
            <a:normAutofit fontScale="90000"/>
          </a:bodyPr>
          <a:lstStyle/>
          <a:p>
            <a:r>
              <a:rPr lang="en-GB" sz="2800" dirty="0"/>
              <a:t>SAMPLE REJECTION CRITERIA: XPERT</a:t>
            </a:r>
            <a:r>
              <a:rPr lang="en-US" sz="2800" dirty="0"/>
              <a:t> MTB/RIF (ULTRA)</a:t>
            </a:r>
            <a:endParaRPr lang="en-GB" sz="2800" dirty="0"/>
          </a:p>
        </p:txBody>
      </p:sp>
      <p:grpSp>
        <p:nvGrpSpPr>
          <p:cNvPr id="8" name="Group 7"/>
          <p:cNvGrpSpPr/>
          <p:nvPr/>
        </p:nvGrpSpPr>
        <p:grpSpPr>
          <a:xfrm>
            <a:off x="994279" y="1722437"/>
            <a:ext cx="6494096" cy="637188"/>
            <a:chOff x="1058082" y="1811133"/>
            <a:chExt cx="6910818" cy="678076"/>
          </a:xfrm>
        </p:grpSpPr>
        <p:sp>
          <p:nvSpPr>
            <p:cNvPr id="9" name="Rectangle 8"/>
            <p:cNvSpPr/>
            <p:nvPr/>
          </p:nvSpPr>
          <p:spPr>
            <a:xfrm>
              <a:off x="1605769" y="1971459"/>
              <a:ext cx="5689600" cy="386384"/>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lIns="85787" tIns="42894" rIns="85787" bIns="42894" rtlCol="0" anchor="ctr"/>
            <a:lstStyle/>
            <a:p>
              <a:pPr algn="ctr" defTabSz="857841"/>
              <a:endParaRPr lang="en-US" sz="1858">
                <a:solidFill>
                  <a:prstClr val="white"/>
                </a:solidFill>
              </a:endParaRPr>
            </a:p>
          </p:txBody>
        </p:sp>
        <p:sp>
          <p:nvSpPr>
            <p:cNvPr id="13" name="TextBox 12"/>
            <p:cNvSpPr txBox="1"/>
            <p:nvPr/>
          </p:nvSpPr>
          <p:spPr>
            <a:xfrm>
              <a:off x="1778484" y="2031798"/>
              <a:ext cx="6190416" cy="261203"/>
            </a:xfrm>
            <a:prstGeom prst="rect">
              <a:avLst/>
            </a:prstGeom>
            <a:noFill/>
          </p:spPr>
          <p:txBody>
            <a:bodyPr wrap="square" lIns="85787" tIns="42894" rIns="85787" bIns="42894" rtlCol="0">
              <a:spAutoFit/>
            </a:bodyPr>
            <a:lstStyle/>
            <a:p>
              <a:pPr defTabSz="857841">
                <a:defRPr/>
              </a:pPr>
              <a:r>
                <a:rPr lang="en-US" sz="1032" dirty="0">
                  <a:solidFill>
                    <a:prstClr val="white"/>
                  </a:solidFill>
                  <a:latin typeface="Trebuchet MS" charset="0"/>
                  <a:ea typeface="Trebuchet MS" charset="0"/>
                  <a:cs typeface="Trebuchet MS" charset="0"/>
                </a:rPr>
                <a:t>To be customized by each country </a:t>
              </a:r>
              <a:endParaRPr lang="en-US" sz="1032" u="sng" dirty="0">
                <a:solidFill>
                  <a:prstClr val="white"/>
                </a:solidFill>
                <a:latin typeface="Trebuchet MS" charset="0"/>
                <a:ea typeface="Trebuchet MS" charset="0"/>
                <a:cs typeface="Trebuchet MS" charset="0"/>
              </a:endParaRPr>
            </a:p>
          </p:txBody>
        </p:sp>
        <p:pic>
          <p:nvPicPr>
            <p:cNvPr id="14" name="Picture 1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058082" y="1811133"/>
              <a:ext cx="680400" cy="678076"/>
            </a:xfrm>
            <a:prstGeom prst="rect">
              <a:avLst/>
            </a:prstGeom>
          </p:spPr>
        </p:pic>
      </p:grpSp>
    </p:spTree>
    <p:extLst>
      <p:ext uri="{BB962C8B-B14F-4D97-AF65-F5344CB8AC3E}">
        <p14:creationId xmlns:p14="http://schemas.microsoft.com/office/powerpoint/2010/main" val="7943673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4914" y="2027237"/>
            <a:ext cx="7631223" cy="4611670"/>
          </a:xfrm>
        </p:spPr>
        <p:txBody>
          <a:bodyPr/>
          <a:lstStyle/>
          <a:p>
            <a:r>
              <a:rPr lang="en-US" sz="2000" dirty="0">
                <a:solidFill>
                  <a:schemeClr val="tx1">
                    <a:lumMod val="65000"/>
                    <a:lumOff val="35000"/>
                  </a:schemeClr>
                </a:solidFill>
              </a:rPr>
              <a:t>An electronic reporting system is recommended for reporting results to clinicians* </a:t>
            </a:r>
          </a:p>
          <a:p>
            <a:r>
              <a:rPr lang="en-US" sz="2000" dirty="0">
                <a:solidFill>
                  <a:schemeClr val="tx1">
                    <a:lumMod val="65000"/>
                    <a:lumOff val="35000"/>
                  </a:schemeClr>
                </a:solidFill>
              </a:rPr>
              <a:t>If a paper-based system in used:</a:t>
            </a:r>
          </a:p>
          <a:p>
            <a:pPr marL="889200" lvl="1" indent="-457200">
              <a:buFont typeface="+mj-lt"/>
              <a:buAutoNum type="arabicPeriod"/>
            </a:pPr>
            <a:r>
              <a:rPr lang="en-US" sz="2000" dirty="0">
                <a:solidFill>
                  <a:schemeClr val="tx1">
                    <a:lumMod val="65000"/>
                    <a:lumOff val="35000"/>
                  </a:schemeClr>
                </a:solidFill>
              </a:rPr>
              <a:t>Results should follow the same transportation route/ mechanism as specimens (in reverse), if paper result is returned</a:t>
            </a:r>
          </a:p>
          <a:p>
            <a:pPr marL="889200" lvl="1" indent="-457200">
              <a:buFont typeface="+mj-lt"/>
              <a:buAutoNum type="arabicPeriod"/>
            </a:pPr>
            <a:r>
              <a:rPr lang="en-US" sz="2000" dirty="0">
                <a:solidFill>
                  <a:schemeClr val="tx1">
                    <a:lumMod val="65000"/>
                    <a:lumOff val="35000"/>
                  </a:schemeClr>
                </a:solidFill>
              </a:rPr>
              <a:t>Other supplies may also be collected at the same time and brought to the health facility</a:t>
            </a:r>
          </a:p>
          <a:p>
            <a:pPr marL="889200" lvl="1" indent="-457200">
              <a:buFont typeface="+mj-lt"/>
              <a:buAutoNum type="arabicPeriod"/>
            </a:pPr>
            <a:r>
              <a:rPr lang="en-US" sz="2000" dirty="0">
                <a:solidFill>
                  <a:schemeClr val="tx1">
                    <a:lumMod val="65000"/>
                    <a:lumOff val="35000"/>
                  </a:schemeClr>
                </a:solidFill>
              </a:rPr>
              <a:t>Results can be collected when specimens are dropped off at the laboratory</a:t>
            </a:r>
          </a:p>
          <a:p>
            <a:pPr marL="889200" lvl="1" indent="-457200">
              <a:buFont typeface="+mj-lt"/>
              <a:buAutoNum type="arabicPeriod"/>
            </a:pPr>
            <a:r>
              <a:rPr lang="en-US" sz="2000" dirty="0">
                <a:solidFill>
                  <a:schemeClr val="tx1">
                    <a:lumMod val="65000"/>
                    <a:lumOff val="35000"/>
                  </a:schemeClr>
                </a:solidFill>
              </a:rPr>
              <a:t>Laboratory signs Chain of Custody/shipment form to record release of results</a:t>
            </a:r>
          </a:p>
          <a:p>
            <a:endParaRPr lang="en-US"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US" sz="2800" dirty="0"/>
              <a:t>RESULT DELIVERY &amp; ELECTRONIC REPORTING </a:t>
            </a:r>
          </a:p>
        </p:txBody>
      </p:sp>
      <p:sp>
        <p:nvSpPr>
          <p:cNvPr id="4" name="TextBox 3"/>
          <p:cNvSpPr txBox="1"/>
          <p:nvPr/>
        </p:nvSpPr>
        <p:spPr>
          <a:xfrm>
            <a:off x="4717256" y="6751474"/>
            <a:ext cx="4421403" cy="246221"/>
          </a:xfrm>
          <a:prstGeom prst="rect">
            <a:avLst/>
          </a:prstGeom>
          <a:noFill/>
        </p:spPr>
        <p:txBody>
          <a:bodyPr wrap="none" rtlCol="0">
            <a:spAutoFit/>
          </a:bodyPr>
          <a:lstStyle/>
          <a:p>
            <a:r>
              <a:rPr lang="en-GB" sz="1000" dirty="0">
                <a:solidFill>
                  <a:schemeClr val="accent2"/>
                </a:solidFill>
                <a:latin typeface="Calibri" charset="0"/>
                <a:ea typeface="Calibri" charset="0"/>
                <a:cs typeface="Calibri" charset="0"/>
              </a:rPr>
              <a:t>* http://</a:t>
            </a:r>
            <a:r>
              <a:rPr lang="en-GB" sz="1000" dirty="0" err="1">
                <a:solidFill>
                  <a:schemeClr val="accent2"/>
                </a:solidFill>
                <a:latin typeface="Calibri" charset="0"/>
                <a:ea typeface="Calibri" charset="0"/>
                <a:cs typeface="Calibri" charset="0"/>
              </a:rPr>
              <a:t>www.stoptb.org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wg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gli</a:t>
            </a:r>
            <a:r>
              <a:rPr lang="en-GB" sz="1000" dirty="0">
                <a:solidFill>
                  <a:schemeClr val="accent2"/>
                </a:solidFill>
                <a:latin typeface="Calibri" charset="0"/>
                <a:ea typeface="Calibri" charset="0"/>
                <a:cs typeface="Calibri" charset="0"/>
              </a:rPr>
              <a:t>/assets/documents/</a:t>
            </a:r>
            <a:r>
              <a:rPr lang="en-GB" sz="1000" dirty="0" err="1">
                <a:solidFill>
                  <a:schemeClr val="accent2"/>
                </a:solidFill>
                <a:latin typeface="Calibri" charset="0"/>
                <a:ea typeface="Calibri" charset="0"/>
                <a:cs typeface="Calibri" charset="0"/>
              </a:rPr>
              <a:t>gli_connectivity_guide.pdf</a:t>
            </a:r>
            <a:r>
              <a:rPr lang="en-GB" sz="1000" dirty="0">
                <a:solidFill>
                  <a:schemeClr val="accent2"/>
                </a:solidFill>
                <a:latin typeface="Calibri" charset="0"/>
                <a:ea typeface="Calibri" charset="0"/>
                <a:cs typeface="Calibri" charset="0"/>
              </a:rPr>
              <a:t> </a:t>
            </a:r>
          </a:p>
        </p:txBody>
      </p:sp>
    </p:spTree>
    <p:extLst>
      <p:ext uri="{BB962C8B-B14F-4D97-AF65-F5344CB8AC3E}">
        <p14:creationId xmlns:p14="http://schemas.microsoft.com/office/powerpoint/2010/main" val="20501879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F20E61-BFCD-6849-B132-157EF0CD62D6}"/>
              </a:ext>
            </a:extLst>
          </p:cNvPr>
          <p:cNvSpPr>
            <a:spLocks noGrp="1"/>
          </p:cNvSpPr>
          <p:nvPr>
            <p:ph idx="1"/>
          </p:nvPr>
        </p:nvSpPr>
        <p:spPr/>
        <p:txBody>
          <a:bodyPr/>
          <a:lstStyle/>
          <a:p>
            <a:r>
              <a:rPr lang="en-US" sz="2000" dirty="0">
                <a:solidFill>
                  <a:schemeClr val="tx1">
                    <a:lumMod val="65000"/>
                    <a:lumOff val="35000"/>
                  </a:schemeClr>
                </a:solidFill>
              </a:rPr>
              <a:t>Connectivity solutions typically comprise: </a:t>
            </a:r>
          </a:p>
          <a:p>
            <a:pPr marL="889200" lvl="1" indent="-457200">
              <a:buFont typeface="+mj-lt"/>
              <a:buAutoNum type="arabicPeriod"/>
            </a:pPr>
            <a:r>
              <a:rPr lang="en-US" sz="2000" dirty="0">
                <a:solidFill>
                  <a:schemeClr val="tx1">
                    <a:lumMod val="65000"/>
                    <a:lumOff val="35000"/>
                  </a:schemeClr>
                </a:solidFill>
              </a:rPr>
              <a:t>A connectable diagnostic device that produces electronic data, </a:t>
            </a:r>
          </a:p>
          <a:p>
            <a:pPr marL="889200" lvl="1" indent="-457200">
              <a:buFont typeface="+mj-lt"/>
              <a:buAutoNum type="arabicPeriod"/>
            </a:pPr>
            <a:r>
              <a:rPr lang="en-US" sz="2000" dirty="0">
                <a:solidFill>
                  <a:schemeClr val="tx1">
                    <a:lumMod val="65000"/>
                    <a:lumOff val="35000"/>
                  </a:schemeClr>
                </a:solidFill>
              </a:rPr>
              <a:t>A software platform that receives and interprets data, </a:t>
            </a:r>
          </a:p>
          <a:p>
            <a:pPr marL="889200" lvl="1" indent="-457200">
              <a:buFont typeface="+mj-lt"/>
              <a:buAutoNum type="arabicPeriod"/>
            </a:pPr>
            <a:r>
              <a:rPr lang="en-US" sz="2000" dirty="0">
                <a:solidFill>
                  <a:schemeClr val="tx1">
                    <a:lumMod val="65000"/>
                    <a:lumOff val="35000"/>
                  </a:schemeClr>
                </a:solidFill>
              </a:rPr>
              <a:t>A means to transmit data from the device to the software platform and to a server</a:t>
            </a:r>
          </a:p>
          <a:p>
            <a:r>
              <a:rPr lang="en-US" sz="2000" dirty="0">
                <a:solidFill>
                  <a:schemeClr val="tx1">
                    <a:lumMod val="65000"/>
                    <a:lumOff val="35000"/>
                  </a:schemeClr>
                </a:solidFill>
              </a:rPr>
              <a:t>Systems have been developed by Cepheid, USA (C360), </a:t>
            </a:r>
            <a:r>
              <a:rPr lang="en-US" sz="2000" dirty="0" err="1">
                <a:solidFill>
                  <a:schemeClr val="tx1">
                    <a:lumMod val="65000"/>
                    <a:lumOff val="35000"/>
                  </a:schemeClr>
                </a:solidFill>
              </a:rPr>
              <a:t>SystemOne</a:t>
            </a:r>
            <a:r>
              <a:rPr lang="en-US" sz="2000" dirty="0">
                <a:solidFill>
                  <a:schemeClr val="tx1">
                    <a:lumMod val="65000"/>
                    <a:lumOff val="35000"/>
                  </a:schemeClr>
                </a:solidFill>
              </a:rPr>
              <a:t> (</a:t>
            </a:r>
            <a:r>
              <a:rPr lang="en-US" sz="2000" dirty="0" err="1">
                <a:solidFill>
                  <a:schemeClr val="tx1">
                    <a:lumMod val="65000"/>
                    <a:lumOff val="35000"/>
                  </a:schemeClr>
                </a:solidFill>
              </a:rPr>
              <a:t>GxAlert</a:t>
            </a:r>
            <a:r>
              <a:rPr lang="en-US" sz="2000" dirty="0">
                <a:solidFill>
                  <a:schemeClr val="tx1">
                    <a:lumMod val="65000"/>
                    <a:lumOff val="35000"/>
                  </a:schemeClr>
                </a:solidFill>
              </a:rPr>
              <a:t>™/Aspect™), </a:t>
            </a:r>
            <a:r>
              <a:rPr lang="en-US" sz="2000" dirty="0" err="1">
                <a:solidFill>
                  <a:schemeClr val="tx1">
                    <a:lumMod val="65000"/>
                    <a:lumOff val="35000"/>
                  </a:schemeClr>
                </a:solidFill>
              </a:rPr>
              <a:t>Savics</a:t>
            </a:r>
            <a:r>
              <a:rPr lang="en-US" sz="2000" dirty="0">
                <a:solidFill>
                  <a:schemeClr val="tx1">
                    <a:lumMod val="65000"/>
                    <a:lumOff val="35000"/>
                  </a:schemeClr>
                </a:solidFill>
              </a:rPr>
              <a:t> (</a:t>
            </a:r>
            <a:r>
              <a:rPr lang="en-US" sz="2000" dirty="0" err="1">
                <a:solidFill>
                  <a:schemeClr val="tx1">
                    <a:lumMod val="65000"/>
                    <a:lumOff val="35000"/>
                  </a:schemeClr>
                </a:solidFill>
              </a:rPr>
              <a:t>DataToCare</a:t>
            </a:r>
            <a:r>
              <a:rPr lang="en-US" sz="2000" dirty="0">
                <a:solidFill>
                  <a:schemeClr val="tx1">
                    <a:lumMod val="65000"/>
                    <a:lumOff val="35000"/>
                  </a:schemeClr>
                </a:solidFill>
              </a:rPr>
              <a:t>™) and FIND (Connected Diagnostics Platform)</a:t>
            </a:r>
          </a:p>
          <a:p>
            <a:endParaRPr lang="en-US" sz="2000" dirty="0">
              <a:solidFill>
                <a:schemeClr val="tx1">
                  <a:lumMod val="65000"/>
                  <a:lumOff val="35000"/>
                </a:schemeClr>
              </a:solidFill>
            </a:endParaRPr>
          </a:p>
        </p:txBody>
      </p:sp>
      <p:sp>
        <p:nvSpPr>
          <p:cNvPr id="3" name="Title 2">
            <a:extLst>
              <a:ext uri="{FF2B5EF4-FFF2-40B4-BE49-F238E27FC236}">
                <a16:creationId xmlns:a16="http://schemas.microsoft.com/office/drawing/2014/main" id="{FB02DD83-C043-914A-A5C3-47598126A856}"/>
              </a:ext>
            </a:extLst>
          </p:cNvPr>
          <p:cNvSpPr>
            <a:spLocks noGrp="1"/>
          </p:cNvSpPr>
          <p:nvPr>
            <p:ph type="title"/>
          </p:nvPr>
        </p:nvSpPr>
        <p:spPr/>
        <p:txBody>
          <a:bodyPr/>
          <a:lstStyle/>
          <a:p>
            <a:r>
              <a:rPr lang="en-US" dirty="0"/>
              <a:t>RESULT DELIVERY &amp; ELECTRONIC REPORTING</a:t>
            </a:r>
          </a:p>
        </p:txBody>
      </p:sp>
    </p:spTree>
    <p:extLst>
      <p:ext uri="{BB962C8B-B14F-4D97-AF65-F5344CB8AC3E}">
        <p14:creationId xmlns:p14="http://schemas.microsoft.com/office/powerpoint/2010/main" val="42371456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F20E61-BFCD-6849-B132-157EF0CD62D6}"/>
              </a:ext>
            </a:extLst>
          </p:cNvPr>
          <p:cNvSpPr>
            <a:spLocks noGrp="1"/>
          </p:cNvSpPr>
          <p:nvPr>
            <p:ph idx="1"/>
          </p:nvPr>
        </p:nvSpPr>
        <p:spPr/>
        <p:txBody>
          <a:bodyPr/>
          <a:lstStyle/>
          <a:p>
            <a:r>
              <a:rPr lang="en-US" sz="2000" dirty="0">
                <a:solidFill>
                  <a:schemeClr val="tx1">
                    <a:lumMod val="65000"/>
                    <a:lumOff val="35000"/>
                  </a:schemeClr>
                </a:solidFill>
              </a:rPr>
              <a:t>Test results can be sent to the NTPs electronically as real-time data to assist with surveillance </a:t>
            </a:r>
          </a:p>
          <a:p>
            <a:r>
              <a:rPr lang="en-US" sz="2000" dirty="0">
                <a:solidFill>
                  <a:schemeClr val="tx1">
                    <a:lumMod val="65000"/>
                    <a:lumOff val="35000"/>
                  </a:schemeClr>
                </a:solidFill>
              </a:rPr>
              <a:t>Electronic reporting can enhance the capacity of NTPs to generate performance indicators and to provide the data needed for several of the top 10 indicators of the End TB Strategy</a:t>
            </a:r>
          </a:p>
          <a:p>
            <a:r>
              <a:rPr lang="en-US" sz="2000" dirty="0">
                <a:solidFill>
                  <a:schemeClr val="tx1">
                    <a:lumMod val="65000"/>
                    <a:lumOff val="35000"/>
                  </a:schemeClr>
                </a:solidFill>
              </a:rPr>
              <a:t>Another key feature of electronic systems are to send results automatically to clinicians and automatically into LIMSs and electronic registers</a:t>
            </a:r>
          </a:p>
        </p:txBody>
      </p:sp>
      <p:sp>
        <p:nvSpPr>
          <p:cNvPr id="3" name="Title 2">
            <a:extLst>
              <a:ext uri="{FF2B5EF4-FFF2-40B4-BE49-F238E27FC236}">
                <a16:creationId xmlns:a16="http://schemas.microsoft.com/office/drawing/2014/main" id="{FB02DD83-C043-914A-A5C3-47598126A856}"/>
              </a:ext>
            </a:extLst>
          </p:cNvPr>
          <p:cNvSpPr>
            <a:spLocks noGrp="1"/>
          </p:cNvSpPr>
          <p:nvPr>
            <p:ph type="title"/>
          </p:nvPr>
        </p:nvSpPr>
        <p:spPr/>
        <p:txBody>
          <a:bodyPr/>
          <a:lstStyle/>
          <a:p>
            <a:r>
              <a:rPr lang="en-US" dirty="0"/>
              <a:t>RESULT DELIVERY &amp; ELECTRONIC REPORTING</a:t>
            </a:r>
          </a:p>
        </p:txBody>
      </p:sp>
    </p:spTree>
    <p:extLst>
      <p:ext uri="{BB962C8B-B14F-4D97-AF65-F5344CB8AC3E}">
        <p14:creationId xmlns:p14="http://schemas.microsoft.com/office/powerpoint/2010/main" val="3700567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6DAAB4-3ECE-8249-A23F-AC5E4DC9190C}"/>
              </a:ext>
            </a:extLst>
          </p:cNvPr>
          <p:cNvSpPr>
            <a:spLocks noGrp="1"/>
          </p:cNvSpPr>
          <p:nvPr>
            <p:ph idx="1"/>
          </p:nvPr>
        </p:nvSpPr>
        <p:spPr/>
        <p:txBody>
          <a:bodyPr/>
          <a:lstStyle/>
          <a:p>
            <a:pPr>
              <a:defRPr/>
            </a:pPr>
            <a:r>
              <a:rPr lang="en-GB" sz="2000" dirty="0">
                <a:solidFill>
                  <a:schemeClr val="tx1">
                    <a:lumMod val="65000"/>
                    <a:lumOff val="35000"/>
                  </a:schemeClr>
                </a:solidFill>
              </a:rPr>
              <a:t>If specimens will be referred to a testing laboratory outside of the collection facility, they need to be packaged properly to ensure safe transit and quality control, and documented to track chain of custody:</a:t>
            </a:r>
          </a:p>
          <a:p>
            <a:pPr marL="753283" lvl="1" indent="-251094" defTabSz="1004377">
              <a:spcBef>
                <a:spcPts val="549"/>
              </a:spcBef>
              <a:spcAft>
                <a:spcPts val="600"/>
              </a:spcAft>
              <a:defRPr/>
            </a:pPr>
            <a:r>
              <a:rPr lang="en-GB" sz="1977" dirty="0">
                <a:solidFill>
                  <a:schemeClr val="tx1">
                    <a:lumMod val="65000"/>
                    <a:lumOff val="35000"/>
                  </a:schemeClr>
                </a:solidFill>
              </a:rPr>
              <a:t>Fill out requisition and shipping forms properly</a:t>
            </a:r>
          </a:p>
          <a:p>
            <a:pPr marL="753283" lvl="1" indent="-251094" defTabSz="1004377">
              <a:spcBef>
                <a:spcPts val="549"/>
              </a:spcBef>
              <a:spcAft>
                <a:spcPts val="600"/>
              </a:spcAft>
              <a:defRPr/>
            </a:pPr>
            <a:r>
              <a:rPr lang="en-GB" sz="1977" dirty="0">
                <a:solidFill>
                  <a:schemeClr val="tx1">
                    <a:lumMod val="65000"/>
                    <a:lumOff val="35000"/>
                  </a:schemeClr>
                </a:solidFill>
              </a:rPr>
              <a:t>Triple packaging for biosafety reasons</a:t>
            </a:r>
          </a:p>
          <a:p>
            <a:pPr marL="753283" lvl="1" indent="-251094" defTabSz="1004377">
              <a:spcBef>
                <a:spcPts val="549"/>
              </a:spcBef>
              <a:spcAft>
                <a:spcPts val="600"/>
              </a:spcAft>
              <a:defRPr/>
            </a:pPr>
            <a:r>
              <a:rPr lang="en-GB" sz="1977" dirty="0">
                <a:solidFill>
                  <a:schemeClr val="tx1">
                    <a:lumMod val="65000"/>
                    <a:lumOff val="35000"/>
                  </a:schemeClr>
                </a:solidFill>
              </a:rPr>
              <a:t>Hand-off to couriers or person who will transport specimen to laboratory, if necessary</a:t>
            </a:r>
          </a:p>
          <a:p>
            <a:endParaRPr lang="en-US" dirty="0"/>
          </a:p>
        </p:txBody>
      </p:sp>
      <p:sp>
        <p:nvSpPr>
          <p:cNvPr id="3" name="Title 2">
            <a:extLst>
              <a:ext uri="{FF2B5EF4-FFF2-40B4-BE49-F238E27FC236}">
                <a16:creationId xmlns:a16="http://schemas.microsoft.com/office/drawing/2014/main" id="{1D8142D6-3AE9-EA45-B1CF-C2EF58338F22}"/>
              </a:ext>
            </a:extLst>
          </p:cNvPr>
          <p:cNvSpPr>
            <a:spLocks noGrp="1"/>
          </p:cNvSpPr>
          <p:nvPr>
            <p:ph type="title"/>
          </p:nvPr>
        </p:nvSpPr>
        <p:spPr/>
        <p:txBody>
          <a:bodyPr/>
          <a:lstStyle/>
          <a:p>
            <a:r>
              <a:rPr lang="en-US" dirty="0"/>
              <a:t>SPECIMEN REFERRAL TO OTHER LABOTATORIES</a:t>
            </a:r>
          </a:p>
        </p:txBody>
      </p:sp>
    </p:spTree>
    <p:extLst>
      <p:ext uri="{BB962C8B-B14F-4D97-AF65-F5344CB8AC3E}">
        <p14:creationId xmlns:p14="http://schemas.microsoft.com/office/powerpoint/2010/main" val="35063396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204913" y="2025242"/>
            <a:ext cx="7631223" cy="4611670"/>
          </a:xfrm>
        </p:spPr>
        <p:txBody>
          <a:bodyPr/>
          <a:lstStyle/>
          <a:p>
            <a:r>
              <a:rPr lang="en-GB" sz="2000" dirty="0">
                <a:solidFill>
                  <a:schemeClr val="tx1">
                    <a:lumMod val="65000"/>
                    <a:lumOff val="35000"/>
                  </a:schemeClr>
                </a:solidFill>
              </a:rPr>
              <a:t>Monitoring and evaluation for specimen referral systems should examine the performance of the</a:t>
            </a:r>
            <a:r>
              <a:rPr lang="en-US" sz="2000" dirty="0">
                <a:solidFill>
                  <a:schemeClr val="tx1">
                    <a:lumMod val="65000"/>
                    <a:lumOff val="35000"/>
                  </a:schemeClr>
                </a:solidFill>
              </a:rPr>
              <a:t> whole </a:t>
            </a:r>
            <a:r>
              <a:rPr lang="en-GB" sz="2000" dirty="0">
                <a:solidFill>
                  <a:schemeClr val="tx1">
                    <a:lumMod val="65000"/>
                    <a:lumOff val="35000"/>
                  </a:schemeClr>
                </a:solidFill>
              </a:rPr>
              <a:t>system </a:t>
            </a:r>
            <a:r>
              <a:rPr lang="en-US" sz="2000" dirty="0">
                <a:solidFill>
                  <a:schemeClr val="tx1">
                    <a:lumMod val="65000"/>
                    <a:lumOff val="35000"/>
                  </a:schemeClr>
                </a:solidFill>
              </a:rPr>
              <a:t>(h</a:t>
            </a:r>
            <a:r>
              <a:rPr lang="en-GB" sz="2000" dirty="0" err="1">
                <a:solidFill>
                  <a:schemeClr val="tx1">
                    <a:lumMod val="65000"/>
                    <a:lumOff val="35000"/>
                  </a:schemeClr>
                </a:solidFill>
              </a:rPr>
              <a:t>igh</a:t>
            </a:r>
            <a:r>
              <a:rPr lang="en-GB" sz="2000" dirty="0">
                <a:solidFill>
                  <a:schemeClr val="tx1">
                    <a:lumMod val="65000"/>
                    <a:lumOff val="35000"/>
                  </a:schemeClr>
                </a:solidFill>
              </a:rPr>
              <a:t> level as well as its operations at a more detailed level</a:t>
            </a:r>
            <a:r>
              <a:rPr lang="en-US" sz="2000" dirty="0">
                <a:solidFill>
                  <a:schemeClr val="tx1">
                    <a:lumMod val="65000"/>
                    <a:lumOff val="35000"/>
                  </a:schemeClr>
                </a:solidFill>
              </a:rPr>
              <a:t>)</a:t>
            </a:r>
            <a:endParaRPr lang="en-GB" sz="2000" dirty="0">
              <a:solidFill>
                <a:schemeClr val="tx1">
                  <a:lumMod val="65000"/>
                  <a:lumOff val="35000"/>
                </a:schemeClr>
              </a:solidFill>
            </a:endParaRPr>
          </a:p>
          <a:p>
            <a:r>
              <a:rPr lang="en-GB" sz="2000" dirty="0">
                <a:solidFill>
                  <a:schemeClr val="tx1">
                    <a:lumMod val="65000"/>
                    <a:lumOff val="35000"/>
                  </a:schemeClr>
                </a:solidFill>
              </a:rPr>
              <a:t>Quality indicator monitoring requires</a:t>
            </a:r>
            <a:r>
              <a:rPr lang="en-US" sz="2000" dirty="0">
                <a:solidFill>
                  <a:schemeClr val="tx1">
                    <a:lumMod val="65000"/>
                    <a:lumOff val="35000"/>
                  </a:schemeClr>
                </a:solidFill>
              </a:rPr>
              <a:t>:</a:t>
            </a:r>
            <a:r>
              <a:rPr lang="en-GB" sz="2000" dirty="0">
                <a:solidFill>
                  <a:schemeClr val="tx1">
                    <a:lumMod val="65000"/>
                    <a:lumOff val="35000"/>
                  </a:schemeClr>
                </a:solidFill>
              </a:rPr>
              <a:t> </a:t>
            </a:r>
            <a:endParaRPr lang="en-US" sz="2000" dirty="0">
              <a:solidFill>
                <a:schemeClr val="tx1">
                  <a:lumMod val="65000"/>
                  <a:lumOff val="35000"/>
                </a:schemeClr>
              </a:solidFill>
            </a:endParaRPr>
          </a:p>
          <a:p>
            <a:pPr marL="698690"/>
            <a:r>
              <a:rPr lang="en-US" sz="2000" dirty="0">
                <a:solidFill>
                  <a:schemeClr val="tx1">
                    <a:lumMod val="65000"/>
                    <a:lumOff val="35000"/>
                  </a:schemeClr>
                </a:solidFill>
              </a:rPr>
              <a:t>S</a:t>
            </a:r>
            <a:r>
              <a:rPr lang="en-GB" sz="2000" dirty="0" err="1">
                <a:solidFill>
                  <a:schemeClr val="tx1">
                    <a:lumMod val="65000"/>
                    <a:lumOff val="35000"/>
                  </a:schemeClr>
                </a:solidFill>
              </a:rPr>
              <a:t>tandardizing</a:t>
            </a:r>
            <a:r>
              <a:rPr lang="en-GB" sz="2000" dirty="0">
                <a:solidFill>
                  <a:schemeClr val="tx1">
                    <a:lumMod val="65000"/>
                    <a:lumOff val="35000"/>
                  </a:schemeClr>
                </a:solidFill>
              </a:rPr>
              <a:t> registers and forms</a:t>
            </a:r>
            <a:endParaRPr lang="en-US" sz="2000" dirty="0">
              <a:solidFill>
                <a:schemeClr val="tx1">
                  <a:lumMod val="65000"/>
                  <a:lumOff val="35000"/>
                </a:schemeClr>
              </a:solidFill>
            </a:endParaRPr>
          </a:p>
          <a:p>
            <a:pPr marL="698690"/>
            <a:r>
              <a:rPr lang="en-US" sz="2000" dirty="0">
                <a:solidFill>
                  <a:schemeClr val="tx1">
                    <a:lumMod val="65000"/>
                    <a:lumOff val="35000"/>
                  </a:schemeClr>
                </a:solidFill>
              </a:rPr>
              <a:t>Q</a:t>
            </a:r>
            <a:r>
              <a:rPr lang="en-GB" sz="2000" dirty="0" err="1">
                <a:solidFill>
                  <a:schemeClr val="tx1">
                    <a:lumMod val="65000"/>
                    <a:lumOff val="35000"/>
                  </a:schemeClr>
                </a:solidFill>
              </a:rPr>
              <a:t>uality</a:t>
            </a:r>
            <a:r>
              <a:rPr lang="en-GB" sz="2000" dirty="0">
                <a:solidFill>
                  <a:schemeClr val="tx1">
                    <a:lumMod val="65000"/>
                    <a:lumOff val="35000"/>
                  </a:schemeClr>
                </a:solidFill>
              </a:rPr>
              <a:t> control practices during specimen collection, packaging and transport</a:t>
            </a:r>
          </a:p>
          <a:p>
            <a:pPr marL="698690"/>
            <a:r>
              <a:rPr lang="en-GB" sz="2000" dirty="0">
                <a:solidFill>
                  <a:schemeClr val="tx1">
                    <a:lumMod val="65000"/>
                    <a:lumOff val="35000"/>
                  </a:schemeClr>
                </a:solidFill>
              </a:rPr>
              <a:t>Targets should be set for all indicators, and any unexplained change in quality indicators, should be documented and investigated</a:t>
            </a:r>
          </a:p>
          <a:p>
            <a:endParaRPr lang="en-GB" sz="2000" dirty="0">
              <a:solidFill>
                <a:schemeClr val="tx1">
                  <a:lumMod val="65000"/>
                  <a:lumOff val="35000"/>
                </a:schemeClr>
              </a:solidFill>
            </a:endParaRPr>
          </a:p>
        </p:txBody>
      </p:sp>
      <p:sp>
        <p:nvSpPr>
          <p:cNvPr id="3" name="Title 2"/>
          <p:cNvSpPr>
            <a:spLocks noGrp="1"/>
          </p:cNvSpPr>
          <p:nvPr>
            <p:ph type="title"/>
          </p:nvPr>
        </p:nvSpPr>
        <p:spPr/>
        <p:txBody>
          <a:bodyPr/>
          <a:lstStyle/>
          <a:p>
            <a:r>
              <a:rPr lang="en-GB" dirty="0"/>
              <a:t>INDICATORS TO MONITOR SPECIMEN REFERRAL</a:t>
            </a:r>
          </a:p>
        </p:txBody>
      </p:sp>
      <p:sp>
        <p:nvSpPr>
          <p:cNvPr id="5" name="Rectangle 1"/>
          <p:cNvSpPr>
            <a:spLocks noChangeArrowheads="1"/>
          </p:cNvSpPr>
          <p:nvPr/>
        </p:nvSpPr>
        <p:spPr bwMode="auto">
          <a:xfrm>
            <a:off x="1820863" y="2563813"/>
            <a:ext cx="10044112"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charset="0"/>
              </a:rPr>
            </a:br>
            <a:endParaRPr kumimoji="0" lang="en-US" altLang="en-US" sz="1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90438600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373615199"/>
              </p:ext>
            </p:extLst>
          </p:nvPr>
        </p:nvGraphicFramePr>
        <p:xfrm>
          <a:off x="533431" y="2350597"/>
          <a:ext cx="8991600" cy="1752601"/>
        </p:xfrm>
        <a:graphic>
          <a:graphicData uri="http://schemas.openxmlformats.org/drawingml/2006/table">
            <a:tbl>
              <a:tblPr firstRow="1" firstCol="1" bandRow="1">
                <a:tableStyleId>{5C22544A-7EE6-4342-B048-85BDC9FD1C3A}</a:tableStyleId>
              </a:tblPr>
              <a:tblGrid>
                <a:gridCol w="8991600">
                  <a:extLst>
                    <a:ext uri="{9D8B030D-6E8A-4147-A177-3AD203B41FA5}">
                      <a16:colId xmlns:a16="http://schemas.microsoft.com/office/drawing/2014/main" val="20000"/>
                    </a:ext>
                  </a:extLst>
                </a:gridCol>
              </a:tblGrid>
              <a:tr h="396965">
                <a:tc>
                  <a:txBody>
                    <a:bodyPr/>
                    <a:lstStyle/>
                    <a:p>
                      <a:pPr>
                        <a:lnSpc>
                          <a:spcPct val="115000"/>
                        </a:lnSpc>
                        <a:spcAft>
                          <a:spcPts val="0"/>
                        </a:spcAft>
                      </a:pPr>
                      <a:r>
                        <a:rPr lang="en-GB" sz="1400" b="1" dirty="0">
                          <a:effectLst/>
                        </a:rPr>
                        <a:t>Indicators that should be monitored monthly by the referring facility</a:t>
                      </a:r>
                      <a:endParaRPr lang="en-US" sz="1400" b="1" dirty="0">
                        <a:effectLst/>
                        <a:latin typeface="Arial" charset="0"/>
                        <a:ea typeface="Calibri" charset="0"/>
                        <a:cs typeface="Times New Roman" charset="0"/>
                      </a:endParaRPr>
                    </a:p>
                  </a:txBody>
                  <a:tcPr marL="68580" marR="68580" marT="0" marB="0" anchor="ctr"/>
                </a:tc>
                <a:extLst>
                  <a:ext uri="{0D108BD9-81ED-4DB2-BD59-A6C34878D82A}">
                    <a16:rowId xmlns:a16="http://schemas.microsoft.com/office/drawing/2014/main" val="10000"/>
                  </a:ext>
                </a:extLst>
              </a:tr>
              <a:tr h="396965">
                <a:tc>
                  <a:txBody>
                    <a:bodyPr/>
                    <a:lstStyle/>
                    <a:p>
                      <a:pPr marL="91440">
                        <a:lnSpc>
                          <a:spcPct val="115000"/>
                        </a:lnSpc>
                        <a:spcAft>
                          <a:spcPts val="0"/>
                        </a:spcAft>
                      </a:pPr>
                      <a:r>
                        <a:rPr lang="en-GB" sz="1200" b="0" dirty="0">
                          <a:solidFill>
                            <a:schemeClr val="tx1">
                              <a:lumMod val="65000"/>
                              <a:lumOff val="35000"/>
                            </a:schemeClr>
                          </a:solidFill>
                          <a:effectLst/>
                        </a:rPr>
                        <a:t>Number of specimens referred for testing</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chemeClr val="accent3"/>
                    </a:solidFill>
                  </a:tcPr>
                </a:tc>
                <a:extLst>
                  <a:ext uri="{0D108BD9-81ED-4DB2-BD59-A6C34878D82A}">
                    <a16:rowId xmlns:a16="http://schemas.microsoft.com/office/drawing/2014/main" val="10001"/>
                  </a:ext>
                </a:extLst>
              </a:tr>
              <a:tr h="319557">
                <a:tc>
                  <a:txBody>
                    <a:bodyPr/>
                    <a:lstStyle/>
                    <a:p>
                      <a:pPr marL="91440">
                        <a:lnSpc>
                          <a:spcPct val="115000"/>
                        </a:lnSpc>
                        <a:spcAft>
                          <a:spcPts val="0"/>
                        </a:spcAft>
                      </a:pPr>
                      <a:r>
                        <a:rPr lang="en-GB" sz="1200" b="0" dirty="0">
                          <a:solidFill>
                            <a:schemeClr val="tx1">
                              <a:lumMod val="65000"/>
                              <a:lumOff val="35000"/>
                            </a:schemeClr>
                          </a:solidFill>
                          <a:effectLst/>
                        </a:rPr>
                        <a:t>Proportion of referred specimens for which a result was returned</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rgbClr val="F2F2F2"/>
                    </a:solidFill>
                  </a:tcPr>
                </a:tc>
                <a:extLst>
                  <a:ext uri="{0D108BD9-81ED-4DB2-BD59-A6C34878D82A}">
                    <a16:rowId xmlns:a16="http://schemas.microsoft.com/office/drawing/2014/main" val="10002"/>
                  </a:ext>
                </a:extLst>
              </a:tr>
              <a:tr h="319557">
                <a:tc>
                  <a:txBody>
                    <a:bodyPr/>
                    <a:lstStyle/>
                    <a:p>
                      <a:pPr marL="91440">
                        <a:lnSpc>
                          <a:spcPct val="115000"/>
                        </a:lnSpc>
                        <a:spcAft>
                          <a:spcPts val="0"/>
                        </a:spcAft>
                      </a:pPr>
                      <a:r>
                        <a:rPr lang="en-GB" sz="1200" b="0" dirty="0">
                          <a:solidFill>
                            <a:schemeClr val="tx1">
                              <a:lumMod val="65000"/>
                              <a:lumOff val="35000"/>
                            </a:schemeClr>
                          </a:solidFill>
                          <a:effectLst/>
                        </a:rPr>
                        <a:t>Proportion of referred specimens for which a result was received within the target turnaround time</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chemeClr val="accent3"/>
                    </a:solidFill>
                  </a:tcPr>
                </a:tc>
                <a:extLst>
                  <a:ext uri="{0D108BD9-81ED-4DB2-BD59-A6C34878D82A}">
                    <a16:rowId xmlns:a16="http://schemas.microsoft.com/office/drawing/2014/main" val="10003"/>
                  </a:ext>
                </a:extLst>
              </a:tr>
              <a:tr h="319557">
                <a:tc>
                  <a:txBody>
                    <a:bodyPr/>
                    <a:lstStyle/>
                    <a:p>
                      <a:pPr marL="91440">
                        <a:lnSpc>
                          <a:spcPct val="115000"/>
                        </a:lnSpc>
                        <a:spcAft>
                          <a:spcPts val="0"/>
                        </a:spcAft>
                      </a:pPr>
                      <a:r>
                        <a:rPr lang="en-GB" sz="1200" b="0" dirty="0">
                          <a:solidFill>
                            <a:schemeClr val="tx1">
                              <a:lumMod val="65000"/>
                              <a:lumOff val="35000"/>
                            </a:schemeClr>
                          </a:solidFill>
                          <a:effectLst/>
                        </a:rPr>
                        <a:t>Proportion of specimens which were picked up by the transport service within the target turnaround time</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rgbClr val="F2F2F2"/>
                    </a:solidFill>
                  </a:tcPr>
                </a:tc>
                <a:extLst>
                  <a:ext uri="{0D108BD9-81ED-4DB2-BD59-A6C34878D82A}">
                    <a16:rowId xmlns:a16="http://schemas.microsoft.com/office/drawing/2014/main" val="10004"/>
                  </a:ext>
                </a:extLst>
              </a:tr>
            </a:tbl>
          </a:graphicData>
        </a:graphic>
      </p:graphicFrame>
      <p:sp>
        <p:nvSpPr>
          <p:cNvPr id="5" name="Rectangle 1"/>
          <p:cNvSpPr>
            <a:spLocks noChangeArrowheads="1"/>
          </p:cNvSpPr>
          <p:nvPr/>
        </p:nvSpPr>
        <p:spPr bwMode="auto">
          <a:xfrm>
            <a:off x="1820863" y="2563813"/>
            <a:ext cx="10044112"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charset="0"/>
              </a:rPr>
            </a:br>
            <a:endParaRPr kumimoji="0" lang="en-US" altLang="en-US" sz="1800" b="0" i="0" u="none" strike="noStrike" cap="none" normalizeH="0" baseline="0">
              <a:ln>
                <a:noFill/>
              </a:ln>
              <a:solidFill>
                <a:schemeClr val="tx1"/>
              </a:solidFill>
              <a:effectLst/>
              <a:latin typeface="Arial" charset="0"/>
            </a:endParaRPr>
          </a:p>
        </p:txBody>
      </p:sp>
      <p:graphicFrame>
        <p:nvGraphicFramePr>
          <p:cNvPr id="6" name="Table 5"/>
          <p:cNvGraphicFramePr>
            <a:graphicFrameLocks noGrp="1"/>
          </p:cNvGraphicFramePr>
          <p:nvPr>
            <p:extLst>
              <p:ext uri="{D42A27DB-BD31-4B8C-83A1-F6EECF244321}">
                <p14:modId xmlns:p14="http://schemas.microsoft.com/office/powerpoint/2010/main" val="524915936"/>
              </p:ext>
            </p:extLst>
          </p:nvPr>
        </p:nvGraphicFramePr>
        <p:xfrm>
          <a:off x="533431" y="4264423"/>
          <a:ext cx="8991600" cy="2030014"/>
        </p:xfrm>
        <a:graphic>
          <a:graphicData uri="http://schemas.openxmlformats.org/drawingml/2006/table">
            <a:tbl>
              <a:tblPr firstRow="1" firstCol="1" bandRow="1">
                <a:tableStyleId>{5C22544A-7EE6-4342-B048-85BDC9FD1C3A}</a:tableStyleId>
              </a:tblPr>
              <a:tblGrid>
                <a:gridCol w="8991600">
                  <a:extLst>
                    <a:ext uri="{9D8B030D-6E8A-4147-A177-3AD203B41FA5}">
                      <a16:colId xmlns:a16="http://schemas.microsoft.com/office/drawing/2014/main" val="20000"/>
                    </a:ext>
                  </a:extLst>
                </a:gridCol>
              </a:tblGrid>
              <a:tr h="353614">
                <a:tc>
                  <a:txBody>
                    <a:bodyPr/>
                    <a:lstStyle/>
                    <a:p>
                      <a:pPr>
                        <a:lnSpc>
                          <a:spcPct val="115000"/>
                        </a:lnSpc>
                        <a:spcAft>
                          <a:spcPts val="0"/>
                        </a:spcAft>
                      </a:pPr>
                      <a:r>
                        <a:rPr lang="en-GB" sz="1400" b="1" dirty="0">
                          <a:solidFill>
                            <a:schemeClr val="bg1"/>
                          </a:solidFill>
                          <a:effectLst/>
                        </a:rPr>
                        <a:t>Indicators that should be monitored monthly by the receiving (referral) laboratory</a:t>
                      </a:r>
                      <a:endParaRPr lang="en-US" sz="1400" b="1" dirty="0">
                        <a:solidFill>
                          <a:schemeClr val="bg1"/>
                        </a:solidFill>
                        <a:effectLst/>
                        <a:latin typeface="Arial" charset="0"/>
                        <a:ea typeface="Calibri" charset="0"/>
                        <a:cs typeface="Times New Roman" charset="0"/>
                      </a:endParaRPr>
                    </a:p>
                  </a:txBody>
                  <a:tcPr marL="68580" marR="68580" marT="0" marB="0" anchor="ctr"/>
                </a:tc>
                <a:extLst>
                  <a:ext uri="{0D108BD9-81ED-4DB2-BD59-A6C34878D82A}">
                    <a16:rowId xmlns:a16="http://schemas.microsoft.com/office/drawing/2014/main" val="10000"/>
                  </a:ext>
                </a:extLst>
              </a:tr>
              <a:tr h="304800">
                <a:tc>
                  <a:txBody>
                    <a:bodyPr/>
                    <a:lstStyle/>
                    <a:p>
                      <a:pPr marL="91440" algn="just"/>
                      <a:r>
                        <a:rPr lang="en-GB" sz="1200" b="0" dirty="0">
                          <a:solidFill>
                            <a:schemeClr val="tx1">
                              <a:lumMod val="65000"/>
                              <a:lumOff val="35000"/>
                            </a:schemeClr>
                          </a:solidFill>
                          <a:effectLst/>
                        </a:rPr>
                        <a:t>Number of referred specimens tested at the referral laboratory</a:t>
                      </a:r>
                      <a:endParaRPr lang="en-US" sz="1200" b="0" dirty="0">
                        <a:solidFill>
                          <a:schemeClr val="tx1">
                            <a:lumMod val="65000"/>
                            <a:lumOff val="35000"/>
                          </a:schemeClr>
                        </a:solidFill>
                        <a:effectLst/>
                        <a:latin typeface="Calibri" charset="0"/>
                      </a:endParaRPr>
                    </a:p>
                  </a:txBody>
                  <a:tcPr marL="68580" marR="68580" marT="0" marB="0" anchor="ctr">
                    <a:solidFill>
                      <a:schemeClr val="accent3"/>
                    </a:solidFill>
                  </a:tcPr>
                </a:tc>
                <a:extLst>
                  <a:ext uri="{0D108BD9-81ED-4DB2-BD59-A6C34878D82A}">
                    <a16:rowId xmlns:a16="http://schemas.microsoft.com/office/drawing/2014/main" val="10001"/>
                  </a:ext>
                </a:extLst>
              </a:tr>
              <a:tr h="304800">
                <a:tc>
                  <a:txBody>
                    <a:bodyPr/>
                    <a:lstStyle/>
                    <a:p>
                      <a:pPr marL="91440" algn="just"/>
                      <a:r>
                        <a:rPr lang="en-GB" sz="1200" b="0" dirty="0">
                          <a:solidFill>
                            <a:schemeClr val="tx1">
                              <a:lumMod val="65000"/>
                              <a:lumOff val="35000"/>
                            </a:schemeClr>
                          </a:solidFill>
                          <a:effectLst/>
                        </a:rPr>
                        <a:t>Proportion of shipments that arrive at the referral laboratory within the specified transport time</a:t>
                      </a:r>
                      <a:endParaRPr lang="en-US" sz="1200" b="0" dirty="0">
                        <a:solidFill>
                          <a:schemeClr val="tx1">
                            <a:lumMod val="65000"/>
                            <a:lumOff val="35000"/>
                          </a:schemeClr>
                        </a:solidFill>
                        <a:effectLst/>
                        <a:latin typeface="Calibri" charset="0"/>
                      </a:endParaRPr>
                    </a:p>
                  </a:txBody>
                  <a:tcPr marL="68580" marR="68580" marT="0" marB="0" anchor="ctr">
                    <a:solidFill>
                      <a:srgbClr val="F2F2F2"/>
                    </a:solidFill>
                  </a:tcPr>
                </a:tc>
                <a:extLst>
                  <a:ext uri="{0D108BD9-81ED-4DB2-BD59-A6C34878D82A}">
                    <a16:rowId xmlns:a16="http://schemas.microsoft.com/office/drawing/2014/main" val="10002"/>
                  </a:ext>
                </a:extLst>
              </a:tr>
              <a:tr h="533400">
                <a:tc>
                  <a:txBody>
                    <a:bodyPr/>
                    <a:lstStyle/>
                    <a:p>
                      <a:pPr marL="91440" algn="just"/>
                      <a:r>
                        <a:rPr lang="en-GB" sz="1200" b="0" dirty="0">
                          <a:solidFill>
                            <a:schemeClr val="tx1">
                              <a:lumMod val="65000"/>
                              <a:lumOff val="35000"/>
                            </a:schemeClr>
                          </a:solidFill>
                          <a:effectLst/>
                        </a:rPr>
                        <a:t>Proportion of test results that were picked up by the transport service or transmitted electronically within the specified turnaround time after generation of the test result</a:t>
                      </a:r>
                      <a:endParaRPr lang="en-US" sz="1200" b="0" dirty="0">
                        <a:solidFill>
                          <a:schemeClr val="tx1">
                            <a:lumMod val="65000"/>
                            <a:lumOff val="35000"/>
                          </a:schemeClr>
                        </a:solidFill>
                        <a:effectLst/>
                        <a:latin typeface="Calibri" charset="0"/>
                      </a:endParaRPr>
                    </a:p>
                  </a:txBody>
                  <a:tcPr marL="68580" marR="68580" marT="0" marB="0" anchor="ctr">
                    <a:solidFill>
                      <a:schemeClr val="accent3"/>
                    </a:solidFill>
                  </a:tcPr>
                </a:tc>
                <a:extLst>
                  <a:ext uri="{0D108BD9-81ED-4DB2-BD59-A6C34878D82A}">
                    <a16:rowId xmlns:a16="http://schemas.microsoft.com/office/drawing/2014/main" val="10003"/>
                  </a:ext>
                </a:extLst>
              </a:tr>
              <a:tr h="533400">
                <a:tc>
                  <a:txBody>
                    <a:bodyPr/>
                    <a:lstStyle/>
                    <a:p>
                      <a:pPr marL="91440">
                        <a:lnSpc>
                          <a:spcPct val="115000"/>
                        </a:lnSpc>
                        <a:spcAft>
                          <a:spcPts val="0"/>
                        </a:spcAft>
                      </a:pPr>
                      <a:r>
                        <a:rPr lang="en-GB" sz="1200" b="0" dirty="0">
                          <a:solidFill>
                            <a:schemeClr val="tx1">
                              <a:lumMod val="65000"/>
                              <a:lumOff val="35000"/>
                            </a:schemeClr>
                          </a:solidFill>
                          <a:effectLst/>
                        </a:rPr>
                        <a:t>Proportion of specimens that were rejected because of factors related to inadequate or improper transport, packaging or documentation (disaggregated by referring site)</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rgbClr val="F2F2F2"/>
                    </a:solidFill>
                  </a:tcPr>
                </a:tc>
                <a:extLst>
                  <a:ext uri="{0D108BD9-81ED-4DB2-BD59-A6C34878D82A}">
                    <a16:rowId xmlns:a16="http://schemas.microsoft.com/office/drawing/2014/main" val="10004"/>
                  </a:ext>
                </a:extLst>
              </a:tr>
            </a:tbl>
          </a:graphicData>
        </a:graphic>
      </p:graphicFrame>
      <p:sp>
        <p:nvSpPr>
          <p:cNvPr id="7" name="Title 1"/>
          <p:cNvSpPr txBox="1">
            <a:spLocks/>
          </p:cNvSpPr>
          <p:nvPr/>
        </p:nvSpPr>
        <p:spPr>
          <a:xfrm>
            <a:off x="1364456" y="868181"/>
            <a:ext cx="7631221" cy="759006"/>
          </a:xfrm>
          <a:prstGeom prst="rect">
            <a:avLst/>
          </a:prstGeom>
        </p:spPr>
        <p:txBody>
          <a:bodyPr vert="horz" wrap="square" lIns="0" tIns="0" rIns="0" bIns="0" rtlCol="0" anchor="ctr">
            <a:noAutofit/>
          </a:bodyPr>
          <a:lstStyle>
            <a:lvl1pPr algn="l" defTabSz="941831" rtl="0" eaLnBrk="1" latinLnBrk="0" hangingPunct="1">
              <a:lnSpc>
                <a:spcPct val="90000"/>
              </a:lnSpc>
              <a:spcBef>
                <a:spcPct val="0"/>
              </a:spcBef>
              <a:buNone/>
              <a:defRPr sz="2626" b="1" i="1" kern="1200">
                <a:solidFill>
                  <a:schemeClr val="tx1"/>
                </a:solidFill>
                <a:latin typeface="Trebuchet MS" charset="0"/>
                <a:ea typeface="Trebuchet MS" charset="0"/>
                <a:cs typeface="Trebuchet MS" charset="0"/>
              </a:defRPr>
            </a:lvl1pPr>
          </a:lstStyle>
          <a:p>
            <a:pPr fontAlgn="auto">
              <a:spcAft>
                <a:spcPts val="0"/>
              </a:spcAft>
            </a:pPr>
            <a:r>
              <a:rPr lang="en-GB" dirty="0"/>
              <a:t>QUALITY INDICATOR MONITORING</a:t>
            </a:r>
          </a:p>
        </p:txBody>
      </p:sp>
      <p:grpSp>
        <p:nvGrpSpPr>
          <p:cNvPr id="8" name="Group 7"/>
          <p:cNvGrpSpPr/>
          <p:nvPr/>
        </p:nvGrpSpPr>
        <p:grpSpPr>
          <a:xfrm>
            <a:off x="1058082" y="1511296"/>
            <a:ext cx="6910818" cy="678076"/>
            <a:chOff x="1058082" y="1811133"/>
            <a:chExt cx="6910818" cy="678076"/>
          </a:xfrm>
        </p:grpSpPr>
        <p:sp>
          <p:nvSpPr>
            <p:cNvPr id="9" name="Rectangle 8"/>
            <p:cNvSpPr/>
            <p:nvPr/>
          </p:nvSpPr>
          <p:spPr>
            <a:xfrm>
              <a:off x="1593056" y="1956979"/>
              <a:ext cx="5689600" cy="386384"/>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lIns="91292" tIns="45646" rIns="91292" bIns="45646" rtlCol="0" anchor="ctr"/>
            <a:lstStyle/>
            <a:p>
              <a:pPr algn="ctr" defTabSz="912888"/>
              <a:endParaRPr lang="en-US" sz="1977">
                <a:solidFill>
                  <a:prstClr val="white"/>
                </a:solidFill>
              </a:endParaRPr>
            </a:p>
          </p:txBody>
        </p:sp>
        <p:sp>
          <p:nvSpPr>
            <p:cNvPr id="10" name="TextBox 9"/>
            <p:cNvSpPr txBox="1"/>
            <p:nvPr/>
          </p:nvSpPr>
          <p:spPr>
            <a:xfrm>
              <a:off x="1778484" y="2031798"/>
              <a:ext cx="6190416" cy="261141"/>
            </a:xfrm>
            <a:prstGeom prst="rect">
              <a:avLst/>
            </a:prstGeom>
            <a:noFill/>
          </p:spPr>
          <p:txBody>
            <a:bodyPr wrap="square" lIns="91292" tIns="45646" rIns="91292" bIns="45646" rtlCol="0">
              <a:spAutoFit/>
            </a:bodyPr>
            <a:lstStyle/>
            <a:p>
              <a:pPr defTabSz="912888">
                <a:defRPr/>
              </a:pPr>
              <a:r>
                <a:rPr lang="en-US" sz="1098" dirty="0">
                  <a:solidFill>
                    <a:prstClr val="white"/>
                  </a:solidFill>
                  <a:latin typeface="Trebuchet MS" charset="0"/>
                  <a:ea typeface="Trebuchet MS" charset="0"/>
                  <a:cs typeface="Trebuchet MS" charset="0"/>
                </a:rPr>
                <a:t>Adapt according to NTP guidelines in your country</a:t>
              </a:r>
              <a:endParaRPr lang="en-US" sz="1098" u="sng" dirty="0">
                <a:solidFill>
                  <a:prstClr val="white"/>
                </a:solidFill>
                <a:latin typeface="Trebuchet MS" charset="0"/>
                <a:ea typeface="Trebuchet MS" charset="0"/>
                <a:cs typeface="Trebuchet MS" charset="0"/>
              </a:endParaRPr>
            </a:p>
          </p:txBody>
        </p:sp>
        <p:pic>
          <p:nvPicPr>
            <p:cNvPr id="11" name="Picture 10"/>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58082" y="1811133"/>
              <a:ext cx="680400" cy="678076"/>
            </a:xfrm>
            <a:prstGeom prst="rect">
              <a:avLst/>
            </a:prstGeom>
          </p:spPr>
        </p:pic>
      </p:grpSp>
    </p:spTree>
    <p:extLst>
      <p:ext uri="{BB962C8B-B14F-4D97-AF65-F5344CB8AC3E}">
        <p14:creationId xmlns:p14="http://schemas.microsoft.com/office/powerpoint/2010/main" val="18364655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4914" y="1798637"/>
            <a:ext cx="7631223" cy="4611670"/>
          </a:xfrm>
        </p:spPr>
        <p:txBody>
          <a:bodyPr/>
          <a:lstStyle/>
          <a:p>
            <a:r>
              <a:rPr lang="en-GB" sz="1600" dirty="0">
                <a:solidFill>
                  <a:schemeClr val="tx1">
                    <a:lumMod val="65000"/>
                    <a:lumOff val="35000"/>
                  </a:schemeClr>
                </a:solidFill>
              </a:rPr>
              <a:t>A well-designed and well-managed specimen referral system underpins a strong diagnostics network</a:t>
            </a:r>
          </a:p>
          <a:p>
            <a:r>
              <a:rPr lang="en-GB" sz="1600" dirty="0">
                <a:solidFill>
                  <a:schemeClr val="tx1">
                    <a:lumMod val="65000"/>
                    <a:lumOff val="35000"/>
                  </a:schemeClr>
                </a:solidFill>
              </a:rPr>
              <a:t>In order to refer specimens from health facilities to laboratories reliably, a comprehensive system is needed that not only includes the needed transport mechanisms and equipment to move specimens, but also includes:</a:t>
            </a:r>
          </a:p>
          <a:p>
            <a:pPr marL="698690"/>
            <a:r>
              <a:rPr lang="en-GB" sz="1600" dirty="0">
                <a:solidFill>
                  <a:schemeClr val="tx1">
                    <a:lumMod val="65000"/>
                    <a:lumOff val="35000"/>
                  </a:schemeClr>
                </a:solidFill>
              </a:rPr>
              <a:t>Logistics</a:t>
            </a:r>
          </a:p>
          <a:p>
            <a:pPr marL="698690"/>
            <a:r>
              <a:rPr lang="en-GB" sz="1600" dirty="0">
                <a:solidFill>
                  <a:schemeClr val="tx1">
                    <a:lumMod val="65000"/>
                    <a:lumOff val="35000"/>
                  </a:schemeClr>
                </a:solidFill>
              </a:rPr>
              <a:t>Results reporting</a:t>
            </a:r>
          </a:p>
          <a:p>
            <a:pPr marL="698690"/>
            <a:r>
              <a:rPr lang="en-GB" sz="1600" dirty="0">
                <a:solidFill>
                  <a:schemeClr val="tx1">
                    <a:lumMod val="65000"/>
                    <a:lumOff val="35000"/>
                  </a:schemeClr>
                </a:solidFill>
              </a:rPr>
              <a:t>Trained personnel</a:t>
            </a:r>
          </a:p>
          <a:p>
            <a:pPr marL="698690"/>
            <a:r>
              <a:rPr lang="en-GB" sz="1600" dirty="0">
                <a:solidFill>
                  <a:schemeClr val="tx1">
                    <a:lumMod val="65000"/>
                    <a:lumOff val="35000"/>
                  </a:schemeClr>
                </a:solidFill>
              </a:rPr>
              <a:t>Data management</a:t>
            </a:r>
          </a:p>
          <a:p>
            <a:pPr marL="698690"/>
            <a:r>
              <a:rPr lang="en-GB" sz="1600" dirty="0">
                <a:solidFill>
                  <a:schemeClr val="tx1">
                    <a:lumMod val="65000"/>
                    <a:lumOff val="35000"/>
                  </a:schemeClr>
                </a:solidFill>
              </a:rPr>
              <a:t>Monitoring and evaluation</a:t>
            </a:r>
          </a:p>
          <a:p>
            <a:pPr marL="698690"/>
            <a:r>
              <a:rPr lang="en-GB" sz="1600" dirty="0">
                <a:solidFill>
                  <a:schemeClr val="tx1">
                    <a:lumMod val="65000"/>
                    <a:lumOff val="35000"/>
                  </a:schemeClr>
                </a:solidFill>
              </a:rPr>
              <a:t>Documentation including a policy framework, standard operating procedures, a comprehensive plan with sufficient financing, and proper governance</a:t>
            </a:r>
          </a:p>
        </p:txBody>
      </p:sp>
      <p:sp>
        <p:nvSpPr>
          <p:cNvPr id="3" name="Title 2"/>
          <p:cNvSpPr>
            <a:spLocks noGrp="1"/>
          </p:cNvSpPr>
          <p:nvPr>
            <p:ph type="title"/>
          </p:nvPr>
        </p:nvSpPr>
        <p:spPr/>
        <p:txBody>
          <a:bodyPr/>
          <a:lstStyle/>
          <a:p>
            <a:r>
              <a:rPr lang="en-GB" dirty="0"/>
              <a:t>INTRODUCTION</a:t>
            </a:r>
          </a:p>
        </p:txBody>
      </p:sp>
    </p:spTree>
    <p:extLst>
      <p:ext uri="{BB962C8B-B14F-4D97-AF65-F5344CB8AC3E}">
        <p14:creationId xmlns:p14="http://schemas.microsoft.com/office/powerpoint/2010/main" val="23821994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527165772"/>
              </p:ext>
            </p:extLst>
          </p:nvPr>
        </p:nvGraphicFramePr>
        <p:xfrm>
          <a:off x="524724" y="2448149"/>
          <a:ext cx="8991600" cy="1447801"/>
        </p:xfrm>
        <a:graphic>
          <a:graphicData uri="http://schemas.openxmlformats.org/drawingml/2006/table">
            <a:tbl>
              <a:tblPr firstRow="1" firstCol="1" bandRow="1">
                <a:tableStyleId>{5C22544A-7EE6-4342-B048-85BDC9FD1C3A}</a:tableStyleId>
              </a:tblPr>
              <a:tblGrid>
                <a:gridCol w="8991600">
                  <a:extLst>
                    <a:ext uri="{9D8B030D-6E8A-4147-A177-3AD203B41FA5}">
                      <a16:colId xmlns:a16="http://schemas.microsoft.com/office/drawing/2014/main" val="20000"/>
                    </a:ext>
                  </a:extLst>
                </a:gridCol>
              </a:tblGrid>
              <a:tr h="443707">
                <a:tc>
                  <a:txBody>
                    <a:bodyPr/>
                    <a:lstStyle/>
                    <a:p>
                      <a:pPr>
                        <a:lnSpc>
                          <a:spcPct val="115000"/>
                        </a:lnSpc>
                        <a:spcAft>
                          <a:spcPts val="0"/>
                        </a:spcAft>
                      </a:pPr>
                      <a:r>
                        <a:rPr lang="en-GB" sz="1400" b="1" dirty="0">
                          <a:solidFill>
                            <a:schemeClr val="bg1"/>
                          </a:solidFill>
                          <a:effectLst/>
                        </a:rPr>
                        <a:t>Indicators that should be monitored monthly by the courier as part of their service agreement</a:t>
                      </a:r>
                      <a:endParaRPr lang="en-US" sz="1400" b="1" dirty="0">
                        <a:solidFill>
                          <a:schemeClr val="bg1"/>
                        </a:solidFill>
                        <a:effectLst/>
                        <a:latin typeface="Arial" charset="0"/>
                        <a:ea typeface="Calibri" charset="0"/>
                        <a:cs typeface="Times New Roman" charset="0"/>
                      </a:endParaRPr>
                    </a:p>
                  </a:txBody>
                  <a:tcPr marL="68580" marR="68580" marT="0" marB="0" anchor="ctr"/>
                </a:tc>
                <a:extLst>
                  <a:ext uri="{0D108BD9-81ED-4DB2-BD59-A6C34878D82A}">
                    <a16:rowId xmlns:a16="http://schemas.microsoft.com/office/drawing/2014/main" val="10000"/>
                  </a:ext>
                </a:extLst>
              </a:tr>
              <a:tr h="334698">
                <a:tc>
                  <a:txBody>
                    <a:bodyPr/>
                    <a:lstStyle/>
                    <a:p>
                      <a:pPr marL="91440">
                        <a:lnSpc>
                          <a:spcPct val="115000"/>
                        </a:lnSpc>
                        <a:spcAft>
                          <a:spcPts val="0"/>
                        </a:spcAft>
                      </a:pPr>
                      <a:r>
                        <a:rPr lang="en-GB" sz="1200" b="0" dirty="0">
                          <a:solidFill>
                            <a:schemeClr val="tx1">
                              <a:lumMod val="65000"/>
                              <a:lumOff val="35000"/>
                            </a:schemeClr>
                          </a:solidFill>
                          <a:effectLst/>
                        </a:rPr>
                        <a:t>Number of shipments and number of specimens transported</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chemeClr val="accent3"/>
                    </a:solidFill>
                  </a:tcPr>
                </a:tc>
                <a:extLst>
                  <a:ext uri="{0D108BD9-81ED-4DB2-BD59-A6C34878D82A}">
                    <a16:rowId xmlns:a16="http://schemas.microsoft.com/office/drawing/2014/main" val="10001"/>
                  </a:ext>
                </a:extLst>
              </a:tr>
              <a:tr h="334698">
                <a:tc>
                  <a:txBody>
                    <a:bodyPr/>
                    <a:lstStyle/>
                    <a:p>
                      <a:pPr marL="91440">
                        <a:lnSpc>
                          <a:spcPct val="115000"/>
                        </a:lnSpc>
                        <a:spcAft>
                          <a:spcPts val="0"/>
                        </a:spcAft>
                      </a:pPr>
                      <a:r>
                        <a:rPr lang="en-GB" sz="1200" b="0" dirty="0">
                          <a:solidFill>
                            <a:schemeClr val="tx1">
                              <a:lumMod val="65000"/>
                              <a:lumOff val="35000"/>
                            </a:schemeClr>
                          </a:solidFill>
                          <a:effectLst/>
                        </a:rPr>
                        <a:t>Proportion of shipments that are delivered within the specified transport time</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rgbClr val="F2F2F2"/>
                    </a:solidFill>
                  </a:tcPr>
                </a:tc>
                <a:extLst>
                  <a:ext uri="{0D108BD9-81ED-4DB2-BD59-A6C34878D82A}">
                    <a16:rowId xmlns:a16="http://schemas.microsoft.com/office/drawing/2014/main" val="10002"/>
                  </a:ext>
                </a:extLst>
              </a:tr>
              <a:tr h="334698">
                <a:tc>
                  <a:txBody>
                    <a:bodyPr/>
                    <a:lstStyle/>
                    <a:p>
                      <a:pPr marL="91440">
                        <a:lnSpc>
                          <a:spcPct val="115000"/>
                        </a:lnSpc>
                        <a:spcAft>
                          <a:spcPts val="0"/>
                        </a:spcAft>
                      </a:pPr>
                      <a:r>
                        <a:rPr lang="en-GB" sz="1200" b="0" dirty="0">
                          <a:solidFill>
                            <a:schemeClr val="tx1">
                              <a:lumMod val="65000"/>
                              <a:lumOff val="35000"/>
                            </a:schemeClr>
                          </a:solidFill>
                          <a:effectLst/>
                        </a:rPr>
                        <a:t>Proportion of shipments that were lost or damaged (disaggregated by route or district)</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chemeClr val="accent3"/>
                    </a:solidFill>
                  </a:tcPr>
                </a:tc>
                <a:extLst>
                  <a:ext uri="{0D108BD9-81ED-4DB2-BD59-A6C34878D82A}">
                    <a16:rowId xmlns:a16="http://schemas.microsoft.com/office/drawing/2014/main" val="10003"/>
                  </a:ext>
                </a:extLst>
              </a:tr>
            </a:tbl>
          </a:graphicData>
        </a:graphic>
      </p:graphicFrame>
      <p:sp>
        <p:nvSpPr>
          <p:cNvPr id="5" name="Rectangle 1"/>
          <p:cNvSpPr>
            <a:spLocks noChangeArrowheads="1"/>
          </p:cNvSpPr>
          <p:nvPr/>
        </p:nvSpPr>
        <p:spPr bwMode="auto">
          <a:xfrm>
            <a:off x="1820863" y="2563813"/>
            <a:ext cx="10044112"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charset="0"/>
              </a:rPr>
            </a:br>
            <a:endParaRPr kumimoji="0" lang="en-US" altLang="en-US" sz="1800" b="0" i="0" u="none" strike="noStrike" cap="none" normalizeH="0" baseline="0">
              <a:ln>
                <a:noFill/>
              </a:ln>
              <a:solidFill>
                <a:schemeClr val="tx1"/>
              </a:solidFill>
              <a:effectLst/>
              <a:latin typeface="Arial" charset="0"/>
            </a:endParaRPr>
          </a:p>
        </p:txBody>
      </p:sp>
      <p:graphicFrame>
        <p:nvGraphicFramePr>
          <p:cNvPr id="6" name="Table 5"/>
          <p:cNvGraphicFramePr>
            <a:graphicFrameLocks noGrp="1"/>
          </p:cNvGraphicFramePr>
          <p:nvPr>
            <p:extLst>
              <p:ext uri="{D42A27DB-BD31-4B8C-83A1-F6EECF244321}">
                <p14:modId xmlns:p14="http://schemas.microsoft.com/office/powerpoint/2010/main" val="3248215000"/>
              </p:ext>
            </p:extLst>
          </p:nvPr>
        </p:nvGraphicFramePr>
        <p:xfrm>
          <a:off x="524724" y="4313237"/>
          <a:ext cx="8991600" cy="1295400"/>
        </p:xfrm>
        <a:graphic>
          <a:graphicData uri="http://schemas.openxmlformats.org/drawingml/2006/table">
            <a:tbl>
              <a:tblPr firstRow="1" firstCol="1" bandRow="1">
                <a:tableStyleId>{5C22544A-7EE6-4342-B048-85BDC9FD1C3A}</a:tableStyleId>
              </a:tblPr>
              <a:tblGrid>
                <a:gridCol w="8991600">
                  <a:extLst>
                    <a:ext uri="{9D8B030D-6E8A-4147-A177-3AD203B41FA5}">
                      <a16:colId xmlns:a16="http://schemas.microsoft.com/office/drawing/2014/main" val="20000"/>
                    </a:ext>
                  </a:extLst>
                </a:gridCol>
              </a:tblGrid>
              <a:tr h="323850">
                <a:tc>
                  <a:txBody>
                    <a:bodyPr/>
                    <a:lstStyle/>
                    <a:p>
                      <a:pPr>
                        <a:lnSpc>
                          <a:spcPct val="115000"/>
                        </a:lnSpc>
                        <a:spcAft>
                          <a:spcPts val="0"/>
                        </a:spcAft>
                      </a:pPr>
                      <a:r>
                        <a:rPr lang="en-GB" sz="1400" b="1" dirty="0">
                          <a:solidFill>
                            <a:schemeClr val="bg1"/>
                          </a:solidFill>
                          <a:effectLst/>
                        </a:rPr>
                        <a:t>Indicators that should be monitored annually at the regional or national level by the TWG or </a:t>
                      </a:r>
                      <a:r>
                        <a:rPr lang="en-GB" sz="1400" b="1" dirty="0" err="1">
                          <a:solidFill>
                            <a:schemeClr val="bg1"/>
                          </a:solidFill>
                          <a:effectLst/>
                        </a:rPr>
                        <a:t>MoH</a:t>
                      </a:r>
                      <a:endParaRPr lang="en-US" sz="1400" b="1" dirty="0">
                        <a:solidFill>
                          <a:schemeClr val="bg1"/>
                        </a:solidFill>
                        <a:effectLst/>
                        <a:latin typeface="Arial" charset="0"/>
                        <a:ea typeface="Calibri" charset="0"/>
                        <a:cs typeface="Times New Roman" charset="0"/>
                      </a:endParaRPr>
                    </a:p>
                  </a:txBody>
                  <a:tcPr marL="68580" marR="68580" marT="0" marB="0"/>
                </a:tc>
                <a:extLst>
                  <a:ext uri="{0D108BD9-81ED-4DB2-BD59-A6C34878D82A}">
                    <a16:rowId xmlns:a16="http://schemas.microsoft.com/office/drawing/2014/main" val="10000"/>
                  </a:ext>
                </a:extLst>
              </a:tr>
              <a:tr h="323850">
                <a:tc>
                  <a:txBody>
                    <a:bodyPr/>
                    <a:lstStyle/>
                    <a:p>
                      <a:pPr marL="91440">
                        <a:lnSpc>
                          <a:spcPct val="115000"/>
                        </a:lnSpc>
                        <a:spcAft>
                          <a:spcPts val="0"/>
                        </a:spcAft>
                      </a:pPr>
                      <a:r>
                        <a:rPr lang="en-GB" sz="1200" b="0" dirty="0">
                          <a:solidFill>
                            <a:schemeClr val="tx1">
                              <a:lumMod val="65000"/>
                              <a:lumOff val="35000"/>
                            </a:schemeClr>
                          </a:solidFill>
                          <a:effectLst/>
                        </a:rPr>
                        <a:t>Number of specimen collection sites participating in the specimen referral system</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chemeClr val="accent3"/>
                    </a:solidFill>
                  </a:tcPr>
                </a:tc>
                <a:extLst>
                  <a:ext uri="{0D108BD9-81ED-4DB2-BD59-A6C34878D82A}">
                    <a16:rowId xmlns:a16="http://schemas.microsoft.com/office/drawing/2014/main" val="10001"/>
                  </a:ext>
                </a:extLst>
              </a:tr>
              <a:tr h="323850">
                <a:tc>
                  <a:txBody>
                    <a:bodyPr/>
                    <a:lstStyle/>
                    <a:p>
                      <a:pPr marL="91440">
                        <a:lnSpc>
                          <a:spcPct val="115000"/>
                        </a:lnSpc>
                        <a:spcAft>
                          <a:spcPts val="0"/>
                        </a:spcAft>
                      </a:pPr>
                      <a:r>
                        <a:rPr lang="en-GB" sz="1200" b="0" dirty="0">
                          <a:solidFill>
                            <a:schemeClr val="tx1">
                              <a:lumMod val="65000"/>
                              <a:lumOff val="35000"/>
                            </a:schemeClr>
                          </a:solidFill>
                          <a:effectLst/>
                        </a:rPr>
                        <a:t>Unit costs such as cost per specimen or result transported per facility or per month</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rgbClr val="F2F2F2"/>
                    </a:solidFill>
                  </a:tcPr>
                </a:tc>
                <a:extLst>
                  <a:ext uri="{0D108BD9-81ED-4DB2-BD59-A6C34878D82A}">
                    <a16:rowId xmlns:a16="http://schemas.microsoft.com/office/drawing/2014/main" val="10002"/>
                  </a:ext>
                </a:extLst>
              </a:tr>
              <a:tr h="323850">
                <a:tc>
                  <a:txBody>
                    <a:bodyPr/>
                    <a:lstStyle/>
                    <a:p>
                      <a:pPr marL="91440">
                        <a:lnSpc>
                          <a:spcPct val="115000"/>
                        </a:lnSpc>
                        <a:spcAft>
                          <a:spcPts val="0"/>
                        </a:spcAft>
                      </a:pPr>
                      <a:r>
                        <a:rPr lang="en-GB" sz="1200" b="0" dirty="0">
                          <a:solidFill>
                            <a:schemeClr val="tx1">
                              <a:lumMod val="65000"/>
                              <a:lumOff val="35000"/>
                            </a:schemeClr>
                          </a:solidFill>
                          <a:effectLst/>
                        </a:rPr>
                        <a:t>Annual review of consolidated indicators for each region and for the country</a:t>
                      </a:r>
                      <a:endParaRPr lang="en-US" sz="1200" b="0" dirty="0">
                        <a:solidFill>
                          <a:schemeClr val="tx1">
                            <a:lumMod val="65000"/>
                            <a:lumOff val="35000"/>
                          </a:schemeClr>
                        </a:solidFill>
                        <a:effectLst/>
                        <a:latin typeface="Arial" charset="0"/>
                        <a:ea typeface="Calibri" charset="0"/>
                        <a:cs typeface="Times New Roman" charset="0"/>
                      </a:endParaRPr>
                    </a:p>
                  </a:txBody>
                  <a:tcPr marL="68580" marR="68580" marT="0" marB="0" anchor="ctr">
                    <a:solidFill>
                      <a:schemeClr val="accent3"/>
                    </a:solidFill>
                  </a:tcPr>
                </a:tc>
                <a:extLst>
                  <a:ext uri="{0D108BD9-81ED-4DB2-BD59-A6C34878D82A}">
                    <a16:rowId xmlns:a16="http://schemas.microsoft.com/office/drawing/2014/main" val="10003"/>
                  </a:ext>
                </a:extLst>
              </a:tr>
            </a:tbl>
          </a:graphicData>
        </a:graphic>
      </p:graphicFrame>
      <p:sp>
        <p:nvSpPr>
          <p:cNvPr id="7" name="Title 1"/>
          <p:cNvSpPr txBox="1">
            <a:spLocks/>
          </p:cNvSpPr>
          <p:nvPr/>
        </p:nvSpPr>
        <p:spPr>
          <a:xfrm>
            <a:off x="1364456" y="868181"/>
            <a:ext cx="7631221" cy="759006"/>
          </a:xfrm>
          <a:prstGeom prst="rect">
            <a:avLst/>
          </a:prstGeom>
        </p:spPr>
        <p:txBody>
          <a:bodyPr vert="horz" wrap="square" lIns="0" tIns="0" rIns="0" bIns="0" rtlCol="0" anchor="ctr">
            <a:noAutofit/>
          </a:bodyPr>
          <a:lstStyle>
            <a:lvl1pPr algn="l" defTabSz="941831" rtl="0" eaLnBrk="1" latinLnBrk="0" hangingPunct="1">
              <a:lnSpc>
                <a:spcPct val="90000"/>
              </a:lnSpc>
              <a:spcBef>
                <a:spcPct val="0"/>
              </a:spcBef>
              <a:buNone/>
              <a:defRPr sz="2626" b="1" i="1" kern="1200">
                <a:solidFill>
                  <a:schemeClr val="tx1"/>
                </a:solidFill>
                <a:latin typeface="Trebuchet MS" charset="0"/>
                <a:ea typeface="Trebuchet MS" charset="0"/>
                <a:cs typeface="Trebuchet MS" charset="0"/>
              </a:defRPr>
            </a:lvl1pPr>
          </a:lstStyle>
          <a:p>
            <a:pPr fontAlgn="auto">
              <a:spcAft>
                <a:spcPts val="0"/>
              </a:spcAft>
            </a:pPr>
            <a:r>
              <a:rPr lang="en-GB" dirty="0"/>
              <a:t>QUALITY INDICATOR MONITORING</a:t>
            </a:r>
          </a:p>
        </p:txBody>
      </p:sp>
      <p:grpSp>
        <p:nvGrpSpPr>
          <p:cNvPr id="8" name="Group 7"/>
          <p:cNvGrpSpPr/>
          <p:nvPr/>
        </p:nvGrpSpPr>
        <p:grpSpPr>
          <a:xfrm>
            <a:off x="1058082" y="1511296"/>
            <a:ext cx="6910818" cy="678076"/>
            <a:chOff x="1058082" y="1811133"/>
            <a:chExt cx="6910818" cy="678076"/>
          </a:xfrm>
        </p:grpSpPr>
        <p:sp>
          <p:nvSpPr>
            <p:cNvPr id="9" name="Rectangle 8"/>
            <p:cNvSpPr/>
            <p:nvPr/>
          </p:nvSpPr>
          <p:spPr>
            <a:xfrm>
              <a:off x="1593056" y="1956979"/>
              <a:ext cx="5689600" cy="386384"/>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lIns="91292" tIns="45646" rIns="91292" bIns="45646" rtlCol="0" anchor="ctr"/>
            <a:lstStyle/>
            <a:p>
              <a:pPr algn="ctr" defTabSz="912888"/>
              <a:endParaRPr lang="en-US" sz="1977">
                <a:solidFill>
                  <a:prstClr val="white"/>
                </a:solidFill>
              </a:endParaRPr>
            </a:p>
          </p:txBody>
        </p:sp>
        <p:sp>
          <p:nvSpPr>
            <p:cNvPr id="10" name="TextBox 9"/>
            <p:cNvSpPr txBox="1"/>
            <p:nvPr/>
          </p:nvSpPr>
          <p:spPr>
            <a:xfrm>
              <a:off x="1778484" y="2031798"/>
              <a:ext cx="6190416" cy="261141"/>
            </a:xfrm>
            <a:prstGeom prst="rect">
              <a:avLst/>
            </a:prstGeom>
            <a:noFill/>
          </p:spPr>
          <p:txBody>
            <a:bodyPr wrap="square" lIns="91292" tIns="45646" rIns="91292" bIns="45646" rtlCol="0">
              <a:spAutoFit/>
            </a:bodyPr>
            <a:lstStyle/>
            <a:p>
              <a:pPr defTabSz="912888">
                <a:defRPr/>
              </a:pPr>
              <a:r>
                <a:rPr lang="en-US" sz="1098" dirty="0">
                  <a:solidFill>
                    <a:prstClr val="white"/>
                  </a:solidFill>
                  <a:latin typeface="Trebuchet MS" charset="0"/>
                  <a:ea typeface="Trebuchet MS" charset="0"/>
                  <a:cs typeface="Trebuchet MS" charset="0"/>
                </a:rPr>
                <a:t>Adapt according to NTP guidelines in your country</a:t>
              </a:r>
              <a:endParaRPr lang="en-US" sz="1098" u="sng" dirty="0">
                <a:solidFill>
                  <a:prstClr val="white"/>
                </a:solidFill>
                <a:latin typeface="Trebuchet MS" charset="0"/>
                <a:ea typeface="Trebuchet MS" charset="0"/>
                <a:cs typeface="Trebuchet MS" charset="0"/>
              </a:endParaRPr>
            </a:p>
          </p:txBody>
        </p:sp>
        <p:pic>
          <p:nvPicPr>
            <p:cNvPr id="11" name="Picture 10"/>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58082" y="1811133"/>
              <a:ext cx="680400" cy="678076"/>
            </a:xfrm>
            <a:prstGeom prst="rect">
              <a:avLst/>
            </a:prstGeom>
          </p:spPr>
        </p:pic>
      </p:grpSp>
    </p:spTree>
    <p:extLst>
      <p:ext uri="{BB962C8B-B14F-4D97-AF65-F5344CB8AC3E}">
        <p14:creationId xmlns:p14="http://schemas.microsoft.com/office/powerpoint/2010/main" val="183364756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GB" sz="2000" dirty="0">
                <a:solidFill>
                  <a:schemeClr val="tx1">
                    <a:lumMod val="65000"/>
                    <a:lumOff val="35000"/>
                  </a:schemeClr>
                </a:solidFill>
              </a:rPr>
              <a:t>Describe the process of sputum collection</a:t>
            </a:r>
          </a:p>
          <a:p>
            <a:r>
              <a:rPr lang="en-GB" sz="2000" dirty="0">
                <a:solidFill>
                  <a:schemeClr val="tx1">
                    <a:lumMod val="65000"/>
                    <a:lumOff val="35000"/>
                  </a:schemeClr>
                </a:solidFill>
              </a:rPr>
              <a:t>Describe the process for triple packaging a specimen</a:t>
            </a:r>
          </a:p>
          <a:p>
            <a:r>
              <a:rPr lang="en-GB" sz="2000" dirty="0">
                <a:solidFill>
                  <a:schemeClr val="tx1">
                    <a:lumMod val="65000"/>
                    <a:lumOff val="35000"/>
                  </a:schemeClr>
                </a:solidFill>
              </a:rPr>
              <a:t>What are the specimen requirements for Xpert MTB/RIF (Ultra) testing?</a:t>
            </a:r>
          </a:p>
          <a:p>
            <a:pPr lvl="0"/>
            <a:r>
              <a:rPr lang="en-GB" sz="2000" dirty="0">
                <a:solidFill>
                  <a:schemeClr val="tx1">
                    <a:lumMod val="65000"/>
                    <a:lumOff val="35000"/>
                  </a:schemeClr>
                </a:solidFill>
              </a:rPr>
              <a:t>What are the storage &amp; transport requirements for Xpert MTB/RIF (Ultra) samples? </a:t>
            </a:r>
          </a:p>
          <a:p>
            <a:r>
              <a:rPr lang="en-GB" sz="2000" dirty="0">
                <a:solidFill>
                  <a:schemeClr val="tx1">
                    <a:lumMod val="65000"/>
                    <a:lumOff val="35000"/>
                  </a:schemeClr>
                </a:solidFill>
              </a:rPr>
              <a:t>List two quality indicators that should be collected by the referring facility</a:t>
            </a:r>
          </a:p>
          <a:p>
            <a:endParaRPr lang="en-GB" sz="2000" dirty="0">
              <a:solidFill>
                <a:schemeClr val="tx1">
                  <a:lumMod val="65000"/>
                  <a:lumOff val="35000"/>
                </a:schemeClr>
              </a:solidFill>
            </a:endParaRPr>
          </a:p>
        </p:txBody>
      </p:sp>
      <p:sp>
        <p:nvSpPr>
          <p:cNvPr id="2" name="Title 1"/>
          <p:cNvSpPr>
            <a:spLocks noGrp="1"/>
          </p:cNvSpPr>
          <p:nvPr>
            <p:ph type="title"/>
          </p:nvPr>
        </p:nvSpPr>
        <p:spPr/>
        <p:txBody>
          <a:bodyPr>
            <a:normAutofit/>
          </a:bodyPr>
          <a:lstStyle/>
          <a:p>
            <a:r>
              <a:rPr lang="en-GB" sz="2800" dirty="0"/>
              <a:t>DISCUSSION QUESTIONS</a:t>
            </a:r>
          </a:p>
        </p:txBody>
      </p:sp>
    </p:spTree>
    <p:extLst>
      <p:ext uri="{BB962C8B-B14F-4D97-AF65-F5344CB8AC3E}">
        <p14:creationId xmlns:p14="http://schemas.microsoft.com/office/powerpoint/2010/main" val="11345158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idx="1"/>
          </p:nvPr>
        </p:nvSpPr>
        <p:spPr>
          <a:xfrm>
            <a:off x="1198279" y="1951037"/>
            <a:ext cx="7631223" cy="4324486"/>
          </a:xfrm>
        </p:spPr>
        <p:txBody>
          <a:bodyPr/>
          <a:lstStyle/>
          <a:p>
            <a:r>
              <a:rPr lang="en-GB" sz="2000" dirty="0">
                <a:solidFill>
                  <a:schemeClr val="tx1">
                    <a:lumMod val="65000"/>
                    <a:lumOff val="35000"/>
                  </a:schemeClr>
                </a:solidFill>
              </a:rPr>
              <a:t>A well-designed and well-managed specimen referral system underpins a strong diagnostics network</a:t>
            </a:r>
          </a:p>
          <a:p>
            <a:pPr lvl="0"/>
            <a:r>
              <a:rPr lang="en-GB" sz="2000" dirty="0">
                <a:solidFill>
                  <a:schemeClr val="tx1">
                    <a:lumMod val="65000"/>
                    <a:lumOff val="35000"/>
                  </a:schemeClr>
                </a:solidFill>
              </a:rPr>
              <a:t>Proper collection, storage and transport procedures are need to be followed to ensure specimen quality and biosafety</a:t>
            </a:r>
          </a:p>
          <a:p>
            <a:pPr lvl="0"/>
            <a:r>
              <a:rPr lang="en-GB" sz="2000" dirty="0">
                <a:solidFill>
                  <a:schemeClr val="tx1">
                    <a:lumMod val="65000"/>
                    <a:lumOff val="35000"/>
                  </a:schemeClr>
                </a:solidFill>
              </a:rPr>
              <a:t>All specimen referrals must be tracked </a:t>
            </a:r>
          </a:p>
          <a:p>
            <a:pPr lvl="0"/>
            <a:r>
              <a:rPr lang="en-GB" sz="2000" dirty="0">
                <a:solidFill>
                  <a:schemeClr val="tx1">
                    <a:lumMod val="65000"/>
                    <a:lumOff val="35000"/>
                  </a:schemeClr>
                </a:solidFill>
              </a:rPr>
              <a:t>Results should follow the same transport pathway/mechanism as specimens, but in reverse</a:t>
            </a:r>
          </a:p>
          <a:p>
            <a:pPr lvl="0"/>
            <a:r>
              <a:rPr lang="en-GB" sz="2000" dirty="0">
                <a:solidFill>
                  <a:schemeClr val="tx1">
                    <a:lumMod val="65000"/>
                    <a:lumOff val="35000"/>
                  </a:schemeClr>
                </a:solidFill>
              </a:rPr>
              <a:t>Electronic reporting of results should be prioritised</a:t>
            </a:r>
          </a:p>
          <a:p>
            <a:pPr lvl="0"/>
            <a:r>
              <a:rPr lang="en-GB" sz="2000" dirty="0">
                <a:solidFill>
                  <a:schemeClr val="tx1">
                    <a:lumMod val="65000"/>
                    <a:lumOff val="35000"/>
                  </a:schemeClr>
                </a:solidFill>
              </a:rPr>
              <a:t>Targets should be set for all indicators collected to monitor sample referral. Any unexplained change in quality indicators, should be documented and investigated</a:t>
            </a:r>
          </a:p>
          <a:p>
            <a:pPr lvl="0"/>
            <a:endParaRPr lang="en-GB" sz="2000" dirty="0">
              <a:solidFill>
                <a:schemeClr val="tx1">
                  <a:lumMod val="65000"/>
                  <a:lumOff val="35000"/>
                </a:schemeClr>
              </a:solidFill>
            </a:endParaRPr>
          </a:p>
          <a:p>
            <a:pPr lvl="0"/>
            <a:endParaRPr lang="en-GB" sz="2000" dirty="0">
              <a:solidFill>
                <a:schemeClr val="tx1">
                  <a:lumMod val="65000"/>
                  <a:lumOff val="35000"/>
                </a:schemeClr>
              </a:solidFill>
            </a:endParaRPr>
          </a:p>
          <a:p>
            <a:pPr lvl="0"/>
            <a:endParaRPr lang="en-GB" sz="2000" dirty="0">
              <a:solidFill>
                <a:schemeClr val="tx1">
                  <a:lumMod val="65000"/>
                  <a:lumOff val="35000"/>
                </a:schemeClr>
              </a:solidFill>
            </a:endParaRPr>
          </a:p>
          <a:p>
            <a:pPr marL="390903" indent="-273632">
              <a:buClr>
                <a:srgbClr val="31B6FD"/>
              </a:buClr>
              <a:buFont typeface="Arial" panose="020B0604020202020204" pitchFamily="34" charset="0"/>
              <a:buChar char="►"/>
            </a:pPr>
            <a:endParaRPr lang="en-GB" sz="2000" dirty="0">
              <a:solidFill>
                <a:schemeClr val="tx1">
                  <a:lumMod val="65000"/>
                  <a:lumOff val="35000"/>
                </a:schemeClr>
              </a:solidFill>
            </a:endParaRPr>
          </a:p>
          <a:p>
            <a:pPr marL="390903" indent="-273632">
              <a:buClr>
                <a:srgbClr val="31B6FD"/>
              </a:buClr>
              <a:buFont typeface="Arial" panose="020B0604020202020204" pitchFamily="34" charset="0"/>
              <a:buChar char="►"/>
            </a:pPr>
            <a:endParaRPr lang="en-GB" sz="2000" dirty="0">
              <a:solidFill>
                <a:schemeClr val="tx1">
                  <a:lumMod val="65000"/>
                  <a:lumOff val="35000"/>
                </a:schemeClr>
              </a:solidFill>
            </a:endParaRPr>
          </a:p>
          <a:p>
            <a:endParaRPr lang="en-GB" sz="2000" dirty="0">
              <a:solidFill>
                <a:schemeClr val="tx1">
                  <a:lumMod val="65000"/>
                  <a:lumOff val="35000"/>
                </a:schemeClr>
              </a:solidFill>
            </a:endParaRPr>
          </a:p>
        </p:txBody>
      </p:sp>
      <p:sp>
        <p:nvSpPr>
          <p:cNvPr id="6" name="Title 5"/>
          <p:cNvSpPr>
            <a:spLocks noGrp="1"/>
          </p:cNvSpPr>
          <p:nvPr>
            <p:ph type="title"/>
          </p:nvPr>
        </p:nvSpPr>
        <p:spPr/>
        <p:txBody>
          <a:bodyPr>
            <a:normAutofit/>
          </a:bodyPr>
          <a:lstStyle/>
          <a:p>
            <a:r>
              <a:rPr lang="en-GB" sz="2800" dirty="0"/>
              <a:t>KEY MESSAGES</a:t>
            </a:r>
          </a:p>
        </p:txBody>
      </p:sp>
    </p:spTree>
    <p:extLst>
      <p:ext uri="{BB962C8B-B14F-4D97-AF65-F5344CB8AC3E}">
        <p14:creationId xmlns:p14="http://schemas.microsoft.com/office/powerpoint/2010/main" val="3005892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12"/>
          <p:cNvSpPr/>
          <p:nvPr/>
        </p:nvSpPr>
        <p:spPr>
          <a:xfrm>
            <a:off x="1218715" y="2146203"/>
            <a:ext cx="7606681" cy="4124342"/>
          </a:xfrm>
          <a:custGeom>
            <a:avLst/>
            <a:gdLst>
              <a:gd name="connsiteX0" fmla="*/ 0 w 7606681"/>
              <a:gd name="connsiteY0" fmla="*/ 1755 h 4124342"/>
              <a:gd name="connsiteX1" fmla="*/ 1843694 w 7606681"/>
              <a:gd name="connsiteY1" fmla="*/ 1755 h 4124342"/>
              <a:gd name="connsiteX2" fmla="*/ 1843694 w 7606681"/>
              <a:gd name="connsiteY2" fmla="*/ 2063925 h 4124342"/>
              <a:gd name="connsiteX3" fmla="*/ 0 w 7606681"/>
              <a:gd name="connsiteY3" fmla="*/ 2063925 h 4124342"/>
              <a:gd name="connsiteX4" fmla="*/ 3841992 w 7606681"/>
              <a:gd name="connsiteY4" fmla="*/ 1 h 4124342"/>
              <a:gd name="connsiteX5" fmla="*/ 5685686 w 7606681"/>
              <a:gd name="connsiteY5" fmla="*/ 1 h 4124342"/>
              <a:gd name="connsiteX6" fmla="*/ 5685686 w 7606681"/>
              <a:gd name="connsiteY6" fmla="*/ 4124342 h 4124342"/>
              <a:gd name="connsiteX7" fmla="*/ 3841992 w 7606681"/>
              <a:gd name="connsiteY7" fmla="*/ 4124342 h 4124342"/>
              <a:gd name="connsiteX8" fmla="*/ 5762987 w 7606681"/>
              <a:gd name="connsiteY8" fmla="*/ 0 h 4124342"/>
              <a:gd name="connsiteX9" fmla="*/ 7606681 w 7606681"/>
              <a:gd name="connsiteY9" fmla="*/ 0 h 4124342"/>
              <a:gd name="connsiteX10" fmla="*/ 7606681 w 7606681"/>
              <a:gd name="connsiteY10" fmla="*/ 2062170 h 4124342"/>
              <a:gd name="connsiteX11" fmla="*/ 5762987 w 7606681"/>
              <a:gd name="connsiteY11" fmla="*/ 2062170 h 4124342"/>
              <a:gd name="connsiteX12" fmla="*/ 1920996 w 7606681"/>
              <a:gd name="connsiteY12" fmla="*/ 0 h 4124342"/>
              <a:gd name="connsiteX13" fmla="*/ 3764690 w 7606681"/>
              <a:gd name="connsiteY13" fmla="*/ 0 h 4124342"/>
              <a:gd name="connsiteX14" fmla="*/ 3764690 w 7606681"/>
              <a:gd name="connsiteY14" fmla="*/ 3197829 h 4124342"/>
              <a:gd name="connsiteX15" fmla="*/ 1920996 w 7606681"/>
              <a:gd name="connsiteY15" fmla="*/ 3197829 h 4124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06681" h="4124342">
                <a:moveTo>
                  <a:pt x="0" y="1755"/>
                </a:moveTo>
                <a:lnTo>
                  <a:pt x="1843694" y="1755"/>
                </a:lnTo>
                <a:lnTo>
                  <a:pt x="1843694" y="2063925"/>
                </a:lnTo>
                <a:lnTo>
                  <a:pt x="0" y="2063925"/>
                </a:lnTo>
                <a:close/>
                <a:moveTo>
                  <a:pt x="3841992" y="1"/>
                </a:moveTo>
                <a:lnTo>
                  <a:pt x="5685686" y="1"/>
                </a:lnTo>
                <a:lnTo>
                  <a:pt x="5685686" y="4124342"/>
                </a:lnTo>
                <a:lnTo>
                  <a:pt x="3841992" y="4124342"/>
                </a:lnTo>
                <a:close/>
                <a:moveTo>
                  <a:pt x="5762987" y="0"/>
                </a:moveTo>
                <a:lnTo>
                  <a:pt x="7606681" y="0"/>
                </a:lnTo>
                <a:lnTo>
                  <a:pt x="7606681" y="2062170"/>
                </a:lnTo>
                <a:lnTo>
                  <a:pt x="5762987" y="2062170"/>
                </a:lnTo>
                <a:close/>
                <a:moveTo>
                  <a:pt x="1920996" y="0"/>
                </a:moveTo>
                <a:lnTo>
                  <a:pt x="3764690" y="0"/>
                </a:lnTo>
                <a:lnTo>
                  <a:pt x="3764690" y="3197829"/>
                </a:lnTo>
                <a:lnTo>
                  <a:pt x="1920996" y="3197829"/>
                </a:lnTo>
                <a:close/>
              </a:path>
            </a:pathLst>
          </a:custGeom>
          <a:blipFill dpi="0" rotWithShape="1">
            <a:blip r:embed="rId2">
              <a:alphaModFix amt="75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Slide Number Placeholder 2"/>
          <p:cNvSpPr>
            <a:spLocks noGrp="1"/>
          </p:cNvSpPr>
          <p:nvPr>
            <p:ph type="sldNum" sz="quarter" idx="12"/>
          </p:nvPr>
        </p:nvSpPr>
        <p:spPr/>
        <p:txBody>
          <a:bodyPr/>
          <a:lstStyle/>
          <a:p>
            <a:fld id="{E2C4D301-A70E-3E43-AE0A-9757AD428F12}" type="slidenum">
              <a:rPr lang="en-US" smtClean="0"/>
              <a:t>43</a:t>
            </a:fld>
            <a:endParaRPr lang="en-US"/>
          </a:p>
        </p:txBody>
      </p:sp>
      <p:sp>
        <p:nvSpPr>
          <p:cNvPr id="4" name="Rectangle 3"/>
          <p:cNvSpPr/>
          <p:nvPr/>
        </p:nvSpPr>
        <p:spPr>
          <a:xfrm>
            <a:off x="6981703" y="4726636"/>
            <a:ext cx="2735449" cy="369332"/>
          </a:xfrm>
          <a:prstGeom prst="rect">
            <a:avLst/>
          </a:prstGeom>
        </p:spPr>
        <p:txBody>
          <a:bodyPr wrap="square" lIns="0" tIns="0" rIns="0" bIns="0">
            <a:spAutoFit/>
          </a:bodyPr>
          <a:lstStyle/>
          <a:p>
            <a:pPr>
              <a:buClr>
                <a:srgbClr val="DC1F26"/>
              </a:buClr>
              <a:defRPr/>
            </a:pPr>
            <a:r>
              <a:rPr lang="en-US" altLang="en-US" sz="2400" b="1" i="1" dirty="0">
                <a:latin typeface="Trebuchet MS" charset="0"/>
                <a:ea typeface="Trebuchet MS" charset="0"/>
                <a:cs typeface="Trebuchet MS" charset="0"/>
              </a:rPr>
              <a:t>THANK YOU</a:t>
            </a:r>
          </a:p>
        </p:txBody>
      </p:sp>
      <p:sp>
        <p:nvSpPr>
          <p:cNvPr id="6" name="Rectangle 5"/>
          <p:cNvSpPr/>
          <p:nvPr/>
        </p:nvSpPr>
        <p:spPr>
          <a:xfrm>
            <a:off x="6981703" y="4409064"/>
            <a:ext cx="1338208" cy="106491"/>
          </a:xfrm>
          <a:prstGeom prst="rect">
            <a:avLst/>
          </a:prstGeom>
          <a:solidFill>
            <a:srgbClr val="5BBFB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18715" y="599770"/>
            <a:ext cx="1843694" cy="1401393"/>
          </a:xfrm>
          <a:prstGeom prst="rect">
            <a:avLst/>
          </a:prstGeom>
        </p:spPr>
      </p:pic>
      <p:sp>
        <p:nvSpPr>
          <p:cNvPr id="2" name="TextBox 1"/>
          <p:cNvSpPr txBox="1"/>
          <p:nvPr/>
        </p:nvSpPr>
        <p:spPr>
          <a:xfrm>
            <a:off x="2356934" y="4208374"/>
            <a:ext cx="813043" cy="246221"/>
          </a:xfrm>
          <a:prstGeom prst="rect">
            <a:avLst/>
          </a:prstGeom>
          <a:noFill/>
        </p:spPr>
        <p:txBody>
          <a:bodyPr wrap="none" rtlCol="0">
            <a:spAutoFit/>
          </a:bodyPr>
          <a:lstStyle/>
          <a:p>
            <a:r>
              <a:rPr lang="en-US" sz="1000" dirty="0">
                <a:solidFill>
                  <a:schemeClr val="tx1">
                    <a:lumMod val="65000"/>
                    <a:lumOff val="35000"/>
                  </a:schemeClr>
                </a:solidFill>
              </a:rPr>
              <a:t>© John Rae </a:t>
            </a:r>
            <a:endParaRPr lang="en-GB" sz="1000" dirty="0">
              <a:solidFill>
                <a:schemeClr val="tx1">
                  <a:lumMod val="65000"/>
                  <a:lumOff val="35000"/>
                </a:schemeClr>
              </a:solidFill>
            </a:endParaRPr>
          </a:p>
        </p:txBody>
      </p:sp>
    </p:spTree>
    <p:extLst>
      <p:ext uri="{BB962C8B-B14F-4D97-AF65-F5344CB8AC3E}">
        <p14:creationId xmlns:p14="http://schemas.microsoft.com/office/powerpoint/2010/main" val="1821562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1+#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ppt_x"/>
                                          </p:val>
                                        </p:tav>
                                        <p:tav tm="100000">
                                          <p:val>
                                            <p:strVal val="#ppt_x"/>
                                          </p:val>
                                        </p:tav>
                                      </p:tavLst>
                                    </p:anim>
                                    <p:anim calcmode="lin" valueType="num">
                                      <p:cBhvr additive="base">
                                        <p:cTn id="14"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4A48BBB-3117-8C4F-BB00-BE41F93B6A0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269456" y="1798637"/>
            <a:ext cx="3432662" cy="4930197"/>
          </a:xfrm>
        </p:spPr>
      </p:pic>
      <p:sp>
        <p:nvSpPr>
          <p:cNvPr id="3" name="Title 2">
            <a:extLst>
              <a:ext uri="{FF2B5EF4-FFF2-40B4-BE49-F238E27FC236}">
                <a16:creationId xmlns:a16="http://schemas.microsoft.com/office/drawing/2014/main" id="{B8DB0629-7838-A443-8C64-8535B2FB7F55}"/>
              </a:ext>
            </a:extLst>
          </p:cNvPr>
          <p:cNvSpPr>
            <a:spLocks noGrp="1"/>
          </p:cNvSpPr>
          <p:nvPr>
            <p:ph type="title"/>
          </p:nvPr>
        </p:nvSpPr>
        <p:spPr/>
        <p:txBody>
          <a:bodyPr/>
          <a:lstStyle/>
          <a:p>
            <a:r>
              <a:rPr lang="en-US" dirty="0"/>
              <a:t>EXAMPLE OF A SPECIMEN REFERRAL SYSTEM*</a:t>
            </a:r>
          </a:p>
        </p:txBody>
      </p:sp>
      <p:sp>
        <p:nvSpPr>
          <p:cNvPr id="6" name="TextBox 5">
            <a:extLst>
              <a:ext uri="{FF2B5EF4-FFF2-40B4-BE49-F238E27FC236}">
                <a16:creationId xmlns:a16="http://schemas.microsoft.com/office/drawing/2014/main" id="{264FB94F-55E7-B843-8CBD-903D55C883BA}"/>
              </a:ext>
            </a:extLst>
          </p:cNvPr>
          <p:cNvSpPr txBox="1"/>
          <p:nvPr/>
        </p:nvSpPr>
        <p:spPr>
          <a:xfrm>
            <a:off x="4412456" y="6741391"/>
            <a:ext cx="4549643" cy="400110"/>
          </a:xfrm>
          <a:prstGeom prst="rect">
            <a:avLst/>
          </a:prstGeom>
          <a:noFill/>
        </p:spPr>
        <p:txBody>
          <a:bodyPr wrap="none" rtlCol="0">
            <a:spAutoFit/>
          </a:bodyPr>
          <a:lstStyle/>
          <a:p>
            <a:pPr fontAlgn="ctr"/>
            <a:r>
              <a:rPr lang="en-GB" sz="1000" dirty="0">
                <a:solidFill>
                  <a:schemeClr val="accent2"/>
                </a:solidFill>
                <a:latin typeface="Calibri" charset="0"/>
                <a:ea typeface="Calibri" charset="0"/>
                <a:cs typeface="Calibri" charset="0"/>
              </a:rPr>
              <a:t>* </a:t>
            </a:r>
            <a:r>
              <a:rPr lang="en-GB" sz="1000" dirty="0" err="1">
                <a:solidFill>
                  <a:schemeClr val="accent2"/>
                </a:solidFill>
                <a:latin typeface="Calibri" charset="0"/>
                <a:ea typeface="Calibri" charset="0"/>
                <a:cs typeface="Calibri" charset="0"/>
              </a:rPr>
              <a:t>www.stoptb.org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wg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gli</a:t>
            </a:r>
            <a:r>
              <a:rPr lang="en-GB" sz="1000" dirty="0">
                <a:solidFill>
                  <a:schemeClr val="accent2"/>
                </a:solidFill>
                <a:latin typeface="Calibri" charset="0"/>
                <a:ea typeface="Calibri" charset="0"/>
                <a:cs typeface="Calibri" charset="0"/>
              </a:rPr>
              <a:t>/assets/documents/</a:t>
            </a:r>
            <a:r>
              <a:rPr lang="en-GB" sz="1000" dirty="0" err="1">
                <a:solidFill>
                  <a:schemeClr val="accent2"/>
                </a:solidFill>
                <a:latin typeface="Calibri" charset="0"/>
                <a:ea typeface="Calibri" charset="0"/>
                <a:cs typeface="Calibri" charset="0"/>
              </a:rPr>
              <a:t>GLI_Guide_specimens_web_ready.pdf</a:t>
            </a:r>
            <a:br>
              <a:rPr lang="en-GB" sz="1000" dirty="0">
                <a:solidFill>
                  <a:schemeClr val="accent2"/>
                </a:solidFill>
                <a:latin typeface="Calibri" charset="0"/>
                <a:ea typeface="Calibri" charset="0"/>
                <a:cs typeface="Calibri" charset="0"/>
              </a:rPr>
            </a:br>
            <a:endParaRPr lang="en-GB" sz="1000" dirty="0">
              <a:solidFill>
                <a:schemeClr val="accent2"/>
              </a:solidFill>
              <a:latin typeface="Calibri" charset="0"/>
              <a:ea typeface="Calibri" charset="0"/>
              <a:cs typeface="Calibri" charset="0"/>
            </a:endParaRPr>
          </a:p>
        </p:txBody>
      </p:sp>
    </p:spTree>
    <p:extLst>
      <p:ext uri="{BB962C8B-B14F-4D97-AF65-F5344CB8AC3E}">
        <p14:creationId xmlns:p14="http://schemas.microsoft.com/office/powerpoint/2010/main" val="397656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solidFill>
                  <a:schemeClr val="tx1">
                    <a:lumMod val="65000"/>
                    <a:lumOff val="35000"/>
                  </a:schemeClr>
                </a:solidFill>
              </a:rPr>
              <a:t>The benefit of specimen referral is to relieve patient of the burden (financial, physical, etc.) to travel to the laboratory </a:t>
            </a:r>
            <a:r>
              <a:rPr lang="en-US" sz="2000" dirty="0">
                <a:solidFill>
                  <a:schemeClr val="tx1">
                    <a:lumMod val="65000"/>
                    <a:lumOff val="35000"/>
                  </a:schemeClr>
                </a:solidFill>
                <a:sym typeface="Wingdings" panose="05000000000000000000" pitchFamily="2" charset="2"/>
              </a:rPr>
              <a:t> </a:t>
            </a:r>
            <a:r>
              <a:rPr lang="en-US" sz="2000" b="1" dirty="0">
                <a:solidFill>
                  <a:schemeClr val="tx1">
                    <a:lumMod val="65000"/>
                    <a:lumOff val="35000"/>
                  </a:schemeClr>
                </a:solidFill>
                <a:sym typeface="Wingdings" panose="05000000000000000000" pitchFamily="2" charset="2"/>
              </a:rPr>
              <a:t>refer the specimen instead of the patient</a:t>
            </a:r>
            <a:endParaRPr lang="en-US" sz="2000" b="1" dirty="0">
              <a:solidFill>
                <a:schemeClr val="tx1">
                  <a:lumMod val="65000"/>
                  <a:lumOff val="35000"/>
                </a:schemeClr>
              </a:solidFill>
            </a:endParaRPr>
          </a:p>
          <a:p>
            <a:r>
              <a:rPr lang="en-GB" sz="2000" dirty="0">
                <a:solidFill>
                  <a:schemeClr val="tx1">
                    <a:lumMod val="65000"/>
                    <a:lumOff val="35000"/>
                  </a:schemeClr>
                </a:solidFill>
              </a:rPr>
              <a:t>A well-designed specimen referral system can readily support the referral of many types of specimens for many types of tests</a:t>
            </a:r>
          </a:p>
          <a:p>
            <a:r>
              <a:rPr lang="en-GB" sz="2000" dirty="0">
                <a:solidFill>
                  <a:schemeClr val="tx1">
                    <a:lumMod val="65000"/>
                    <a:lumOff val="35000"/>
                  </a:schemeClr>
                </a:solidFill>
              </a:rPr>
              <a:t>Multiple specimen referral systems can be connected to form an integrated network across a country that meets the needs of various disease programmes</a:t>
            </a:r>
          </a:p>
          <a:p>
            <a:r>
              <a:rPr lang="en-GB" sz="2000" dirty="0">
                <a:solidFill>
                  <a:schemeClr val="tx1">
                    <a:lumMod val="65000"/>
                    <a:lumOff val="35000"/>
                  </a:schemeClr>
                </a:solidFill>
              </a:rPr>
              <a:t>An integrated network can leverage resources of various disease programmes to improve efficiencies and maximize cost-effectiveness of the network and individual referral systems</a:t>
            </a:r>
          </a:p>
        </p:txBody>
      </p:sp>
      <p:sp>
        <p:nvSpPr>
          <p:cNvPr id="3" name="Title 2"/>
          <p:cNvSpPr>
            <a:spLocks noGrp="1"/>
          </p:cNvSpPr>
          <p:nvPr>
            <p:ph type="title"/>
          </p:nvPr>
        </p:nvSpPr>
        <p:spPr/>
        <p:txBody>
          <a:bodyPr/>
          <a:lstStyle/>
          <a:p>
            <a:r>
              <a:rPr lang="en-GB" dirty="0"/>
              <a:t>INTRODUCTION</a:t>
            </a:r>
          </a:p>
        </p:txBody>
      </p:sp>
    </p:spTree>
    <p:extLst>
      <p:ext uri="{BB962C8B-B14F-4D97-AF65-F5344CB8AC3E}">
        <p14:creationId xmlns:p14="http://schemas.microsoft.com/office/powerpoint/2010/main" val="6018464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204913" y="2012414"/>
            <a:ext cx="5112543" cy="4611670"/>
          </a:xfrm>
        </p:spPr>
        <p:txBody>
          <a:bodyPr/>
          <a:lstStyle/>
          <a:p>
            <a:r>
              <a:rPr lang="en-GB" sz="2000" dirty="0">
                <a:solidFill>
                  <a:schemeClr val="tx1">
                    <a:lumMod val="65000"/>
                    <a:lumOff val="35000"/>
                  </a:schemeClr>
                </a:solidFill>
              </a:rPr>
              <a:t>The “GLI Guide to TB Specimen Referral Systems and Integrated Networks”* provides design and technical specifications for the handling and transport of specimens for TB testing and builds a case for integrated approaches to specimen referral across sample types and diseases</a:t>
            </a:r>
          </a:p>
          <a:p>
            <a:r>
              <a:rPr lang="en-GB" sz="2000" dirty="0">
                <a:solidFill>
                  <a:schemeClr val="tx1">
                    <a:lumMod val="65000"/>
                    <a:lumOff val="35000"/>
                  </a:schemeClr>
                </a:solidFill>
              </a:rPr>
              <a:t>See Programme Module 3: Plan and establish a sample referral network for TB diagnosis</a:t>
            </a:r>
          </a:p>
        </p:txBody>
      </p:sp>
      <p:sp>
        <p:nvSpPr>
          <p:cNvPr id="3" name="Title 2"/>
          <p:cNvSpPr>
            <a:spLocks noGrp="1"/>
          </p:cNvSpPr>
          <p:nvPr>
            <p:ph type="title"/>
          </p:nvPr>
        </p:nvSpPr>
        <p:spPr/>
        <p:txBody>
          <a:bodyPr/>
          <a:lstStyle/>
          <a:p>
            <a:r>
              <a:rPr lang="en-GB" dirty="0"/>
              <a:t>INTRODUCTION</a:t>
            </a:r>
          </a:p>
        </p:txBody>
      </p:sp>
      <p:sp>
        <p:nvSpPr>
          <p:cNvPr id="5" name="TextBox 4"/>
          <p:cNvSpPr txBox="1"/>
          <p:nvPr/>
        </p:nvSpPr>
        <p:spPr>
          <a:xfrm>
            <a:off x="4412456" y="6741391"/>
            <a:ext cx="4549643" cy="400110"/>
          </a:xfrm>
          <a:prstGeom prst="rect">
            <a:avLst/>
          </a:prstGeom>
          <a:noFill/>
        </p:spPr>
        <p:txBody>
          <a:bodyPr wrap="none" rtlCol="0">
            <a:spAutoFit/>
          </a:bodyPr>
          <a:lstStyle/>
          <a:p>
            <a:pPr fontAlgn="ctr"/>
            <a:r>
              <a:rPr lang="en-GB" sz="1000" dirty="0">
                <a:solidFill>
                  <a:schemeClr val="accent2"/>
                </a:solidFill>
                <a:latin typeface="Calibri" charset="0"/>
                <a:ea typeface="Calibri" charset="0"/>
                <a:cs typeface="Calibri" charset="0"/>
              </a:rPr>
              <a:t>* </a:t>
            </a:r>
            <a:r>
              <a:rPr lang="en-GB" sz="1000" dirty="0" err="1">
                <a:solidFill>
                  <a:schemeClr val="accent2"/>
                </a:solidFill>
                <a:latin typeface="Calibri" charset="0"/>
                <a:ea typeface="Calibri" charset="0"/>
                <a:cs typeface="Calibri" charset="0"/>
              </a:rPr>
              <a:t>www.stoptb.org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wg</a:t>
            </a:r>
            <a:r>
              <a:rPr lang="en-GB" sz="1000" dirty="0">
                <a:solidFill>
                  <a:schemeClr val="accent2"/>
                </a:solidFill>
                <a:latin typeface="Calibri" charset="0"/>
                <a:ea typeface="Calibri" charset="0"/>
                <a:cs typeface="Calibri" charset="0"/>
              </a:rPr>
              <a:t>/</a:t>
            </a:r>
            <a:r>
              <a:rPr lang="en-GB" sz="1000" dirty="0" err="1">
                <a:solidFill>
                  <a:schemeClr val="accent2"/>
                </a:solidFill>
                <a:latin typeface="Calibri" charset="0"/>
                <a:ea typeface="Calibri" charset="0"/>
                <a:cs typeface="Calibri" charset="0"/>
              </a:rPr>
              <a:t>gli</a:t>
            </a:r>
            <a:r>
              <a:rPr lang="en-GB" sz="1000" dirty="0">
                <a:solidFill>
                  <a:schemeClr val="accent2"/>
                </a:solidFill>
                <a:latin typeface="Calibri" charset="0"/>
                <a:ea typeface="Calibri" charset="0"/>
                <a:cs typeface="Calibri" charset="0"/>
              </a:rPr>
              <a:t>/assets/documents/</a:t>
            </a:r>
            <a:r>
              <a:rPr lang="en-GB" sz="1000" dirty="0" err="1">
                <a:solidFill>
                  <a:schemeClr val="accent2"/>
                </a:solidFill>
                <a:latin typeface="Calibri" charset="0"/>
                <a:ea typeface="Calibri" charset="0"/>
                <a:cs typeface="Calibri" charset="0"/>
              </a:rPr>
              <a:t>GLI_Guide_specimens_web_ready.pdf</a:t>
            </a:r>
            <a:br>
              <a:rPr lang="en-GB" sz="1000" dirty="0">
                <a:solidFill>
                  <a:schemeClr val="accent2"/>
                </a:solidFill>
                <a:latin typeface="Calibri" charset="0"/>
                <a:ea typeface="Calibri" charset="0"/>
                <a:cs typeface="Calibri" charset="0"/>
              </a:rPr>
            </a:br>
            <a:endParaRPr lang="en-GB" sz="1000" dirty="0">
              <a:solidFill>
                <a:schemeClr val="accent2"/>
              </a:solidFill>
              <a:latin typeface="Calibri" charset="0"/>
              <a:ea typeface="Calibri" charset="0"/>
              <a:cs typeface="Calibri" charset="0"/>
            </a:endParaRPr>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6546056" y="1570037"/>
            <a:ext cx="2928217" cy="43894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341261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000" dirty="0">
                <a:solidFill>
                  <a:schemeClr val="tx1">
                    <a:lumMod val="65000"/>
                    <a:lumOff val="35000"/>
                  </a:schemeClr>
                </a:solidFill>
              </a:rPr>
              <a:t>The most common diagnostic specimen for TB diagnosis is the expectorated sputum specimen:</a:t>
            </a:r>
          </a:p>
          <a:p>
            <a:pPr marL="698690">
              <a:spcBef>
                <a:spcPts val="563"/>
              </a:spcBef>
              <a:defRPr/>
            </a:pPr>
            <a:r>
              <a:rPr lang="en-GB" sz="2000" dirty="0">
                <a:solidFill>
                  <a:schemeClr val="tx1">
                    <a:lumMod val="65000"/>
                    <a:lumOff val="35000"/>
                  </a:schemeClr>
                </a:solidFill>
              </a:rPr>
              <a:t>Follow the NTP’s guidelines and TB diagnostic algorithm for details on the sample collection for TB diagnosis</a:t>
            </a:r>
          </a:p>
          <a:p>
            <a:pPr marL="698690">
              <a:spcBef>
                <a:spcPts val="563"/>
              </a:spcBef>
              <a:defRPr/>
            </a:pPr>
            <a:r>
              <a:rPr lang="en-GB" sz="2000" dirty="0">
                <a:solidFill>
                  <a:schemeClr val="tx1">
                    <a:lumMod val="65000"/>
                    <a:lumOff val="35000"/>
                  </a:schemeClr>
                </a:solidFill>
              </a:rPr>
              <a:t>See Programme Module 1: Implementing TB diagnostics for WHO recommendations on sample collection for TB diagnosis </a:t>
            </a:r>
          </a:p>
          <a:p>
            <a:pPr marL="698690" lvl="1"/>
            <a:endParaRPr lang="en-GB" sz="2000" dirty="0">
              <a:solidFill>
                <a:schemeClr val="tx1">
                  <a:lumMod val="65000"/>
                  <a:lumOff val="35000"/>
                </a:schemeClr>
              </a:solidFill>
            </a:endParaRPr>
          </a:p>
        </p:txBody>
      </p:sp>
      <p:sp>
        <p:nvSpPr>
          <p:cNvPr id="4" name="Title 3"/>
          <p:cNvSpPr>
            <a:spLocks noGrp="1"/>
          </p:cNvSpPr>
          <p:nvPr>
            <p:ph type="title"/>
          </p:nvPr>
        </p:nvSpPr>
        <p:spPr>
          <a:xfrm>
            <a:off x="1204913" y="884237"/>
            <a:ext cx="8465343" cy="953161"/>
          </a:xfrm>
        </p:spPr>
        <p:txBody>
          <a:bodyPr>
            <a:noAutofit/>
          </a:bodyPr>
          <a:lstStyle/>
          <a:p>
            <a:r>
              <a:rPr lang="en-GB" sz="2800" dirty="0"/>
              <a:t>SPUTUM SPECIMEN COLLECTION</a:t>
            </a:r>
          </a:p>
        </p:txBody>
      </p:sp>
    </p:spTree>
    <p:extLst>
      <p:ext uri="{BB962C8B-B14F-4D97-AF65-F5344CB8AC3E}">
        <p14:creationId xmlns:p14="http://schemas.microsoft.com/office/powerpoint/2010/main" val="3784478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06479" y="2844210"/>
            <a:ext cx="7631223" cy="4611670"/>
          </a:xfrm>
        </p:spPr>
        <p:txBody>
          <a:bodyPr/>
          <a:lstStyle/>
          <a:p>
            <a:pPr>
              <a:lnSpc>
                <a:spcPct val="85000"/>
              </a:lnSpc>
              <a:spcBef>
                <a:spcPct val="0"/>
              </a:spcBef>
              <a:spcAft>
                <a:spcPct val="45000"/>
              </a:spcAft>
            </a:pPr>
            <a:r>
              <a:rPr lang="en-GB" sz="2000" dirty="0">
                <a:solidFill>
                  <a:schemeClr val="tx1">
                    <a:lumMod val="65000"/>
                    <a:lumOff val="35000"/>
                  </a:schemeClr>
                </a:solidFill>
              </a:rPr>
              <a:t>30-50 ml capacity</a:t>
            </a:r>
          </a:p>
          <a:p>
            <a:pPr>
              <a:lnSpc>
                <a:spcPct val="85000"/>
              </a:lnSpc>
              <a:spcBef>
                <a:spcPct val="0"/>
              </a:spcBef>
              <a:spcAft>
                <a:spcPct val="45000"/>
              </a:spcAft>
            </a:pPr>
            <a:r>
              <a:rPr lang="en-GB" sz="2000" dirty="0">
                <a:solidFill>
                  <a:schemeClr val="tx1">
                    <a:lumMod val="65000"/>
                    <a:lumOff val="35000"/>
                  </a:schemeClr>
                </a:solidFill>
              </a:rPr>
              <a:t>Translucent or clear material</a:t>
            </a:r>
          </a:p>
          <a:p>
            <a:pPr>
              <a:lnSpc>
                <a:spcPct val="85000"/>
              </a:lnSpc>
              <a:spcBef>
                <a:spcPct val="0"/>
              </a:spcBef>
              <a:spcAft>
                <a:spcPct val="45000"/>
              </a:spcAft>
            </a:pPr>
            <a:r>
              <a:rPr lang="en-GB" sz="2000" dirty="0">
                <a:solidFill>
                  <a:schemeClr val="tx1">
                    <a:lumMod val="65000"/>
                    <a:lumOff val="35000"/>
                  </a:schemeClr>
                </a:solidFill>
              </a:rPr>
              <a:t>Sides and walls that allow easy labelling </a:t>
            </a:r>
          </a:p>
          <a:p>
            <a:pPr>
              <a:lnSpc>
                <a:spcPct val="85000"/>
              </a:lnSpc>
              <a:spcBef>
                <a:spcPct val="0"/>
              </a:spcBef>
              <a:spcAft>
                <a:spcPct val="45000"/>
              </a:spcAft>
            </a:pPr>
            <a:r>
              <a:rPr lang="en-GB" sz="2000" dirty="0">
                <a:solidFill>
                  <a:schemeClr val="tx1">
                    <a:lumMod val="65000"/>
                    <a:lumOff val="35000"/>
                  </a:schemeClr>
                </a:solidFill>
              </a:rPr>
              <a:t>Single-use combustible material </a:t>
            </a:r>
          </a:p>
          <a:p>
            <a:pPr>
              <a:lnSpc>
                <a:spcPct val="85000"/>
              </a:lnSpc>
              <a:spcBef>
                <a:spcPct val="0"/>
              </a:spcBef>
              <a:spcAft>
                <a:spcPct val="45000"/>
              </a:spcAft>
            </a:pPr>
            <a:r>
              <a:rPr lang="en-GB" sz="2000" dirty="0">
                <a:solidFill>
                  <a:schemeClr val="tx1">
                    <a:lumMod val="65000"/>
                    <a:lumOff val="35000"/>
                  </a:schemeClr>
                </a:solidFill>
              </a:rPr>
              <a:t>Leak-proof with a screw-cap</a:t>
            </a:r>
          </a:p>
          <a:p>
            <a:pPr>
              <a:lnSpc>
                <a:spcPct val="85000"/>
              </a:lnSpc>
              <a:spcBef>
                <a:spcPct val="0"/>
              </a:spcBef>
              <a:spcAft>
                <a:spcPct val="45000"/>
              </a:spcAft>
            </a:pPr>
            <a:r>
              <a:rPr lang="en-GB" sz="2000" dirty="0">
                <a:solidFill>
                  <a:schemeClr val="tx1">
                    <a:lumMod val="65000"/>
                    <a:lumOff val="35000"/>
                  </a:schemeClr>
                </a:solidFill>
              </a:rPr>
              <a:t>Wide mouth</a:t>
            </a:r>
          </a:p>
          <a:p>
            <a:endParaRPr lang="en-US" sz="2000" dirty="0">
              <a:solidFill>
                <a:schemeClr val="tx1">
                  <a:lumMod val="65000"/>
                  <a:lumOff val="35000"/>
                </a:schemeClr>
              </a:solidFill>
            </a:endParaRPr>
          </a:p>
        </p:txBody>
      </p:sp>
      <p:sp>
        <p:nvSpPr>
          <p:cNvPr id="2" name="Title 1"/>
          <p:cNvSpPr>
            <a:spLocks noGrp="1"/>
          </p:cNvSpPr>
          <p:nvPr>
            <p:ph type="title"/>
          </p:nvPr>
        </p:nvSpPr>
        <p:spPr/>
        <p:txBody>
          <a:bodyPr>
            <a:noAutofit/>
          </a:bodyPr>
          <a:lstStyle/>
          <a:p>
            <a:r>
              <a:rPr lang="en-US" sz="2800" dirty="0"/>
              <a:t>SPUTUM SPECIMEN COLLECTION: CONTAINER SPECIFICATIONS</a:t>
            </a:r>
          </a:p>
        </p:txBody>
      </p:sp>
      <p:grpSp>
        <p:nvGrpSpPr>
          <p:cNvPr id="14" name="Group 13"/>
          <p:cNvGrpSpPr/>
          <p:nvPr/>
        </p:nvGrpSpPr>
        <p:grpSpPr>
          <a:xfrm>
            <a:off x="994279" y="1951037"/>
            <a:ext cx="6494096" cy="637188"/>
            <a:chOff x="1058082" y="1811133"/>
            <a:chExt cx="6910818" cy="678076"/>
          </a:xfrm>
        </p:grpSpPr>
        <p:sp>
          <p:nvSpPr>
            <p:cNvPr id="15" name="Rectangle 14"/>
            <p:cNvSpPr/>
            <p:nvPr/>
          </p:nvSpPr>
          <p:spPr>
            <a:xfrm>
              <a:off x="1605769" y="1971459"/>
              <a:ext cx="5689600" cy="386384"/>
            </a:xfrm>
            <a:prstGeom prst="rect">
              <a:avLst/>
            </a:prstGeom>
            <a:solidFill>
              <a:srgbClr val="5BBFB4"/>
            </a:solidFill>
            <a:ln>
              <a:solidFill>
                <a:srgbClr val="AEDACB"/>
              </a:solidFill>
            </a:ln>
          </p:spPr>
          <p:style>
            <a:lnRef idx="2">
              <a:schemeClr val="accent1">
                <a:shade val="50000"/>
              </a:schemeClr>
            </a:lnRef>
            <a:fillRef idx="1">
              <a:schemeClr val="accent1"/>
            </a:fillRef>
            <a:effectRef idx="0">
              <a:schemeClr val="accent1"/>
            </a:effectRef>
            <a:fontRef idx="minor">
              <a:schemeClr val="lt1"/>
            </a:fontRef>
          </p:style>
          <p:txBody>
            <a:bodyPr lIns="85787" tIns="42894" rIns="85787" bIns="42894" rtlCol="0" anchor="ctr"/>
            <a:lstStyle/>
            <a:p>
              <a:pPr algn="ctr" defTabSz="857841"/>
              <a:endParaRPr lang="en-US" sz="1858">
                <a:solidFill>
                  <a:prstClr val="white"/>
                </a:solidFill>
              </a:endParaRPr>
            </a:p>
          </p:txBody>
        </p:sp>
        <p:sp>
          <p:nvSpPr>
            <p:cNvPr id="16" name="TextBox 15"/>
            <p:cNvSpPr txBox="1"/>
            <p:nvPr/>
          </p:nvSpPr>
          <p:spPr>
            <a:xfrm>
              <a:off x="1778484" y="2031798"/>
              <a:ext cx="6190416" cy="261203"/>
            </a:xfrm>
            <a:prstGeom prst="rect">
              <a:avLst/>
            </a:prstGeom>
            <a:noFill/>
          </p:spPr>
          <p:txBody>
            <a:bodyPr wrap="square" lIns="85787" tIns="42894" rIns="85787" bIns="42894" rtlCol="0">
              <a:spAutoFit/>
            </a:bodyPr>
            <a:lstStyle/>
            <a:p>
              <a:pPr defTabSz="857841">
                <a:defRPr/>
              </a:pPr>
              <a:r>
                <a:rPr lang="en-US" sz="1032" dirty="0">
                  <a:solidFill>
                    <a:prstClr val="white"/>
                  </a:solidFill>
                  <a:latin typeface="Trebuchet MS" charset="0"/>
                  <a:ea typeface="Trebuchet MS" charset="0"/>
                  <a:cs typeface="Trebuchet MS" charset="0"/>
                </a:rPr>
                <a:t>To be customized by each country </a:t>
              </a:r>
              <a:endParaRPr lang="en-US" sz="1032" u="sng" dirty="0">
                <a:solidFill>
                  <a:prstClr val="white"/>
                </a:solidFill>
                <a:latin typeface="Trebuchet MS" charset="0"/>
                <a:ea typeface="Trebuchet MS" charset="0"/>
                <a:cs typeface="Trebuchet MS" charset="0"/>
              </a:endParaRPr>
            </a:p>
          </p:txBody>
        </p:sp>
        <p:pic>
          <p:nvPicPr>
            <p:cNvPr id="17" name="Picture 1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58082" y="1811133"/>
              <a:ext cx="680400" cy="678076"/>
            </a:xfrm>
            <a:prstGeom prst="rect">
              <a:avLst/>
            </a:prstGeom>
          </p:spPr>
        </p:pic>
      </p:grpSp>
    </p:spTree>
    <p:extLst>
      <p:ext uri="{BB962C8B-B14F-4D97-AF65-F5344CB8AC3E}">
        <p14:creationId xmlns:p14="http://schemas.microsoft.com/office/powerpoint/2010/main" val="189853714"/>
      </p:ext>
    </p:extLst>
  </p:cSld>
  <p:clrMapOvr>
    <a:masterClrMapping/>
  </p:clrMapOvr>
</p:sld>
</file>

<file path=ppt/theme/theme1.xml><?xml version="1.0" encoding="utf-8"?>
<a:theme xmlns:a="http://schemas.openxmlformats.org/drawingml/2006/main" name="GLI_PPT_Theme">
  <a:themeElements>
    <a:clrScheme name="GLI Colours 1">
      <a:dk1>
        <a:srgbClr val="000000"/>
      </a:dk1>
      <a:lt1>
        <a:srgbClr val="FEFEFE"/>
      </a:lt1>
      <a:dk2>
        <a:srgbClr val="000000"/>
      </a:dk2>
      <a:lt2>
        <a:srgbClr val="FEFEFE"/>
      </a:lt2>
      <a:accent1>
        <a:srgbClr val="5BBEB4"/>
      </a:accent1>
      <a:accent2>
        <a:srgbClr val="DB1F26"/>
      </a:accent2>
      <a:accent3>
        <a:srgbClr val="ADDACA"/>
      </a:accent3>
      <a:accent4>
        <a:srgbClr val="FEFEFE"/>
      </a:accent4>
      <a:accent5>
        <a:srgbClr val="FEFEFE"/>
      </a:accent5>
      <a:accent6>
        <a:srgbClr val="FEFEFE"/>
      </a:accent6>
      <a:hlink>
        <a:srgbClr val="0563C1"/>
      </a:hlink>
      <a:folHlink>
        <a:srgbClr val="30B8F0"/>
      </a:folHlink>
    </a:clrScheme>
    <a:fontScheme name="Trebuchet MS">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LI_PPT_Theme" id="{54974905-1CF1-0043-BBCB-41BBAB0C1BE9}" vid="{611F3CB0-063C-EE4F-801B-F7C9B03C3970}"/>
    </a:ext>
  </a:extLst>
</a:theme>
</file>

<file path=ppt/theme/theme2.xml><?xml version="1.0" encoding="utf-8"?>
<a:theme xmlns:a="http://schemas.openxmlformats.org/drawingml/2006/main" name="Office Theme">
  <a:themeElements>
    <a:clrScheme name="Bureau ">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0000"/>
                <a:satMod val="155000"/>
              </a:schemeClr>
            </a:gs>
            <a:gs pos="65000">
              <a:schemeClr val="phClr">
                <a:shade val="85000"/>
                <a:satMod val="155000"/>
              </a:schemeClr>
            </a:gs>
            <a:gs pos="100000">
              <a:schemeClr val="phClr">
                <a:shade val="95000"/>
                <a:satMod val="155000"/>
              </a:schemeClr>
            </a:gs>
          </a:gsLst>
          <a:lin ang="16200000" scaled="0"/>
        </a:gradFill>
      </a:fillStyleLst>
      <a:lnStyleLst>
        <a:ln w="6350" cap="rnd" cmpd="sng" algn="ctr">
          <a:solidFill>
            <a:schemeClr val="phClr">
              <a:shade val="95000"/>
              <a:satMod val="105000"/>
            </a:scheme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50800" algn="tl" rotWithShape="0">
              <a:srgbClr val="000000">
                <a:alpha val="64000"/>
              </a:srgbClr>
            </a:outerShdw>
          </a:effectLst>
        </a:effectStyle>
        <a:effectStyle>
          <a:effectLst>
            <a:outerShdw blurRad="39000" dist="25400" dir="5400000">
              <a:srgbClr val="000000">
                <a:alpha val="35000"/>
              </a:srgbClr>
            </a:outerShdw>
          </a:effectLst>
        </a:effectStyle>
        <a:effectStyle>
          <a:effectLst>
            <a:outerShdw blurRad="39000" dist="25400" dir="5400000">
              <a:srgbClr val="000000">
                <a:alpha val="35000"/>
              </a:srgbClr>
            </a:outerShdw>
          </a:effectLst>
          <a:scene3d>
            <a:camera prst="orthographicFront" fov="0">
              <a:rot lat="0" lon="0" rev="0"/>
            </a:camera>
            <a:lightRig rig="threePt" dir="t">
              <a:rot lat="0" lon="0" rev="0"/>
            </a:lightRig>
          </a:scene3d>
          <a:sp3d prstMaterial="matte">
            <a:bevelT h="22225"/>
          </a:sp3d>
        </a:effectStyle>
      </a:effectStyleLst>
      <a:bgFillStyleLst>
        <a:solidFill>
          <a:schemeClr val="phClr"/>
        </a:solidFill>
        <a:gradFill rotWithShape="1">
          <a:gsLst>
            <a:gs pos="0">
              <a:schemeClr val="phClr">
                <a:shade val="50000"/>
                <a:satMod val="155000"/>
              </a:schemeClr>
            </a:gs>
            <a:gs pos="35000">
              <a:schemeClr val="phClr">
                <a:shade val="75000"/>
                <a:satMod val="155000"/>
              </a:schemeClr>
            </a:gs>
            <a:gs pos="100000">
              <a:schemeClr val="phClr">
                <a:tint val="80000"/>
                <a:satMod val="255000"/>
              </a:schemeClr>
            </a:gs>
          </a:gsLst>
          <a:lin ang="16200000" scaled="0"/>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GLI_PPT_Theme</Template>
  <TotalTime>18552</TotalTime>
  <Words>3120</Words>
  <Application>Microsoft Macintosh PowerPoint</Application>
  <PresentationFormat>Custom</PresentationFormat>
  <Paragraphs>269</Paragraphs>
  <Slides>43</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43</vt:i4>
      </vt:variant>
    </vt:vector>
  </HeadingPairs>
  <TitlesOfParts>
    <vt:vector size="54" baseType="lpstr">
      <vt:lpstr>黑体</vt:lpstr>
      <vt:lpstr>宋体</vt:lpstr>
      <vt:lpstr>arial</vt:lpstr>
      <vt:lpstr>arial</vt:lpstr>
      <vt:lpstr>Calibri</vt:lpstr>
      <vt:lpstr>Century Gothic</vt:lpstr>
      <vt:lpstr>Lucida Sans</vt:lpstr>
      <vt:lpstr>Times New Roman</vt:lpstr>
      <vt:lpstr>Trebuchet MS</vt:lpstr>
      <vt:lpstr>Wingdings</vt:lpstr>
      <vt:lpstr>GLI_PPT_Theme</vt:lpstr>
      <vt:lpstr>PowerPoint Presentation</vt:lpstr>
      <vt:lpstr>MODULE CONTENTS</vt:lpstr>
      <vt:lpstr>LEARNING OBJECTIVES</vt:lpstr>
      <vt:lpstr>INTRODUCTION</vt:lpstr>
      <vt:lpstr>EXAMPLE OF A SPECIMEN REFERRAL SYSTEM*</vt:lpstr>
      <vt:lpstr>INTRODUCTION</vt:lpstr>
      <vt:lpstr>INTRODUCTION</vt:lpstr>
      <vt:lpstr>SPUTUM SPECIMEN COLLECTION</vt:lpstr>
      <vt:lpstr>SPUTUM SPECIMEN COLLECTION: CONTAINER SPECIFICATIONS</vt:lpstr>
      <vt:lpstr>SPUTUM SPECIMEN COLLECTION: SAFETY</vt:lpstr>
      <vt:lpstr>SPUTUM SPECIMEN COLLECTION: PATIENT EDUCATION AND INSTRUCTIONS</vt:lpstr>
      <vt:lpstr>SPUTUM SPECIMEN COLLECTION: GOOD QUALITY</vt:lpstr>
      <vt:lpstr>SPUTUM SPECIMEN COLLECTION: POOR QUALITY</vt:lpstr>
      <vt:lpstr>SPUTUM SPECIMEN COLLECTION: LABELLING</vt:lpstr>
      <vt:lpstr>SPUTUM SPECIMEN COLLECTION: REQUEST FORMS</vt:lpstr>
      <vt:lpstr>EXERCISE 1: PROPERLY FILLING NTP REQUISITION FORM</vt:lpstr>
      <vt:lpstr>SPUTUM SPECIMEN PACKAGING:                  TRIPLE-PACKAGING TO ENSURE BIOSAFETY</vt:lpstr>
      <vt:lpstr>UM SPECIMEN PACKAGING:                            TRIPLE-PACKAGING TO ENSURE BIOSAFETY</vt:lpstr>
      <vt:lpstr>SPECIMEN TRANSPORT GUIDELINES</vt:lpstr>
      <vt:lpstr>SPECIMEN TRANSPORT GUIDELINES</vt:lpstr>
      <vt:lpstr>HANDOFF TO COURIER OR TRANSPORTER</vt:lpstr>
      <vt:lpstr>EXAMPLE SAMPLE TRANSPORTATION LOGBOOK* </vt:lpstr>
      <vt:lpstr>REQUIREMENTS, STORAGE &amp; TRANSPORT OF SPECIMENS: SMEAR MICROSCOPY</vt:lpstr>
      <vt:lpstr>PowerPoint Presentation</vt:lpstr>
      <vt:lpstr>PowerPoint Presentation</vt:lpstr>
      <vt:lpstr>PowerPoint Presentation</vt:lpstr>
      <vt:lpstr>REQUIREMENTS, STORAGE &amp; TRANSPORT OF SPECIMENS: CULTURE</vt:lpstr>
      <vt:lpstr>REQUIREMENTS, STORAGE &amp; TRANSPORT OF SPECIMENS: CULTURE</vt:lpstr>
      <vt:lpstr>REQUIREMENTS, STORAGE &amp; TRANSPORT OF SPECIMENS: CULTURE</vt:lpstr>
      <vt:lpstr>REQUIREMENTS, STORAGE &amp; TRANSPORT OF SPECIMENS: OTHER THAN SPUTUM</vt:lpstr>
      <vt:lpstr>SPECIMEN RECEPTION AT LABORATORY: DROP OFF POINT</vt:lpstr>
      <vt:lpstr>EXAMPLE OF A TB SPECIMEN REFERRAL REGISTER* </vt:lpstr>
      <vt:lpstr>SAMPLE REJECTION CRITERIA: XPERT MTB/RIF (ULTRA)</vt:lpstr>
      <vt:lpstr>RESULT DELIVERY &amp; ELECTRONIC REPORTING </vt:lpstr>
      <vt:lpstr>RESULT DELIVERY &amp; ELECTRONIC REPORTING</vt:lpstr>
      <vt:lpstr>RESULT DELIVERY &amp; ELECTRONIC REPORTING</vt:lpstr>
      <vt:lpstr>SPECIMEN REFERRAL TO OTHER LABOTATORIES</vt:lpstr>
      <vt:lpstr>INDICATORS TO MONITOR SPECIMEN REFERRAL</vt:lpstr>
      <vt:lpstr>PowerPoint Presentation</vt:lpstr>
      <vt:lpstr>PowerPoint Presentation</vt:lpstr>
      <vt:lpstr>DISCUSSION QUESTIONS</vt:lpstr>
      <vt:lpstr>KEY MESSAGES</vt:lpstr>
      <vt:lpstr>PowerPoint Presentation</vt:lpstr>
    </vt:vector>
  </TitlesOfParts>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Collection and Packaging of Specimens</dc:title>
  <dc:creator>Kameko Nichols</dc:creator>
  <cp:lastModifiedBy>Dr. Andre Trollip</cp:lastModifiedBy>
  <cp:revision>285</cp:revision>
  <dcterms:created xsi:type="dcterms:W3CDTF">2016-04-26T15:31:15Z</dcterms:created>
  <dcterms:modified xsi:type="dcterms:W3CDTF">2018-03-06T12:47:53Z</dcterms:modified>
</cp:coreProperties>
</file>