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9"/>
  </p:notesMasterIdLst>
  <p:handoutMasterIdLst>
    <p:handoutMasterId r:id="rId40"/>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0688638" cy="7543800"/>
  <p:notesSz cx="6858000" cy="9144000"/>
  <p:defaultTex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p:defaultTextStyle>
  <p:extLst>
    <p:ext uri="{521415D9-36F7-43E2-AB2F-B90AF26B5E84}">
      <p14:sectionLst xmlns:p14="http://schemas.microsoft.com/office/powerpoint/2010/main">
        <p14:section name="Section par défaut" id="{E61CA3EC-BEE2-2C45-94E6-413CF45E82BB}">
          <p14:sldIdLst>
            <p14:sldId id="256"/>
            <p14:sldId id="258"/>
            <p14:sldId id="257"/>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LLOCCO, Diego" initials="zallocco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1146" y="-252"/>
      </p:cViewPr>
      <p:guideLst>
        <p:guide orient="horz" pos="2376"/>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fr-FR" smtClean="0"/>
              <a:t>24/04/2014</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r>
              <a:rPr lang="fr-FR" smtClean="0"/>
              <a:t>‹#›</a:t>
            </a:r>
            <a:endParaRPr lang="fr-FR"/>
          </a:p>
        </p:txBody>
      </p:sp>
    </p:spTree>
    <p:extLst>
      <p:ext uri="{BB962C8B-B14F-4D97-AF65-F5344CB8AC3E}">
        <p14:creationId xmlns:p14="http://schemas.microsoft.com/office/powerpoint/2010/main" val="51030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endParaRPr lang="fr-CA" altLang="zh-CN"/>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r>
              <a:rPr lang="fr-FR" altLang="zh-CN"/>
              <a:t>24/04/2014</a:t>
            </a:r>
            <a:endParaRPr lang="fr-CA" altLang="zh-CN"/>
          </a:p>
        </p:txBody>
      </p:sp>
      <p:sp>
        <p:nvSpPr>
          <p:cNvPr id="11268" name="Rectangle 3"/>
          <p:cNvSpPr>
            <a:spLocks noGrp="1" noRot="1" noChangeAspect="1"/>
          </p:cNvSpPr>
          <p:nvPr>
            <p:ph type="sldImg" idx="2"/>
          </p:nvPr>
        </p:nvSpPr>
        <p:spPr bwMode="auto">
          <a:xfrm>
            <a:off x="1000125" y="685800"/>
            <a:ext cx="485775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rtlCol="0" anchor="t" anchorCtr="0" compatLnSpc="1">
            <a:prstTxWarp prst="textNoShape">
              <a:avLst/>
            </a:prstTxWarp>
            <a:normAutofit/>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fr-CA" altLang="zh-CN"/>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endParaRPr lang="fr-CA" altLang="zh-CN"/>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r>
              <a:rPr lang="fr-CA" altLang="zh-CN"/>
              <a:t>‹#›</a:t>
            </a:r>
          </a:p>
        </p:txBody>
      </p:sp>
    </p:spTree>
    <p:extLst>
      <p:ext uri="{BB962C8B-B14F-4D97-AF65-F5344CB8AC3E}">
        <p14:creationId xmlns:p14="http://schemas.microsoft.com/office/powerpoint/2010/main" val="1681576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1pPr>
    <a:lvl2pPr marL="520888"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2pPr>
    <a:lvl3pPr marL="1041776"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3pPr>
    <a:lvl4pPr marL="1562664"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4pPr>
    <a:lvl5pPr marL="2083552"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5pPr>
    <a:lvl6pPr marL="2604440" algn="l" defTabSz="1041776" rtl="0" eaLnBrk="1" latinLnBrk="0" hangingPunct="1">
      <a:defRPr sz="1400" kern="1200">
        <a:solidFill>
          <a:schemeClr val="tx1"/>
        </a:solidFill>
        <a:latin typeface="+mn-lt"/>
        <a:ea typeface="+mn-ea"/>
        <a:cs typeface="+mn-cs"/>
      </a:defRPr>
    </a:lvl6pPr>
    <a:lvl7pPr marL="3125328" algn="l" defTabSz="1041776" rtl="0" eaLnBrk="1" latinLnBrk="0" hangingPunct="1">
      <a:defRPr sz="1400" kern="1200">
        <a:solidFill>
          <a:schemeClr val="tx1"/>
        </a:solidFill>
        <a:latin typeface="+mn-lt"/>
        <a:ea typeface="+mn-ea"/>
        <a:cs typeface="+mn-cs"/>
      </a:defRPr>
    </a:lvl7pPr>
    <a:lvl8pPr marL="3646216" algn="l" defTabSz="1041776" rtl="0" eaLnBrk="1" latinLnBrk="0" hangingPunct="1">
      <a:defRPr sz="1400" kern="1200">
        <a:solidFill>
          <a:schemeClr val="tx1"/>
        </a:solidFill>
        <a:latin typeface="+mn-lt"/>
        <a:ea typeface="+mn-ea"/>
        <a:cs typeface="+mn-cs"/>
      </a:defRPr>
    </a:lvl8pPr>
    <a:lvl9pPr marL="4167104" algn="l" defTabSz="1041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tlCol="0"/>
          <a:lstStyle/>
          <a:p>
            <a:pPr rtl="0"/>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CA" altLang="zh-CN">
                <a:latin typeface="Calibri"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13</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14</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15</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16</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685800"/>
            <a:ext cx="4860925" cy="3430588"/>
          </a:xfrm>
        </p:spPr>
      </p:sp>
      <p:sp>
        <p:nvSpPr>
          <p:cNvPr id="3" name="Notes Placeholder 2"/>
          <p:cNvSpPr>
            <a:spLocks noGrp="1"/>
          </p:cNvSpPr>
          <p:nvPr>
            <p:ph type="body" idx="1"/>
          </p:nvPr>
        </p:nvSpPr>
        <p:spPr>
          <a:xfrm>
            <a:off x="685482" y="4343147"/>
            <a:ext cx="5487040" cy="4115019"/>
          </a:xfrm>
          <a:prstGeom prst="rect">
            <a:avLst/>
          </a:prstGeom>
        </p:spPr>
        <p:txBody>
          <a:bodyPr rtlCol="0">
            <a:normAutofit/>
          </a:bodyPr>
          <a:lstStyle/>
          <a:p>
            <a:pPr rtl="0"/>
            <a:endParaRPr lang="en-GB"/>
          </a:p>
        </p:txBody>
      </p:sp>
      <p:sp>
        <p:nvSpPr>
          <p:cNvPr id="4" name="Slide Number Placeholder 3"/>
          <p:cNvSpPr>
            <a:spLocks noGrp="1"/>
          </p:cNvSpPr>
          <p:nvPr>
            <p:ph type="sldNum" sz="quarter" idx="10"/>
          </p:nvPr>
        </p:nvSpPr>
        <p:spPr/>
        <p:txBody>
          <a:bodyPr rtlCol="0"/>
          <a:lstStyle/>
          <a:p>
            <a:pPr rtl="0"/>
            <a:r>
              <a:rPr lang="en-GB" smtClean="0"/>
              <a:t>17</a:t>
            </a: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18</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20</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25</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28</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30</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2</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32</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fld id="{09244D64-FBD6-6642-8A33-255097F7FEC5}" type="slidenum">
              <a:rPr lang="fr-CA" altLang="zh-CN">
                <a:latin typeface="Calibri" charset="0"/>
              </a:rPr>
              <a:pPr eaLnBrk="1" hangingPunct="1"/>
              <a:t>37</a:t>
            </a:fld>
            <a:endParaRPr lang="fr-CA" altLang="zh-CN">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4</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5</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rtlCol="0"/>
          <a:lstStyle/>
          <a:p>
            <a:pPr rtl="0"/>
            <a:r>
              <a:rPr lang="en-US">
                <a:solidFill>
                  <a:prstClr val="white"/>
                </a:solidFill>
              </a:rPr>
              <a:t>8</a:t>
            </a:r>
          </a:p>
        </p:txBody>
      </p:sp>
      <p:sp>
        <p:nvSpPr>
          <p:cNvPr id="4097" name="Rectangle 1"/>
          <p:cNvSpPr txBox="1">
            <a:spLocks noGrp="1" noRot="1" noChangeAspect="1" noChangeArrowheads="1"/>
          </p:cNvSpPr>
          <p:nvPr>
            <p:ph type="sldImg"/>
          </p:nvPr>
        </p:nvSpPr>
        <p:spPr bwMode="auto">
          <a:xfrm>
            <a:off x="860425" y="639763"/>
            <a:ext cx="4486275" cy="31654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8" y="4009160"/>
            <a:ext cx="4965606" cy="3798455"/>
          </a:xfrm>
          <a:prstGeom prst="rect">
            <a:avLst/>
          </a:prstGeom>
          <a:noFill/>
          <a:ln>
            <a:round/>
            <a:headEnd/>
            <a:tailEnd/>
          </a:ln>
        </p:spPr>
        <p:txBody>
          <a:bodyPr lIns="0" tIns="0" rIns="0" bIns="0" rtlCol="0"/>
          <a:lstStyle/>
          <a:p>
            <a:pPr rtl="0">
              <a:lnSpc>
                <a:spcPct val="93000"/>
              </a:lnSpc>
              <a:spcBef>
                <a:spcPct val="0"/>
              </a:spcBef>
              <a:buSzPct val="45000"/>
              <a:tabLst>
                <a:tab pos="649628" algn="l"/>
                <a:tab pos="1299256" algn="l"/>
                <a:tab pos="1948884" algn="l"/>
                <a:tab pos="2598511" algn="l"/>
                <a:tab pos="3248139" algn="l"/>
                <a:tab pos="3897767" algn="l"/>
                <a:tab pos="4547395" algn="l"/>
              </a:tabLst>
            </a:pPr>
            <a:r>
              <a:rPr lang="fr" sz="900" dirty="0">
                <a:latin typeface="Arial Unicode MS" pitchFamily="32" charset="0"/>
                <a:cs typeface="Arial Unicode MS" pitchFamily="32" charset="0"/>
              </a:rPr>
              <a:t>Figure 2. Assay Procedure for the MTB/RIF Test. Two volumes of sample treatment reagent are added to each volume of sputum. The mixture is shaken, incubated at room temperature for 15 minutes, and shaken again. Next, a sample of 2 to 3 ml is transferred to the test cartridge, which is then loaded into the instrument. All subsequent steps occur automatically. The user is provided with a printable test result, such as “MTB detected; RIF resistance not detected.” PCR denotes polymerase chain reaction.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9</a:t>
            </a:r>
          </a:p>
        </p:txBody>
      </p:sp>
      <p:sp>
        <p:nvSpPr>
          <p:cNvPr id="17412" name="Rectangle 2"/>
          <p:cNvSpPr>
            <a:spLocks noGrp="1" noRot="1" noChangeAspect="1" noChangeArrowheads="1" noTextEdit="1"/>
          </p:cNvSpPr>
          <p:nvPr>
            <p:ph type="sldImg"/>
          </p:nvPr>
        </p:nvSpPr>
        <p:spPr>
          <a:xfrm>
            <a:off x="1001713" y="685800"/>
            <a:ext cx="4857750"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10</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11</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12</a:t>
            </a:r>
          </a:p>
        </p:txBody>
      </p:sp>
      <p:sp>
        <p:nvSpPr>
          <p:cNvPr id="17412" name="Rectangle 2"/>
          <p:cNvSpPr>
            <a:spLocks noGrp="1" noRot="1" noChangeAspect="1" noChangeArrowheads="1" noTextEdit="1"/>
          </p:cNvSpPr>
          <p:nvPr>
            <p:ph type="sldImg"/>
          </p:nvPr>
        </p:nvSpPr>
        <p:spPr>
          <a:xfrm>
            <a:off x="1000125" y="685800"/>
            <a:ext cx="4859338" cy="3429000"/>
          </a:xfrm>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10"/>
          <p:cNvSpPr/>
          <p:nvPr/>
        </p:nvSpPr>
        <p:spPr>
          <a:xfrm>
            <a:off x="0" y="5130483"/>
            <a:ext cx="1069606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p>
            <a:pPr algn="ctr" rtl="0"/>
            <a:endParaRPr lang="en-US" altLang="zh-CN">
              <a:solidFill>
                <a:srgbClr val="FFFFFF"/>
              </a:solidFill>
              <a:latin typeface="Lucida Sans Unicode" charset="0"/>
              <a:ea typeface="黑体" charset="0"/>
              <a:cs typeface="黑体" charset="0"/>
            </a:endParaRPr>
          </a:p>
        </p:txBody>
      </p:sp>
      <p:grpSp>
        <p:nvGrpSpPr>
          <p:cNvPr id="5" name="Group 15"/>
          <p:cNvGrpSpPr>
            <a:grpSpLocks/>
          </p:cNvGrpSpPr>
          <p:nvPr userDrawn="1"/>
        </p:nvGrpSpPr>
        <p:grpSpPr bwMode="auto">
          <a:xfrm>
            <a:off x="-3711" y="5497418"/>
            <a:ext cx="10692349" cy="2053366"/>
            <a:chOff x="-3765" y="4880373"/>
            <a:chExt cx="9147765" cy="1984715"/>
          </a:xfrm>
        </p:grpSpPr>
        <p:sp>
          <p:nvSpPr>
            <p:cNvPr id="6" name="Freeform 16"/>
            <p:cNvSpPr>
              <a:spLocks/>
            </p:cNvSpPr>
            <p:nvPr/>
          </p:nvSpPr>
          <p:spPr bwMode="auto">
            <a:xfrm>
              <a:off x="1687032" y="5279680"/>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rtlCol="0"/>
            <a:lstStyle/>
            <a:p>
              <a:pPr rtl="0"/>
              <a:endParaRPr lang="en-US" altLang="zh-CN"/>
            </a:p>
          </p:txBody>
        </p:sp>
        <p:sp>
          <p:nvSpPr>
            <p:cNvPr id="8" name="Freeform 19"/>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801648" y="1927862"/>
            <a:ext cx="9085342" cy="2012737"/>
          </a:xfrm>
        </p:spPr>
        <p:txBody>
          <a:bodyPr rtlCol="0" anchor="b"/>
          <a:lstStyle>
            <a:lvl1pPr algn="l" rtl="0">
              <a:defRPr sz="5500" b="1">
                <a:solidFill>
                  <a:schemeClr val="tx2"/>
                </a:solidFill>
                <a:effectLst>
                  <a:outerShdw blurRad="31750" dist="25400" dir="5400000" algn="tl" rotWithShape="0">
                    <a:srgbClr val="000000">
                      <a:alpha val="25000"/>
                    </a:srgbClr>
                  </a:outerShdw>
                </a:effectLst>
              </a:defRPr>
            </a:lvl1pPr>
            <a:extLst/>
          </a:lstStyle>
          <a:p>
            <a:pPr rtl="0"/>
            <a:r>
              <a:rPr lang="fr"/>
              <a:t>Cliquez et modifiez le titre</a:t>
            </a:r>
            <a:endParaRPr lang="en-US" dirty="0"/>
          </a:p>
        </p:txBody>
      </p:sp>
      <p:sp>
        <p:nvSpPr>
          <p:cNvPr id="17" name="Subtitle 16"/>
          <p:cNvSpPr>
            <a:spLocks noGrp="1"/>
          </p:cNvSpPr>
          <p:nvPr>
            <p:ph type="subTitle" idx="1"/>
          </p:nvPr>
        </p:nvSpPr>
        <p:spPr>
          <a:xfrm>
            <a:off x="801648" y="3972768"/>
            <a:ext cx="9085342" cy="1319674"/>
          </a:xfrm>
        </p:spPr>
        <p:txBody>
          <a:bodyPr lIns="52089" rIns="52089" rtlCol="0"/>
          <a:lstStyle>
            <a:lvl1pPr marL="0" marR="72924" indent="0" algn="l" rtl="0">
              <a:buNone/>
              <a:defRPr>
                <a:solidFill>
                  <a:schemeClr val="tx2"/>
                </a:solidFill>
              </a:defRPr>
            </a:lvl1pPr>
            <a:lvl2pPr marL="520888" indent="0" algn="ctr" rtl="0">
              <a:buNone/>
            </a:lvl2pPr>
            <a:lvl3pPr marL="1041776" indent="0" algn="ctr" rtl="0">
              <a:buNone/>
            </a:lvl3pPr>
            <a:lvl4pPr marL="1562664" indent="0" algn="ctr" rtl="0">
              <a:buNone/>
            </a:lvl4pPr>
            <a:lvl5pPr marL="2083552" indent="0" algn="ctr" rtl="0">
              <a:buNone/>
            </a:lvl5pPr>
            <a:lvl6pPr marL="2604440" indent="0" algn="ctr" rtl="0">
              <a:buNone/>
            </a:lvl6pPr>
            <a:lvl7pPr marL="3125328" indent="0" algn="ctr" rtl="0">
              <a:buNone/>
            </a:lvl7pPr>
            <a:lvl8pPr marL="3646216" indent="0" algn="ctr" rtl="0">
              <a:buNone/>
            </a:lvl8pPr>
            <a:lvl9pPr marL="4167104" indent="0" algn="ctr" rtl="0">
              <a:buNone/>
            </a:lvl9pPr>
            <a:extLst/>
          </a:lstStyle>
          <a:p>
            <a:pPr rtl="0"/>
            <a:r>
              <a:rPr lang="fr"/>
              <a:t>Cliquez pour modifier le style des sous-titres du masque</a:t>
            </a:r>
            <a:endParaRPr lang="en-US"/>
          </a:p>
        </p:txBody>
      </p:sp>
    </p:spTree>
    <p:extLst>
      <p:ext uri="{BB962C8B-B14F-4D97-AF65-F5344CB8AC3E}">
        <p14:creationId xmlns:p14="http://schemas.microsoft.com/office/powerpoint/2010/main" val="160714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extLst/>
          </a:lstStyle>
          <a:p>
            <a:pPr rtl="0"/>
            <a:r>
              <a:rPr lang="fr"/>
              <a:t>Cliquez et modifiez le titre</a:t>
            </a:r>
            <a:endParaRPr lang="en-US"/>
          </a:p>
        </p:txBody>
      </p:sp>
      <p:sp>
        <p:nvSpPr>
          <p:cNvPr id="3" name="Vertical Text Placeholder 2"/>
          <p:cNvSpPr>
            <a:spLocks noGrp="1"/>
          </p:cNvSpPr>
          <p:nvPr>
            <p:ph type="body" orient="vert" idx="1"/>
          </p:nvPr>
        </p:nvSpPr>
        <p:spPr>
          <a:xfrm>
            <a:off x="534432" y="1629463"/>
            <a:ext cx="9619774" cy="4824678"/>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0147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129" y="1474846"/>
            <a:ext cx="2077727" cy="4979296"/>
          </a:xfrm>
        </p:spPr>
        <p:txBody>
          <a:bodyPr vert="eaVert" rtlCol="0"/>
          <a:lstStyle>
            <a:extLst/>
          </a:lstStyle>
          <a:p>
            <a:pPr rtl="0"/>
            <a:r>
              <a:rPr lang="fr"/>
              <a:t>Cliquez et modifiez le titre</a:t>
            </a:r>
            <a:endParaRPr lang="en-US" dirty="0"/>
          </a:p>
        </p:txBody>
      </p:sp>
      <p:sp>
        <p:nvSpPr>
          <p:cNvPr id="3" name="Vertical Text Placeholder 2"/>
          <p:cNvSpPr>
            <a:spLocks noGrp="1"/>
          </p:cNvSpPr>
          <p:nvPr>
            <p:ph type="body" orient="vert" idx="1"/>
          </p:nvPr>
        </p:nvSpPr>
        <p:spPr>
          <a:xfrm>
            <a:off x="534432" y="1474844"/>
            <a:ext cx="7392975" cy="4979296"/>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31092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643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lvl1pPr algn="l" rtl="0">
              <a:defRPr>
                <a:solidFill>
                  <a:schemeClr val="tx1"/>
                </a:solidFill>
              </a:defRPr>
            </a:lvl1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7" name="Title 6"/>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8" name="Connecteur droit 7"/>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0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Chevron 3"/>
          <p:cNvSpPr>
            <a:spLocks noChangeArrowheads="1"/>
          </p:cNvSpPr>
          <p:nvPr/>
        </p:nvSpPr>
        <p:spPr bwMode="auto">
          <a:xfrm>
            <a:off x="4251332" y="3305652"/>
            <a:ext cx="213401"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5" name="Chevron 4"/>
          <p:cNvSpPr>
            <a:spLocks noChangeArrowheads="1"/>
          </p:cNvSpPr>
          <p:nvPr/>
        </p:nvSpPr>
        <p:spPr bwMode="auto">
          <a:xfrm>
            <a:off x="4032364" y="3305652"/>
            <a:ext cx="215257"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2" name="Title 1"/>
          <p:cNvSpPr>
            <a:spLocks noGrp="1"/>
          </p:cNvSpPr>
          <p:nvPr>
            <p:ph type="title"/>
          </p:nvPr>
        </p:nvSpPr>
        <p:spPr>
          <a:xfrm>
            <a:off x="844403" y="1165683"/>
            <a:ext cx="9085342" cy="2011680"/>
          </a:xfrm>
        </p:spPr>
        <p:txBody>
          <a:bodyPr rtlCol="0" anchor="b"/>
          <a:lstStyle>
            <a:lvl1pPr algn="l" rtl="0">
              <a:buNone/>
              <a:defRPr sz="5500" b="1" cap="none" baseline="0">
                <a:effectLst>
                  <a:outerShdw blurRad="31750" dist="25400" dir="5400000" algn="tl" rotWithShape="0">
                    <a:srgbClr val="000000">
                      <a:alpha val="25000"/>
                    </a:srgbClr>
                  </a:outerShdw>
                </a:effectLst>
              </a:defRPr>
            </a:lvl1pPr>
            <a:extLst/>
          </a:lstStyle>
          <a:p>
            <a:pPr rtl="0"/>
            <a:r>
              <a:rPr lang="fr"/>
              <a:t>Cliquez et modifiez le titre</a:t>
            </a:r>
            <a:endParaRPr lang="en-US"/>
          </a:p>
        </p:txBody>
      </p:sp>
      <p:sp>
        <p:nvSpPr>
          <p:cNvPr id="3" name="Text Placeholder 2"/>
          <p:cNvSpPr>
            <a:spLocks noGrp="1"/>
          </p:cNvSpPr>
          <p:nvPr>
            <p:ph type="body" idx="1"/>
          </p:nvPr>
        </p:nvSpPr>
        <p:spPr>
          <a:xfrm>
            <a:off x="4585352" y="3224883"/>
            <a:ext cx="5344319" cy="1600377"/>
          </a:xfrm>
        </p:spPr>
        <p:txBody>
          <a:bodyPr rtlCol="0"/>
          <a:lstStyle>
            <a:lvl1pPr marL="0" indent="0" algn="l" rtl="0">
              <a:buNone/>
              <a:defRPr sz="2600">
                <a:solidFill>
                  <a:schemeClr val="tx1"/>
                </a:solidFill>
              </a:defRPr>
            </a:lvl1pPr>
            <a:lvl2pPr algn="l" rtl="0">
              <a:buNone/>
              <a:defRPr sz="2100">
                <a:solidFill>
                  <a:schemeClr val="tx1">
                    <a:tint val="75000"/>
                  </a:schemeClr>
                </a:solidFill>
              </a:defRPr>
            </a:lvl2pPr>
            <a:lvl3pPr algn="l" rtl="0">
              <a:buNone/>
              <a:defRPr sz="1800">
                <a:solidFill>
                  <a:schemeClr val="tx1">
                    <a:tint val="75000"/>
                  </a:schemeClr>
                </a:solidFill>
              </a:defRPr>
            </a:lvl3pPr>
            <a:lvl4pPr algn="l" rtl="0">
              <a:buNone/>
              <a:defRPr sz="1600">
                <a:solidFill>
                  <a:schemeClr val="tx1">
                    <a:tint val="75000"/>
                  </a:schemeClr>
                </a:solidFill>
              </a:defRPr>
            </a:lvl4pPr>
            <a:lvl5pPr algn="l" rtl="0">
              <a:buNone/>
              <a:defRPr sz="1600">
                <a:solidFill>
                  <a:schemeClr val="tx1">
                    <a:tint val="75000"/>
                  </a:schemeClr>
                </a:solidFill>
              </a:defRPr>
            </a:lvl5pPr>
            <a:extLst/>
          </a:lstStyle>
          <a:p>
            <a:pPr lvl="0" rtl="0"/>
            <a:r>
              <a:rPr lang="fr"/>
              <a:t>Cliquez pour modifier les styles du texte du masque</a:t>
            </a:r>
          </a:p>
        </p:txBody>
      </p:sp>
    </p:spTree>
    <p:extLst>
      <p:ext uri="{BB962C8B-B14F-4D97-AF65-F5344CB8AC3E}">
        <p14:creationId xmlns:p14="http://schemas.microsoft.com/office/powerpoint/2010/main" val="3150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432"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4" name="Content Placeholder 3"/>
          <p:cNvSpPr>
            <a:spLocks noGrp="1"/>
          </p:cNvSpPr>
          <p:nvPr>
            <p:ph sz="half" idx="2"/>
          </p:nvPr>
        </p:nvSpPr>
        <p:spPr>
          <a:xfrm>
            <a:off x="5433391"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8" name="Title 7"/>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9" name="Connecteur droit 8"/>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0355"/>
            <a:ext cx="9619774" cy="1257300"/>
          </a:xfrm>
        </p:spPr>
        <p:txBody>
          <a:bodyPr rtlCol="0">
            <a:normAutofit/>
          </a:bodyPr>
          <a:lstStyle>
            <a:lvl1pPr algn="l" rtl="0">
              <a:defRPr sz="4400"/>
            </a:lvl1pPr>
            <a:extLst/>
          </a:lstStyle>
          <a:p>
            <a:pPr rtl="0"/>
            <a:r>
              <a:rPr lang="fr"/>
              <a:t>Cliquez et modifiez le titre</a:t>
            </a:r>
            <a:endParaRPr lang="en-US" dirty="0"/>
          </a:p>
        </p:txBody>
      </p:sp>
      <p:sp>
        <p:nvSpPr>
          <p:cNvPr id="3" name="Text Placeholder 2"/>
          <p:cNvSpPr>
            <a:spLocks noGrp="1"/>
          </p:cNvSpPr>
          <p:nvPr>
            <p:ph type="body" idx="1"/>
          </p:nvPr>
        </p:nvSpPr>
        <p:spPr>
          <a:xfrm>
            <a:off x="534432" y="5951220"/>
            <a:ext cx="4722671"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4" name="Text Placeholder 3"/>
          <p:cNvSpPr>
            <a:spLocks noGrp="1"/>
          </p:cNvSpPr>
          <p:nvPr>
            <p:ph type="body" sz="half" idx="3"/>
          </p:nvPr>
        </p:nvSpPr>
        <p:spPr>
          <a:xfrm>
            <a:off x="5429682" y="5951220"/>
            <a:ext cx="4724526"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5" name="Content Placeholder 4"/>
          <p:cNvSpPr>
            <a:spLocks noGrp="1"/>
          </p:cNvSpPr>
          <p:nvPr>
            <p:ph sz="quarter" idx="2"/>
          </p:nvPr>
        </p:nvSpPr>
        <p:spPr>
          <a:xfrm>
            <a:off x="534432" y="1588724"/>
            <a:ext cx="4722671" cy="4335939"/>
          </a:xfrm>
          <a:ln>
            <a:noFill/>
            <a:prstDash val="sysDash"/>
            <a:miter lim="800000"/>
          </a:ln>
        </p:spPr>
        <p:txBody>
          <a:bodyPr rtlCol="0"/>
          <a:lstStyle>
            <a:lvl1pPr algn="l" rtl="0">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Content Placeholder 5"/>
          <p:cNvSpPr>
            <a:spLocks noGrp="1"/>
          </p:cNvSpPr>
          <p:nvPr>
            <p:ph sz="quarter" idx="4"/>
          </p:nvPr>
        </p:nvSpPr>
        <p:spPr>
          <a:xfrm>
            <a:off x="5429680" y="1588724"/>
            <a:ext cx="4724526" cy="4335939"/>
          </a:xfrm>
          <a:ln>
            <a:noFill/>
            <a:prstDash val="sysDash"/>
            <a:miter lim="800000"/>
          </a:ln>
        </p:spPr>
        <p:txBody>
          <a:bodyPr rtlCol="0"/>
          <a:lstStyle>
            <a:lvl1pPr algn="l" rtl="0">
              <a:spcBef>
                <a:spcPts val="0"/>
              </a:spcBef>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7" name="Date Placeholder 6"/>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8" name="Footer Placeholder 7"/>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cxnSp>
        <p:nvCxnSpPr>
          <p:cNvPr id="10" name="Connecteur droit 9"/>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74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sp>
        <p:nvSpPr>
          <p:cNvPr id="3" name="Date Placeholder 2"/>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4" name="Footer Placeholder 3"/>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5" name="Slide Number Placeholder 4"/>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1711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5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8864" y="5364480"/>
            <a:ext cx="8745625" cy="502920"/>
          </a:xfrm>
        </p:spPr>
        <p:txBody>
          <a:bodyPr rtlCol="0" anchor="t">
            <a:noAutofit/>
            <a:sp3d prstMaterial="softEdge">
              <a:bevelT w="0" h="0"/>
            </a:sp3d>
          </a:bodyPr>
          <a:lstStyle>
            <a:lvl1pPr algn="l" rtl="0">
              <a:buNone/>
              <a:defRPr sz="2800" b="0">
                <a:solidFill>
                  <a:schemeClr val="accent1"/>
                </a:solidFill>
                <a:effectLst/>
              </a:defRPr>
            </a:lvl1pPr>
            <a:extLst/>
          </a:lstStyle>
          <a:p>
            <a:pPr rtl="0"/>
            <a:r>
              <a:rPr lang="fr"/>
              <a:t>Cliquez et modifiez le titre</a:t>
            </a:r>
            <a:endParaRPr lang="en-US"/>
          </a:p>
        </p:txBody>
      </p:sp>
      <p:sp>
        <p:nvSpPr>
          <p:cNvPr id="3" name="Text Placeholder 2"/>
          <p:cNvSpPr>
            <a:spLocks noGrp="1"/>
          </p:cNvSpPr>
          <p:nvPr>
            <p:ph type="body" idx="2"/>
          </p:nvPr>
        </p:nvSpPr>
        <p:spPr>
          <a:xfrm>
            <a:off x="5166175" y="5890612"/>
            <a:ext cx="4645995" cy="1005840"/>
          </a:xfrm>
        </p:spPr>
        <p:txBody>
          <a:bodyPr rtlCol="0"/>
          <a:lstStyle>
            <a:lvl1pPr marL="0" indent="0" algn="l" rtl="0">
              <a:buNone/>
              <a:defRPr sz="1800"/>
            </a:lvl1pPr>
            <a:lvl2pPr algn="l" rtl="0">
              <a:buNone/>
              <a:defRPr sz="1400"/>
            </a:lvl2pPr>
            <a:lvl3pPr algn="l" rtl="0">
              <a:buNone/>
              <a:defRPr sz="1100"/>
            </a:lvl3pPr>
            <a:lvl4pPr algn="l" rtl="0">
              <a:buNone/>
              <a:defRPr sz="1000"/>
            </a:lvl4pPr>
            <a:lvl5pPr algn="l" rtl="0">
              <a:buNone/>
              <a:defRPr sz="1000"/>
            </a:lvl5pPr>
            <a:extLst/>
          </a:lstStyle>
          <a:p>
            <a:pPr lvl="0" rtl="0"/>
            <a:r>
              <a:rPr lang="fr"/>
              <a:t>Cliquez pour modifier les styles du texte du masque</a:t>
            </a:r>
          </a:p>
        </p:txBody>
      </p:sp>
      <p:sp>
        <p:nvSpPr>
          <p:cNvPr id="4" name="Content Placeholder 3"/>
          <p:cNvSpPr>
            <a:spLocks noGrp="1"/>
          </p:cNvSpPr>
          <p:nvPr>
            <p:ph sz="half" idx="1"/>
          </p:nvPr>
        </p:nvSpPr>
        <p:spPr>
          <a:xfrm>
            <a:off x="1068864" y="301752"/>
            <a:ext cx="8743306" cy="5029200"/>
          </a:xfrm>
        </p:spPr>
        <p:txBody>
          <a:bodyPr rtlCol="0"/>
          <a:lstStyle>
            <a:lvl1pPr algn="l" rtl="0">
              <a:defRPr sz="3600"/>
            </a:lvl1pPr>
            <a:lvl2pPr algn="l" rtl="0">
              <a:defRPr sz="3200"/>
            </a:lvl2pPr>
            <a:lvl3pPr algn="l" rtl="0">
              <a:defRPr sz="2700"/>
            </a:lvl3pPr>
            <a:lvl4pPr algn="l" rtl="0">
              <a:defRPr sz="2300"/>
            </a:lvl4pPr>
            <a:lvl5pPr algn="l" rtl="0">
              <a:defRPr sz="23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5"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6"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Tree>
    <p:extLst>
      <p:ext uri="{BB962C8B-B14F-4D97-AF65-F5344CB8AC3E}">
        <p14:creationId xmlns:p14="http://schemas.microsoft.com/office/powerpoint/2010/main" val="161939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Freeform 10"/>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6" name="Freeform 15"/>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7" name="Right Triangle 16"/>
          <p:cNvSpPr>
            <a:spLocks/>
          </p:cNvSpPr>
          <p:nvPr/>
        </p:nvSpPr>
        <p:spPr bwMode="auto">
          <a:xfrm>
            <a:off x="-7062" y="6370378"/>
            <a:ext cx="3977045" cy="1188955"/>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8" name="Straight Connector 18"/>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10128227"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10" name="Chevron 9"/>
          <p:cNvSpPr>
            <a:spLocks noChangeArrowheads="1"/>
          </p:cNvSpPr>
          <p:nvPr/>
        </p:nvSpPr>
        <p:spPr bwMode="auto">
          <a:xfrm>
            <a:off x="9909259"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4" name="Text Placeholder 3"/>
          <p:cNvSpPr>
            <a:spLocks noGrp="1"/>
          </p:cNvSpPr>
          <p:nvPr>
            <p:ph type="body" sz="half" idx="2"/>
          </p:nvPr>
        </p:nvSpPr>
        <p:spPr>
          <a:xfrm>
            <a:off x="1334013" y="5987742"/>
            <a:ext cx="8372766" cy="713055"/>
          </a:xfrm>
          <a:noFill/>
        </p:spPr>
        <p:txBody>
          <a:bodyPr tIns="0" rtlCol="0"/>
          <a:lstStyle>
            <a:lvl1pPr marL="0" marR="20836" indent="0" algn="l" rtl="0">
              <a:buNone/>
              <a:defRPr sz="1600"/>
            </a:lvl1pPr>
            <a:lvl2pPr algn="l" rtl="0">
              <a:defRPr sz="1400"/>
            </a:lvl2pPr>
            <a:lvl3pPr algn="l" rtl="0">
              <a:defRPr sz="1100"/>
            </a:lvl3pPr>
            <a:lvl4pPr algn="l" rtl="0">
              <a:defRPr sz="1000"/>
            </a:lvl4pPr>
            <a:lvl5pPr algn="l" rtl="0">
              <a:defRPr sz="1000"/>
            </a:lvl5pPr>
            <a:extLst/>
          </a:lstStyle>
          <a:p>
            <a:pPr lvl="0" rtl="0"/>
            <a:r>
              <a:rPr lang="fr"/>
              <a:t>Cliquez pour modifier les styles du texte du masque</a:t>
            </a:r>
          </a:p>
        </p:txBody>
      </p:sp>
      <p:sp>
        <p:nvSpPr>
          <p:cNvPr id="3" name="Picture Placeholder 2"/>
          <p:cNvSpPr>
            <a:spLocks noGrp="1"/>
          </p:cNvSpPr>
          <p:nvPr>
            <p:ph type="pic" idx="1"/>
          </p:nvPr>
        </p:nvSpPr>
        <p:spPr>
          <a:xfrm>
            <a:off x="267216" y="208965"/>
            <a:ext cx="10154206" cy="4828032"/>
          </a:xfrm>
          <a:prstGeom prst="rect">
            <a:avLst/>
          </a:prstGeom>
          <a:solidFill>
            <a:schemeClr val="bg2"/>
          </a:solidFill>
          <a:ln>
            <a:solidFill>
              <a:schemeClr val="bg1"/>
            </a:solidFill>
          </a:ln>
          <a:effectLst>
            <a:innerShdw blurRad="95250">
              <a:srgbClr val="000000"/>
            </a:innerShdw>
          </a:effectLst>
        </p:spPr>
        <p:txBody>
          <a:bodyPr rtlCol="0">
            <a:normAutofit/>
          </a:bodyPr>
          <a:lstStyle>
            <a:lvl1pPr marL="0" indent="0" algn="l" rtl="0">
              <a:buNone/>
              <a:defRPr sz="3600"/>
            </a:lvl1pPr>
            <a:extLst/>
          </a:lstStyle>
          <a:p>
            <a:pPr lvl="0" rtl="0"/>
            <a:r>
              <a:rPr lang="fr" noProof="0"/>
              <a:t>Faire glisser l'image vers l'espace réservé ou cliquer sur l'icône pour l'ajouter</a:t>
            </a:r>
            <a:endParaRPr lang="en-US" noProof="0" dirty="0"/>
          </a:p>
        </p:txBody>
      </p:sp>
      <p:sp>
        <p:nvSpPr>
          <p:cNvPr id="2" name="Title 1"/>
          <p:cNvSpPr>
            <a:spLocks noGrp="1"/>
          </p:cNvSpPr>
          <p:nvPr>
            <p:ph type="title"/>
          </p:nvPr>
        </p:nvSpPr>
        <p:spPr>
          <a:xfrm>
            <a:off x="267216" y="5351634"/>
            <a:ext cx="9439564" cy="618939"/>
          </a:xfrm>
          <a:noFill/>
        </p:spPr>
        <p:txBody>
          <a:bodyPr rtlCol="0" anchor="t">
            <a:sp3d prstMaterial="softEdge"/>
          </a:bodyPr>
          <a:lstStyle>
            <a:lvl1pPr marR="0" algn="l" rtl="0">
              <a:buNone/>
              <a:defRPr sz="3400" b="0">
                <a:solidFill>
                  <a:schemeClr val="accent1"/>
                </a:solidFill>
                <a:effectLst>
                  <a:outerShdw blurRad="50800" dist="25000" dir="5400000" algn="t" rotWithShape="0">
                    <a:prstClr val="black">
                      <a:alpha val="45000"/>
                    </a:prstClr>
                  </a:outerShdw>
                </a:effectLst>
              </a:defRPr>
            </a:lvl1pPr>
            <a:extLst/>
          </a:lstStyle>
          <a:p>
            <a:pPr rtl="0"/>
            <a:r>
              <a:rPr lang="fr"/>
              <a:t>Cliquez et modifiez le titre</a:t>
            </a:r>
            <a:endParaRPr lang="en-US"/>
          </a:p>
        </p:txBody>
      </p:sp>
      <p:sp>
        <p:nvSpPr>
          <p:cNvPr id="11"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12"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13" name="Slide Number Placeholder 6"/>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265902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ight Triangle 13"/>
          <p:cNvSpPr>
            <a:spLocks/>
          </p:cNvSpPr>
          <p:nvPr userDrawn="1"/>
        </p:nvSpPr>
        <p:spPr bwMode="auto">
          <a:xfrm>
            <a:off x="-7062" y="6370378"/>
            <a:ext cx="3977045" cy="1188955"/>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dirty="0">
              <a:solidFill>
                <a:srgbClr val="FFFFFF"/>
              </a:solidFill>
              <a:latin typeface="Lucida Sans Unicode" charset="0"/>
            </a:endParaRPr>
          </a:p>
        </p:txBody>
      </p:sp>
      <p:sp>
        <p:nvSpPr>
          <p:cNvPr id="13" name="Freeform 12"/>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12" name="Freeform 11"/>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cxnSp>
        <p:nvCxnSpPr>
          <p:cNvPr id="15" name="Straight Connector 14"/>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34432" y="302102"/>
            <a:ext cx="9619774" cy="1014325"/>
          </a:xfrm>
          <a:prstGeom prst="rect">
            <a:avLst/>
          </a:prstGeom>
        </p:spPr>
        <p:txBody>
          <a:bodyPr vert="horz" lIns="104178" tIns="52089" rIns="104178" bIns="52089" rtlCol="0" anchor="ctr">
            <a:normAutofit/>
            <a:scene3d>
              <a:camera prst="orthographicFront"/>
              <a:lightRig rig="soft" dir="t"/>
            </a:scene3d>
            <a:sp3d prstMaterial="softEdge">
              <a:bevelT w="25400" h="25400"/>
            </a:sp3d>
          </a:bodyPr>
          <a:lstStyle>
            <a:extLst/>
          </a:lstStyle>
          <a:p>
            <a:pPr rtl="0"/>
            <a:r>
              <a:rPr lang="fr"/>
              <a:t>Cliquez et modifiez le titre</a:t>
            </a:r>
            <a:endParaRPr lang="en-US" dirty="0"/>
          </a:p>
        </p:txBody>
      </p:sp>
      <p:sp>
        <p:nvSpPr>
          <p:cNvPr id="1033" name="Text Placeholder 29"/>
          <p:cNvSpPr>
            <a:spLocks noGrp="1"/>
          </p:cNvSpPr>
          <p:nvPr>
            <p:ph type="body" idx="1"/>
          </p:nvPr>
        </p:nvSpPr>
        <p:spPr bwMode="auto">
          <a:xfrm>
            <a:off x="534432" y="1629252"/>
            <a:ext cx="9619774" cy="443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4178" tIns="52089" rIns="104178" bIns="52089" numCol="1" rtlCol="0" anchor="t" anchorCtr="0" compatLnSpc="1">
            <a:prstTxWarp prst="textNoShape">
              <a:avLst/>
            </a:prstTxWarp>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ltLang="zh-CN" dirty="0"/>
          </a:p>
        </p:txBody>
      </p:sp>
      <p:pic>
        <p:nvPicPr>
          <p:cNvPr id="11" name="Picture 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9468740" y="6164153"/>
            <a:ext cx="1058142" cy="7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p:nvPr userDrawn="1"/>
        </p:nvSpPr>
        <p:spPr>
          <a:xfrm>
            <a:off x="6477278" y="6862995"/>
            <a:ext cx="3967943" cy="689934"/>
          </a:xfrm>
          <a:prstGeom prst="rect">
            <a:avLst/>
          </a:prstGeom>
          <a:noFill/>
        </p:spPr>
        <p:txBody>
          <a:bodyPr wrap="none" lIns="104141" tIns="52071" rIns="104141" bIns="52071" rtlCol="0">
            <a:spAutoFit/>
          </a:bodyPr>
          <a:lstStyle/>
          <a:p>
            <a:pPr algn="r" rtl="0"/>
            <a:r>
              <a:rPr lang="fr" sz="1900">
                <a:solidFill>
                  <a:schemeClr val="accent4"/>
                </a:solidFill>
              </a:rPr>
              <a:t>Global Laboratory Initiative</a:t>
            </a:r>
          </a:p>
          <a:p>
            <a:pPr algn="r" rtl="0"/>
            <a:r>
              <a:rPr lang="fr" sz="1900" b="1">
                <a:solidFill>
                  <a:schemeClr val="accent5"/>
                </a:solidFill>
              </a:rPr>
              <a:t>Xpert MTB/RIF Training Package</a:t>
            </a:r>
          </a:p>
        </p:txBody>
      </p:sp>
      <p:sp>
        <p:nvSpPr>
          <p:cNvPr id="24" name="Espace réservé du numéro de diapositive 2"/>
          <p:cNvSpPr txBox="1">
            <a:spLocks/>
          </p:cNvSpPr>
          <p:nvPr userDrawn="1"/>
        </p:nvSpPr>
        <p:spPr>
          <a:xfrm>
            <a:off x="41493" y="7062665"/>
            <a:ext cx="910338" cy="432049"/>
          </a:xfrm>
          <a:prstGeom prst="rect">
            <a:avLst/>
          </a:prstGeom>
        </p:spPr>
        <p:txBody>
          <a:bodyPr lIns="104178" tIns="52089" rIns="104178" bIns="52089" rtlCol="0"/>
          <a:lstStyle>
            <a:defPPr>
              <a:defRPr lang="zh-CN"/>
            </a:defPPr>
            <a:lvl1pPr algn="l" rtl="0" fontAlgn="base">
              <a:spcBef>
                <a:spcPct val="0"/>
              </a:spcBef>
              <a:spcAft>
                <a:spcPct val="0"/>
              </a:spcAft>
              <a:defRPr kern="1200">
                <a:solidFill>
                  <a:schemeClr val="tx1"/>
                </a:solidFill>
                <a:latin typeface="Arial" charset="0"/>
                <a:ea typeface="黑体" charset="0"/>
                <a:cs typeface="黑体" charset="0"/>
              </a:defRPr>
            </a:lvl1pPr>
            <a:lvl2pPr marL="457200" algn="l" rtl="0" fontAlgn="base">
              <a:spcBef>
                <a:spcPct val="0"/>
              </a:spcBef>
              <a:spcAft>
                <a:spcPct val="0"/>
              </a:spcAft>
              <a:defRPr kern="1200">
                <a:solidFill>
                  <a:schemeClr val="tx1"/>
                </a:solidFill>
                <a:latin typeface="Arial" charset="0"/>
                <a:ea typeface="黑体" charset="0"/>
                <a:cs typeface="黑体" charset="0"/>
              </a:defRPr>
            </a:lvl2pPr>
            <a:lvl3pPr marL="914400" algn="l" rtl="0" fontAlgn="base">
              <a:spcBef>
                <a:spcPct val="0"/>
              </a:spcBef>
              <a:spcAft>
                <a:spcPct val="0"/>
              </a:spcAft>
              <a:defRPr kern="1200">
                <a:solidFill>
                  <a:schemeClr val="tx1"/>
                </a:solidFill>
                <a:latin typeface="Arial" charset="0"/>
                <a:ea typeface="黑体" charset="0"/>
                <a:cs typeface="黑体" charset="0"/>
              </a:defRPr>
            </a:lvl3pPr>
            <a:lvl4pPr marL="1371600" algn="l" rtl="0" fontAlgn="base">
              <a:spcBef>
                <a:spcPct val="0"/>
              </a:spcBef>
              <a:spcAft>
                <a:spcPct val="0"/>
              </a:spcAft>
              <a:defRPr kern="1200">
                <a:solidFill>
                  <a:schemeClr val="tx1"/>
                </a:solidFill>
                <a:latin typeface="Arial" charset="0"/>
                <a:ea typeface="黑体" charset="0"/>
                <a:cs typeface="黑体" charset="0"/>
              </a:defRPr>
            </a:lvl4pPr>
            <a:lvl5pPr marL="1828800" algn="l" rtl="0" fontAlgn="base">
              <a:spcBef>
                <a:spcPct val="0"/>
              </a:spcBef>
              <a:spcAft>
                <a:spcPct val="0"/>
              </a:spcAft>
              <a:defRPr kern="1200">
                <a:solidFill>
                  <a:schemeClr val="tx1"/>
                </a:solidFill>
                <a:latin typeface="Arial" charset="0"/>
                <a:ea typeface="黑体" charset="0"/>
                <a:cs typeface="黑体" charset="0"/>
              </a:defRPr>
            </a:lvl5pPr>
            <a:lvl6pPr marL="2286000" algn="l" defTabSz="457200" rtl="0" eaLnBrk="1" latinLnBrk="0" hangingPunct="1">
              <a:defRPr kern="1200">
                <a:solidFill>
                  <a:schemeClr val="tx1"/>
                </a:solidFill>
                <a:latin typeface="Arial" charset="0"/>
                <a:ea typeface="黑体" charset="0"/>
                <a:cs typeface="黑体" charset="0"/>
              </a:defRPr>
            </a:lvl6pPr>
            <a:lvl7pPr marL="2743200" algn="l" defTabSz="457200" rtl="0" eaLnBrk="1" latinLnBrk="0" hangingPunct="1">
              <a:defRPr kern="1200">
                <a:solidFill>
                  <a:schemeClr val="tx1"/>
                </a:solidFill>
                <a:latin typeface="Arial" charset="0"/>
                <a:ea typeface="黑体" charset="0"/>
                <a:cs typeface="黑体" charset="0"/>
              </a:defRPr>
            </a:lvl7pPr>
            <a:lvl8pPr marL="3200400" algn="l" defTabSz="457200" rtl="0" eaLnBrk="1" latinLnBrk="0" hangingPunct="1">
              <a:defRPr kern="1200">
                <a:solidFill>
                  <a:schemeClr val="tx1"/>
                </a:solidFill>
                <a:latin typeface="Arial" charset="0"/>
                <a:ea typeface="黑体" charset="0"/>
                <a:cs typeface="黑体" charset="0"/>
              </a:defRPr>
            </a:lvl8pPr>
            <a:lvl9pPr marL="3657600" algn="l" defTabSz="457200" rtl="0" eaLnBrk="1" latinLnBrk="0" hangingPunct="1">
              <a:defRPr kern="1200">
                <a:solidFill>
                  <a:schemeClr val="tx1"/>
                </a:solidFill>
                <a:latin typeface="Arial" charset="0"/>
                <a:ea typeface="黑体" charset="0"/>
                <a:cs typeface="黑体" charset="0"/>
              </a:defRPr>
            </a:lvl9pPr>
          </a:lstStyle>
          <a:p>
            <a:pPr algn="r" rtl="0"/>
            <a:r>
              <a:rPr lang="fr">
                <a:solidFill>
                  <a:srgbClr val="39639D"/>
                </a:solidFill>
              </a:rPr>
              <a:t>-</a:t>
            </a:r>
            <a:r>
              <a:rPr lang="en-US" altLang="zh-CN" smtClean="0">
                <a:solidFill>
                  <a:schemeClr val="bg1"/>
                </a:solidFill>
              </a:rPr>
              <a:t>‹#›</a:t>
            </a:r>
            <a:r>
              <a:rPr lang="fr">
                <a:solidFill>
                  <a:srgbClr val="39639D"/>
                </a:solidFill>
              </a:rPr>
              <a:t>-</a:t>
            </a:r>
            <a:endParaRPr lang="en-US" altLang="zh-CN" dirty="0">
              <a:solidFill>
                <a:srgbClr val="39639D"/>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3" r:id="rId2"/>
    <p:sldLayoutId id="2147483718" r:id="rId3"/>
    <p:sldLayoutId id="2147483719" r:id="rId4"/>
    <p:sldLayoutId id="2147483720" r:id="rId5"/>
    <p:sldLayoutId id="2147483721" r:id="rId6"/>
    <p:sldLayoutId id="2147483714" r:id="rId7"/>
    <p:sldLayoutId id="2147483722" r:id="rId8"/>
    <p:sldLayoutId id="2147483723" r:id="rId9"/>
    <p:sldLayoutId id="2147483715" r:id="rId10"/>
    <p:sldLayoutId id="2147483716" r:id="rId11"/>
    <p:sldLayoutId id="2147483724" r:id="rId12"/>
  </p:sldLayoutIdLst>
  <p:hf hdr="0" ftr="0" dt="0"/>
  <p:txStyles>
    <p:titleStyle>
      <a:lvl1pPr algn="l" rtl="0" eaLnBrk="1" fontAlgn="base" hangingPunct="1">
        <a:spcBef>
          <a:spcPct val="0"/>
        </a:spcBef>
        <a:spcAft>
          <a:spcPct val="0"/>
        </a:spcAft>
        <a:defRPr sz="4700" b="1" kern="1200">
          <a:solidFill>
            <a:schemeClr val="tx2"/>
          </a:solidFill>
          <a:effectLst>
            <a:outerShdw blurRad="31750" dist="25400" dir="5400000" algn="tl" rotWithShape="0">
              <a:srgbClr val="000000">
                <a:alpha val="25000"/>
              </a:srgbClr>
            </a:outerShdw>
          </a:effectLst>
          <a:latin typeface="+mj-lt"/>
          <a:ea typeface="+mj-ea"/>
          <a:cs typeface="黑体" charset="0"/>
        </a:defRPr>
      </a:lvl1pPr>
      <a:lvl2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2pPr>
      <a:lvl3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3pPr>
      <a:lvl4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4pPr>
      <a:lvl5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5pPr>
      <a:lvl6pPr marL="520888" algn="l" rtl="0" eaLnBrk="1" fontAlgn="base" hangingPunct="1">
        <a:spcBef>
          <a:spcPct val="0"/>
        </a:spcBef>
        <a:spcAft>
          <a:spcPct val="0"/>
        </a:spcAft>
        <a:defRPr sz="4700" b="1">
          <a:solidFill>
            <a:schemeClr val="tx2"/>
          </a:solidFill>
          <a:latin typeface="Lucida Sans Unicode" pitchFamily="34" charset="0"/>
          <a:ea typeface="黑体" pitchFamily="2" charset="-122"/>
        </a:defRPr>
      </a:lvl6pPr>
      <a:lvl7pPr marL="1041776" algn="l" rtl="0" eaLnBrk="1" fontAlgn="base" hangingPunct="1">
        <a:spcBef>
          <a:spcPct val="0"/>
        </a:spcBef>
        <a:spcAft>
          <a:spcPct val="0"/>
        </a:spcAft>
        <a:defRPr sz="4700" b="1">
          <a:solidFill>
            <a:schemeClr val="tx2"/>
          </a:solidFill>
          <a:latin typeface="Lucida Sans Unicode" pitchFamily="34" charset="0"/>
          <a:ea typeface="黑体" pitchFamily="2" charset="-122"/>
        </a:defRPr>
      </a:lvl7pPr>
      <a:lvl8pPr marL="1562664" algn="l" rtl="0" eaLnBrk="1" fontAlgn="base" hangingPunct="1">
        <a:spcBef>
          <a:spcPct val="0"/>
        </a:spcBef>
        <a:spcAft>
          <a:spcPct val="0"/>
        </a:spcAft>
        <a:defRPr sz="4700" b="1">
          <a:solidFill>
            <a:schemeClr val="tx2"/>
          </a:solidFill>
          <a:latin typeface="Lucida Sans Unicode" pitchFamily="34" charset="0"/>
          <a:ea typeface="黑体" pitchFamily="2" charset="-122"/>
        </a:defRPr>
      </a:lvl8pPr>
      <a:lvl9pPr marL="2083552" algn="l" rtl="0" eaLnBrk="1" fontAlgn="base" hangingPunct="1">
        <a:spcBef>
          <a:spcPct val="0"/>
        </a:spcBef>
        <a:spcAft>
          <a:spcPct val="0"/>
        </a:spcAft>
        <a:defRPr sz="4700" b="1">
          <a:solidFill>
            <a:schemeClr val="tx2"/>
          </a:solidFill>
          <a:latin typeface="Lucida Sans Unicode" pitchFamily="34" charset="0"/>
          <a:ea typeface="黑体" pitchFamily="2" charset="-122"/>
        </a:defRPr>
      </a:lvl9pPr>
      <a:extLst/>
    </p:titleStyle>
    <p:body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tx1"/>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0888" algn="l" rtl="0" eaLnBrk="1" latinLnBrk="0" hangingPunct="1">
        <a:defRPr kumimoji="0" kern="1200">
          <a:solidFill>
            <a:schemeClr val="tx1"/>
          </a:solidFill>
          <a:latin typeface="+mn-lt"/>
          <a:ea typeface="+mn-ea"/>
          <a:cs typeface="+mn-cs"/>
        </a:defRPr>
      </a:lvl2pPr>
      <a:lvl3pPr marL="1041776" algn="l" rtl="0" eaLnBrk="1" latinLnBrk="0" hangingPunct="1">
        <a:defRPr kumimoji="0" kern="1200">
          <a:solidFill>
            <a:schemeClr val="tx1"/>
          </a:solidFill>
          <a:latin typeface="+mn-lt"/>
          <a:ea typeface="+mn-ea"/>
          <a:cs typeface="+mn-cs"/>
        </a:defRPr>
      </a:lvl3pPr>
      <a:lvl4pPr marL="1562664" algn="l" rtl="0" eaLnBrk="1" latinLnBrk="0" hangingPunct="1">
        <a:defRPr kumimoji="0" kern="1200">
          <a:solidFill>
            <a:schemeClr val="tx1"/>
          </a:solidFill>
          <a:latin typeface="+mn-lt"/>
          <a:ea typeface="+mn-ea"/>
          <a:cs typeface="+mn-cs"/>
        </a:defRPr>
      </a:lvl4pPr>
      <a:lvl5pPr marL="2083552" algn="l" rtl="0" eaLnBrk="1" latinLnBrk="0" hangingPunct="1">
        <a:defRPr kumimoji="0" kern="1200">
          <a:solidFill>
            <a:schemeClr val="tx1"/>
          </a:solidFill>
          <a:latin typeface="+mn-lt"/>
          <a:ea typeface="+mn-ea"/>
          <a:cs typeface="+mn-cs"/>
        </a:defRPr>
      </a:lvl5pPr>
      <a:lvl6pPr marL="2604440" algn="l" rtl="0" eaLnBrk="1" latinLnBrk="0" hangingPunct="1">
        <a:defRPr kumimoji="0" kern="1200">
          <a:solidFill>
            <a:schemeClr val="tx1"/>
          </a:solidFill>
          <a:latin typeface="+mn-lt"/>
          <a:ea typeface="+mn-ea"/>
          <a:cs typeface="+mn-cs"/>
        </a:defRPr>
      </a:lvl6pPr>
      <a:lvl7pPr marL="3125328" algn="l" rtl="0" eaLnBrk="1" latinLnBrk="0" hangingPunct="1">
        <a:defRPr kumimoji="0" kern="1200">
          <a:solidFill>
            <a:schemeClr val="tx1"/>
          </a:solidFill>
          <a:latin typeface="+mn-lt"/>
          <a:ea typeface="+mn-ea"/>
          <a:cs typeface="+mn-cs"/>
        </a:defRPr>
      </a:lvl7pPr>
      <a:lvl8pPr marL="3646216" algn="l" rtl="0" eaLnBrk="1" latinLnBrk="0" hangingPunct="1">
        <a:defRPr kumimoji="0" kern="1200">
          <a:solidFill>
            <a:schemeClr val="tx1"/>
          </a:solidFill>
          <a:latin typeface="+mn-lt"/>
          <a:ea typeface="+mn-ea"/>
          <a:cs typeface="+mn-cs"/>
        </a:defRPr>
      </a:lvl8pPr>
      <a:lvl9pPr marL="416710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1.png"/><Relationship Id="rId3" Type="http://schemas.openxmlformats.org/officeDocument/2006/relationships/image" Target="../media/image37.wmf"/><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135727" y="1827684"/>
            <a:ext cx="9258904" cy="1520968"/>
          </a:xfrm>
          <a:prstGeom prst="rect">
            <a:avLst/>
          </a:prstGeom>
          <a:noFill/>
          <a:ln w="9525">
            <a:noFill/>
            <a:miter lim="800000"/>
            <a:headEnd/>
            <a:tailEnd/>
          </a:ln>
          <a:effec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 sz="4600">
                <a:solidFill>
                  <a:schemeClr val="accent5"/>
                </a:solidFill>
                <a:effectLst>
                  <a:outerShdw blurRad="38100" dist="38100" dir="2700000" algn="tl">
                    <a:srgbClr val="DDDDDD"/>
                  </a:outerShdw>
                </a:effectLst>
              </a:rPr>
              <a:t>Module 11 : </a:t>
            </a:r>
          </a:p>
          <a:p>
            <a:pPr rtl="0" eaLnBrk="1" hangingPunct="1"/>
            <a:r>
              <a:rPr lang="fr" sz="4600">
                <a:solidFill>
                  <a:schemeClr val="accent5"/>
                </a:solidFill>
                <a:effectLst>
                  <a:outerShdw blurRad="38100" dist="38100" dir="2700000" algn="tl">
                    <a:srgbClr val="DDDDDD"/>
                  </a:outerShdw>
                </a:effectLst>
              </a:rPr>
              <a:t>Guide clinique sur le Xpert MTB/RIF </a:t>
            </a:r>
          </a:p>
        </p:txBody>
      </p:sp>
      <p:sp>
        <p:nvSpPr>
          <p:cNvPr id="9220" name="TextBox 3"/>
          <p:cNvSpPr txBox="1">
            <a:spLocks noChangeArrowheads="1"/>
          </p:cNvSpPr>
          <p:nvPr/>
        </p:nvSpPr>
        <p:spPr bwMode="auto">
          <a:xfrm>
            <a:off x="1219898" y="6679407"/>
            <a:ext cx="9582313" cy="3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a:r>
              <a:rPr lang="fr" dirty="0">
                <a:solidFill>
                  <a:schemeClr val="bg1"/>
                </a:solidFill>
              </a:rPr>
              <a:t>Global Laboratory Initiative – </a:t>
            </a:r>
            <a:r>
              <a:rPr lang="fr" dirty="0" smtClean="0">
                <a:solidFill>
                  <a:schemeClr val="bg1"/>
                </a:solidFill>
              </a:rPr>
              <a:t>Module </a:t>
            </a:r>
            <a:r>
              <a:rPr lang="fr" dirty="0">
                <a:solidFill>
                  <a:schemeClr val="bg1"/>
                </a:solidFill>
              </a:rPr>
              <a:t>de formation sur Xpert MTB/RIF</a:t>
            </a:r>
            <a:endParaRPr lang="en-US"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756" y="207504"/>
            <a:ext cx="215988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a:xfrm>
            <a:off x="12989" y="148537"/>
            <a:ext cx="10688638" cy="993617"/>
          </a:xfrm>
        </p:spPr>
        <p:txBody>
          <a:bodyPr rtlCol="0">
            <a:noAutofit/>
          </a:bodyPr>
          <a:lstStyle/>
          <a:p>
            <a:pPr lvl="1" algn="ctr" rtl="0">
              <a:defRPr/>
            </a:pPr>
            <a:r>
              <a:rPr lang="fr" sz="2400">
                <a:solidFill>
                  <a:schemeClr val="tx1"/>
                </a:solidFill>
                <a:latin typeface="Calibri" pitchFamily="34" charset="0"/>
                <a:cs typeface="Calibri" pitchFamily="34" charset="0"/>
              </a:rPr>
              <a:t>Recommandations de l’OMS mises à jour (octobre 2013)</a:t>
            </a:r>
            <a:r>
              <a:rPr lang="fr" sz="2400">
                <a:latin typeface="Calibri" pitchFamily="34" charset="0"/>
                <a:cs typeface="Calibri" pitchFamily="34" charset="0"/>
              </a:rPr>
              <a:t>:</a:t>
            </a:r>
            <a:r>
              <a:rPr lang="en-US" sz="2400" dirty="0">
                <a:latin typeface="Calibri" pitchFamily="34" charset="0"/>
                <a:cs typeface="Calibri" pitchFamily="34" charset="0"/>
              </a:rPr>
              <a:t/>
            </a:r>
            <a:br>
              <a:rPr lang="en-US" sz="2400" dirty="0">
                <a:latin typeface="Calibri" pitchFamily="34" charset="0"/>
                <a:cs typeface="Calibri" pitchFamily="34" charset="0"/>
              </a:rPr>
            </a:br>
            <a:r>
              <a:rPr lang="fr" sz="2400">
                <a:latin typeface="Calibri" pitchFamily="34" charset="0"/>
                <a:cs typeface="Calibri" pitchFamily="34" charset="0"/>
              </a:rPr>
              <a:t>Xpert MTB/RIF pour le diagnostic de la tuberculose pulmonaire </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fr" sz="2400">
                <a:latin typeface="Calibri" pitchFamily="34" charset="0"/>
                <a:cs typeface="Calibri" pitchFamily="34" charset="0"/>
              </a:rPr>
              <a:t>et de la résistance à la RIF chez les adultes et les enfants</a:t>
            </a:r>
          </a:p>
        </p:txBody>
      </p:sp>
      <p:sp>
        <p:nvSpPr>
          <p:cNvPr id="5" name="Content Placeholder 4"/>
          <p:cNvSpPr>
            <a:spLocks noGrp="1"/>
          </p:cNvSpPr>
          <p:nvPr>
            <p:ph idx="1"/>
          </p:nvPr>
        </p:nvSpPr>
        <p:spPr>
          <a:xfrm>
            <a:off x="279277" y="2187724"/>
            <a:ext cx="10168170" cy="4668827"/>
          </a:xfrm>
        </p:spPr>
        <p:txBody>
          <a:bodyPr rtlCol="0"/>
          <a:lstStyle/>
          <a:p>
            <a:pPr marL="0" indent="0" rtl="0">
              <a:buNone/>
            </a:pPr>
            <a:r>
              <a:rPr lang="fr" b="1" dirty="0">
                <a:latin typeface="Calibri" panose="020F0502020204030204" pitchFamily="34" charset="0"/>
                <a:cs typeface="Calibri" panose="020F0502020204030204" pitchFamily="34" charset="0"/>
              </a:rPr>
              <a:t>Fortes recommandations</a:t>
            </a:r>
          </a:p>
          <a:p>
            <a:pPr rtl="0"/>
            <a:r>
              <a:rPr lang="fr" dirty="0">
                <a:latin typeface="Calibri" panose="020F0502020204030204" pitchFamily="34" charset="0"/>
                <a:cs typeface="Calibri" panose="020F0502020204030204" pitchFamily="34" charset="0"/>
              </a:rPr>
              <a:t>Le système Xpert MTB/RIF </a:t>
            </a:r>
            <a:r>
              <a:rPr lang="fr" b="1" dirty="0">
                <a:latin typeface="Calibri" panose="020F0502020204030204" pitchFamily="34" charset="0"/>
                <a:cs typeface="Calibri" panose="020F0502020204030204" pitchFamily="34" charset="0"/>
              </a:rPr>
              <a:t>devrait être utilisé</a:t>
            </a:r>
            <a:r>
              <a:rPr lang="fr" dirty="0">
                <a:latin typeface="Calibri" panose="020F0502020204030204" pitchFamily="34" charset="0"/>
                <a:cs typeface="Calibri" panose="020F0502020204030204" pitchFamily="34" charset="0"/>
              </a:rPr>
              <a:t> plutôt que la microscopie conventionnelle, la culture  et le DST, comme test de diagnostic initial </a:t>
            </a:r>
            <a:r>
              <a:rPr lang="fr" b="1" dirty="0">
                <a:latin typeface="Calibri" panose="020F0502020204030204" pitchFamily="34" charset="0"/>
                <a:cs typeface="Calibri" panose="020F0502020204030204" pitchFamily="34" charset="0"/>
              </a:rPr>
              <a:t>chez les adultes</a:t>
            </a:r>
            <a:r>
              <a:rPr lang="fr" dirty="0">
                <a:latin typeface="Calibri" panose="020F0502020204030204" pitchFamily="34" charset="0"/>
                <a:cs typeface="Calibri" panose="020F0502020204030204" pitchFamily="34" charset="0"/>
              </a:rPr>
              <a:t> en cas de présomption de tuberculose MR ou de tuberculose associée au VIH (preuves de haute qualité) </a:t>
            </a:r>
            <a:endParaRPr lang="en-US" dirty="0" smtClean="0">
              <a:latin typeface="Calibri" panose="020F0502020204030204" pitchFamily="34" charset="0"/>
              <a:cs typeface="Calibri" panose="020F0502020204030204" pitchFamily="34" charset="0"/>
            </a:endParaRPr>
          </a:p>
          <a:p>
            <a:pPr rtl="0"/>
            <a:endParaRPr lang="en-US" dirty="0">
              <a:latin typeface="Calibri" panose="020F0502020204030204" pitchFamily="34" charset="0"/>
              <a:cs typeface="Calibri" panose="020F0502020204030204" pitchFamily="34" charset="0"/>
            </a:endParaRPr>
          </a:p>
          <a:p>
            <a:pPr rtl="0"/>
            <a:r>
              <a:rPr lang="fr" dirty="0">
                <a:latin typeface="Calibri" panose="020F0502020204030204" pitchFamily="34" charset="0"/>
                <a:cs typeface="Calibri" panose="020F0502020204030204" pitchFamily="34" charset="0"/>
              </a:rPr>
              <a:t>Le système Xpert MTB/RIF </a:t>
            </a:r>
            <a:r>
              <a:rPr lang="fr" b="1" dirty="0">
                <a:latin typeface="Calibri" panose="020F0502020204030204" pitchFamily="34" charset="0"/>
                <a:cs typeface="Calibri" panose="020F0502020204030204" pitchFamily="34" charset="0"/>
              </a:rPr>
              <a:t>devrait être utilisé</a:t>
            </a:r>
            <a:r>
              <a:rPr lang="fr" dirty="0">
                <a:latin typeface="Calibri" panose="020F0502020204030204" pitchFamily="34" charset="0"/>
                <a:cs typeface="Calibri" panose="020F0502020204030204" pitchFamily="34" charset="0"/>
              </a:rPr>
              <a:t> plutôt que la microscopie conventionnelle, la culture  et le DST, comme test de diagnostic initial </a:t>
            </a:r>
            <a:r>
              <a:rPr lang="fr" b="1" dirty="0">
                <a:latin typeface="Calibri" panose="020F0502020204030204" pitchFamily="34" charset="0"/>
                <a:cs typeface="Calibri" panose="020F0502020204030204" pitchFamily="34" charset="0"/>
              </a:rPr>
              <a:t>chez les enfants</a:t>
            </a:r>
            <a:r>
              <a:rPr lang="fr" dirty="0">
                <a:latin typeface="Calibri" panose="020F0502020204030204" pitchFamily="34" charset="0"/>
                <a:cs typeface="Calibri" panose="020F0502020204030204" pitchFamily="34" charset="0"/>
              </a:rPr>
              <a:t> en cas de présomption de tuberculose MR ou de tuberculose associée au VIH (preuves de très faible qualité)</a:t>
            </a:r>
          </a:p>
          <a:p>
            <a:pPr rtl="0"/>
            <a:endParaRPr lang="en-US" dirty="0">
              <a:latin typeface="Calibri" panose="020F0502020204030204" pitchFamily="34" charset="0"/>
              <a:cs typeface="Calibri" panose="020F0502020204030204" pitchFamily="34" charset="0"/>
            </a:endParaRPr>
          </a:p>
        </p:txBody>
      </p:sp>
      <p:grpSp>
        <p:nvGrpSpPr>
          <p:cNvPr id="2" name="Group 1"/>
          <p:cNvGrpSpPr/>
          <p:nvPr/>
        </p:nvGrpSpPr>
        <p:grpSpPr>
          <a:xfrm>
            <a:off x="149834" y="1003038"/>
            <a:ext cx="11074474" cy="1040670"/>
            <a:chOff x="138863" y="557971"/>
            <a:chExt cx="10263585" cy="946064"/>
          </a:xfrm>
        </p:grpSpPr>
        <p:sp>
          <p:nvSpPr>
            <p:cNvPr id="7" name="TextBox 6"/>
            <p:cNvSpPr txBox="1"/>
            <p:nvPr/>
          </p:nvSpPr>
          <p:spPr>
            <a:xfrm>
              <a:off x="905904" y="1074545"/>
              <a:ext cx="9496544"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l’élimination lorsque les lignes </a:t>
              </a:r>
              <a:r>
                <a:rPr lang="fr" sz="2000" dirty="0" smtClean="0">
                  <a:solidFill>
                    <a:srgbClr val="FF0000"/>
                  </a:solidFill>
                  <a:latin typeface="Calibri" pitchFamily="34" charset="0"/>
                  <a:cs typeface="Calibri" pitchFamily="34" charset="0"/>
                </a:rPr>
                <a:t>directrices </a:t>
              </a:r>
              <a:r>
                <a:rPr lang="fr" sz="2000" dirty="0">
                  <a:solidFill>
                    <a:srgbClr val="FF0000"/>
                  </a:solidFill>
                  <a:latin typeface="Calibri" pitchFamily="34" charset="0"/>
                  <a:cs typeface="Calibri" pitchFamily="34" charset="0"/>
                </a:rPr>
                <a:t>du PNT ne sont pas respectées</a:t>
              </a:r>
            </a:p>
          </p:txBody>
        </p:sp>
        <p:pic>
          <p:nvPicPr>
            <p:cNvPr id="8"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Tree>
    <p:extLst>
      <p:ext uri="{BB962C8B-B14F-4D97-AF65-F5344CB8AC3E}">
        <p14:creationId xmlns:p14="http://schemas.microsoft.com/office/powerpoint/2010/main" val="417430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24411" y="2043708"/>
            <a:ext cx="10297646" cy="4825514"/>
          </a:xfrm>
        </p:spPr>
        <p:txBody>
          <a:bodyPr rtlCol="0"/>
          <a:lstStyle/>
          <a:p>
            <a:pPr marL="0" indent="0" rtl="0">
              <a:spcBef>
                <a:spcPts val="1198"/>
              </a:spcBef>
              <a:buNone/>
            </a:pPr>
            <a:r>
              <a:rPr lang="fr" sz="2200" b="1">
                <a:latin typeface="Calibri" panose="020F0502020204030204" pitchFamily="34" charset="0"/>
                <a:cs typeface="Calibri" panose="020F0502020204030204" pitchFamily="34" charset="0"/>
              </a:rPr>
              <a:t>Recommandations avec réserve, (reconnaissant les conséquences majeures au niveau des ressources)</a:t>
            </a:r>
          </a:p>
          <a:p>
            <a:pPr rtl="0">
              <a:spcBef>
                <a:spcPts val="1198"/>
              </a:spcBef>
            </a:pPr>
            <a:r>
              <a:rPr lang="fr" sz="2200">
                <a:latin typeface="Calibri" panose="020F0502020204030204" pitchFamily="34" charset="0"/>
                <a:cs typeface="Calibri" panose="020F0502020204030204" pitchFamily="34" charset="0"/>
              </a:rPr>
              <a:t>Le système Xpert MTB/RIF </a:t>
            </a:r>
            <a:r>
              <a:rPr lang="fr" sz="2200" b="1">
                <a:latin typeface="Calibri" panose="020F0502020204030204" pitchFamily="34" charset="0"/>
                <a:cs typeface="Calibri" panose="020F0502020204030204" pitchFamily="34" charset="0"/>
              </a:rPr>
              <a:t>peut être utilisé</a:t>
            </a:r>
            <a:r>
              <a:rPr lang="fr" sz="2200">
                <a:latin typeface="Calibri" panose="020F0502020204030204" pitchFamily="34" charset="0"/>
                <a:cs typeface="Calibri" panose="020F0502020204030204" pitchFamily="34" charset="0"/>
              </a:rPr>
              <a:t> plutôt que la microscopie conventionnelle et la culture, comme test de diagnostic initial </a:t>
            </a:r>
            <a:r>
              <a:rPr lang="fr" sz="2200" b="1">
                <a:latin typeface="Calibri" panose="020F0502020204030204" pitchFamily="34" charset="0"/>
                <a:cs typeface="Calibri" panose="020F0502020204030204" pitchFamily="34" charset="0"/>
              </a:rPr>
              <a:t>chez tous les adultes</a:t>
            </a:r>
            <a:r>
              <a:rPr lang="fr" sz="2200">
                <a:latin typeface="Calibri" panose="020F0502020204030204" pitchFamily="34" charset="0"/>
                <a:cs typeface="Calibri" panose="020F0502020204030204" pitchFamily="34" charset="0"/>
              </a:rPr>
              <a:t> en cas de présomption de tuberculose (preuves de haute qualité)</a:t>
            </a:r>
          </a:p>
          <a:p>
            <a:pPr rtl="0">
              <a:spcBef>
                <a:spcPts val="1198"/>
              </a:spcBef>
            </a:pPr>
            <a:r>
              <a:rPr lang="fr" sz="2200">
                <a:latin typeface="Calibri" panose="020F0502020204030204" pitchFamily="34" charset="0"/>
                <a:cs typeface="Calibri" panose="020F0502020204030204" pitchFamily="34" charset="0"/>
              </a:rPr>
              <a:t>Le système Xpert MTB/RIF </a:t>
            </a:r>
            <a:r>
              <a:rPr lang="fr" sz="2200" b="1">
                <a:latin typeface="Calibri" panose="020F0502020204030204" pitchFamily="34" charset="0"/>
                <a:cs typeface="Calibri" panose="020F0502020204030204" pitchFamily="34" charset="0"/>
              </a:rPr>
              <a:t>peut être utilisé</a:t>
            </a:r>
            <a:r>
              <a:rPr lang="fr" sz="2200">
                <a:latin typeface="Calibri" panose="020F0502020204030204" pitchFamily="34" charset="0"/>
                <a:cs typeface="Calibri" panose="020F0502020204030204" pitchFamily="34" charset="0"/>
              </a:rPr>
              <a:t> plutôt que la microscopie conventionnelle et la culture, comme test de diagnostic initial </a:t>
            </a:r>
            <a:r>
              <a:rPr lang="fr" sz="2200" b="1">
                <a:latin typeface="Calibri" panose="020F0502020204030204" pitchFamily="34" charset="0"/>
                <a:cs typeface="Calibri" panose="020F0502020204030204" pitchFamily="34" charset="0"/>
              </a:rPr>
              <a:t>chez tous les enfants</a:t>
            </a:r>
            <a:r>
              <a:rPr lang="fr" sz="2200">
                <a:latin typeface="Calibri" panose="020F0502020204030204" pitchFamily="34" charset="0"/>
                <a:cs typeface="Calibri" panose="020F0502020204030204" pitchFamily="34" charset="0"/>
              </a:rPr>
              <a:t> en cas de présomption de tuberculose (preuves de très basse qualité)</a:t>
            </a:r>
          </a:p>
          <a:p>
            <a:pPr rtl="0">
              <a:spcBef>
                <a:spcPts val="1198"/>
              </a:spcBef>
            </a:pPr>
            <a:r>
              <a:rPr lang="fr" sz="2200">
                <a:latin typeface="Calibri" panose="020F0502020204030204" pitchFamily="34" charset="0"/>
                <a:cs typeface="Calibri" panose="020F0502020204030204" pitchFamily="34" charset="0"/>
              </a:rPr>
              <a:t>Xpert MTB/RIF </a:t>
            </a:r>
            <a:r>
              <a:rPr lang="fr" sz="2200" b="1">
                <a:latin typeface="Calibri" panose="020F0502020204030204" pitchFamily="34" charset="0"/>
                <a:cs typeface="Calibri" panose="020F0502020204030204" pitchFamily="34" charset="0"/>
              </a:rPr>
              <a:t>peut être</a:t>
            </a:r>
            <a:r>
              <a:rPr lang="fr" sz="2200">
                <a:latin typeface="Calibri" panose="020F0502020204030204" pitchFamily="34" charset="0"/>
                <a:cs typeface="Calibri" panose="020F0502020204030204" pitchFamily="34" charset="0"/>
              </a:rPr>
              <a:t> utilisé comme un test complémentaire à la microscopie chez les adultes ayant une tuberculose présumée mais sans risque de tuberculose MR ou de tuberculose associée au VIH, notamment dans les tests ultérieurs des spécimens à frottis négatif (preuve de haute qualité)</a:t>
            </a:r>
            <a:endParaRPr lang="en-US" sz="2200" dirty="0">
              <a:latin typeface="Calibri" panose="020F0502020204030204" pitchFamily="34" charset="0"/>
              <a:cs typeface="Calibri" panose="020F0502020204030204" pitchFamily="34" charset="0"/>
            </a:endParaRPr>
          </a:p>
        </p:txBody>
      </p:sp>
      <p:grpSp>
        <p:nvGrpSpPr>
          <p:cNvPr id="11" name="Group 10"/>
          <p:cNvGrpSpPr/>
          <p:nvPr/>
        </p:nvGrpSpPr>
        <p:grpSpPr>
          <a:xfrm>
            <a:off x="159743" y="931030"/>
            <a:ext cx="11074474" cy="1040670"/>
            <a:chOff x="138863" y="557971"/>
            <a:chExt cx="10263585" cy="946064"/>
          </a:xfrm>
        </p:grpSpPr>
        <p:sp>
          <p:nvSpPr>
            <p:cNvPr id="12" name="TextBox 11"/>
            <p:cNvSpPr txBox="1"/>
            <p:nvPr/>
          </p:nvSpPr>
          <p:spPr>
            <a:xfrm>
              <a:off x="905904" y="1074545"/>
              <a:ext cx="9496544"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l’élimination lorsque les </a:t>
              </a:r>
              <a:r>
                <a:rPr lang="fr" sz="2000" dirty="0" smtClean="0">
                  <a:solidFill>
                    <a:srgbClr val="FF0000"/>
                  </a:solidFill>
                  <a:latin typeface="Calibri" pitchFamily="34" charset="0"/>
                  <a:cs typeface="Calibri" pitchFamily="34" charset="0"/>
                </a:rPr>
                <a:t>lignes </a:t>
              </a:r>
              <a:r>
                <a:rPr lang="fr" sz="2000" dirty="0">
                  <a:solidFill>
                    <a:srgbClr val="FF0000"/>
                  </a:solidFill>
                  <a:latin typeface="Calibri" pitchFamily="34" charset="0"/>
                  <a:cs typeface="Calibri" pitchFamily="34" charset="0"/>
                </a:rPr>
                <a:t>directrices du PNT ne sont pas respectées</a:t>
              </a:r>
            </a:p>
          </p:txBody>
        </p:sp>
        <p:pic>
          <p:nvPicPr>
            <p:cNvPr id="13"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
        <p:nvSpPr>
          <p:cNvPr id="8" name="Rectangle 7"/>
          <p:cNvSpPr>
            <a:spLocks noGrp="1" noChangeArrowheads="1"/>
          </p:cNvSpPr>
          <p:nvPr>
            <p:ph type="title"/>
          </p:nvPr>
        </p:nvSpPr>
        <p:spPr>
          <a:xfrm>
            <a:off x="12989" y="148537"/>
            <a:ext cx="10688638" cy="993617"/>
          </a:xfrm>
        </p:spPr>
        <p:txBody>
          <a:bodyPr rtlCol="0">
            <a:noAutofit/>
          </a:bodyPr>
          <a:lstStyle/>
          <a:p>
            <a:pPr lvl="1" algn="ctr" rtl="0">
              <a:defRPr/>
            </a:pPr>
            <a:r>
              <a:rPr lang="fr" sz="2400">
                <a:solidFill>
                  <a:schemeClr val="tx1"/>
                </a:solidFill>
                <a:latin typeface="Calibri" pitchFamily="34" charset="0"/>
                <a:cs typeface="Calibri" pitchFamily="34" charset="0"/>
              </a:rPr>
              <a:t>Recommandations de l’OMS mises à jour (octobre 2013)</a:t>
            </a:r>
            <a:r>
              <a:rPr lang="fr" sz="2400">
                <a:latin typeface="Calibri" pitchFamily="34" charset="0"/>
                <a:cs typeface="Calibri" pitchFamily="34" charset="0"/>
              </a:rPr>
              <a:t>:</a:t>
            </a:r>
            <a:r>
              <a:rPr lang="en-US" sz="2400" dirty="0">
                <a:latin typeface="Calibri" pitchFamily="34" charset="0"/>
                <a:cs typeface="Calibri" pitchFamily="34" charset="0"/>
              </a:rPr>
              <a:t/>
            </a:r>
            <a:br>
              <a:rPr lang="en-US" sz="2400" dirty="0">
                <a:latin typeface="Calibri" pitchFamily="34" charset="0"/>
                <a:cs typeface="Calibri" pitchFamily="34" charset="0"/>
              </a:rPr>
            </a:br>
            <a:r>
              <a:rPr lang="fr" sz="2400">
                <a:latin typeface="Calibri" pitchFamily="34" charset="0"/>
                <a:cs typeface="Calibri" pitchFamily="34" charset="0"/>
              </a:rPr>
              <a:t>Xpert MTB/RIF pour le diagnostic de la tuberculose pulmonaire </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fr" sz="2400">
                <a:latin typeface="Calibri" pitchFamily="34" charset="0"/>
                <a:cs typeface="Calibri" pitchFamily="34" charset="0"/>
              </a:rPr>
              <a:t>et de la résistance à la RIF chez les adultes et les enfants</a:t>
            </a:r>
          </a:p>
        </p:txBody>
      </p:sp>
    </p:spTree>
    <p:extLst>
      <p:ext uri="{BB962C8B-B14F-4D97-AF65-F5344CB8AC3E}">
        <p14:creationId xmlns:p14="http://schemas.microsoft.com/office/powerpoint/2010/main" val="23586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14868" y="1791680"/>
            <a:ext cx="9343076" cy="382182"/>
          </a:xfrm>
          <a:prstGeom prst="rect">
            <a:avLst/>
          </a:prstGeom>
          <a:noFill/>
        </p:spPr>
        <p:txBody>
          <a:bodyPr wrap="square" lIns="104165" tIns="52083" rIns="104165" bIns="52083" rtlCol="0">
            <a:spAutoFit/>
          </a:bodyPr>
          <a:lstStyle/>
          <a:p>
            <a:pPr rtl="0"/>
            <a:endParaRPr lang="en-US" dirty="0"/>
          </a:p>
        </p:txBody>
      </p:sp>
      <p:sp>
        <p:nvSpPr>
          <p:cNvPr id="3" name="Rectangle 2"/>
          <p:cNvSpPr/>
          <p:nvPr/>
        </p:nvSpPr>
        <p:spPr bwMode="auto">
          <a:xfrm>
            <a:off x="302608" y="2259732"/>
            <a:ext cx="10226287" cy="4104456"/>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04165" tIns="52083" rIns="104165" bIns="52083" numCol="1" rtlCol="0" anchor="t" anchorCtr="0" compatLnSpc="1">
            <a:prstTxWarp prst="textNoShape">
              <a:avLst/>
            </a:prstTxWarp>
          </a:bodyPr>
          <a:lstStyle/>
          <a:p>
            <a:pPr rtl="0">
              <a:tabLst>
                <a:tab pos="20247058" algn="l"/>
              </a:tabLst>
            </a:pPr>
            <a:r>
              <a:rPr lang="fr" sz="2200" dirty="0">
                <a:latin typeface="Calibri" pitchFamily="34" charset="0"/>
                <a:cs typeface="Calibri" pitchFamily="34" charset="0"/>
              </a:rPr>
              <a:t>Remarques (1 sur 2)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Ces recommandations s'appliquent à l'utilisation du Xpert MTB/RIF pour des spécimens d’expectoration traités et non traités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Ces recommandations s'appliquent aussi aux aspirats gastriques en provenance des adultes et des enfants sur la base de la généralisation des données relatives aux enfants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Ces recommandations sont favorables à l'utilisation d'un spécimen d’expectoration unique pour les tests diagnostiques, reconnaissant que plusieurs spécimens augmentent la sensibilité du Xpert MTB/RIF mais ont des conséquences au niveau des ressources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Les enfants présumés atteints de la tuberculose pulmonaire mais n’ayant qu’un seul résultat négatif - Expert MTB/RIF devraient subir </a:t>
            </a:r>
            <a:r>
              <a:rPr lang="en" sz="2000" b="1" dirty="0">
                <a:latin typeface="Calibri" pitchFamily="34" charset="0"/>
                <a:cs typeface="Calibri" pitchFamily="34" charset="0"/>
              </a:rPr>
              <a:t>un nouveau test de diagnostic</a:t>
            </a:r>
            <a:r>
              <a:rPr lang="en" sz="2000" dirty="0">
                <a:latin typeface="Calibri" pitchFamily="34" charset="0"/>
                <a:cs typeface="Calibri" pitchFamily="34" charset="0"/>
              </a:rPr>
              <a:t>, et un enfant à haute suspicion clinique de tuberculose devrait </a:t>
            </a:r>
            <a:r>
              <a:rPr lang="en" sz="2000" b="1" dirty="0">
                <a:latin typeface="Calibri" pitchFamily="34" charset="0"/>
                <a:cs typeface="Calibri" pitchFamily="34" charset="0"/>
              </a:rPr>
              <a:t>subir un traitement </a:t>
            </a:r>
            <a:r>
              <a:rPr lang="en" sz="2000" dirty="0">
                <a:latin typeface="Calibri" pitchFamily="34" charset="0"/>
                <a:cs typeface="Calibri" pitchFamily="34" charset="0"/>
              </a:rPr>
              <a:t>voire en cas d’un </a:t>
            </a:r>
            <a:r>
              <a:rPr lang="en" sz="2000" dirty="0" smtClean="0">
                <a:latin typeface="Calibri" pitchFamily="34" charset="0"/>
                <a:cs typeface="Calibri" pitchFamily="34" charset="0"/>
              </a:rPr>
              <a:t>résultat </a:t>
            </a:r>
            <a:r>
              <a:rPr lang="en" sz="2000" dirty="0">
                <a:latin typeface="Calibri" pitchFamily="34" charset="0"/>
                <a:cs typeface="Calibri" pitchFamily="34" charset="0"/>
              </a:rPr>
              <a:t>Xpert MTB/RIF négatif ;</a:t>
            </a:r>
          </a:p>
        </p:txBody>
      </p:sp>
      <p:grpSp>
        <p:nvGrpSpPr>
          <p:cNvPr id="11" name="Group 10"/>
          <p:cNvGrpSpPr/>
          <p:nvPr/>
        </p:nvGrpSpPr>
        <p:grpSpPr>
          <a:xfrm>
            <a:off x="149834" y="931030"/>
            <a:ext cx="11016766" cy="1040670"/>
            <a:chOff x="138863" y="557971"/>
            <a:chExt cx="10210102" cy="946064"/>
          </a:xfrm>
        </p:grpSpPr>
        <p:sp>
          <p:nvSpPr>
            <p:cNvPr id="12" name="TextBox 11"/>
            <p:cNvSpPr txBox="1"/>
            <p:nvPr/>
          </p:nvSpPr>
          <p:spPr>
            <a:xfrm>
              <a:off x="905904" y="1074545"/>
              <a:ext cx="9443061"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l’élimination lorsque les </a:t>
              </a:r>
              <a:r>
                <a:rPr lang="fr" sz="2000" dirty="0" smtClean="0">
                  <a:solidFill>
                    <a:srgbClr val="FF0000"/>
                  </a:solidFill>
                  <a:latin typeface="Calibri" pitchFamily="34" charset="0"/>
                  <a:cs typeface="Calibri" pitchFamily="34" charset="0"/>
                </a:rPr>
                <a:t>lignes </a:t>
              </a:r>
              <a:r>
                <a:rPr lang="fr" sz="2000" dirty="0">
                  <a:solidFill>
                    <a:srgbClr val="FF0000"/>
                  </a:solidFill>
                  <a:latin typeface="Calibri" pitchFamily="34" charset="0"/>
                  <a:cs typeface="Calibri" pitchFamily="34" charset="0"/>
                </a:rPr>
                <a:t>directrices du PNT ne sont pas respectées</a:t>
              </a:r>
            </a:p>
          </p:txBody>
        </p:sp>
        <p:pic>
          <p:nvPicPr>
            <p:cNvPr id="13"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
        <p:nvSpPr>
          <p:cNvPr id="9" name="Rectangle 7"/>
          <p:cNvSpPr txBox="1">
            <a:spLocks noChangeArrowheads="1"/>
          </p:cNvSpPr>
          <p:nvPr/>
        </p:nvSpPr>
        <p:spPr>
          <a:xfrm>
            <a:off x="12989" y="148537"/>
            <a:ext cx="10688638" cy="993617"/>
          </a:xfrm>
          <a:prstGeom prst="rect">
            <a:avLst/>
          </a:prstGeom>
        </p:spPr>
        <p:txBody>
          <a:bodyPr vert="horz" lIns="104178" tIns="52089" rIns="104178" bIns="52089" rtlCol="0" anchor="ctr">
            <a:noAutofit/>
            <a:scene3d>
              <a:camera prst="orthographicFront"/>
              <a:lightRig rig="soft" dir="t"/>
            </a:scene3d>
            <a:sp3d prstMaterial="softEdge">
              <a:bevelT w="25400" h="25400"/>
            </a:sp3d>
          </a:bodyPr>
          <a:lstStyle>
            <a:lvl1pPr algn="l" rtl="0" eaLnBrk="1" fontAlgn="base" hangingPunct="1">
              <a:spcBef>
                <a:spcPct val="0"/>
              </a:spcBef>
              <a:spcAft>
                <a:spcPct val="0"/>
              </a:spcAft>
              <a:defRPr sz="4400" b="1" kern="1200">
                <a:solidFill>
                  <a:schemeClr val="tx2"/>
                </a:solidFill>
                <a:effectLst>
                  <a:outerShdw blurRad="31750" dist="25400" dir="5400000" algn="tl" rotWithShape="0">
                    <a:srgbClr val="000000">
                      <a:alpha val="25000"/>
                    </a:srgbClr>
                  </a:outerShdw>
                </a:effectLst>
                <a:latin typeface="+mj-lt"/>
                <a:ea typeface="+mj-ea"/>
                <a:cs typeface="黑体" charset="0"/>
              </a:defRPr>
            </a:lvl1pPr>
            <a:lvl2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2pPr>
            <a:lvl3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3pPr>
            <a:lvl4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4pPr>
            <a:lvl5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5pPr>
            <a:lvl6pPr marL="520888" algn="l" rtl="0" eaLnBrk="1" fontAlgn="base" hangingPunct="1">
              <a:spcBef>
                <a:spcPct val="0"/>
              </a:spcBef>
              <a:spcAft>
                <a:spcPct val="0"/>
              </a:spcAft>
              <a:defRPr sz="4700" b="1">
                <a:solidFill>
                  <a:schemeClr val="tx2"/>
                </a:solidFill>
                <a:latin typeface="Lucida Sans Unicode" pitchFamily="34" charset="0"/>
                <a:ea typeface="黑体" pitchFamily="2" charset="-122"/>
              </a:defRPr>
            </a:lvl6pPr>
            <a:lvl7pPr marL="1041776" algn="l" rtl="0" eaLnBrk="1" fontAlgn="base" hangingPunct="1">
              <a:spcBef>
                <a:spcPct val="0"/>
              </a:spcBef>
              <a:spcAft>
                <a:spcPct val="0"/>
              </a:spcAft>
              <a:defRPr sz="4700" b="1">
                <a:solidFill>
                  <a:schemeClr val="tx2"/>
                </a:solidFill>
                <a:latin typeface="Lucida Sans Unicode" pitchFamily="34" charset="0"/>
                <a:ea typeface="黑体" pitchFamily="2" charset="-122"/>
              </a:defRPr>
            </a:lvl7pPr>
            <a:lvl8pPr marL="1562664" algn="l" rtl="0" eaLnBrk="1" fontAlgn="base" hangingPunct="1">
              <a:spcBef>
                <a:spcPct val="0"/>
              </a:spcBef>
              <a:spcAft>
                <a:spcPct val="0"/>
              </a:spcAft>
              <a:defRPr sz="4700" b="1">
                <a:solidFill>
                  <a:schemeClr val="tx2"/>
                </a:solidFill>
                <a:latin typeface="Lucida Sans Unicode" pitchFamily="34" charset="0"/>
                <a:ea typeface="黑体" pitchFamily="2" charset="-122"/>
              </a:defRPr>
            </a:lvl8pPr>
            <a:lvl9pPr marL="2083552" algn="l" rtl="0" eaLnBrk="1" fontAlgn="base" hangingPunct="1">
              <a:spcBef>
                <a:spcPct val="0"/>
              </a:spcBef>
              <a:spcAft>
                <a:spcPct val="0"/>
              </a:spcAft>
              <a:defRPr sz="4700" b="1">
                <a:solidFill>
                  <a:schemeClr val="tx2"/>
                </a:solidFill>
                <a:latin typeface="Lucida Sans Unicode" pitchFamily="34" charset="0"/>
                <a:ea typeface="黑体" pitchFamily="2" charset="-122"/>
              </a:defRPr>
            </a:lvl9pPr>
            <a:extLst/>
          </a:lstStyle>
          <a:p>
            <a:pPr lvl="1" algn="ctr" rtl="0">
              <a:defRPr/>
            </a:pPr>
            <a:r>
              <a:rPr lang="fr" sz="2400">
                <a:solidFill>
                  <a:schemeClr val="tx1"/>
                </a:solidFill>
                <a:latin typeface="Calibri" pitchFamily="34" charset="0"/>
                <a:cs typeface="Calibri" pitchFamily="34" charset="0"/>
              </a:rPr>
              <a:t>Recommandations de l’OMS mises à jour (octobre 2013)</a:t>
            </a:r>
            <a:r>
              <a:rPr lang="fr" sz="2400">
                <a:latin typeface="Calibri" pitchFamily="34" charset="0"/>
                <a:cs typeface="Calibri" pitchFamily="34" charset="0"/>
              </a:rPr>
              <a:t>:</a:t>
            </a:r>
            <a:r>
              <a:rPr lang="en-US" sz="2400" smtClean="0">
                <a:latin typeface="Calibri" pitchFamily="34" charset="0"/>
                <a:cs typeface="Calibri" pitchFamily="34" charset="0"/>
              </a:rPr>
              <a:t/>
            </a:r>
            <a:br>
              <a:rPr lang="en-US" sz="2400" smtClean="0">
                <a:latin typeface="Calibri" pitchFamily="34" charset="0"/>
                <a:cs typeface="Calibri" pitchFamily="34" charset="0"/>
              </a:rPr>
            </a:br>
            <a:r>
              <a:rPr lang="fr" sz="2400">
                <a:latin typeface="Calibri" pitchFamily="34" charset="0"/>
                <a:cs typeface="Calibri" pitchFamily="34" charset="0"/>
              </a:rPr>
              <a:t>Xpert MTB/RIF pour le diagnostic de la tuberculose pulmonaire </a:t>
            </a:r>
            <a:r>
              <a:rPr lang="en-US" sz="2400" smtClean="0">
                <a:latin typeface="Calibri" pitchFamily="34" charset="0"/>
                <a:cs typeface="Calibri" pitchFamily="34" charset="0"/>
              </a:rPr>
              <a:t/>
            </a:r>
            <a:br>
              <a:rPr lang="en-US" sz="2400" smtClean="0">
                <a:latin typeface="Calibri" pitchFamily="34" charset="0"/>
                <a:cs typeface="Calibri" pitchFamily="34" charset="0"/>
              </a:rPr>
            </a:br>
            <a:r>
              <a:rPr lang="fr" sz="2400">
                <a:latin typeface="Calibri" pitchFamily="34" charset="0"/>
                <a:cs typeface="Calibri" pitchFamily="34" charset="0"/>
              </a:rPr>
              <a:t>et de la résistance à la RIF chez les adultes et les enfants</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54574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14868" y="1791680"/>
            <a:ext cx="9343076" cy="382182"/>
          </a:xfrm>
          <a:prstGeom prst="rect">
            <a:avLst/>
          </a:prstGeom>
          <a:noFill/>
        </p:spPr>
        <p:txBody>
          <a:bodyPr wrap="square" lIns="104165" tIns="52083" rIns="104165" bIns="52083" rtlCol="0">
            <a:spAutoFit/>
          </a:bodyPr>
          <a:lstStyle/>
          <a:p>
            <a:pPr rtl="0"/>
            <a:endParaRPr lang="en-US" dirty="0"/>
          </a:p>
        </p:txBody>
      </p:sp>
      <p:sp>
        <p:nvSpPr>
          <p:cNvPr id="3" name="Rectangle 2"/>
          <p:cNvSpPr/>
          <p:nvPr/>
        </p:nvSpPr>
        <p:spPr bwMode="auto">
          <a:xfrm>
            <a:off x="231751" y="2261517"/>
            <a:ext cx="10226287" cy="4246687"/>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04165" tIns="52083" rIns="104165" bIns="52083" numCol="1" rtlCol="0" anchor="t" anchorCtr="0" compatLnSpc="1">
            <a:prstTxWarp prst="textNoShape">
              <a:avLst/>
            </a:prstTxWarp>
          </a:bodyPr>
          <a:lstStyle/>
          <a:p>
            <a:pPr rtl="0">
              <a:tabLst>
                <a:tab pos="20247058" algn="l"/>
              </a:tabLst>
            </a:pPr>
            <a:r>
              <a:rPr lang="fr" sz="2200" dirty="0">
                <a:latin typeface="Calibri" pitchFamily="34" charset="0"/>
                <a:cs typeface="Calibri" pitchFamily="34" charset="0"/>
              </a:rPr>
              <a:t>Remarques (2 sur 2)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La microscopie et la culture conventionnelles restent essentielles pour le suivi de la thérapie et pour le DST sauf la rifampicine (y compris les médicaments antituberculeux de deuxième ligne)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L’extension du champ d’utilisation du Xpert MTB/RIF et son insertion dans des algorithmes de diagnostic auront des implications substantielles sur la mise en œuvre opérationnelle et devront être introduits progressivement dans le contexte des plans nationaux stratégiques de lutte contre la tuberculose ;</a:t>
            </a:r>
          </a:p>
          <a:p>
            <a:pPr marL="520824" indent="-520824" rtl="0">
              <a:spcAft>
                <a:spcPts val="683"/>
              </a:spcAft>
              <a:buFont typeface="Arial" pitchFamily="34" charset="0"/>
              <a:buChar char="•"/>
              <a:tabLst>
                <a:tab pos="20247058" algn="l"/>
              </a:tabLst>
            </a:pPr>
            <a:r>
              <a:rPr lang="fr" sz="2000" dirty="0">
                <a:latin typeface="Calibri" pitchFamily="34" charset="0"/>
                <a:cs typeface="Calibri" pitchFamily="34" charset="0"/>
              </a:rPr>
              <a:t>Les données récentes montrent que le Xpert MTB/RIF détecte certaines souches résistantes à la rifampicine qui sont sensibles suivant les DST phénotypiques. Le séquençage de ces résultats discordants décide généralement en faveur du Xpert MTB/RIF, et les patients avec ces souches manqués par le DST phénotypique et le traitement de première ligne ont de mauvais résultats de traitement.</a:t>
            </a:r>
          </a:p>
        </p:txBody>
      </p:sp>
      <p:grpSp>
        <p:nvGrpSpPr>
          <p:cNvPr id="11" name="Group 10"/>
          <p:cNvGrpSpPr/>
          <p:nvPr/>
        </p:nvGrpSpPr>
        <p:grpSpPr>
          <a:xfrm>
            <a:off x="149834" y="931030"/>
            <a:ext cx="11074474" cy="1040670"/>
            <a:chOff x="138863" y="557971"/>
            <a:chExt cx="10263585" cy="946064"/>
          </a:xfrm>
        </p:grpSpPr>
        <p:sp>
          <p:nvSpPr>
            <p:cNvPr id="12" name="TextBox 11"/>
            <p:cNvSpPr txBox="1"/>
            <p:nvPr/>
          </p:nvSpPr>
          <p:spPr>
            <a:xfrm>
              <a:off x="905904" y="1074545"/>
              <a:ext cx="9496544"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l’élimination </a:t>
              </a:r>
              <a:r>
                <a:rPr lang="fr" sz="2000" dirty="0" smtClean="0">
                  <a:solidFill>
                    <a:srgbClr val="FF0000"/>
                  </a:solidFill>
                  <a:latin typeface="Calibri" pitchFamily="34" charset="0"/>
                  <a:cs typeface="Calibri" pitchFamily="34" charset="0"/>
                </a:rPr>
                <a:t>lorsque </a:t>
              </a:r>
              <a:r>
                <a:rPr lang="fr" sz="2000" dirty="0">
                  <a:solidFill>
                    <a:srgbClr val="FF0000"/>
                  </a:solidFill>
                  <a:latin typeface="Calibri" pitchFamily="34" charset="0"/>
                  <a:cs typeface="Calibri" pitchFamily="34" charset="0"/>
                </a:rPr>
                <a:t>les lignes directrices du PNT ne sont pas respectées</a:t>
              </a:r>
            </a:p>
          </p:txBody>
        </p:sp>
        <p:pic>
          <p:nvPicPr>
            <p:cNvPr id="13"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
        <p:nvSpPr>
          <p:cNvPr id="9" name="Rectangle 7"/>
          <p:cNvSpPr>
            <a:spLocks noGrp="1" noChangeArrowheads="1"/>
          </p:cNvSpPr>
          <p:nvPr>
            <p:ph type="title"/>
          </p:nvPr>
        </p:nvSpPr>
        <p:spPr>
          <a:xfrm>
            <a:off x="12989" y="148537"/>
            <a:ext cx="10688638" cy="993617"/>
          </a:xfrm>
        </p:spPr>
        <p:txBody>
          <a:bodyPr rtlCol="0">
            <a:noAutofit/>
          </a:bodyPr>
          <a:lstStyle/>
          <a:p>
            <a:pPr lvl="1" algn="ctr" rtl="0">
              <a:defRPr/>
            </a:pPr>
            <a:r>
              <a:rPr lang="fr" sz="2400">
                <a:solidFill>
                  <a:schemeClr val="tx1"/>
                </a:solidFill>
                <a:latin typeface="Calibri" pitchFamily="34" charset="0"/>
                <a:cs typeface="Calibri" pitchFamily="34" charset="0"/>
              </a:rPr>
              <a:t>Recommandations de l’OMS mises à jour (octobre 2013)</a:t>
            </a:r>
            <a:r>
              <a:rPr lang="fr" sz="2400">
                <a:latin typeface="Calibri" pitchFamily="34" charset="0"/>
                <a:cs typeface="Calibri" pitchFamily="34" charset="0"/>
              </a:rPr>
              <a:t>:</a:t>
            </a:r>
            <a:r>
              <a:rPr lang="en-US" sz="2400" dirty="0">
                <a:latin typeface="Calibri" pitchFamily="34" charset="0"/>
                <a:cs typeface="Calibri" pitchFamily="34" charset="0"/>
              </a:rPr>
              <a:t/>
            </a:r>
            <a:br>
              <a:rPr lang="en-US" sz="2400" dirty="0">
                <a:latin typeface="Calibri" pitchFamily="34" charset="0"/>
                <a:cs typeface="Calibri" pitchFamily="34" charset="0"/>
              </a:rPr>
            </a:br>
            <a:r>
              <a:rPr lang="fr" sz="2400">
                <a:latin typeface="Calibri" pitchFamily="34" charset="0"/>
                <a:cs typeface="Calibri" pitchFamily="34" charset="0"/>
              </a:rPr>
              <a:t>Xpert MTB/RIF pour le diagnostic de la tuberculose pulmonaire </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fr" sz="2400">
                <a:latin typeface="Calibri" pitchFamily="34" charset="0"/>
                <a:cs typeface="Calibri" pitchFamily="34" charset="0"/>
              </a:rPr>
              <a:t>et de la résistance à la RIF chez les adultes et les enfants</a:t>
            </a:r>
          </a:p>
        </p:txBody>
      </p:sp>
    </p:spTree>
    <p:extLst>
      <p:ext uri="{BB962C8B-B14F-4D97-AF65-F5344CB8AC3E}">
        <p14:creationId xmlns:p14="http://schemas.microsoft.com/office/powerpoint/2010/main" val="27300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115715"/>
            <a:ext cx="10688638" cy="4304833"/>
          </a:xfrm>
        </p:spPr>
        <p:txBody>
          <a:bodyPr rtlCol="0"/>
          <a:lstStyle/>
          <a:p>
            <a:pPr rtl="0"/>
            <a:r>
              <a:rPr lang="fr" sz="2200" b="1">
                <a:latin typeface="Calibri" panose="020F0502020204030204" pitchFamily="34" charset="0"/>
                <a:cs typeface="Calibri" panose="020F0502020204030204" pitchFamily="34" charset="0"/>
              </a:rPr>
              <a:t>Liquide cérébro-spinal (LCS) :  </a:t>
            </a:r>
            <a:r>
              <a:rPr lang="fr" sz="2200">
                <a:latin typeface="Calibri" panose="020F0502020204030204" pitchFamily="34" charset="0"/>
                <a:cs typeface="Calibri" panose="020F0502020204030204" pitchFamily="34" charset="0"/>
              </a:rPr>
              <a:t>Le Xpert MTB/RIF devrait être utilisé de préférence à la microscopie conventionnelle, à la culture et au DST comme le test diagnostic initial dans les tests des spécimens LCS prélevés des patients présumés atteints de méningite tuberculeuse (forte recommandation compte tenue de l'urgence d’un diagnostic rapide, très mauvaise qualité des preuves)</a:t>
            </a:r>
          </a:p>
          <a:p>
            <a:pPr rtl="0"/>
            <a:endParaRPr lang="en-US" sz="2200" dirty="0">
              <a:latin typeface="Calibri" panose="020F0502020204030204" pitchFamily="34" charset="0"/>
              <a:cs typeface="Calibri" panose="020F0502020204030204" pitchFamily="34" charset="0"/>
            </a:endParaRPr>
          </a:p>
          <a:p>
            <a:pPr rtl="0"/>
            <a:r>
              <a:rPr lang="fr" sz="2200" b="1">
                <a:latin typeface="Calibri" panose="020F0502020204030204" pitchFamily="34" charset="0"/>
                <a:cs typeface="Calibri" panose="020F0502020204030204" pitchFamily="34" charset="0"/>
              </a:rPr>
              <a:t>Ganglion lymphatique et d’autres tissus :  </a:t>
            </a:r>
            <a:r>
              <a:rPr lang="fr" sz="2200">
                <a:latin typeface="Calibri" panose="020F0502020204030204" pitchFamily="34" charset="0"/>
                <a:cs typeface="Calibri" panose="020F0502020204030204" pitchFamily="34" charset="0"/>
              </a:rPr>
              <a:t>Le Xpert MTB/RIF peut être utilisé en remplacement de la pratique habituelle (y compris la microscopie conventionnelle, la culture, et/ou l’histopathologie) pour tester les spécimens non respiratoires spécifiques (ganglions lymphatiques ou autres tissus) des patients présumés atteints de tuberculose extrapulmonaire (recommandation avec réserve, très mauvaise qualité de la preuve)</a:t>
            </a:r>
          </a:p>
        </p:txBody>
      </p:sp>
      <p:sp>
        <p:nvSpPr>
          <p:cNvPr id="6" name="Rectangle 7"/>
          <p:cNvSpPr>
            <a:spLocks noGrp="1" noChangeArrowheads="1"/>
          </p:cNvSpPr>
          <p:nvPr>
            <p:ph type="title"/>
          </p:nvPr>
        </p:nvSpPr>
        <p:spPr>
          <a:xfrm>
            <a:off x="12989" y="173879"/>
            <a:ext cx="10688638" cy="993617"/>
          </a:xfrm>
        </p:spPr>
        <p:txBody>
          <a:bodyPr rtlCol="0">
            <a:normAutofit fontScale="90000"/>
          </a:bodyPr>
          <a:lstStyle/>
          <a:p>
            <a:pPr lvl="1" algn="ctr" rtl="0">
              <a:defRPr/>
            </a:pPr>
            <a:r>
              <a:rPr lang="fr" sz="3200">
                <a:solidFill>
                  <a:schemeClr val="tx1"/>
                </a:solidFill>
                <a:latin typeface="Calibri" pitchFamily="34" charset="0"/>
                <a:cs typeface="Calibri" pitchFamily="34" charset="0"/>
              </a:rPr>
              <a:t>Recommandations de l’OMS mises à jour (octobre 2013)</a:t>
            </a:r>
            <a:r>
              <a:rPr lang="fr" sz="3200">
                <a:latin typeface="Calibri" pitchFamily="34" charset="0"/>
                <a:cs typeface="Calibri" pitchFamily="34" charset="0"/>
              </a:rPr>
              <a:t>:</a:t>
            </a:r>
            <a:r>
              <a:rPr lang="en-US" sz="2700" dirty="0">
                <a:latin typeface="Calibri" pitchFamily="34" charset="0"/>
                <a:cs typeface="Calibri" pitchFamily="34" charset="0"/>
              </a:rPr>
              <a:t/>
            </a:r>
            <a:br>
              <a:rPr lang="en-US" sz="2700" dirty="0">
                <a:latin typeface="Calibri" pitchFamily="34" charset="0"/>
                <a:cs typeface="Calibri" pitchFamily="34" charset="0"/>
              </a:rPr>
            </a:br>
            <a:r>
              <a:rPr lang="fr" sz="2700">
                <a:latin typeface="Calibri" pitchFamily="34" charset="0"/>
                <a:cs typeface="Calibri" pitchFamily="34" charset="0"/>
              </a:rPr>
              <a:t>Xpert MTB/RIF pour le diagnostic de la tuberculose extrapulmonaire</a:t>
            </a:r>
            <a:r>
              <a:rPr lang="en-US" sz="2700" dirty="0">
                <a:latin typeface="Calibri" pitchFamily="34" charset="0"/>
                <a:cs typeface="Calibri" pitchFamily="34" charset="0"/>
              </a:rPr>
              <a:t/>
            </a:r>
            <a:br>
              <a:rPr lang="en-US" sz="2700" dirty="0">
                <a:latin typeface="Calibri" pitchFamily="34" charset="0"/>
                <a:cs typeface="Calibri" pitchFamily="34" charset="0"/>
              </a:rPr>
            </a:br>
            <a:r>
              <a:rPr lang="fr" sz="2700">
                <a:latin typeface="Calibri" pitchFamily="34" charset="0"/>
                <a:cs typeface="Calibri" pitchFamily="34" charset="0"/>
              </a:rPr>
              <a:t>et de la résistance à la rifampicine :</a:t>
            </a:r>
          </a:p>
        </p:txBody>
      </p:sp>
      <p:grpSp>
        <p:nvGrpSpPr>
          <p:cNvPr id="11" name="Group 10"/>
          <p:cNvGrpSpPr/>
          <p:nvPr/>
        </p:nvGrpSpPr>
        <p:grpSpPr>
          <a:xfrm>
            <a:off x="149834" y="1003038"/>
            <a:ext cx="11078834" cy="1040670"/>
            <a:chOff x="138863" y="557971"/>
            <a:chExt cx="10267626" cy="946064"/>
          </a:xfrm>
        </p:grpSpPr>
        <p:sp>
          <p:nvSpPr>
            <p:cNvPr id="12" name="TextBox 11"/>
            <p:cNvSpPr txBox="1"/>
            <p:nvPr/>
          </p:nvSpPr>
          <p:spPr>
            <a:xfrm>
              <a:off x="905904" y="1074545"/>
              <a:ext cx="9500585"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l’élimination </a:t>
              </a:r>
              <a:r>
                <a:rPr lang="fr" sz="2000" dirty="0" smtClean="0">
                  <a:solidFill>
                    <a:srgbClr val="FF0000"/>
                  </a:solidFill>
                  <a:latin typeface="Calibri" pitchFamily="34" charset="0"/>
                  <a:cs typeface="Calibri" pitchFamily="34" charset="0"/>
                </a:rPr>
                <a:t>lorsque </a:t>
              </a:r>
              <a:r>
                <a:rPr lang="fr" sz="2000" dirty="0">
                  <a:solidFill>
                    <a:srgbClr val="FF0000"/>
                  </a:solidFill>
                  <a:latin typeface="Calibri" pitchFamily="34" charset="0"/>
                  <a:cs typeface="Calibri" pitchFamily="34" charset="0"/>
                </a:rPr>
                <a:t>les lignes directrices du PNT ne sont pas respectées</a:t>
              </a:r>
            </a:p>
          </p:txBody>
        </p:sp>
        <p:pic>
          <p:nvPicPr>
            <p:cNvPr id="13"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Tree>
    <p:extLst>
      <p:ext uri="{BB962C8B-B14F-4D97-AF65-F5344CB8AC3E}">
        <p14:creationId xmlns:p14="http://schemas.microsoft.com/office/powerpoint/2010/main" val="267079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230600" y="1755676"/>
            <a:ext cx="10226287" cy="4824536"/>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04165" tIns="52083" rIns="104165" bIns="52083" numCol="1" rtlCol="0" anchor="t" anchorCtr="0" compatLnSpc="1">
            <a:prstTxWarp prst="textNoShape">
              <a:avLst/>
            </a:prstTxWarp>
          </a:bodyPr>
          <a:lstStyle/>
          <a:p>
            <a:pPr rtl="0">
              <a:tabLst>
                <a:tab pos="20247058" algn="l"/>
              </a:tabLst>
            </a:pPr>
            <a:r>
              <a:rPr lang="fr" sz="2000" b="1" dirty="0">
                <a:latin typeface="Calibri" pitchFamily="34" charset="0"/>
                <a:cs typeface="Calibri" pitchFamily="34" charset="0"/>
              </a:rPr>
              <a:t>Remarques (1 sur 2) :</a:t>
            </a:r>
          </a:p>
          <a:p>
            <a:pPr marL="520824" indent="-520824" rtl="0">
              <a:spcAft>
                <a:spcPts val="683"/>
              </a:spcAft>
              <a:buFont typeface="Arial" pitchFamily="34" charset="0"/>
              <a:buChar char="•"/>
            </a:pPr>
            <a:r>
              <a:rPr lang="fr" sz="2000" dirty="0">
                <a:latin typeface="Calibri" pitchFamily="34" charset="0"/>
                <a:cs typeface="Calibri" pitchFamily="34" charset="0"/>
              </a:rPr>
              <a:t>Les personnes présumées atteintes de la tuberculeuse extrapulmonaire mais n’ayant qu’un seul résultat négatif - Expert MTB/RIF devraient subir un nouveau test de diagnostic, et ceux à haute suspicion clinique de tuberculeuse (notamment les enfants) devraient subir un traitement</a:t>
            </a:r>
            <a:r>
              <a:rPr lang="en" sz="2000" b="1" dirty="0">
                <a:latin typeface="Calibri" pitchFamily="34" charset="0"/>
                <a:cs typeface="Calibri" pitchFamily="34" charset="0"/>
              </a:rPr>
              <a:t> </a:t>
            </a:r>
            <a:r>
              <a:rPr lang="en" sz="2000" dirty="0">
                <a:latin typeface="Calibri" pitchFamily="34" charset="0"/>
                <a:cs typeface="Calibri" pitchFamily="34" charset="0"/>
              </a:rPr>
              <a:t>voire en cas d’un résultat Xpert MTB/RIF négatif ;</a:t>
            </a:r>
          </a:p>
          <a:p>
            <a:pPr marL="520824" indent="-520824" rtl="0">
              <a:spcAft>
                <a:spcPts val="683"/>
              </a:spcAft>
              <a:buFont typeface="Arial" pitchFamily="34" charset="0"/>
              <a:buChar char="•"/>
            </a:pPr>
            <a:r>
              <a:rPr lang="fr" sz="2000" dirty="0">
                <a:latin typeface="Calibri" pitchFamily="34" charset="0"/>
                <a:cs typeface="Calibri" pitchFamily="34" charset="0"/>
              </a:rPr>
              <a:t>Pour les spécimens LCS, le Xpert MTB/RIF doit être utilisé de préférence à la culture lorsque le volume du spécimen est réduit ou il est impossible d’obtenir d’autres échantillons, afin d'avoir un diagnostic rapide. Lorsqu’un volume suffisant de matériel est disponible, il faudrait recourir à des méthodes de concentration afin d’accroître le rendement ;</a:t>
            </a:r>
          </a:p>
          <a:p>
            <a:pPr marL="520824" indent="-520824" rtl="0">
              <a:spcAft>
                <a:spcPts val="683"/>
              </a:spcAft>
              <a:buFont typeface="Arial" pitchFamily="34" charset="0"/>
              <a:buChar char="•"/>
            </a:pPr>
            <a:r>
              <a:rPr lang="fr" sz="2000" dirty="0">
                <a:latin typeface="Calibri" pitchFamily="34" charset="0"/>
                <a:cs typeface="Calibri" pitchFamily="34" charset="0"/>
              </a:rPr>
              <a:t>Le liquide pleural est un échantillon sous-optimale pour la confirmation des bactéries de la tuberculeuse pleurale, qu’elle que soit la méthode. Une biopsie pleurale est l'échantillon de choix. La sensibilité du Xpert MTB/RIF dans le liquide pleural est très faible. Toutefois, tout résultat Xpert MTB/RIF positif à partir du liquide pleural doit donner lieu à un traitement contre la tuberculeuse pleurale, alors que ceux avec un résultat Xpert MTB/RIF négatif devraient faire l’objet d'autres tests ;</a:t>
            </a:r>
          </a:p>
        </p:txBody>
      </p:sp>
      <p:grpSp>
        <p:nvGrpSpPr>
          <p:cNvPr id="7" name="Group 6"/>
          <p:cNvGrpSpPr/>
          <p:nvPr/>
        </p:nvGrpSpPr>
        <p:grpSpPr>
          <a:xfrm>
            <a:off x="149834" y="675556"/>
            <a:ext cx="11074474" cy="1040670"/>
            <a:chOff x="138863" y="557971"/>
            <a:chExt cx="10263585" cy="946064"/>
          </a:xfrm>
        </p:grpSpPr>
        <p:sp>
          <p:nvSpPr>
            <p:cNvPr id="10" name="TextBox 9"/>
            <p:cNvSpPr txBox="1"/>
            <p:nvPr/>
          </p:nvSpPr>
          <p:spPr>
            <a:xfrm>
              <a:off x="905904" y="1074545"/>
              <a:ext cx="9496544"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l’élimination </a:t>
              </a:r>
              <a:r>
                <a:rPr lang="fr" sz="2000" dirty="0" smtClean="0">
                  <a:solidFill>
                    <a:srgbClr val="FF0000"/>
                  </a:solidFill>
                  <a:latin typeface="Calibri" pitchFamily="34" charset="0"/>
                  <a:cs typeface="Calibri" pitchFamily="34" charset="0"/>
                </a:rPr>
                <a:t>lorsque </a:t>
              </a:r>
              <a:r>
                <a:rPr lang="fr" sz="2000" dirty="0">
                  <a:solidFill>
                    <a:srgbClr val="FF0000"/>
                  </a:solidFill>
                  <a:latin typeface="Calibri" pitchFamily="34" charset="0"/>
                  <a:cs typeface="Calibri" pitchFamily="34" charset="0"/>
                </a:rPr>
                <a:t>les lignes directrices du PNT ne sont pas respectées</a:t>
              </a:r>
            </a:p>
          </p:txBody>
        </p:sp>
        <p:pic>
          <p:nvPicPr>
            <p:cNvPr id="11"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
        <p:nvSpPr>
          <p:cNvPr id="12" name="Rectangle 7"/>
          <p:cNvSpPr>
            <a:spLocks noGrp="1" noChangeArrowheads="1"/>
          </p:cNvSpPr>
          <p:nvPr>
            <p:ph type="title"/>
          </p:nvPr>
        </p:nvSpPr>
        <p:spPr>
          <a:xfrm>
            <a:off x="12989" y="173879"/>
            <a:ext cx="10688638" cy="993617"/>
          </a:xfrm>
        </p:spPr>
        <p:txBody>
          <a:bodyPr rtlCol="0">
            <a:normAutofit fontScale="90000"/>
          </a:bodyPr>
          <a:lstStyle/>
          <a:p>
            <a:pPr lvl="1" algn="ctr" rtl="0">
              <a:defRPr/>
            </a:pPr>
            <a:r>
              <a:rPr lang="fr" sz="3200">
                <a:solidFill>
                  <a:schemeClr val="tx1"/>
                </a:solidFill>
                <a:latin typeface="Calibri" pitchFamily="34" charset="0"/>
                <a:cs typeface="Calibri" pitchFamily="34" charset="0"/>
              </a:rPr>
              <a:t>Recommandations de l’OMS mises à jour (octobre 2013)</a:t>
            </a:r>
            <a:r>
              <a:rPr lang="fr" sz="3200">
                <a:latin typeface="Calibri" pitchFamily="34" charset="0"/>
                <a:cs typeface="Calibri" pitchFamily="34" charset="0"/>
              </a:rPr>
              <a:t>:</a:t>
            </a:r>
            <a:r>
              <a:rPr lang="en-US" sz="2700" dirty="0">
                <a:latin typeface="Calibri" pitchFamily="34" charset="0"/>
                <a:cs typeface="Calibri" pitchFamily="34" charset="0"/>
              </a:rPr>
              <a:t/>
            </a:r>
            <a:br>
              <a:rPr lang="en-US" sz="2700" dirty="0">
                <a:latin typeface="Calibri" pitchFamily="34" charset="0"/>
                <a:cs typeface="Calibri" pitchFamily="34" charset="0"/>
              </a:rPr>
            </a:br>
            <a:r>
              <a:rPr lang="fr" sz="2700">
                <a:latin typeface="Calibri" pitchFamily="34" charset="0"/>
                <a:cs typeface="Calibri" pitchFamily="34" charset="0"/>
              </a:rPr>
              <a:t>Xpert MTB/RIF pour le diagnostic de la tuberculose extrapulmonaire</a:t>
            </a:r>
            <a:r>
              <a:rPr lang="en-US" sz="2700" dirty="0">
                <a:latin typeface="Calibri" pitchFamily="34" charset="0"/>
                <a:cs typeface="Calibri" pitchFamily="34" charset="0"/>
              </a:rPr>
              <a:t/>
            </a:r>
            <a:br>
              <a:rPr lang="en-US" sz="2700" dirty="0">
                <a:latin typeface="Calibri" pitchFamily="34" charset="0"/>
                <a:cs typeface="Calibri" pitchFamily="34" charset="0"/>
              </a:rPr>
            </a:br>
            <a:r>
              <a:rPr lang="fr" sz="2700">
                <a:latin typeface="Calibri" pitchFamily="34" charset="0"/>
                <a:cs typeface="Calibri" pitchFamily="34" charset="0"/>
              </a:rPr>
              <a:t>et de la résistance à la rifampicine :</a:t>
            </a:r>
          </a:p>
        </p:txBody>
      </p:sp>
    </p:spTree>
    <p:extLst>
      <p:ext uri="{BB962C8B-B14F-4D97-AF65-F5344CB8AC3E}">
        <p14:creationId xmlns:p14="http://schemas.microsoft.com/office/powerpoint/2010/main" val="5772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231751" y="2259731"/>
            <a:ext cx="10153516" cy="3960441"/>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04165" tIns="52083" rIns="104165" bIns="52083" numCol="1" rtlCol="0" anchor="t" anchorCtr="0" compatLnSpc="1">
            <a:prstTxWarp prst="textNoShape">
              <a:avLst/>
            </a:prstTxWarp>
          </a:bodyPr>
          <a:lstStyle/>
          <a:p>
            <a:pPr rtl="0">
              <a:tabLst>
                <a:tab pos="20247058" algn="l"/>
              </a:tabLst>
            </a:pPr>
            <a:r>
              <a:rPr lang="fr" sz="2200" b="1" dirty="0">
                <a:latin typeface="Calibri" pitchFamily="34" charset="0"/>
                <a:cs typeface="Calibri" pitchFamily="34" charset="0"/>
              </a:rPr>
              <a:t>Remarques (2 sur 2) :</a:t>
            </a:r>
          </a:p>
          <a:p>
            <a:pPr marL="520824" indent="-520824" rtl="0">
              <a:spcAft>
                <a:spcPts val="683"/>
              </a:spcAft>
              <a:buFont typeface="Arial" pitchFamily="34" charset="0"/>
              <a:buChar char="•"/>
              <a:tabLst>
                <a:tab pos="20247058" algn="l"/>
              </a:tabLst>
            </a:pPr>
            <a:r>
              <a:rPr lang="fr" sz="2200" dirty="0">
                <a:latin typeface="Calibri" pitchFamily="34" charset="0"/>
                <a:cs typeface="Calibri" pitchFamily="34" charset="0"/>
              </a:rPr>
              <a:t>La microscopie et la culture conventionnelles restent essentielles pour le suivi de la thérapie et pour le DST sauf la rifampicine (y compris les médicaments antituberculeux de deuxième ligne) ;</a:t>
            </a:r>
          </a:p>
          <a:p>
            <a:pPr marL="520824" indent="-520824" rtl="0">
              <a:spcAft>
                <a:spcPts val="683"/>
              </a:spcAft>
              <a:buFont typeface="Arial" pitchFamily="34" charset="0"/>
              <a:buChar char="•"/>
              <a:tabLst>
                <a:tab pos="20247058" algn="l"/>
              </a:tabLst>
            </a:pPr>
            <a:r>
              <a:rPr lang="fr" sz="2200" dirty="0">
                <a:latin typeface="Calibri" pitchFamily="34" charset="0"/>
                <a:cs typeface="Calibri" pitchFamily="34" charset="0"/>
              </a:rPr>
              <a:t>Les données récentes montrent que le Xpert MTB/RIF détecte certaines souches résistantes à la rifampicine qui sont sensibles suivant les DST phénotypiques. Le séquençage de ces résultats discordants décide généralement en faveur du Xpert MTB/RIF, et les patients avec ces souches manqués par le DST phénotypique et le traitement de première ligne ont de mauvais résultats de traitement ;</a:t>
            </a:r>
          </a:p>
          <a:p>
            <a:pPr marL="520824" indent="-520824" rtl="0">
              <a:spcAft>
                <a:spcPts val="683"/>
              </a:spcAft>
              <a:buFont typeface="Arial" pitchFamily="34" charset="0"/>
              <a:buChar char="•"/>
              <a:tabLst>
                <a:tab pos="20247058" algn="l"/>
              </a:tabLst>
            </a:pPr>
            <a:r>
              <a:rPr lang="fr" sz="2200" dirty="0">
                <a:latin typeface="Calibri" pitchFamily="34" charset="0"/>
                <a:cs typeface="Calibri" pitchFamily="34" charset="0"/>
              </a:rPr>
              <a:t>Ces recommandations ne s'appliquent pas aux fèces, à l’urine ou au sang, vu l'absence des données sur l'utilité du Xpert MTB/RIF pour ces spécimens.</a:t>
            </a:r>
          </a:p>
          <a:p>
            <a:pPr rtl="0">
              <a:tabLst>
                <a:tab pos="20247058" algn="l"/>
              </a:tabLst>
            </a:pPr>
            <a:endParaRPr lang="en-US" sz="2200" dirty="0">
              <a:latin typeface="Calibri" pitchFamily="34" charset="0"/>
              <a:cs typeface="Calibri" pitchFamily="34" charset="0"/>
            </a:endParaRPr>
          </a:p>
        </p:txBody>
      </p:sp>
      <p:sp>
        <p:nvSpPr>
          <p:cNvPr id="9" name="Rectangle 7"/>
          <p:cNvSpPr>
            <a:spLocks noGrp="1" noChangeArrowheads="1"/>
          </p:cNvSpPr>
          <p:nvPr>
            <p:ph type="title"/>
          </p:nvPr>
        </p:nvSpPr>
        <p:spPr>
          <a:xfrm>
            <a:off x="12989" y="173879"/>
            <a:ext cx="10688638" cy="993617"/>
          </a:xfrm>
        </p:spPr>
        <p:txBody>
          <a:bodyPr rtlCol="0">
            <a:normAutofit fontScale="90000"/>
          </a:bodyPr>
          <a:lstStyle/>
          <a:p>
            <a:pPr lvl="1" algn="ctr" rtl="0">
              <a:defRPr/>
            </a:pPr>
            <a:r>
              <a:rPr lang="fr" sz="3200">
                <a:solidFill>
                  <a:schemeClr val="tx1"/>
                </a:solidFill>
                <a:latin typeface="Calibri" pitchFamily="34" charset="0"/>
                <a:cs typeface="Calibri" pitchFamily="34" charset="0"/>
              </a:rPr>
              <a:t>Recommandations de l’OMS mises à jour (octobre 2013)</a:t>
            </a:r>
            <a:r>
              <a:rPr lang="fr" sz="3200">
                <a:latin typeface="Calibri" pitchFamily="34" charset="0"/>
                <a:cs typeface="Calibri" pitchFamily="34" charset="0"/>
              </a:rPr>
              <a:t>:</a:t>
            </a:r>
            <a:r>
              <a:rPr lang="en-US" sz="2700" dirty="0">
                <a:latin typeface="Calibri" pitchFamily="34" charset="0"/>
                <a:cs typeface="Calibri" pitchFamily="34" charset="0"/>
              </a:rPr>
              <a:t/>
            </a:r>
            <a:br>
              <a:rPr lang="en-US" sz="2700" dirty="0">
                <a:latin typeface="Calibri" pitchFamily="34" charset="0"/>
                <a:cs typeface="Calibri" pitchFamily="34" charset="0"/>
              </a:rPr>
            </a:br>
            <a:r>
              <a:rPr lang="fr" sz="2700">
                <a:latin typeface="Calibri" pitchFamily="34" charset="0"/>
                <a:cs typeface="Calibri" pitchFamily="34" charset="0"/>
              </a:rPr>
              <a:t>Xpert MTB/RIF pour le diagnostic de la tuberculose extrapulmonaire</a:t>
            </a:r>
            <a:r>
              <a:rPr lang="en-US" sz="2700" dirty="0">
                <a:latin typeface="Calibri" pitchFamily="34" charset="0"/>
                <a:cs typeface="Calibri" pitchFamily="34" charset="0"/>
              </a:rPr>
              <a:t/>
            </a:r>
            <a:br>
              <a:rPr lang="en-US" sz="2700" dirty="0">
                <a:latin typeface="Calibri" pitchFamily="34" charset="0"/>
                <a:cs typeface="Calibri" pitchFamily="34" charset="0"/>
              </a:rPr>
            </a:br>
            <a:r>
              <a:rPr lang="fr" sz="2700">
                <a:latin typeface="Calibri" pitchFamily="34" charset="0"/>
                <a:cs typeface="Calibri" pitchFamily="34" charset="0"/>
              </a:rPr>
              <a:t>et de la résistance à la rifampicine :</a:t>
            </a:r>
          </a:p>
        </p:txBody>
      </p:sp>
      <p:grpSp>
        <p:nvGrpSpPr>
          <p:cNvPr id="11" name="Group 10"/>
          <p:cNvGrpSpPr/>
          <p:nvPr/>
        </p:nvGrpSpPr>
        <p:grpSpPr>
          <a:xfrm>
            <a:off x="149834" y="963588"/>
            <a:ext cx="11074474" cy="1040670"/>
            <a:chOff x="138863" y="557971"/>
            <a:chExt cx="10263585" cy="946064"/>
          </a:xfrm>
        </p:grpSpPr>
        <p:sp>
          <p:nvSpPr>
            <p:cNvPr id="12" name="TextBox 11"/>
            <p:cNvSpPr txBox="1"/>
            <p:nvPr/>
          </p:nvSpPr>
          <p:spPr>
            <a:xfrm>
              <a:off x="905904" y="1074545"/>
              <a:ext cx="9496544"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Pensez à l’adaptation/à </a:t>
              </a:r>
              <a:r>
                <a:rPr lang="fr" sz="2000" dirty="0" smtClean="0">
                  <a:solidFill>
                    <a:srgbClr val="FF0000"/>
                  </a:solidFill>
                  <a:latin typeface="Calibri" pitchFamily="34" charset="0"/>
                  <a:cs typeface="Calibri" pitchFamily="34" charset="0"/>
                </a:rPr>
                <a:t>l’élimination </a:t>
              </a:r>
              <a:r>
                <a:rPr lang="fr" sz="2000" dirty="0">
                  <a:solidFill>
                    <a:srgbClr val="FF0000"/>
                  </a:solidFill>
                  <a:latin typeface="Calibri" pitchFamily="34" charset="0"/>
                  <a:cs typeface="Calibri" pitchFamily="34" charset="0"/>
                </a:rPr>
                <a:t>lorsque les lignes directrices du PNT ne sont pas respectées</a:t>
              </a:r>
            </a:p>
          </p:txBody>
        </p:sp>
        <p:pic>
          <p:nvPicPr>
            <p:cNvPr id="13"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138863" y="557971"/>
              <a:ext cx="1031875" cy="946064"/>
            </a:xfrm>
            <a:prstGeom prst="rect">
              <a:avLst/>
            </a:prstGeom>
            <a:noFill/>
          </p:spPr>
        </p:pic>
      </p:grpSp>
    </p:spTree>
    <p:extLst>
      <p:ext uri="{BB962C8B-B14F-4D97-AF65-F5344CB8AC3E}">
        <p14:creationId xmlns:p14="http://schemas.microsoft.com/office/powerpoint/2010/main" val="366618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9493" y="317215"/>
            <a:ext cx="9619774" cy="782304"/>
          </a:xfrm>
        </p:spPr>
        <p:txBody>
          <a:bodyPr wrap="square" rtlCol="0">
            <a:spAutoFit/>
          </a:bodyPr>
          <a:lstStyle/>
          <a:p>
            <a:pPr algn="ctr" rtl="0"/>
            <a:r>
              <a:rPr lang="fr"/>
              <a:t>Documents d'orientation de l’OMS</a:t>
            </a:r>
          </a:p>
        </p:txBody>
      </p:sp>
      <p:sp>
        <p:nvSpPr>
          <p:cNvPr id="10" name="Title 2"/>
          <p:cNvSpPr txBox="1">
            <a:spLocks/>
          </p:cNvSpPr>
          <p:nvPr/>
        </p:nvSpPr>
        <p:spPr bwMode="auto">
          <a:xfrm>
            <a:off x="139057" y="1537921"/>
            <a:ext cx="3107884" cy="406265"/>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spAutoFit/>
          </a:bodyPr>
          <a:lstStyle>
            <a:lvl1pPr algn="ctr" defTabSz="957776" rtl="0" eaLnBrk="0" fontAlgn="base" hangingPunct="0">
              <a:spcBef>
                <a:spcPct val="0"/>
              </a:spcBef>
              <a:spcAft>
                <a:spcPct val="0"/>
              </a:spcAft>
              <a:defRPr sz="3300" b="1">
                <a:solidFill>
                  <a:srgbClr val="000066"/>
                </a:solidFill>
                <a:latin typeface="Calibri" pitchFamily="34" charset="0"/>
                <a:ea typeface="+mj-ea"/>
                <a:cs typeface="Calibri" pitchFamily="34" charset="0"/>
              </a:defRPr>
            </a:lvl1pPr>
            <a:lvl2pPr algn="ctr" defTabSz="957776" rtl="0" eaLnBrk="0" fontAlgn="base" hangingPunct="0">
              <a:spcBef>
                <a:spcPct val="0"/>
              </a:spcBef>
              <a:spcAft>
                <a:spcPct val="0"/>
              </a:spcAft>
              <a:defRPr sz="3700" b="1">
                <a:solidFill>
                  <a:srgbClr val="000066"/>
                </a:solidFill>
                <a:latin typeface="Arial" charset="0"/>
                <a:cs typeface="Arial" charset="0"/>
              </a:defRPr>
            </a:lvl2pPr>
            <a:lvl3pPr algn="ctr" defTabSz="957776" rtl="0" eaLnBrk="0" fontAlgn="base" hangingPunct="0">
              <a:spcBef>
                <a:spcPct val="0"/>
              </a:spcBef>
              <a:spcAft>
                <a:spcPct val="0"/>
              </a:spcAft>
              <a:defRPr sz="3700" b="1">
                <a:solidFill>
                  <a:srgbClr val="000066"/>
                </a:solidFill>
                <a:latin typeface="Arial" charset="0"/>
                <a:cs typeface="Arial" charset="0"/>
              </a:defRPr>
            </a:lvl3pPr>
            <a:lvl4pPr algn="ctr" defTabSz="957776" rtl="0" eaLnBrk="0" fontAlgn="base" hangingPunct="0">
              <a:spcBef>
                <a:spcPct val="0"/>
              </a:spcBef>
              <a:spcAft>
                <a:spcPct val="0"/>
              </a:spcAft>
              <a:defRPr sz="3700" b="1">
                <a:solidFill>
                  <a:srgbClr val="000066"/>
                </a:solidFill>
                <a:latin typeface="Arial" charset="0"/>
                <a:cs typeface="Arial" charset="0"/>
              </a:defRPr>
            </a:lvl4pPr>
            <a:lvl5pPr algn="ctr" defTabSz="957776" rtl="0" eaLnBrk="0" fontAlgn="base" hangingPunct="0">
              <a:spcBef>
                <a:spcPct val="0"/>
              </a:spcBef>
              <a:spcAft>
                <a:spcPct val="0"/>
              </a:spcAft>
              <a:defRPr sz="3700" b="1">
                <a:solidFill>
                  <a:srgbClr val="000066"/>
                </a:solidFill>
                <a:latin typeface="Arial" charset="0"/>
                <a:cs typeface="Arial" charset="0"/>
              </a:defRPr>
            </a:lvl5pPr>
            <a:lvl6pPr marL="419847" algn="ctr" defTabSz="957776" rtl="0" fontAlgn="base">
              <a:spcBef>
                <a:spcPct val="0"/>
              </a:spcBef>
              <a:spcAft>
                <a:spcPct val="0"/>
              </a:spcAft>
              <a:defRPr sz="3700" b="1">
                <a:solidFill>
                  <a:srgbClr val="000066"/>
                </a:solidFill>
                <a:latin typeface="Arial" charset="0"/>
                <a:cs typeface="Arial" charset="0"/>
              </a:defRPr>
            </a:lvl6pPr>
            <a:lvl7pPr marL="839694" algn="ctr" defTabSz="957776" rtl="0" fontAlgn="base">
              <a:spcBef>
                <a:spcPct val="0"/>
              </a:spcBef>
              <a:spcAft>
                <a:spcPct val="0"/>
              </a:spcAft>
              <a:defRPr sz="3700" b="1">
                <a:solidFill>
                  <a:srgbClr val="000066"/>
                </a:solidFill>
                <a:latin typeface="Arial" charset="0"/>
                <a:cs typeface="Arial" charset="0"/>
              </a:defRPr>
            </a:lvl7pPr>
            <a:lvl8pPr marL="1259540" algn="ctr" defTabSz="957776" rtl="0" fontAlgn="base">
              <a:spcBef>
                <a:spcPct val="0"/>
              </a:spcBef>
              <a:spcAft>
                <a:spcPct val="0"/>
              </a:spcAft>
              <a:defRPr sz="3700" b="1">
                <a:solidFill>
                  <a:srgbClr val="000066"/>
                </a:solidFill>
                <a:latin typeface="Arial" charset="0"/>
                <a:cs typeface="Arial" charset="0"/>
              </a:defRPr>
            </a:lvl8pPr>
            <a:lvl9pPr marL="1679387" algn="ctr" defTabSz="957776" rtl="0" fontAlgn="base">
              <a:spcBef>
                <a:spcPct val="0"/>
              </a:spcBef>
              <a:spcAft>
                <a:spcPct val="0"/>
              </a:spcAft>
              <a:defRPr sz="3700" b="1">
                <a:solidFill>
                  <a:srgbClr val="000066"/>
                </a:solidFill>
                <a:latin typeface="Arial" charset="0"/>
                <a:cs typeface="Arial" charset="0"/>
              </a:defRPr>
            </a:lvl9pPr>
          </a:lstStyle>
          <a:p>
            <a:pPr rtl="0"/>
            <a:r>
              <a:rPr lang="fr" sz="2600">
                <a:ea typeface="+mn-ea"/>
              </a:rPr>
              <a:t>Mise à jour de la politique</a:t>
            </a:r>
          </a:p>
        </p:txBody>
      </p:sp>
      <p:sp>
        <p:nvSpPr>
          <p:cNvPr id="11" name="TextBox 10"/>
          <p:cNvSpPr txBox="1"/>
          <p:nvPr/>
        </p:nvSpPr>
        <p:spPr>
          <a:xfrm>
            <a:off x="3760143" y="1539652"/>
            <a:ext cx="6525941" cy="400110"/>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spAutoFit/>
          </a:bodyPr>
          <a:lstStyle>
            <a:defPPr>
              <a:defRPr lang="zh-CN"/>
            </a:defPPr>
            <a:lvl1pPr algn="ctr" defTabSz="957776" rtl="0" eaLnBrk="0" hangingPunct="0">
              <a:defRPr sz="2600" b="1">
                <a:solidFill>
                  <a:srgbClr val="000066"/>
                </a:solidFill>
                <a:latin typeface="Calibri" pitchFamily="34" charset="0"/>
                <a:ea typeface="+mn-ea"/>
                <a:cs typeface="Calibri" pitchFamily="34" charset="0"/>
              </a:defRPr>
            </a:lvl1pPr>
            <a:lvl2pPr algn="ctr" defTabSz="957776" rtl="0" eaLnBrk="0" hangingPunct="0">
              <a:defRPr sz="3700" b="1">
                <a:solidFill>
                  <a:srgbClr val="000066"/>
                </a:solidFill>
                <a:cs typeface="Arial" charset="0"/>
              </a:defRPr>
            </a:lvl2pPr>
            <a:lvl3pPr algn="ctr" defTabSz="957776" rtl="0" eaLnBrk="0" hangingPunct="0">
              <a:defRPr sz="3700" b="1">
                <a:solidFill>
                  <a:srgbClr val="000066"/>
                </a:solidFill>
                <a:cs typeface="Arial" charset="0"/>
              </a:defRPr>
            </a:lvl3pPr>
            <a:lvl4pPr algn="ctr" defTabSz="957776" rtl="0" eaLnBrk="0" hangingPunct="0">
              <a:defRPr sz="3700" b="1">
                <a:solidFill>
                  <a:srgbClr val="000066"/>
                </a:solidFill>
                <a:cs typeface="Arial" charset="0"/>
              </a:defRPr>
            </a:lvl4pPr>
            <a:lvl5pPr algn="ctr" defTabSz="957776" rtl="0" eaLnBrk="0" hangingPunct="0">
              <a:defRPr sz="3700" b="1">
                <a:solidFill>
                  <a:srgbClr val="000066"/>
                </a:solidFill>
                <a:cs typeface="Arial" charset="0"/>
              </a:defRPr>
            </a:lvl5pPr>
            <a:lvl6pPr marL="419847" algn="ctr" defTabSz="957776" rtl="0" fontAlgn="base">
              <a:spcBef>
                <a:spcPct val="0"/>
              </a:spcBef>
              <a:spcAft>
                <a:spcPct val="0"/>
              </a:spcAft>
              <a:defRPr sz="3700" b="1">
                <a:solidFill>
                  <a:srgbClr val="000066"/>
                </a:solidFill>
                <a:cs typeface="Arial" charset="0"/>
              </a:defRPr>
            </a:lvl6pPr>
            <a:lvl7pPr marL="839694" algn="ctr" defTabSz="957776" rtl="0" fontAlgn="base">
              <a:spcBef>
                <a:spcPct val="0"/>
              </a:spcBef>
              <a:spcAft>
                <a:spcPct val="0"/>
              </a:spcAft>
              <a:defRPr sz="3700" b="1">
                <a:solidFill>
                  <a:srgbClr val="000066"/>
                </a:solidFill>
                <a:cs typeface="Arial" charset="0"/>
              </a:defRPr>
            </a:lvl7pPr>
            <a:lvl8pPr marL="1259540" algn="ctr" defTabSz="957776" rtl="0" fontAlgn="base">
              <a:spcBef>
                <a:spcPct val="0"/>
              </a:spcBef>
              <a:spcAft>
                <a:spcPct val="0"/>
              </a:spcAft>
              <a:defRPr sz="3700" b="1">
                <a:solidFill>
                  <a:srgbClr val="000066"/>
                </a:solidFill>
                <a:cs typeface="Arial" charset="0"/>
              </a:defRPr>
            </a:lvl8pPr>
            <a:lvl9pPr marL="1679387" algn="ctr" defTabSz="957776" rtl="0" fontAlgn="base">
              <a:spcBef>
                <a:spcPct val="0"/>
              </a:spcBef>
              <a:spcAft>
                <a:spcPct val="0"/>
              </a:spcAft>
              <a:defRPr sz="3700" b="1">
                <a:solidFill>
                  <a:srgbClr val="000066"/>
                </a:solidFill>
                <a:cs typeface="Arial" charset="0"/>
              </a:defRPr>
            </a:lvl9pPr>
          </a:lstStyle>
          <a:p>
            <a:pPr rtl="0"/>
            <a:r>
              <a:rPr lang="fr"/>
              <a:t>Manuel de mise en œuvre y relative,</a:t>
            </a:r>
            <a:endParaRPr lang="en-US" dirty="0"/>
          </a:p>
        </p:txBody>
      </p:sp>
      <p:sp>
        <p:nvSpPr>
          <p:cNvPr id="6" name="Rectangle 5"/>
          <p:cNvSpPr/>
          <p:nvPr/>
        </p:nvSpPr>
        <p:spPr>
          <a:xfrm>
            <a:off x="7051585" y="2331740"/>
            <a:ext cx="3304646" cy="4896598"/>
          </a:xfrm>
          <a:prstGeom prst="rect">
            <a:avLst/>
          </a:prstGeom>
        </p:spPr>
        <p:txBody>
          <a:bodyPr wrap="square" lIns="99441" tIns="49721" rIns="99441" bIns="49721" rtlCol="0">
            <a:spAutoFit/>
          </a:bodyPr>
          <a:lstStyle/>
          <a:p>
            <a:pPr marL="424696" indent="-424696" defTabSz="1134249" rtl="0" eaLnBrk="0" hangingPunct="0">
              <a:spcBef>
                <a:spcPts val="0"/>
              </a:spcBef>
              <a:spcAft>
                <a:spcPts val="653"/>
              </a:spcAft>
              <a:buClr>
                <a:srgbClr val="1E7FB8"/>
              </a:buClr>
              <a:buFont typeface="Wingdings" pitchFamily="2" charset="2"/>
              <a:buChar char="l"/>
            </a:pPr>
            <a:r>
              <a:rPr lang="fr" sz="2300" dirty="0">
                <a:latin typeface="Calibri" pitchFamily="34" charset="0"/>
                <a:cs typeface="Calibri" pitchFamily="34" charset="0"/>
              </a:rPr>
              <a:t>Des dispositions sur les algorithmes de diagnostic mis à jour,</a:t>
            </a:r>
            <a:r>
              <a:rPr lang="en-US" sz="2300" dirty="0">
                <a:latin typeface="Calibri" pitchFamily="34" charset="0"/>
                <a:cs typeface="Calibri" pitchFamily="34" charset="0"/>
              </a:rPr>
              <a:t/>
            </a:r>
            <a:br>
              <a:rPr lang="en-US" sz="2300" dirty="0">
                <a:latin typeface="Calibri" pitchFamily="34" charset="0"/>
                <a:cs typeface="Calibri" pitchFamily="34" charset="0"/>
              </a:rPr>
            </a:br>
            <a:r>
              <a:rPr lang="fr" sz="2300" dirty="0">
                <a:latin typeface="Calibri" pitchFamily="34" charset="0"/>
                <a:cs typeface="Calibri" pitchFamily="34" charset="0"/>
              </a:rPr>
              <a:t>qui utilisent des méthodes complémentaires</a:t>
            </a:r>
          </a:p>
          <a:p>
            <a:pPr marL="424696" indent="-424696" defTabSz="1134249" rtl="0" eaLnBrk="0" hangingPunct="0">
              <a:spcBef>
                <a:spcPts val="0"/>
              </a:spcBef>
              <a:spcAft>
                <a:spcPts val="653"/>
              </a:spcAft>
              <a:buClr>
                <a:srgbClr val="1E7FB8"/>
              </a:buClr>
              <a:buFont typeface="Wingdings" pitchFamily="2" charset="2"/>
              <a:buChar char="l"/>
            </a:pPr>
            <a:r>
              <a:rPr lang="fr" sz="2300" dirty="0">
                <a:latin typeface="Calibri" pitchFamily="34" charset="0"/>
                <a:cs typeface="Calibri" pitchFamily="34" charset="0"/>
              </a:rPr>
              <a:t>Orientation budgétaire</a:t>
            </a:r>
          </a:p>
          <a:p>
            <a:pPr marL="424696" indent="-424696" defTabSz="1134249" rtl="0" eaLnBrk="0" hangingPunct="0">
              <a:spcBef>
                <a:spcPts val="0"/>
              </a:spcBef>
              <a:spcAft>
                <a:spcPts val="653"/>
              </a:spcAft>
              <a:buClr>
                <a:srgbClr val="1E7FB8"/>
              </a:buClr>
              <a:buFont typeface="Wingdings" pitchFamily="2" charset="2"/>
              <a:buChar char="l"/>
            </a:pPr>
            <a:r>
              <a:rPr lang="fr" sz="2300" dirty="0">
                <a:latin typeface="Calibri" pitchFamily="34" charset="0"/>
                <a:cs typeface="Calibri" pitchFamily="34" charset="0"/>
              </a:rPr>
              <a:t>Annexe des SOP pour le traitement des spécimens extrapulmonaires</a:t>
            </a:r>
            <a:r>
              <a:rPr lang="en-US" sz="2400" dirty="0">
                <a:latin typeface="Calibri" pitchFamily="34" charset="0"/>
                <a:cs typeface="Calibri" pitchFamily="34" charset="0"/>
              </a:rPr>
              <a:t/>
            </a:r>
            <a:br>
              <a:rPr lang="en-US" sz="2400" dirty="0">
                <a:latin typeface="Calibri" pitchFamily="34" charset="0"/>
                <a:cs typeface="Calibri" pitchFamily="34" charset="0"/>
              </a:rPr>
            </a:br>
            <a:endParaRPr lang="en-US" sz="2400" dirty="0">
              <a:latin typeface="Calibri" pitchFamily="34" charset="0"/>
              <a:cs typeface="Calibri" pitchFamily="34" charset="0"/>
            </a:endParaRPr>
          </a:p>
        </p:txBody>
      </p:sp>
      <p:sp>
        <p:nvSpPr>
          <p:cNvPr id="14" name="Rectangle 13"/>
          <p:cNvSpPr/>
          <p:nvPr/>
        </p:nvSpPr>
        <p:spPr bwMode="auto">
          <a:xfrm>
            <a:off x="1023839" y="6076157"/>
            <a:ext cx="5760640" cy="432047"/>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04165" tIns="52083" rIns="104165" bIns="52083" numCol="1" rtlCol="0" anchor="t" anchorCtr="0" compatLnSpc="1">
            <a:prstTxWarp prst="textNoShape">
              <a:avLst/>
            </a:prstTxWarp>
          </a:bodyPr>
          <a:lstStyle/>
          <a:p>
            <a:pPr rtl="0">
              <a:tabLst>
                <a:tab pos="20247058" algn="l"/>
              </a:tabLst>
            </a:pPr>
            <a:r>
              <a:rPr lang="fr" sz="1600" dirty="0">
                <a:latin typeface="Calibri" pitchFamily="34" charset="0"/>
                <a:cs typeface="Calibri" pitchFamily="34" charset="0"/>
              </a:rPr>
              <a:t>Disponible sur: http://www.who.int/TB/Laboratory/mtbrifrollout</a:t>
            </a:r>
          </a:p>
          <a:p>
            <a:pPr rtl="0">
              <a:tabLst>
                <a:tab pos="20247058" algn="l"/>
              </a:tabLst>
            </a:pPr>
            <a:endParaRPr lang="en-US" sz="2200" dirty="0">
              <a:latin typeface="Calibri" pitchFamily="34" charset="0"/>
              <a:cs typeface="Calibri" pitchFamily="34" charset="0"/>
            </a:endParaRPr>
          </a:p>
        </p:txBody>
      </p:sp>
      <p:cxnSp>
        <p:nvCxnSpPr>
          <p:cNvPr id="15" name="Connecteur droit 14"/>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9783" y="2187724"/>
            <a:ext cx="2378709" cy="358704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08215" y="2187724"/>
            <a:ext cx="2388832" cy="3587043"/>
          </a:xfrm>
          <a:prstGeom prst="rect">
            <a:avLst/>
          </a:prstGeom>
        </p:spPr>
      </p:pic>
      <p:sp>
        <p:nvSpPr>
          <p:cNvPr id="5" name="Rectangle 4"/>
          <p:cNvSpPr/>
          <p:nvPr/>
        </p:nvSpPr>
        <p:spPr>
          <a:xfrm>
            <a:off x="7023113" y="1942083"/>
            <a:ext cx="2150076" cy="461665"/>
          </a:xfrm>
          <a:prstGeom prst="rect">
            <a:avLst/>
          </a:prstGeom>
        </p:spPr>
        <p:txBody>
          <a:bodyPr wrap="none" rtlCol="0">
            <a:spAutoFit/>
          </a:bodyPr>
          <a:lstStyle/>
          <a:p>
            <a:pPr rtl="0"/>
            <a:r>
              <a:rPr lang="fr" sz="2400">
                <a:latin typeface="Calibri" pitchFamily="34" charset="0"/>
                <a:cs typeface="Calibri" pitchFamily="34" charset="0"/>
              </a:rPr>
              <a:t>qui prévoit :</a:t>
            </a:r>
            <a:endParaRPr lang="en-GB" sz="2400" dirty="0"/>
          </a:p>
        </p:txBody>
      </p:sp>
    </p:spTree>
    <p:extLst>
      <p:ext uri="{BB962C8B-B14F-4D97-AF65-F5344CB8AC3E}">
        <p14:creationId xmlns:p14="http://schemas.microsoft.com/office/powerpoint/2010/main" val="399740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220168" name="Rectangle 8"/>
          <p:cNvSpPr>
            <a:spLocks noChangeArrowheads="1"/>
          </p:cNvSpPr>
          <p:nvPr/>
        </p:nvSpPr>
        <p:spPr bwMode="auto">
          <a:xfrm>
            <a:off x="532026" y="2318892"/>
            <a:ext cx="9562820"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rtl="0"/>
            <a:r>
              <a:rPr lang="fr" sz="3600">
                <a:latin typeface="Calibri" pitchFamily="34" charset="0"/>
                <a:cs typeface="Calibri" pitchFamily="34" charset="0"/>
              </a:rPr>
              <a:t>2. Algorithmes de diagnostic de la tuberculose avec Xpert MTB/RIF et interprétation des résultats</a:t>
            </a:r>
          </a:p>
        </p:txBody>
      </p:sp>
      <p:sp>
        <p:nvSpPr>
          <p:cNvPr id="6" name="Rounded Rectangle 5"/>
          <p:cNvSpPr/>
          <p:nvPr/>
        </p:nvSpPr>
        <p:spPr>
          <a:xfrm>
            <a:off x="3986093" y="3680988"/>
            <a:ext cx="2654686" cy="2131226"/>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24568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rtl="0"/>
            <a:r>
              <a:rPr lang="fr"/>
              <a:t>Algorithme de diagnostic national</a:t>
            </a:r>
            <a:endParaRPr lang="en-US" dirty="0"/>
          </a:p>
        </p:txBody>
      </p:sp>
      <p:sp>
        <p:nvSpPr>
          <p:cNvPr id="3" name="Content Placeholder 2"/>
          <p:cNvSpPr>
            <a:spLocks noGrp="1"/>
          </p:cNvSpPr>
          <p:nvPr>
            <p:ph idx="1"/>
          </p:nvPr>
        </p:nvSpPr>
        <p:spPr>
          <a:xfrm>
            <a:off x="517294" y="1752163"/>
            <a:ext cx="9692132" cy="3603913"/>
          </a:xfrm>
        </p:spPr>
        <p:style>
          <a:lnRef idx="1">
            <a:schemeClr val="accent2"/>
          </a:lnRef>
          <a:fillRef idx="2">
            <a:schemeClr val="accent2"/>
          </a:fillRef>
          <a:effectRef idx="1">
            <a:schemeClr val="accent2"/>
          </a:effectRef>
          <a:fontRef idx="minor">
            <a:schemeClr val="dk1"/>
          </a:fontRef>
        </p:style>
        <p:txBody>
          <a:bodyPr rtlCol="0"/>
          <a:lstStyle/>
          <a:p>
            <a:pPr rtl="0"/>
            <a:r>
              <a:rPr lang="fr" sz="2200" dirty="0">
                <a:latin typeface="Calibri" panose="020F0502020204030204" pitchFamily="34" charset="0"/>
                <a:cs typeface="Calibri" panose="020F0502020204030204" pitchFamily="34" charset="0"/>
              </a:rPr>
              <a:t>Ajoutez l’algorithme de diagnostic de votre pays (le schéma de procédé) incluant le Xpert MTB/RIF en relation avec d’autres tests de diagnostic et de screening, y compris la microscopie, la radiographie pulmonaire, la culture et le DST, pour différents groupes de patients </a:t>
            </a:r>
          </a:p>
          <a:p>
            <a:pPr rtl="0"/>
            <a:r>
              <a:rPr lang="fr" sz="2200" dirty="0">
                <a:latin typeface="Calibri" panose="020F0502020204030204" pitchFamily="34" charset="0"/>
                <a:cs typeface="Calibri" panose="020F0502020204030204" pitchFamily="34" charset="0"/>
              </a:rPr>
              <a:t>Indiquez dans le schéma de procédé les étapes à parcourir au cas où le test Xpert donne un résultat «résistant à la RIF», mais un deuxième test (Xpert ou toute autre méthode DST) donne un résultat «sensible à la RIF»</a:t>
            </a:r>
          </a:p>
          <a:p>
            <a:pPr rtl="0"/>
            <a:r>
              <a:rPr lang="fr" sz="2200" dirty="0">
                <a:latin typeface="Calibri" panose="020F0502020204030204" pitchFamily="34" charset="0"/>
                <a:cs typeface="Calibri" panose="020F0502020204030204" pitchFamily="34" charset="0"/>
              </a:rPr>
              <a:t>Indiquez les catégories de patients qui subiront le test Xpert MTB/RIF</a:t>
            </a:r>
          </a:p>
          <a:p>
            <a:pPr rtl="0"/>
            <a:r>
              <a:rPr lang="fr" sz="2200" dirty="0">
                <a:latin typeface="Calibri" panose="020F0502020204030204" pitchFamily="34" charset="0"/>
                <a:cs typeface="Calibri" panose="020F0502020204030204" pitchFamily="34" charset="0"/>
              </a:rPr>
              <a:t>Ajouter les lignes directrices de votre pays concernant la pratique en matière de gestion du cas et de prise en charge du patient après le test Xpert</a:t>
            </a:r>
          </a:p>
        </p:txBody>
      </p:sp>
      <p:pic>
        <p:nvPicPr>
          <p:cNvPr id="4"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267216" y="711493"/>
            <a:ext cx="1113400" cy="1040670"/>
          </a:xfrm>
          <a:prstGeom prst="rect">
            <a:avLst/>
          </a:prstGeom>
          <a:noFill/>
        </p:spPr>
      </p:pic>
    </p:spTree>
    <p:extLst>
      <p:ext uri="{BB962C8B-B14F-4D97-AF65-F5344CB8AC3E}">
        <p14:creationId xmlns:p14="http://schemas.microsoft.com/office/powerpoint/2010/main" val="1909406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dirty="0"/>
              <a:t>  </a:t>
            </a:r>
            <a:endParaRPr lang="en-US" dirty="0"/>
          </a:p>
        </p:txBody>
      </p:sp>
      <p:sp>
        <p:nvSpPr>
          <p:cNvPr id="220168" name="Rectangle 8"/>
          <p:cNvSpPr>
            <a:spLocks noChangeArrowheads="1"/>
          </p:cNvSpPr>
          <p:nvPr/>
        </p:nvSpPr>
        <p:spPr bwMode="auto">
          <a:xfrm>
            <a:off x="1"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581" rtl="0"/>
            <a:r>
              <a:rPr lang="fr" sz="3600" dirty="0" smtClean="0">
                <a:latin typeface="Calibri" pitchFamily="34" charset="0"/>
              </a:rPr>
              <a:t>Contenu de ce </a:t>
            </a:r>
            <a:r>
              <a:rPr lang="fr" sz="3600" dirty="0">
                <a:latin typeface="Calibri" pitchFamily="34" charset="0"/>
              </a:rPr>
              <a:t>module</a:t>
            </a:r>
          </a:p>
        </p:txBody>
      </p:sp>
      <p:sp>
        <p:nvSpPr>
          <p:cNvPr id="9" name="Content Placeholder 8"/>
          <p:cNvSpPr>
            <a:spLocks noGrp="1"/>
          </p:cNvSpPr>
          <p:nvPr>
            <p:ph idx="1"/>
          </p:nvPr>
        </p:nvSpPr>
        <p:spPr>
          <a:xfrm>
            <a:off x="517294" y="1641300"/>
            <a:ext cx="9692132" cy="5065086"/>
          </a:xfrm>
        </p:spPr>
        <p:txBody>
          <a:bodyPr rtlCol="0"/>
          <a:lstStyle/>
          <a:p>
            <a:pPr marL="424546" indent="-424546" defTabSz="1133849" rtl="0">
              <a:spcBef>
                <a:spcPts val="1305"/>
              </a:spcBef>
            </a:pPr>
            <a:r>
              <a:rPr lang="fr" dirty="0">
                <a:latin typeface="Calibri" panose="020F0502020204030204" pitchFamily="34" charset="0"/>
                <a:cs typeface="Calibri" panose="020F0502020204030204" pitchFamily="34" charset="0"/>
              </a:rPr>
              <a:t>Qu’est-ce que le Xpert MTB/RIF ? Mode opératoire et technologie</a:t>
            </a:r>
          </a:p>
          <a:p>
            <a:pPr marL="424546" indent="-424546" defTabSz="1133849" rtl="0">
              <a:spcBef>
                <a:spcPts val="1305"/>
              </a:spcBef>
            </a:pPr>
            <a:r>
              <a:rPr lang="fr" dirty="0">
                <a:latin typeface="Calibri" panose="020F0502020204030204" pitchFamily="34" charset="0"/>
                <a:cs typeface="Calibri" panose="020F0502020204030204" pitchFamily="34" charset="0"/>
              </a:rPr>
              <a:t>Algorithme de diagnostic avec Xpert MTB/RIF et interprétation des résultats</a:t>
            </a:r>
          </a:p>
          <a:p>
            <a:pPr marL="424546" indent="-424546" defTabSz="1133849" rtl="0">
              <a:spcBef>
                <a:spcPts val="1305"/>
              </a:spcBef>
            </a:pPr>
            <a:r>
              <a:rPr lang="fr" dirty="0">
                <a:latin typeface="Calibri" panose="020F0502020204030204" pitchFamily="34" charset="0"/>
                <a:cs typeface="Calibri" panose="020F0502020204030204" pitchFamily="34" charset="0"/>
              </a:rPr>
              <a:t>Collecte des échantillons  </a:t>
            </a:r>
          </a:p>
          <a:p>
            <a:pPr marL="424546" indent="-424546" defTabSz="1133849" rtl="0">
              <a:spcBef>
                <a:spcPts val="1305"/>
              </a:spcBef>
            </a:pPr>
            <a:r>
              <a:rPr lang="fr" dirty="0">
                <a:latin typeface="Calibri" panose="020F0502020204030204" pitchFamily="34" charset="0"/>
                <a:cs typeface="Calibri" panose="020F0502020204030204" pitchFamily="34" charset="0"/>
              </a:rPr>
              <a:t>Comment enregistrer les résultats du Xpert MTB/RIF</a:t>
            </a:r>
          </a:p>
          <a:p>
            <a:pPr marL="424546" indent="-424546" defTabSz="1133849" rtl="0">
              <a:spcBef>
                <a:spcPts val="1305"/>
              </a:spcBef>
            </a:pPr>
            <a:r>
              <a:rPr lang="fr" dirty="0">
                <a:latin typeface="Calibri" panose="020F0502020204030204" pitchFamily="34" charset="0"/>
                <a:cs typeface="Calibri" panose="020F0502020204030204" pitchFamily="34" charset="0"/>
              </a:rPr>
              <a:t>Tests de suivi</a:t>
            </a:r>
          </a:p>
          <a:p>
            <a:pPr marL="424546" indent="-424546" defTabSz="1133849" rtl="0">
              <a:spcBef>
                <a:spcPts val="1305"/>
              </a:spcBef>
            </a:pPr>
            <a:r>
              <a:rPr lang="fr" dirty="0">
                <a:latin typeface="Calibri" panose="020F0502020204030204" pitchFamily="34" charset="0"/>
                <a:cs typeface="Calibri" panose="020F0502020204030204" pitchFamily="34" charset="0"/>
              </a:rPr>
              <a:t>Système d’envoi des échantillons, des résultats et des patients</a:t>
            </a:r>
          </a:p>
          <a:p>
            <a:pPr rtl="0"/>
            <a:endParaRPr lang="en-GB" dirty="0" smtClean="0">
              <a:latin typeface="Calibri" pitchFamily="34" charset="0"/>
              <a:cs typeface="Calibri" panose="020F0502020204030204" pitchFamily="34" charset="0"/>
            </a:endParaRPr>
          </a:p>
          <a:p>
            <a:pPr marL="0" indent="0" rtl="0">
              <a:buNone/>
            </a:pPr>
            <a:endParaRPr lang="en-GB" dirty="0" smtClean="0">
              <a:latin typeface="Calibri" pitchFamily="34" charset="0"/>
              <a:cs typeface="Calibri" panose="020F0502020204030204" pitchFamily="34" charset="0"/>
            </a:endParaRPr>
          </a:p>
        </p:txBody>
      </p:sp>
    </p:spTree>
    <p:extLst>
      <p:ext uri="{BB962C8B-B14F-4D97-AF65-F5344CB8AC3E}">
        <p14:creationId xmlns:p14="http://schemas.microsoft.com/office/powerpoint/2010/main" val="2556599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a:xfrm>
            <a:off x="92815" y="140354"/>
            <a:ext cx="10688638" cy="1150887"/>
          </a:xfrm>
        </p:spPr>
        <p:txBody>
          <a:bodyPr rtlCol="0">
            <a:noAutofit/>
          </a:bodyPr>
          <a:lstStyle/>
          <a:p>
            <a:pPr algn="ctr" rtl="0">
              <a:spcAft>
                <a:spcPts val="683"/>
              </a:spcAft>
            </a:pPr>
            <a:r>
              <a:rPr lang="fr" sz="3600"/>
              <a:t>Détection de la résistance à la rifampicine :</a:t>
            </a:r>
            <a:r>
              <a:rPr lang="en-US" sz="3600" dirty="0" smtClean="0"/>
              <a:t/>
            </a:r>
            <a:br>
              <a:rPr lang="en-US" sz="3600" dirty="0" smtClean="0"/>
            </a:br>
            <a:r>
              <a:rPr lang="fr" sz="3600"/>
              <a:t>Xpert MTB/RIF versus le DST phénotypique</a:t>
            </a:r>
            <a:endParaRPr lang="en-US" sz="3600" dirty="0"/>
          </a:p>
        </p:txBody>
      </p:sp>
      <p:sp>
        <p:nvSpPr>
          <p:cNvPr id="5" name="Content Placeholder 4"/>
          <p:cNvSpPr>
            <a:spLocks noGrp="1"/>
          </p:cNvSpPr>
          <p:nvPr>
            <p:ph idx="1"/>
          </p:nvPr>
        </p:nvSpPr>
        <p:spPr>
          <a:xfrm>
            <a:off x="519782" y="1435418"/>
            <a:ext cx="9911917" cy="4384084"/>
          </a:xfrm>
        </p:spPr>
        <p:txBody>
          <a:bodyPr rtlCol="0">
            <a:noAutofit/>
          </a:bodyPr>
          <a:lstStyle/>
          <a:p>
            <a:pPr marL="0" indent="0" algn="just" rtl="0">
              <a:spcBef>
                <a:spcPts val="0"/>
              </a:spcBef>
              <a:spcAft>
                <a:spcPts val="653"/>
              </a:spcAft>
              <a:buNone/>
            </a:pPr>
            <a:r>
              <a:rPr lang="fr" sz="2000" b="1">
                <a:latin typeface="Calibri" panose="020F0502020204030204" pitchFamily="34" charset="0"/>
                <a:cs typeface="Calibri" panose="020F0502020204030204" pitchFamily="34" charset="0"/>
              </a:rPr>
              <a:t>Pour la détection de la résistance à la rifampicine :</a:t>
            </a:r>
          </a:p>
          <a:p>
            <a:pPr algn="just" rtl="0">
              <a:spcBef>
                <a:spcPts val="0"/>
              </a:spcBef>
              <a:spcAft>
                <a:spcPts val="653"/>
              </a:spcAft>
              <a:buFont typeface="Wingdings" pitchFamily="2" charset="2"/>
              <a:buChar char="§"/>
            </a:pPr>
            <a:r>
              <a:rPr lang="fr" sz="2000">
                <a:latin typeface="Calibri" panose="020F0502020204030204" pitchFamily="34" charset="0"/>
                <a:cs typeface="Calibri" panose="020F0502020204030204" pitchFamily="34" charset="0"/>
              </a:rPr>
              <a:t>La sensibilité du Xpert MTB/RIF par rapport à celle du DST phénotypique : 95%</a:t>
            </a:r>
          </a:p>
          <a:p>
            <a:pPr algn="just" rtl="0">
              <a:spcBef>
                <a:spcPts val="0"/>
              </a:spcBef>
              <a:spcAft>
                <a:spcPts val="653"/>
              </a:spcAft>
              <a:buFont typeface="Wingdings" pitchFamily="2" charset="2"/>
              <a:buChar char="§"/>
            </a:pPr>
            <a:r>
              <a:rPr lang="fr" sz="2000">
                <a:latin typeface="Calibri" panose="020F0502020204030204" pitchFamily="34" charset="0"/>
                <a:cs typeface="Calibri" panose="020F0502020204030204" pitchFamily="34" charset="0"/>
              </a:rPr>
              <a:t>La spécificité du Xpert MTB/RIF par rapport à celle du DST phénotypique : 98%</a:t>
            </a:r>
          </a:p>
          <a:p>
            <a:pPr lvl="1" algn="just" rtl="0">
              <a:spcBef>
                <a:spcPts val="0"/>
              </a:spcBef>
              <a:spcAft>
                <a:spcPts val="653"/>
              </a:spcAft>
              <a:buFont typeface="Wingdings" pitchFamily="2" charset="2"/>
              <a:buChar char="§"/>
            </a:pPr>
            <a:r>
              <a:rPr lang="fr" sz="2000">
                <a:latin typeface="Calibri" panose="020F0502020204030204" pitchFamily="34" charset="0"/>
                <a:cs typeface="Calibri" panose="020F0502020204030204" pitchFamily="34" charset="0"/>
              </a:rPr>
              <a:t>En revanche, le DST phénotypique ne détecte pas certaines souches vraiment résistants.</a:t>
            </a:r>
          </a:p>
          <a:p>
            <a:pPr lvl="1" algn="just" rtl="0">
              <a:spcBef>
                <a:spcPts val="0"/>
              </a:spcBef>
              <a:spcAft>
                <a:spcPts val="653"/>
              </a:spcAft>
              <a:buFont typeface="Wingdings" pitchFamily="2" charset="2"/>
              <a:buChar char="§"/>
            </a:pPr>
            <a:r>
              <a:rPr lang="fr" sz="2000">
                <a:latin typeface="Calibri" panose="020F0502020204030204" pitchFamily="34" charset="0"/>
                <a:cs typeface="Calibri" panose="020F0502020204030204" pitchFamily="34" charset="0"/>
              </a:rPr>
              <a:t>En cas de résistance à la rifampicine détectée par le Xpert MTB/RIF et de sensibilité phénotypique à la rifampicine, seul le séquençage peut trancher le désaccord en vue d’indiquer la vraie résistance</a:t>
            </a:r>
          </a:p>
          <a:p>
            <a:pPr lvl="1" algn="just" rtl="0">
              <a:spcBef>
                <a:spcPts val="0"/>
              </a:spcBef>
              <a:spcAft>
                <a:spcPts val="653"/>
              </a:spcAft>
              <a:buFont typeface="Wingdings" pitchFamily="2" charset="2"/>
              <a:buChar char="§"/>
            </a:pPr>
            <a:r>
              <a:rPr lang="fr" sz="2000">
                <a:latin typeface="Calibri" panose="020F0502020204030204" pitchFamily="34" charset="0"/>
                <a:cs typeface="Calibri" panose="020F0502020204030204" pitchFamily="34" charset="0"/>
              </a:rPr>
              <a:t>La détection par séquençage d'un changement dans la séquence d'acides aminés dans la région déterminante de la résistance à la rifampicine (RRDR) devrait être considérée comme une confirmation de la résistance à la rifampicine cliniquement pertinente</a:t>
            </a:r>
          </a:p>
          <a:p>
            <a:pPr lvl="1" algn="just" rtl="0">
              <a:spcBef>
                <a:spcPts val="0"/>
              </a:spcBef>
              <a:spcAft>
                <a:spcPts val="653"/>
              </a:spcAft>
              <a:buFont typeface="Wingdings" pitchFamily="2" charset="2"/>
              <a:buChar char="§"/>
            </a:pPr>
            <a:r>
              <a:rPr lang="fr" sz="2000">
                <a:latin typeface="Calibri" panose="020F0502020204030204" pitchFamily="34" charset="0"/>
                <a:cs typeface="Calibri" panose="020F0502020204030204" pitchFamily="34" charset="0"/>
              </a:rPr>
              <a:t>Un deuxième test Xpert MTB/RIF peut être utilisé afin de garantir qu’il n'y a eu aucune erreur pré- et post-analytique (erreurs dans l'étiquetage des spécimens ou dans le rapport des résultats), notamment chez les patients qui n'étaient pas considérés comme à risque de résistance à la rifampicine</a:t>
            </a:r>
          </a:p>
        </p:txBody>
      </p:sp>
    </p:spTree>
    <p:extLst>
      <p:ext uri="{BB962C8B-B14F-4D97-AF65-F5344CB8AC3E}">
        <p14:creationId xmlns:p14="http://schemas.microsoft.com/office/powerpoint/2010/main" val="51569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346559"/>
            <a:ext cx="10688638" cy="993617"/>
          </a:xfrm>
          <a:noFill/>
          <a:ln w="9525">
            <a:noFill/>
            <a:miter lim="800000"/>
            <a:headEnd/>
            <a:tailEnd/>
          </a:ln>
          <a:effectLst>
            <a:outerShdw dist="17961" dir="2700000" algn="ctr" rotWithShape="0">
              <a:srgbClr val="96CCEE"/>
            </a:outerShdw>
          </a:effectLst>
        </p:spPr>
        <p:txBody>
          <a:bodyPr vert="horz" wrap="square" lIns="93796" tIns="46895" rIns="93796" bIns="46895" numCol="1" rtlCol="0" anchor="ctr" anchorCtr="0" compatLnSpc="1">
            <a:prstTxWarp prst="textNoShape">
              <a:avLst/>
            </a:prstTxWarp>
          </a:bodyPr>
          <a:lstStyle/>
          <a:p>
            <a:pPr algn="ctr" rtl="0"/>
            <a:r>
              <a:rPr lang="fr"/>
              <a:t>Cas de tuberculose MR présumée</a:t>
            </a:r>
            <a:endParaRPr lang="en-US" dirty="0"/>
          </a:p>
        </p:txBody>
      </p:sp>
      <p:grpSp>
        <p:nvGrpSpPr>
          <p:cNvPr id="7" name="Group 6"/>
          <p:cNvGrpSpPr/>
          <p:nvPr/>
        </p:nvGrpSpPr>
        <p:grpSpPr>
          <a:xfrm>
            <a:off x="12109" y="953628"/>
            <a:ext cx="7373767" cy="975881"/>
            <a:chOff x="11222" y="413477"/>
            <a:chExt cx="6833849" cy="975881"/>
          </a:xfrm>
        </p:grpSpPr>
        <p:sp>
          <p:nvSpPr>
            <p:cNvPr id="12" name="TextBox 11"/>
            <p:cNvSpPr txBox="1"/>
            <p:nvPr/>
          </p:nvSpPr>
          <p:spPr>
            <a:xfrm>
              <a:off x="1160294" y="984862"/>
              <a:ext cx="5684777" cy="404496"/>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directrices </a:t>
              </a:r>
              <a:r>
                <a:rPr lang="fr" sz="2000" dirty="0" smtClean="0">
                  <a:solidFill>
                    <a:srgbClr val="FF0000"/>
                  </a:solidFill>
                  <a:latin typeface="Calibri" pitchFamily="34" charset="0"/>
                  <a:cs typeface="Calibri" pitchFamily="34" charset="0"/>
                </a:rPr>
                <a:t>du </a:t>
              </a:r>
              <a:r>
                <a:rPr lang="fr" sz="2000" dirty="0">
                  <a:solidFill>
                    <a:srgbClr val="FF0000"/>
                  </a:solidFill>
                  <a:latin typeface="Calibri" pitchFamily="34" charset="0"/>
                  <a:cs typeface="Calibri" pitchFamily="34" charset="0"/>
                </a:rPr>
                <a:t>PNT de votre pays</a:t>
              </a:r>
            </a:p>
          </p:txBody>
        </p:sp>
        <p:pic>
          <p:nvPicPr>
            <p:cNvPr id="13"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11222" y="413477"/>
              <a:ext cx="1031875" cy="946064"/>
            </a:xfrm>
            <a:prstGeom prst="rect">
              <a:avLst/>
            </a:prstGeom>
            <a:noFill/>
          </p:spPr>
        </p:pic>
      </p:grpSp>
      <p:sp>
        <p:nvSpPr>
          <p:cNvPr id="10" name="Content Placeholder 2"/>
          <p:cNvSpPr>
            <a:spLocks noGrp="1"/>
          </p:cNvSpPr>
          <p:nvPr>
            <p:ph idx="1"/>
          </p:nvPr>
        </p:nvSpPr>
        <p:spPr>
          <a:xfrm>
            <a:off x="516004" y="2056274"/>
            <a:ext cx="9692132" cy="3731850"/>
          </a:xfrm>
        </p:spPr>
        <p:txBody>
          <a:bodyPr rtlCol="0"/>
          <a:lstStyle/>
          <a:p>
            <a:pPr lvl="0" rtl="0"/>
            <a:r>
              <a:rPr lang="fr" sz="2400">
                <a:latin typeface="Calibri" panose="020F0502020204030204" pitchFamily="34" charset="0"/>
                <a:cs typeface="Calibri" panose="020F0502020204030204" pitchFamily="34" charset="0"/>
              </a:rPr>
              <a:t>Personne qui a été traitée avec des médicaments antituberculeux et chez qui on suspecte une  tuberculose pulmonaire, c’est-à-dire toutes les catégories en retraitement (échec, rechute, retour après abandon du suivi) </a:t>
            </a:r>
          </a:p>
          <a:p>
            <a:pPr lvl="0" rtl="0"/>
            <a:r>
              <a:rPr lang="fr" sz="2400">
                <a:latin typeface="Calibri" panose="020F0502020204030204" pitchFamily="34" charset="0"/>
                <a:cs typeface="Calibri" panose="020F0502020204030204" pitchFamily="34" charset="0"/>
              </a:rPr>
              <a:t>Personne chez qui on suspecte une tuberculose pulmonaire et que l’on considère comme risquant d’avoir des bacilles  multirésistants (groupes à risque conformément aux principes directeurs de l’OMS pour la prise en charge des tuberculoses pharmacorésistantes)</a:t>
            </a:r>
          </a:p>
          <a:p>
            <a:pPr lvl="0" rtl="0"/>
            <a:r>
              <a:rPr lang="fr" sz="2400">
                <a:latin typeface="Calibri" panose="020F0502020204030204" pitchFamily="34" charset="0"/>
                <a:cs typeface="Calibri" panose="020F0502020204030204" pitchFamily="34" charset="0"/>
              </a:rPr>
              <a:t>Toute autre personne chez qui on suspecte une tuberculose et que l’on considère à risque plus élevé de tuberculose MR conformément à la politique/principes directeurs nationaux </a:t>
            </a:r>
          </a:p>
        </p:txBody>
      </p:sp>
    </p:spTree>
    <p:extLst>
      <p:ext uri="{BB962C8B-B14F-4D97-AF65-F5344CB8AC3E}">
        <p14:creationId xmlns:p14="http://schemas.microsoft.com/office/powerpoint/2010/main" val="3349196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a:t>Interprétation des résultats Xpert MTB/RIF</a:t>
            </a:r>
            <a:endParaRPr lang="en-US" dirty="0"/>
          </a:p>
        </p:txBody>
      </p:sp>
      <p:sp>
        <p:nvSpPr>
          <p:cNvPr id="3" name="Content Placeholder 2"/>
          <p:cNvSpPr>
            <a:spLocks noGrp="1"/>
          </p:cNvSpPr>
          <p:nvPr>
            <p:ph idx="1"/>
          </p:nvPr>
        </p:nvSpPr>
        <p:spPr>
          <a:xfrm>
            <a:off x="435443" y="2475756"/>
            <a:ext cx="9692132" cy="3991960"/>
          </a:xfrm>
        </p:spPr>
        <p:txBody>
          <a:bodyPr rtlCol="0">
            <a:noAutofit/>
          </a:bodyPr>
          <a:lstStyle/>
          <a:p>
            <a:pPr rtl="0">
              <a:spcBef>
                <a:spcPts val="1198"/>
              </a:spcBef>
            </a:pPr>
            <a:r>
              <a:rPr lang="fr" sz="2400">
                <a:latin typeface="Calibri" panose="020F0502020204030204" pitchFamily="34" charset="0"/>
                <a:cs typeface="Calibri" panose="020F0502020204030204" pitchFamily="34" charset="0"/>
              </a:rPr>
              <a:t>En cas de </a:t>
            </a:r>
            <a:r>
              <a:rPr lang="fr" sz="2400" u="sng">
                <a:latin typeface="Calibri" panose="020F0502020204030204" pitchFamily="34" charset="0"/>
                <a:cs typeface="Calibri" panose="020F0502020204030204" pitchFamily="34" charset="0"/>
              </a:rPr>
              <a:t>MTB détectée résistance à la RIF NON détectée</a:t>
            </a:r>
            <a:r>
              <a:rPr lang="fr" sz="2400">
                <a:latin typeface="Calibri" panose="020F0502020204030204" pitchFamily="34" charset="0"/>
                <a:cs typeface="Calibri" panose="020F0502020204030204" pitchFamily="34" charset="0"/>
              </a:rPr>
              <a:t>: mettez en route ou continuez le traitement Cat I du patient</a:t>
            </a:r>
          </a:p>
          <a:p>
            <a:pPr rtl="0">
              <a:spcBef>
                <a:spcPts val="1198"/>
              </a:spcBef>
            </a:pPr>
            <a:r>
              <a:rPr lang="fr" sz="2400">
                <a:latin typeface="Calibri" panose="020F0502020204030204" pitchFamily="34" charset="0"/>
                <a:cs typeface="Calibri" panose="020F0502020204030204" pitchFamily="34" charset="0"/>
              </a:rPr>
              <a:t>En cas de </a:t>
            </a:r>
            <a:r>
              <a:rPr lang="fr" sz="2400" u="sng">
                <a:latin typeface="Calibri" panose="020F0502020204030204" pitchFamily="34" charset="0"/>
                <a:cs typeface="Calibri" panose="020F0502020204030204" pitchFamily="34" charset="0"/>
              </a:rPr>
              <a:t>MTB NON détectée</a:t>
            </a:r>
            <a:r>
              <a:rPr lang="fr" sz="2400">
                <a:latin typeface="Calibri" panose="020F0502020204030204" pitchFamily="34" charset="0"/>
                <a:cs typeface="Calibri" panose="020F0502020204030204" pitchFamily="34" charset="0"/>
              </a:rPr>
              <a:t>: recourez à des examens complémentaires de diagnostic ou à des traitements conformément à l’algorithme national pour la tuberculose négative à l’examen bactériologique.  (Notamment dans les cas de tuberculose présumée symptomatique, la tuberculose devrait toujours être considérée comme une option réelle) </a:t>
            </a:r>
          </a:p>
          <a:p>
            <a:pPr rtl="0">
              <a:spcBef>
                <a:spcPts val="1198"/>
              </a:spcBef>
            </a:pPr>
            <a:r>
              <a:rPr lang="fr" sz="2400">
                <a:latin typeface="Calibri" panose="020F0502020204030204" pitchFamily="34" charset="0"/>
                <a:cs typeface="Calibri" panose="020F0502020204030204" pitchFamily="34" charset="0"/>
              </a:rPr>
              <a:t>Lorsque le résultat du test est </a:t>
            </a:r>
            <a:r>
              <a:rPr lang="fr" sz="2400" u="sng">
                <a:latin typeface="Calibri" panose="020F0502020204030204" pitchFamily="34" charset="0"/>
                <a:cs typeface="Calibri" panose="020F0502020204030204" pitchFamily="34" charset="0"/>
              </a:rPr>
              <a:t>erreur, non valide ou pas de résultat</a:t>
            </a:r>
            <a:r>
              <a:rPr lang="fr" sz="2400">
                <a:latin typeface="Calibri" panose="020F0502020204030204" pitchFamily="34" charset="0"/>
                <a:cs typeface="Calibri" panose="020F0502020204030204" pitchFamily="34" charset="0"/>
              </a:rPr>
              <a:t>: collectez un nouveau échantillon d’expectoration afin de répéter le test Xpert</a:t>
            </a:r>
          </a:p>
          <a:p>
            <a:pPr rtl="0">
              <a:buNone/>
            </a:pPr>
            <a:endParaRPr lang="en-US" sz="2400" dirty="0" smtClean="0">
              <a:latin typeface="Calibri" panose="020F0502020204030204" pitchFamily="34" charset="0"/>
              <a:cs typeface="Calibri" panose="020F0502020204030204" pitchFamily="34" charset="0"/>
            </a:endParaRPr>
          </a:p>
          <a:p>
            <a:pPr rtl="0">
              <a:buNone/>
            </a:pPr>
            <a:endParaRPr lang="en-US" sz="2400" dirty="0" smtClean="0">
              <a:latin typeface="Calibri" panose="020F0502020204030204" pitchFamily="34" charset="0"/>
              <a:cs typeface="Calibri" panose="020F0502020204030204" pitchFamily="34" charset="0"/>
            </a:endParaRPr>
          </a:p>
          <a:p>
            <a:pPr rtl="0">
              <a:buNone/>
            </a:pPr>
            <a:endParaRPr lang="en-US" sz="2400" dirty="0" smtClean="0">
              <a:latin typeface="Calibri" panose="020F0502020204030204" pitchFamily="34" charset="0"/>
              <a:cs typeface="Calibri" panose="020F0502020204030204" pitchFamily="34" charset="0"/>
            </a:endParaRPr>
          </a:p>
        </p:txBody>
      </p:sp>
      <p:grpSp>
        <p:nvGrpSpPr>
          <p:cNvPr id="7" name="Group 6"/>
          <p:cNvGrpSpPr/>
          <p:nvPr/>
        </p:nvGrpSpPr>
        <p:grpSpPr>
          <a:xfrm>
            <a:off x="12109" y="1075046"/>
            <a:ext cx="7373767" cy="1040670"/>
            <a:chOff x="11222" y="413477"/>
            <a:chExt cx="6833849" cy="946064"/>
          </a:xfrm>
        </p:grpSpPr>
        <p:sp>
          <p:nvSpPr>
            <p:cNvPr id="8" name="TextBox 7"/>
            <p:cNvSpPr txBox="1"/>
            <p:nvPr/>
          </p:nvSpPr>
          <p:spPr>
            <a:xfrm>
              <a:off x="1160294" y="984862"/>
              <a:ext cx="5684777"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directrices du PNT </a:t>
              </a:r>
              <a:r>
                <a:rPr lang="fr" sz="2000" dirty="0" smtClean="0">
                  <a:solidFill>
                    <a:srgbClr val="FF0000"/>
                  </a:solidFill>
                  <a:latin typeface="Calibri" pitchFamily="34" charset="0"/>
                  <a:cs typeface="Calibri" pitchFamily="34" charset="0"/>
                </a:rPr>
                <a:t>de </a:t>
              </a:r>
              <a:r>
                <a:rPr lang="fr" sz="2000" dirty="0">
                  <a:solidFill>
                    <a:srgbClr val="FF0000"/>
                  </a:solidFill>
                  <a:latin typeface="Calibri" pitchFamily="34" charset="0"/>
                  <a:cs typeface="Calibri" pitchFamily="34" charset="0"/>
                </a:rPr>
                <a:t>votre pays</a:t>
              </a:r>
            </a:p>
          </p:txBody>
        </p:sp>
        <p:pic>
          <p:nvPicPr>
            <p:cNvPr id="9"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11222" y="413477"/>
              <a:ext cx="1031875" cy="946064"/>
            </a:xfrm>
            <a:prstGeom prst="rect">
              <a:avLst/>
            </a:prstGeom>
            <a:noFill/>
          </p:spPr>
        </p:pic>
      </p:grpSp>
    </p:spTree>
    <p:extLst>
      <p:ext uri="{BB962C8B-B14F-4D97-AF65-F5344CB8AC3E}">
        <p14:creationId xmlns:p14="http://schemas.microsoft.com/office/powerpoint/2010/main" val="1341053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617" y="0"/>
            <a:ext cx="10449022" cy="1362097"/>
          </a:xfrm>
        </p:spPr>
        <p:txBody>
          <a:bodyPr rtlCol="0">
            <a:normAutofit/>
          </a:bodyPr>
          <a:lstStyle/>
          <a:p>
            <a:pPr algn="ctr" rtl="0"/>
            <a:r>
              <a:rPr lang="fr" sz="3400"/>
              <a:t>Interprétation des résultats Xpert MTB/RIF (suite)</a:t>
            </a:r>
            <a:endParaRPr lang="en-US" sz="3400" dirty="0"/>
          </a:p>
        </p:txBody>
      </p:sp>
      <p:sp>
        <p:nvSpPr>
          <p:cNvPr id="3" name="Content Placeholder 2"/>
          <p:cNvSpPr>
            <a:spLocks noGrp="1"/>
          </p:cNvSpPr>
          <p:nvPr>
            <p:ph idx="1"/>
          </p:nvPr>
        </p:nvSpPr>
        <p:spPr>
          <a:xfrm>
            <a:off x="534432" y="2259732"/>
            <a:ext cx="9619774" cy="3809223"/>
          </a:xfrm>
        </p:spPr>
        <p:txBody>
          <a:bodyPr rtlCol="0">
            <a:normAutofit lnSpcReduction="10000"/>
          </a:bodyPr>
          <a:lstStyle/>
          <a:p>
            <a:pPr rtl="0"/>
            <a:r>
              <a:rPr lang="fr" sz="2400">
                <a:latin typeface="Calibri" panose="020F0502020204030204" pitchFamily="34" charset="0"/>
                <a:cs typeface="Calibri" panose="020F0502020204030204" pitchFamily="34" charset="0"/>
              </a:rPr>
              <a:t>En cas de </a:t>
            </a:r>
            <a:r>
              <a:rPr lang="fr" sz="2400" u="sng">
                <a:latin typeface="Calibri" panose="020F0502020204030204" pitchFamily="34" charset="0"/>
                <a:cs typeface="Calibri" panose="020F0502020204030204" pitchFamily="34" charset="0"/>
              </a:rPr>
              <a:t>MTB détectée résistance à la RIF détectée</a:t>
            </a:r>
          </a:p>
          <a:p>
            <a:pPr lvl="1" rtl="0"/>
            <a:r>
              <a:rPr lang="fr" sz="2400">
                <a:latin typeface="Calibri" panose="020F0502020204030204" pitchFamily="34" charset="0"/>
                <a:cs typeface="Calibri" panose="020F0502020204030204" pitchFamily="34" charset="0"/>
              </a:rPr>
              <a:t>Mettez en route le schéma thérapeutique contre la tuberculeuse MR</a:t>
            </a:r>
          </a:p>
          <a:p>
            <a:pPr lvl="1" rtl="0"/>
            <a:r>
              <a:rPr lang="fr" sz="2400">
                <a:latin typeface="Calibri" panose="020F0502020204030204" pitchFamily="34" charset="0"/>
                <a:cs typeface="Calibri" panose="020F0502020204030204" pitchFamily="34" charset="0"/>
              </a:rPr>
              <a:t>Envoyez un spécimen supplémentaire pour d’autres DST afin d’établir le profil complet de résistance aux médicaments en vue de l’amélioration du schéma thérapeutique</a:t>
            </a:r>
          </a:p>
          <a:p>
            <a:pPr lvl="1" rtl="0"/>
            <a:r>
              <a:rPr lang="fr" sz="2400">
                <a:latin typeface="Calibri" panose="020F0502020204030204" pitchFamily="34" charset="0"/>
                <a:cs typeface="Calibri" panose="020F0502020204030204" pitchFamily="34" charset="0"/>
              </a:rPr>
              <a:t>Lorsque le patient n’est pas considéré à risque de tuberculeuse MR, un test Xpert supplémentaire devrait être réalisé aux fins de confirmation, de sorte à s’assurer qu’aucune erreur d’écriture ou administrative n’est survenue lors de la manipulation et l’enregistrement des spécimens et de la communication de résultats.</a:t>
            </a:r>
          </a:p>
        </p:txBody>
      </p:sp>
      <p:grpSp>
        <p:nvGrpSpPr>
          <p:cNvPr id="7" name="Group 6"/>
          <p:cNvGrpSpPr/>
          <p:nvPr/>
        </p:nvGrpSpPr>
        <p:grpSpPr>
          <a:xfrm>
            <a:off x="12109" y="859022"/>
            <a:ext cx="7373767" cy="1177036"/>
            <a:chOff x="11222" y="780930"/>
            <a:chExt cx="6833849" cy="1070033"/>
          </a:xfrm>
        </p:grpSpPr>
        <p:sp>
          <p:nvSpPr>
            <p:cNvPr id="8" name="TextBox 7"/>
            <p:cNvSpPr txBox="1"/>
            <p:nvPr/>
          </p:nvSpPr>
          <p:spPr>
            <a:xfrm>
              <a:off x="1160294" y="1483239"/>
              <a:ext cx="5684777"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directrices du PNT </a:t>
              </a:r>
              <a:r>
                <a:rPr lang="fr" sz="2000" dirty="0" smtClean="0">
                  <a:solidFill>
                    <a:srgbClr val="FF0000"/>
                  </a:solidFill>
                  <a:latin typeface="Calibri" pitchFamily="34" charset="0"/>
                  <a:cs typeface="Calibri" pitchFamily="34" charset="0"/>
                </a:rPr>
                <a:t>de </a:t>
              </a:r>
              <a:r>
                <a:rPr lang="fr" sz="2000" dirty="0">
                  <a:solidFill>
                    <a:srgbClr val="FF0000"/>
                  </a:solidFill>
                  <a:latin typeface="Calibri" pitchFamily="34" charset="0"/>
                  <a:cs typeface="Calibri" pitchFamily="34" charset="0"/>
                </a:rPr>
                <a:t>votre pays</a:t>
              </a:r>
            </a:p>
          </p:txBody>
        </p:sp>
        <p:pic>
          <p:nvPicPr>
            <p:cNvPr id="9"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11222" y="780930"/>
              <a:ext cx="1031875" cy="946064"/>
            </a:xfrm>
            <a:prstGeom prst="rect">
              <a:avLst/>
            </a:prstGeom>
            <a:noFill/>
          </p:spPr>
        </p:pic>
      </p:grpSp>
    </p:spTree>
    <p:extLst>
      <p:ext uri="{BB962C8B-B14F-4D97-AF65-F5344CB8AC3E}">
        <p14:creationId xmlns:p14="http://schemas.microsoft.com/office/powerpoint/2010/main" val="134796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rtl="0"/>
            <a:r>
              <a:rPr lang="fr" sz="3400"/>
              <a:t>Interprétation des résultats Xpert MTB/RIF</a:t>
            </a:r>
            <a:r>
              <a:rPr lang="en-US" sz="3400" dirty="0" smtClean="0"/>
              <a:t/>
            </a:r>
            <a:br>
              <a:rPr lang="en-US" sz="3400" dirty="0" smtClean="0"/>
            </a:br>
            <a:r>
              <a:rPr lang="fr" sz="3400"/>
              <a:t>(suite -2)</a:t>
            </a:r>
            <a:endParaRPr lang="en-US" sz="3400" dirty="0"/>
          </a:p>
        </p:txBody>
      </p:sp>
      <p:grpSp>
        <p:nvGrpSpPr>
          <p:cNvPr id="3" name="Group 2"/>
          <p:cNvGrpSpPr/>
          <p:nvPr/>
        </p:nvGrpSpPr>
        <p:grpSpPr>
          <a:xfrm>
            <a:off x="12109" y="931030"/>
            <a:ext cx="7373767" cy="1040670"/>
            <a:chOff x="11222" y="413477"/>
            <a:chExt cx="6833849" cy="946064"/>
          </a:xfrm>
        </p:grpSpPr>
        <p:sp>
          <p:nvSpPr>
            <p:cNvPr id="4" name="TextBox 3"/>
            <p:cNvSpPr txBox="1"/>
            <p:nvPr/>
          </p:nvSpPr>
          <p:spPr>
            <a:xfrm>
              <a:off x="1160294" y="984862"/>
              <a:ext cx="5684777"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directrices du PNT </a:t>
              </a:r>
              <a:r>
                <a:rPr lang="fr" sz="2000" dirty="0" smtClean="0">
                  <a:solidFill>
                    <a:srgbClr val="FF0000"/>
                  </a:solidFill>
                  <a:latin typeface="Calibri" pitchFamily="34" charset="0"/>
                  <a:cs typeface="Calibri" pitchFamily="34" charset="0"/>
                </a:rPr>
                <a:t>de </a:t>
              </a:r>
              <a:r>
                <a:rPr lang="fr" sz="2000" dirty="0">
                  <a:solidFill>
                    <a:srgbClr val="FF0000"/>
                  </a:solidFill>
                  <a:latin typeface="Calibri" pitchFamily="34" charset="0"/>
                  <a:cs typeface="Calibri" pitchFamily="34" charset="0"/>
                </a:rPr>
                <a:t>votre pays</a:t>
              </a:r>
            </a:p>
          </p:txBody>
        </p:sp>
        <p:pic>
          <p:nvPicPr>
            <p:cNvPr id="5"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11222" y="413477"/>
              <a:ext cx="1031875" cy="946064"/>
            </a:xfrm>
            <a:prstGeom prst="rect">
              <a:avLst/>
            </a:prstGeom>
            <a:noFill/>
          </p:spPr>
        </p:pic>
      </p:grpSp>
      <p:pic>
        <p:nvPicPr>
          <p:cNvPr id="8" name="Picture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4713" y="2187724"/>
            <a:ext cx="8188038" cy="4492117"/>
          </a:xfrm>
          <a:prstGeom prst="rect">
            <a:avLst/>
          </a:prstGeom>
          <a:noFill/>
        </p:spPr>
      </p:pic>
    </p:spTree>
    <p:extLst>
      <p:ext uri="{BB962C8B-B14F-4D97-AF65-F5344CB8AC3E}">
        <p14:creationId xmlns:p14="http://schemas.microsoft.com/office/powerpoint/2010/main" val="2000737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220168" name="Rectangle 8"/>
          <p:cNvSpPr>
            <a:spLocks noChangeArrowheads="1"/>
          </p:cNvSpPr>
          <p:nvPr/>
        </p:nvSpPr>
        <p:spPr bwMode="auto">
          <a:xfrm>
            <a:off x="1007271" y="1899692"/>
            <a:ext cx="8682931"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rtl="0"/>
            <a:r>
              <a:rPr lang="fr" sz="3600">
                <a:latin typeface="Calibri" pitchFamily="34" charset="0"/>
                <a:cs typeface="Calibri" pitchFamily="34" charset="0"/>
              </a:rPr>
              <a:t>3. Collecte des échantillons </a:t>
            </a:r>
          </a:p>
        </p:txBody>
      </p:sp>
      <p:pic>
        <p:nvPicPr>
          <p:cNvPr id="6" name="Picture 5" descr="single sputum pot.jpg"/>
          <p:cNvPicPr>
            <a:picLocks noChangeAspect="1"/>
          </p:cNvPicPr>
          <p:nvPr/>
        </p:nvPicPr>
        <p:blipFill>
          <a:blip r:embed="rId3" cstate="print"/>
          <a:stretch>
            <a:fillRect/>
          </a:stretch>
        </p:blipFill>
        <p:spPr>
          <a:xfrm>
            <a:off x="3988976" y="3261790"/>
            <a:ext cx="2719521" cy="2772435"/>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1659161" y="990346"/>
            <a:ext cx="7751275" cy="412960"/>
          </a:xfrm>
          <a:prstGeom prst="rect">
            <a:avLst/>
          </a:prstGeom>
        </p:spPr>
        <p:style>
          <a:lnRef idx="1">
            <a:schemeClr val="accent2"/>
          </a:lnRef>
          <a:fillRef idx="2">
            <a:schemeClr val="accent2"/>
          </a:fillRef>
          <a:effectRef idx="1">
            <a:schemeClr val="accent2"/>
          </a:effectRef>
          <a:fontRef idx="minor">
            <a:schemeClr val="dk1"/>
          </a:fontRef>
        </p:style>
        <p:txBody>
          <a:bodyPr wrap="none" lIns="104165" tIns="52083" rIns="104165" bIns="52083" rtlCol="0">
            <a:spAutoFit/>
          </a:bodyPr>
          <a:lstStyle/>
          <a:p>
            <a:pPr rtl="0"/>
            <a:r>
              <a:rPr lang="fr" sz="2000" dirty="0">
                <a:solidFill>
                  <a:srgbClr val="FF0000"/>
                </a:solidFill>
                <a:latin typeface="Calibri" pitchFamily="34" charset="0"/>
                <a:cs typeface="Calibri" pitchFamily="34" charset="0"/>
              </a:rPr>
              <a:t>Vous pouvez ajoutez d’autres diapositives du </a:t>
            </a:r>
            <a:r>
              <a:rPr lang="fr" sz="2000" dirty="0" smtClean="0">
                <a:solidFill>
                  <a:srgbClr val="FF0000"/>
                </a:solidFill>
                <a:latin typeface="Calibri" pitchFamily="34" charset="0"/>
                <a:cs typeface="Calibri" pitchFamily="34" charset="0"/>
              </a:rPr>
              <a:t>Module </a:t>
            </a:r>
            <a:r>
              <a:rPr lang="fr" sz="2000" dirty="0">
                <a:solidFill>
                  <a:srgbClr val="FF0000"/>
                </a:solidFill>
                <a:latin typeface="Calibri" pitchFamily="34" charset="0"/>
                <a:cs typeface="Calibri" pitchFamily="34" charset="0"/>
              </a:rPr>
              <a:t>3 en cas de besoin</a:t>
            </a:r>
          </a:p>
        </p:txBody>
      </p:sp>
      <p:pic>
        <p:nvPicPr>
          <p:cNvPr id="8" name="Picture 2" descr="C:\Users\heidialb\AppData\Local\Microsoft\Windows\Temporary Internet Files\Content.IE5\1BNGYPPH\MC900442141[1].png"/>
          <p:cNvPicPr>
            <a:picLocks noChangeAspect="1" noChangeArrowheads="1"/>
          </p:cNvPicPr>
          <p:nvPr/>
        </p:nvPicPr>
        <p:blipFill>
          <a:blip r:embed="rId4" cstate="print"/>
          <a:srcRect/>
          <a:stretch>
            <a:fillRect/>
          </a:stretch>
        </p:blipFill>
        <p:spPr bwMode="auto">
          <a:xfrm>
            <a:off x="447775" y="675556"/>
            <a:ext cx="1113400" cy="1040670"/>
          </a:xfrm>
          <a:prstGeom prst="rect">
            <a:avLst/>
          </a:prstGeom>
          <a:noFill/>
        </p:spPr>
      </p:pic>
    </p:spTree>
    <p:extLst>
      <p:ext uri="{BB962C8B-B14F-4D97-AF65-F5344CB8AC3E}">
        <p14:creationId xmlns:p14="http://schemas.microsoft.com/office/powerpoint/2010/main" val="3828078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60046" y="56043"/>
            <a:ext cx="8860556" cy="1195577"/>
          </a:xfrm>
          <a:solidFill>
            <a:schemeClr val="bg1"/>
          </a:solidFill>
          <a:ln>
            <a:noFill/>
          </a:ln>
        </p:spPr>
        <p:txBody>
          <a:bodyPr rtlCol="0"/>
          <a:lstStyle/>
          <a:p>
            <a:pPr algn="ctr" rtl="0"/>
            <a:r>
              <a:rPr lang="fr" sz="3200"/>
              <a:t>Assurez des spécimens d’expectoration adéquats pour le Xpert MTB/RIF</a:t>
            </a:r>
          </a:p>
        </p:txBody>
      </p:sp>
      <p:sp>
        <p:nvSpPr>
          <p:cNvPr id="2" name="TextBox 1"/>
          <p:cNvSpPr txBox="1"/>
          <p:nvPr/>
        </p:nvSpPr>
        <p:spPr>
          <a:xfrm>
            <a:off x="449965" y="4571692"/>
            <a:ext cx="9786754" cy="1955317"/>
          </a:xfrm>
          <a:prstGeom prst="rect">
            <a:avLst/>
          </a:prstGeom>
          <a:noFill/>
        </p:spPr>
        <p:txBody>
          <a:bodyPr wrap="square" lIns="91316" tIns="45659" rIns="91316" bIns="45659" rtlCol="0">
            <a:spAutoFit/>
          </a:bodyPr>
          <a:lstStyle/>
          <a:p>
            <a:pPr rtl="0"/>
            <a:r>
              <a:rPr lang="fr" sz="2400">
                <a:latin typeface="Calibri" pitchFamily="34" charset="0"/>
                <a:cs typeface="Calibri" pitchFamily="34" charset="0"/>
              </a:rPr>
              <a:t>- Utilisez un récipient adéquat pour la collecte des spécimens (stérile, translucide, combustible, étanche, à bouchon à vis, à large ouverture).</a:t>
            </a:r>
          </a:p>
          <a:p>
            <a:pPr rtl="0"/>
            <a:r>
              <a:rPr lang="fr" sz="2400">
                <a:latin typeface="Calibri" pitchFamily="34" charset="0"/>
                <a:cs typeface="Calibri" pitchFamily="34" charset="0"/>
              </a:rPr>
              <a:t>- Veillez à ce que les détails du spécimen marqués sur le récipient soient conformes au Formulaire de demande du laboratoire</a:t>
            </a:r>
          </a:p>
          <a:p>
            <a:pPr rtl="0"/>
            <a:r>
              <a:rPr lang="fr" sz="2400">
                <a:latin typeface="Calibri" pitchFamily="34" charset="0"/>
                <a:cs typeface="Calibri" pitchFamily="34" charset="0"/>
              </a:rPr>
              <a:t>- Au moins 1 mL d’expectoration doit être collecté pour Xpert MTB/RIF</a:t>
            </a:r>
            <a:r>
              <a:rPr lang="en-US" sz="2400" dirty="0">
                <a:latin typeface="Calibri" pitchFamily="34" charset="0"/>
                <a:cs typeface="Calibri" pitchFamily="34" charset="0"/>
              </a:rPr>
              <a:t/>
            </a:r>
            <a:br>
              <a:rPr lang="en-US" sz="2400" dirty="0">
                <a:latin typeface="Calibri" pitchFamily="34" charset="0"/>
                <a:cs typeface="Calibri" pitchFamily="34" charset="0"/>
              </a:rPr>
            </a:br>
            <a:r>
              <a:rPr lang="fr" sz="2400">
                <a:latin typeface="Calibri" pitchFamily="34" charset="0"/>
                <a:cs typeface="Calibri" pitchFamily="34" charset="0"/>
              </a:rPr>
              <a:t>- Le prélèvement de l’échantillon d’expectoration devrait être surveillé</a:t>
            </a:r>
          </a:p>
        </p:txBody>
      </p:sp>
      <p:pic>
        <p:nvPicPr>
          <p:cNvPr id="7" name="Picture 2" descr="P10_purulent"/>
          <p:cNvPicPr>
            <a:picLocks noGrp="1" noChangeAspect="1" noChangeArrowheads="1"/>
          </p:cNvPicPr>
          <p:nvPr>
            <p:ph idx="1"/>
          </p:nvPr>
        </p:nvPicPr>
        <p:blipFill>
          <a:blip r:embed="rId2" cstate="print"/>
          <a:srcRect/>
          <a:stretch>
            <a:fillRect/>
          </a:stretch>
        </p:blipFill>
        <p:spPr bwMode="auto">
          <a:xfrm>
            <a:off x="511425" y="2064091"/>
            <a:ext cx="2133156" cy="2055202"/>
          </a:xfrm>
          <a:prstGeom prst="rect">
            <a:avLst/>
          </a:prstGeom>
          <a:noFill/>
          <a:ln w="9525">
            <a:noFill/>
            <a:miter lim="800000"/>
            <a:headEnd/>
            <a:tailEnd/>
          </a:ln>
        </p:spPr>
      </p:pic>
      <p:pic>
        <p:nvPicPr>
          <p:cNvPr id="8" name="Picture 3" descr="P10_mucoid"/>
          <p:cNvPicPr>
            <a:picLocks noChangeAspect="1" noChangeArrowheads="1"/>
          </p:cNvPicPr>
          <p:nvPr/>
        </p:nvPicPr>
        <p:blipFill>
          <a:blip r:embed="rId3" cstate="print"/>
          <a:srcRect/>
          <a:stretch>
            <a:fillRect/>
          </a:stretch>
        </p:blipFill>
        <p:spPr bwMode="auto">
          <a:xfrm>
            <a:off x="2823432" y="2107822"/>
            <a:ext cx="2137749" cy="2011871"/>
          </a:xfrm>
          <a:prstGeom prst="rect">
            <a:avLst/>
          </a:prstGeom>
          <a:noFill/>
          <a:ln w="9525">
            <a:noFill/>
            <a:miter lim="800000"/>
            <a:headEnd/>
            <a:tailEnd/>
          </a:ln>
        </p:spPr>
      </p:pic>
      <p:sp>
        <p:nvSpPr>
          <p:cNvPr id="4" name="Rectangle 3"/>
          <p:cNvSpPr/>
          <p:nvPr/>
        </p:nvSpPr>
        <p:spPr>
          <a:xfrm>
            <a:off x="1702473" y="1605409"/>
            <a:ext cx="1897127" cy="408190"/>
          </a:xfrm>
          <a:prstGeom prst="rect">
            <a:avLst/>
          </a:prstGeom>
        </p:spPr>
        <p:txBody>
          <a:bodyPr wrap="none" lIns="99441" tIns="49721" rIns="99441" bIns="49721" rtlCol="0">
            <a:spAutoFit/>
          </a:bodyPr>
          <a:lstStyle/>
          <a:p>
            <a:pPr rtl="0"/>
            <a:r>
              <a:rPr lang="fr" sz="2000">
                <a:solidFill>
                  <a:srgbClr val="FF0000"/>
                </a:solidFill>
              </a:rPr>
              <a:t>Qualité optimale</a:t>
            </a:r>
            <a:endParaRPr lang="en-US" sz="2000" dirty="0"/>
          </a:p>
        </p:txBody>
      </p:sp>
      <p:sp>
        <p:nvSpPr>
          <p:cNvPr id="11" name="Rectangle 8"/>
          <p:cNvSpPr txBox="1">
            <a:spLocks noChangeArrowheads="1"/>
          </p:cNvSpPr>
          <p:nvPr/>
        </p:nvSpPr>
        <p:spPr bwMode="auto">
          <a:xfrm>
            <a:off x="555586" y="4123589"/>
            <a:ext cx="2044834" cy="375353"/>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p>
            <a:pPr marL="424696" indent="-424696" algn="ctr" defTabSz="1134249" rtl="0">
              <a:spcBef>
                <a:spcPct val="80000"/>
              </a:spcBef>
              <a:buClr>
                <a:srgbClr val="1E7FB8"/>
              </a:buClr>
              <a:defRPr/>
            </a:pPr>
            <a:r>
              <a:rPr lang="fr" sz="2000" kern="0">
                <a:latin typeface="+mn-lt"/>
                <a:cs typeface="+mn-cs"/>
              </a:rPr>
              <a:t>Purulente</a:t>
            </a:r>
          </a:p>
        </p:txBody>
      </p:sp>
      <p:sp>
        <p:nvSpPr>
          <p:cNvPr id="12" name="Rectangle 9"/>
          <p:cNvSpPr>
            <a:spLocks noChangeArrowheads="1"/>
          </p:cNvSpPr>
          <p:nvPr/>
        </p:nvSpPr>
        <p:spPr bwMode="auto">
          <a:xfrm>
            <a:off x="2902314" y="4048853"/>
            <a:ext cx="1979984" cy="428313"/>
          </a:xfrm>
          <a:prstGeom prst="rect">
            <a:avLst/>
          </a:prstGeom>
          <a:noFill/>
          <a:ln w="9525">
            <a:noFill/>
            <a:miter lim="800000"/>
            <a:headEnd/>
            <a:tailEnd/>
          </a:ln>
        </p:spPr>
        <p:txBody>
          <a:bodyPr lIns="99441" tIns="49721" rIns="99441" bIns="49721" rtlCol="0"/>
          <a:lstStyle/>
          <a:p>
            <a:pPr marL="372904" indent="-372904" algn="ctr" rtl="0">
              <a:spcBef>
                <a:spcPct val="20000"/>
              </a:spcBef>
              <a:buClr>
                <a:srgbClr val="FF3300"/>
              </a:buClr>
              <a:buSzPct val="130000"/>
            </a:pPr>
            <a:r>
              <a:rPr lang="fr" sz="2000" kern="0">
                <a:latin typeface="+mn-lt"/>
                <a:cs typeface="+mn-cs"/>
              </a:rPr>
              <a:t>Muqueuse</a:t>
            </a:r>
            <a:endParaRPr lang="en-US" sz="2000" kern="0" dirty="0">
              <a:latin typeface="+mn-lt"/>
              <a:cs typeface="+mn-cs"/>
            </a:endParaRPr>
          </a:p>
        </p:txBody>
      </p:sp>
      <p:sp>
        <p:nvSpPr>
          <p:cNvPr id="13" name="Rectangle 12"/>
          <p:cNvSpPr/>
          <p:nvPr/>
        </p:nvSpPr>
        <p:spPr>
          <a:xfrm>
            <a:off x="6642028" y="1605409"/>
            <a:ext cx="2296625" cy="408190"/>
          </a:xfrm>
          <a:prstGeom prst="rect">
            <a:avLst/>
          </a:prstGeom>
        </p:spPr>
        <p:txBody>
          <a:bodyPr wrap="none" lIns="99441" tIns="49721" rIns="99441" bIns="49721" rtlCol="0">
            <a:spAutoFit/>
          </a:bodyPr>
          <a:lstStyle/>
          <a:p>
            <a:pPr rtl="0"/>
            <a:r>
              <a:rPr lang="fr" sz="2000">
                <a:solidFill>
                  <a:srgbClr val="FF0000"/>
                </a:solidFill>
              </a:rPr>
              <a:t>Qualité sous-optimale</a:t>
            </a:r>
            <a:endParaRPr lang="en-US" sz="2000" dirty="0"/>
          </a:p>
        </p:txBody>
      </p:sp>
      <p:pic>
        <p:nvPicPr>
          <p:cNvPr id="14" name="Picture 2" descr="P10_poor"/>
          <p:cNvPicPr>
            <a:picLocks noChangeAspect="1" noChangeArrowheads="1"/>
          </p:cNvPicPr>
          <p:nvPr/>
        </p:nvPicPr>
        <p:blipFill>
          <a:blip r:embed="rId4" cstate="print"/>
          <a:srcRect/>
          <a:stretch>
            <a:fillRect/>
          </a:stretch>
        </p:blipFill>
        <p:spPr bwMode="auto">
          <a:xfrm>
            <a:off x="5701347" y="2011675"/>
            <a:ext cx="1987298" cy="2037178"/>
          </a:xfrm>
          <a:prstGeom prst="rect">
            <a:avLst/>
          </a:prstGeom>
          <a:noFill/>
          <a:ln w="9525">
            <a:noFill/>
            <a:miter lim="800000"/>
            <a:headEnd/>
            <a:tailEnd/>
          </a:ln>
        </p:spPr>
      </p:pic>
      <p:pic>
        <p:nvPicPr>
          <p:cNvPr id="15" name="Picture 3" descr="P10_bloodstained"/>
          <p:cNvPicPr>
            <a:picLocks noChangeAspect="1" noChangeArrowheads="1"/>
          </p:cNvPicPr>
          <p:nvPr/>
        </p:nvPicPr>
        <p:blipFill>
          <a:blip r:embed="rId5" cstate="print"/>
          <a:srcRect/>
          <a:stretch>
            <a:fillRect/>
          </a:stretch>
        </p:blipFill>
        <p:spPr bwMode="auto">
          <a:xfrm>
            <a:off x="8063476" y="2011675"/>
            <a:ext cx="2011198" cy="2037178"/>
          </a:xfrm>
          <a:prstGeom prst="rect">
            <a:avLst/>
          </a:prstGeom>
          <a:noFill/>
          <a:ln w="9525">
            <a:noFill/>
            <a:miter lim="800000"/>
            <a:headEnd/>
            <a:tailEnd/>
          </a:ln>
        </p:spPr>
      </p:pic>
      <p:sp>
        <p:nvSpPr>
          <p:cNvPr id="17" name="Rectangle 7"/>
          <p:cNvSpPr txBox="1">
            <a:spLocks noChangeArrowheads="1"/>
          </p:cNvSpPr>
          <p:nvPr/>
        </p:nvSpPr>
        <p:spPr bwMode="auto">
          <a:xfrm>
            <a:off x="5855905" y="4123589"/>
            <a:ext cx="1635981" cy="283758"/>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p>
            <a:pPr marL="424696" indent="-424696" algn="ctr" defTabSz="1134249" rtl="0">
              <a:lnSpc>
                <a:spcPct val="80000"/>
              </a:lnSpc>
              <a:spcBef>
                <a:spcPct val="80000"/>
              </a:spcBef>
              <a:buClr>
                <a:srgbClr val="1E7FB8"/>
              </a:buClr>
              <a:defRPr/>
            </a:pPr>
            <a:r>
              <a:rPr lang="fr" sz="2000" kern="0">
                <a:latin typeface="+mn-lt"/>
                <a:cs typeface="+mn-cs"/>
              </a:rPr>
              <a:t>Salivaire</a:t>
            </a:r>
          </a:p>
        </p:txBody>
      </p:sp>
      <p:sp>
        <p:nvSpPr>
          <p:cNvPr id="18" name="Rectangle 8"/>
          <p:cNvSpPr>
            <a:spLocks noChangeArrowheads="1"/>
          </p:cNvSpPr>
          <p:nvPr/>
        </p:nvSpPr>
        <p:spPr bwMode="auto">
          <a:xfrm>
            <a:off x="8013058" y="4064300"/>
            <a:ext cx="2155797" cy="355672"/>
          </a:xfrm>
          <a:prstGeom prst="rect">
            <a:avLst/>
          </a:prstGeom>
          <a:noFill/>
          <a:ln w="9525">
            <a:noFill/>
            <a:miter lim="800000"/>
            <a:headEnd/>
            <a:tailEnd/>
          </a:ln>
        </p:spPr>
        <p:txBody>
          <a:bodyPr lIns="99441" tIns="49721" rIns="99441" bIns="49721" rtlCol="0"/>
          <a:lstStyle/>
          <a:p>
            <a:pPr marL="372904" indent="-372904" algn="ctr" rtl="0">
              <a:spcBef>
                <a:spcPct val="20000"/>
              </a:spcBef>
              <a:buClr>
                <a:srgbClr val="FF3300"/>
              </a:buClr>
              <a:buSzPct val="130000"/>
            </a:pPr>
            <a:r>
              <a:rPr lang="fr" sz="2000" kern="0">
                <a:latin typeface="+mn-lt"/>
                <a:cs typeface="+mn-cs"/>
              </a:rPr>
              <a:t>Contenant du sang</a:t>
            </a:r>
            <a:endParaRPr lang="en-US" sz="2000" kern="0" dirty="0">
              <a:latin typeface="+mn-lt"/>
              <a:cs typeface="+mn-cs"/>
            </a:endParaRPr>
          </a:p>
        </p:txBody>
      </p:sp>
    </p:spTree>
    <p:extLst>
      <p:ext uri="{BB962C8B-B14F-4D97-AF65-F5344CB8AC3E}">
        <p14:creationId xmlns:p14="http://schemas.microsoft.com/office/powerpoint/2010/main" val="538177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6374" y="2599521"/>
            <a:ext cx="4219913" cy="28070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rtlCol="0">
            <a:normAutofit fontScale="90000"/>
          </a:bodyPr>
          <a:lstStyle/>
          <a:p>
            <a:pPr algn="ctr" rtl="0"/>
            <a:r>
              <a:rPr lang="fr" sz="3600"/>
              <a:t>Formulaire de demande d'examen de l'expectoration</a:t>
            </a:r>
            <a:endParaRPr lang="en-US" sz="3600" dirty="0"/>
          </a:p>
        </p:txBody>
      </p:sp>
      <p:grpSp>
        <p:nvGrpSpPr>
          <p:cNvPr id="3" name="Group 2"/>
          <p:cNvGrpSpPr/>
          <p:nvPr/>
        </p:nvGrpSpPr>
        <p:grpSpPr>
          <a:xfrm>
            <a:off x="54455" y="787006"/>
            <a:ext cx="10530408" cy="1465785"/>
            <a:chOff x="801627" y="2404466"/>
            <a:chExt cx="9759355" cy="1332532"/>
          </a:xfrm>
        </p:grpSpPr>
        <p:sp>
          <p:nvSpPr>
            <p:cNvPr id="4" name="TextBox 3"/>
            <p:cNvSpPr txBox="1"/>
            <p:nvPr/>
          </p:nvSpPr>
          <p:spPr>
            <a:xfrm>
              <a:off x="2901270" y="3089477"/>
              <a:ext cx="7659712" cy="647521"/>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Ajoutez votre formulaire local de demande d’examen de l’expectoration </a:t>
              </a:r>
            </a:p>
            <a:p>
              <a:pPr rtl="0"/>
              <a:r>
                <a:rPr lang="fr" sz="2000" dirty="0">
                  <a:solidFill>
                    <a:srgbClr val="FF0000"/>
                  </a:solidFill>
                  <a:latin typeface="Calibri" pitchFamily="34" charset="0"/>
                  <a:cs typeface="Calibri" pitchFamily="34" charset="0"/>
                </a:rPr>
                <a:t>Montrez aux participants </a:t>
              </a:r>
              <a:r>
                <a:rPr lang="fr" sz="2000" dirty="0" smtClean="0">
                  <a:solidFill>
                    <a:srgbClr val="FF0000"/>
                  </a:solidFill>
                  <a:latin typeface="Calibri" pitchFamily="34" charset="0"/>
                  <a:cs typeface="Calibri" pitchFamily="34" charset="0"/>
                </a:rPr>
                <a:t>comment </a:t>
              </a:r>
              <a:r>
                <a:rPr lang="fr" sz="2000" dirty="0">
                  <a:solidFill>
                    <a:srgbClr val="FF0000"/>
                  </a:solidFill>
                  <a:latin typeface="Calibri" pitchFamily="34" charset="0"/>
                  <a:cs typeface="Calibri" pitchFamily="34" charset="0"/>
                </a:rPr>
                <a:t>il faut remplir correctement le formulaire</a:t>
              </a:r>
            </a:p>
          </p:txBody>
        </p:sp>
        <p:pic>
          <p:nvPicPr>
            <p:cNvPr id="5" name="Picture 2" descr="C:\Users\heidialb\AppData\Local\Microsoft\Windows\Temporary Internet Files\Content.IE5\1BNGYPPH\MC900442141[1].png"/>
            <p:cNvPicPr>
              <a:picLocks noChangeAspect="1" noChangeArrowheads="1"/>
            </p:cNvPicPr>
            <p:nvPr/>
          </p:nvPicPr>
          <p:blipFill>
            <a:blip r:embed="rId3" cstate="print"/>
            <a:srcRect/>
            <a:stretch>
              <a:fillRect/>
            </a:stretch>
          </p:blipFill>
          <p:spPr bwMode="auto">
            <a:xfrm>
              <a:off x="801627" y="2404466"/>
              <a:ext cx="1031875" cy="946064"/>
            </a:xfrm>
            <a:prstGeom prst="rect">
              <a:avLst/>
            </a:prstGeom>
            <a:noFill/>
          </p:spPr>
        </p:pic>
      </p:gr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643" y="2599521"/>
            <a:ext cx="3970116" cy="40526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117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220168" name="Rectangle 8"/>
          <p:cNvSpPr>
            <a:spLocks noChangeArrowheads="1"/>
          </p:cNvSpPr>
          <p:nvPr/>
        </p:nvSpPr>
        <p:spPr bwMode="auto">
          <a:xfrm>
            <a:off x="380563" y="2318892"/>
            <a:ext cx="10053483"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rtl="0"/>
            <a:r>
              <a:rPr lang="fr" sz="3600">
                <a:latin typeface="Calibri" pitchFamily="34" charset="0"/>
                <a:cs typeface="Calibri" pitchFamily="34" charset="0"/>
              </a:rPr>
              <a:t>4. Comment enregistrer les résultats du Xpert MTB/RIF</a:t>
            </a:r>
            <a:endParaRPr lang="en-US" sz="3600" dirty="0">
              <a:latin typeface="Calibri" pitchFamily="34" charset="0"/>
              <a:cs typeface="Calibri" pitchFamily="34" charset="0"/>
            </a:endParaRPr>
          </a:p>
        </p:txBody>
      </p:sp>
      <p:sp>
        <p:nvSpPr>
          <p:cNvPr id="7" name="Rounded Rectangle 6"/>
          <p:cNvSpPr/>
          <p:nvPr/>
        </p:nvSpPr>
        <p:spPr>
          <a:xfrm>
            <a:off x="3840040" y="3625647"/>
            <a:ext cx="2853201" cy="2549843"/>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76116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Enregistrement des résultats XPERT MTB/RIF dans le registre de la tuberculeuse</a:t>
            </a:r>
          </a:p>
        </p:txBody>
      </p:sp>
      <p:graphicFrame>
        <p:nvGraphicFramePr>
          <p:cNvPr id="4" name="Content Placeholder 3"/>
          <p:cNvGraphicFramePr>
            <a:graphicFrameLocks noGrp="1"/>
          </p:cNvGraphicFramePr>
          <p:nvPr>
            <p:ph idx="1"/>
          </p:nvPr>
        </p:nvGraphicFramePr>
        <p:xfrm>
          <a:off x="405234" y="4772412"/>
          <a:ext cx="9771461" cy="1978686"/>
        </p:xfrm>
        <a:graphic>
          <a:graphicData uri="http://schemas.openxmlformats.org/drawingml/2006/table">
            <a:tbl>
              <a:tblPr/>
              <a:tblGrid>
                <a:gridCol w="1166007"/>
                <a:gridCol w="1215274"/>
                <a:gridCol w="1100316"/>
                <a:gridCol w="1051047"/>
                <a:gridCol w="1610129"/>
                <a:gridCol w="1800703"/>
                <a:gridCol w="1827985"/>
              </a:tblGrid>
              <a:tr h="250622">
                <a:tc gridSpan="7">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Résultats de la microscopie des frottis et d’autres examens</a:t>
                      </a:r>
                      <a:endParaRPr lang="en-US" sz="1400" b="0" dirty="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r>
              <a:tr h="501244">
                <a:tc gridSpan="2">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Avant le traitement</a:t>
                      </a:r>
                      <a:endParaRPr lang="en-US" sz="1400" b="0">
                        <a:latin typeface="Calibri" pitchFamily="34" charset="0"/>
                        <a:ea typeface="Calibri"/>
                        <a:cs typeface="Calibri" pitchFamily="34" charset="0"/>
                      </a:endParaRPr>
                    </a:p>
                  </a:txBody>
                  <a:tcPr marL="80165" marR="80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0"/>
                      <a:endParaRPr lang="en-US"/>
                    </a:p>
                  </a:txBody>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2 ou 3 mois </a:t>
                      </a:r>
                      <a:endParaRPr lang="en-US" sz="1400" b="0" dirty="0">
                        <a:latin typeface="Calibri" pitchFamily="34" charset="0"/>
                        <a:ea typeface="Calibri"/>
                        <a:cs typeface="Calibri" pitchFamily="34" charset="0"/>
                      </a:endParaRPr>
                    </a:p>
                  </a:txBody>
                  <a:tcPr marL="80165" marR="80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fr" sz="1400" b="0">
                          <a:solidFill>
                            <a:schemeClr val="tx1"/>
                          </a:solidFill>
                          <a:latin typeface="Calibri" pitchFamily="34" charset="0"/>
                          <a:ea typeface="Times New Roman"/>
                          <a:cs typeface="Calibri" pitchFamily="34" charset="0"/>
                        </a:rPr>
                        <a:t>5 mois </a:t>
                      </a:r>
                      <a:endParaRPr lang="en-US" sz="1400" b="0" dirty="0">
                        <a:solidFill>
                          <a:schemeClr val="tx1"/>
                        </a:solidFill>
                        <a:latin typeface="Calibri" pitchFamily="34" charset="0"/>
                        <a:ea typeface="Calibri"/>
                        <a:cs typeface="Calibri" pitchFamily="34" charset="0"/>
                      </a:endParaRPr>
                    </a:p>
                  </a:txBody>
                  <a:tcPr marL="80165" marR="80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fr" sz="1400" b="0">
                          <a:solidFill>
                            <a:schemeClr val="tx1"/>
                          </a:solidFill>
                          <a:latin typeface="Calibri" pitchFamily="34" charset="0"/>
                          <a:ea typeface="Times New Roman"/>
                          <a:cs typeface="Calibri" pitchFamily="34" charset="0"/>
                        </a:rPr>
                        <a:t>Fin du traitement</a:t>
                      </a:r>
                      <a:endParaRPr lang="en-US" sz="1400" b="0" dirty="0">
                        <a:solidFill>
                          <a:schemeClr val="tx1"/>
                        </a:solidFill>
                        <a:latin typeface="Calibri" pitchFamily="34" charset="0"/>
                        <a:ea typeface="Calibri"/>
                        <a:cs typeface="Calibri" pitchFamily="34" charset="0"/>
                      </a:endParaRPr>
                    </a:p>
                  </a:txBody>
                  <a:tcPr marL="80165" marR="80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0">
                        <a:lnSpc>
                          <a:spcPct val="115000"/>
                        </a:lnSpc>
                        <a:spcBef>
                          <a:spcPts val="0"/>
                        </a:spcBef>
                        <a:spcAft>
                          <a:spcPts val="0"/>
                        </a:spcAft>
                      </a:pPr>
                      <a:r>
                        <a:rPr lang="fr" sz="1400" b="0">
                          <a:solidFill>
                            <a:schemeClr val="tx1"/>
                          </a:solidFill>
                          <a:latin typeface="Calibri" pitchFamily="34" charset="0"/>
                          <a:ea typeface="Times New Roman"/>
                          <a:cs typeface="Calibri" pitchFamily="34" charset="0"/>
                        </a:rPr>
                        <a:t>Les résultats de culture et de DST</a:t>
                      </a:r>
                      <a:endParaRPr lang="en-US" sz="1400" b="0" dirty="0">
                        <a:solidFill>
                          <a:schemeClr val="tx1"/>
                        </a:solidFill>
                        <a:latin typeface="Calibri" pitchFamily="34" charset="0"/>
                        <a:ea typeface="Calibri"/>
                        <a:cs typeface="Calibri" pitchFamily="34" charset="0"/>
                      </a:endParaRPr>
                    </a:p>
                  </a:txBody>
                  <a:tcPr marL="80165" marR="80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rtl="0"/>
                      <a:endParaRPr lang="en-US"/>
                    </a:p>
                  </a:txBody>
                  <a:tcPr/>
                </a:tc>
              </a:tr>
              <a:tr h="771144">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du frottis /N° du laboratoire / Résultat</a:t>
                      </a:r>
                      <a:endParaRPr lang="en-US" sz="1400" b="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Xpert /N° du laboratoire / Résultat</a:t>
                      </a:r>
                      <a:endParaRPr lang="en-US" sz="1400" b="0" dirty="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du frottis /N° du laboratoire / Résultat</a:t>
                      </a:r>
                      <a:endParaRPr lang="en-US" sz="1400" b="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du frottis /N° du laboratoire / Résultat</a:t>
                      </a:r>
                      <a:endParaRPr lang="en-US" sz="1400" b="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du frottis /N° du laboratoire / Résultat</a:t>
                      </a:r>
                      <a:endParaRPr lang="en-US" sz="1400" b="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de la culture / N° / Résultat</a:t>
                      </a:r>
                      <a:endParaRPr lang="en-US" sz="1400" b="0" dirty="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 sz="1400" b="0">
                          <a:latin typeface="Calibri" pitchFamily="34" charset="0"/>
                          <a:ea typeface="Times New Roman"/>
                          <a:cs typeface="Calibri" pitchFamily="34" charset="0"/>
                        </a:rPr>
                        <a:t>Date du DTS / N° / Résultat</a:t>
                      </a:r>
                      <a:endParaRPr lang="en-US" sz="1400" b="0" dirty="0">
                        <a:latin typeface="Calibri" pitchFamily="34" charset="0"/>
                        <a:ea typeface="Calibri"/>
                        <a:cs typeface="Calibri" pitchFamily="34" charset="0"/>
                      </a:endParaRPr>
                    </a:p>
                  </a:txBody>
                  <a:tcPr marL="80165" marR="80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TextBox 5"/>
          <p:cNvSpPr txBox="1"/>
          <p:nvPr/>
        </p:nvSpPr>
        <p:spPr>
          <a:xfrm>
            <a:off x="2896047" y="1559553"/>
            <a:ext cx="7795711" cy="412960"/>
          </a:xfrm>
          <a:prstGeom prst="rect">
            <a:avLst/>
          </a:prstGeom>
        </p:spPr>
        <p:style>
          <a:lnRef idx="1">
            <a:schemeClr val="accent2"/>
          </a:lnRef>
          <a:fillRef idx="2">
            <a:schemeClr val="accent2"/>
          </a:fillRef>
          <a:effectRef idx="1">
            <a:schemeClr val="accent2"/>
          </a:effectRef>
          <a:fontRef idx="minor">
            <a:schemeClr val="dk1"/>
          </a:fontRef>
        </p:style>
        <p:txBody>
          <a:bodyPr wrap="none" lIns="104165" tIns="52083" rIns="104165" bIns="52083" rtlCol="0">
            <a:spAutoFit/>
          </a:bodyPr>
          <a:lstStyle/>
          <a:p>
            <a:pPr rtl="0"/>
            <a:r>
              <a:rPr lang="fr" sz="2000" dirty="0">
                <a:solidFill>
                  <a:srgbClr val="FF0000"/>
                </a:solidFill>
                <a:latin typeface="Calibri" pitchFamily="34" charset="0"/>
                <a:cs typeface="Calibri" pitchFamily="34" charset="0"/>
              </a:rPr>
              <a:t>Adaptez selon les </a:t>
            </a:r>
            <a:r>
              <a:rPr lang="fr" sz="2000" dirty="0" smtClean="0">
                <a:solidFill>
                  <a:srgbClr val="FF0000"/>
                </a:solidFill>
                <a:latin typeface="Calibri" pitchFamily="34" charset="0"/>
                <a:cs typeface="Calibri" pitchFamily="34" charset="0"/>
              </a:rPr>
              <a:t>lignes </a:t>
            </a:r>
            <a:r>
              <a:rPr lang="fr" sz="2000" dirty="0">
                <a:solidFill>
                  <a:srgbClr val="FF0000"/>
                </a:solidFill>
                <a:latin typeface="Calibri" pitchFamily="34" charset="0"/>
                <a:cs typeface="Calibri" pitchFamily="34" charset="0"/>
              </a:rPr>
              <a:t>directrices du PNT et des registres de votre pays</a:t>
            </a:r>
          </a:p>
        </p:txBody>
      </p:sp>
      <p:pic>
        <p:nvPicPr>
          <p:cNvPr id="7"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273635" y="952978"/>
            <a:ext cx="1113400" cy="1040670"/>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3306258144"/>
              </p:ext>
            </p:extLst>
          </p:nvPr>
        </p:nvGraphicFramePr>
        <p:xfrm>
          <a:off x="363234" y="2356066"/>
          <a:ext cx="9977163" cy="1926840"/>
        </p:xfrm>
        <a:graphic>
          <a:graphicData uri="http://schemas.openxmlformats.org/drawingml/2006/table">
            <a:tbl>
              <a:tblPr/>
              <a:tblGrid>
                <a:gridCol w="237762"/>
                <a:gridCol w="353924"/>
                <a:gridCol w="354683"/>
                <a:gridCol w="354683"/>
                <a:gridCol w="327400"/>
                <a:gridCol w="422893"/>
                <a:gridCol w="381967"/>
                <a:gridCol w="422893"/>
                <a:gridCol w="709367"/>
                <a:gridCol w="859426"/>
                <a:gridCol w="763934"/>
                <a:gridCol w="750293"/>
                <a:gridCol w="641160"/>
                <a:gridCol w="504742"/>
                <a:gridCol w="627518"/>
                <a:gridCol w="572950"/>
                <a:gridCol w="586592"/>
                <a:gridCol w="477458"/>
                <a:gridCol w="627518"/>
              </a:tblGrid>
              <a:tr h="856017">
                <a:tc rowSpan="3">
                  <a:txBody>
                    <a:bodyPr/>
                    <a:lstStyle/>
                    <a:p>
                      <a:pPr algn="ctr" rtl="0" fontAlgn="t"/>
                      <a:r>
                        <a:rPr lang="fr" sz="1400" b="0" i="0" u="none" strike="noStrike">
                          <a:latin typeface="Calibri" pitchFamily="34" charset="0"/>
                          <a:cs typeface="Calibri" pitchFamily="34" charset="0"/>
                        </a:rPr>
                        <a:t>N° </a:t>
                      </a: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Date enregistrement</a:t>
                      </a:r>
                      <a:endParaRPr lang="en-US" sz="1400" b="0" i="0" u="none" strike="noStrike" dirty="0">
                        <a:latin typeface="Calibri" pitchFamily="34" charset="0"/>
                        <a:cs typeface="Calibri" pitchFamily="34" charset="0"/>
                      </a:endParaRP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Réf. suspect</a:t>
                      </a:r>
                      <a:endParaRPr lang="en-US" sz="1400" b="0" i="0" u="none" strike="noStrike" dirty="0">
                        <a:latin typeface="Calibri" pitchFamily="34" charset="0"/>
                        <a:cs typeface="Calibri" pitchFamily="34" charset="0"/>
                      </a:endParaRP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Nom </a:t>
                      </a:r>
                      <a:r>
                        <a:rPr lang="en-US" sz="1400" b="0" i="0" u="none" strike="noStrike">
                          <a:latin typeface="Calibri" pitchFamily="34" charset="0"/>
                          <a:cs typeface="Calibri" pitchFamily="34" charset="0"/>
                        </a:rPr>
                        <a:t/>
                      </a:r>
                      <a:br>
                        <a:rPr lang="en-US" sz="1400" b="0" i="0" u="none" strike="noStrike">
                          <a:latin typeface="Calibri" pitchFamily="34" charset="0"/>
                          <a:cs typeface="Calibri" pitchFamily="34" charset="0"/>
                        </a:rPr>
                      </a:br>
                      <a:r>
                        <a:rPr lang="fr" sz="1400" b="0" i="0" u="none" strike="noStrike">
                          <a:latin typeface="Calibri" pitchFamily="34" charset="0"/>
                          <a:cs typeface="Calibri" pitchFamily="34" charset="0"/>
                        </a:rPr>
                        <a:t>(complet)</a:t>
                      </a: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Sexe M/F</a:t>
                      </a: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Date de naissance (âge)</a:t>
                      </a: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Adresse + tél.</a:t>
                      </a:r>
                      <a:endParaRPr lang="en-US" sz="1400" b="0" i="0" u="none" strike="noStrike" dirty="0">
                        <a:latin typeface="Calibri" pitchFamily="34" charset="0"/>
                        <a:cs typeface="Calibri" pitchFamily="34" charset="0"/>
                      </a:endParaRP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Nom de l’établissement</a:t>
                      </a:r>
                      <a:r>
                        <a:rPr lang="en-US" sz="1400" b="0" i="0" u="none" strike="noStrike" dirty="0">
                          <a:latin typeface="Calibri" pitchFamily="34" charset="0"/>
                          <a:cs typeface="Calibri" pitchFamily="34" charset="0"/>
                        </a:rPr>
                        <a:t/>
                      </a:r>
                      <a:br>
                        <a:rPr lang="en-US" sz="1400" b="0" i="0" u="none" strike="noStrike" dirty="0">
                          <a:latin typeface="Calibri" pitchFamily="34" charset="0"/>
                          <a:cs typeface="Calibri" pitchFamily="34" charset="0"/>
                        </a:rPr>
                      </a:br>
                      <a:r>
                        <a:rPr lang="fr" sz="1400" b="0" i="0" u="none" strike="noStrike">
                          <a:latin typeface="Calibri" pitchFamily="34" charset="0"/>
                          <a:cs typeface="Calibri" pitchFamily="34" charset="0"/>
                        </a:rPr>
                        <a:t>d’origine </a:t>
                      </a: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rtl="0" fontAlgn="t"/>
                      <a:r>
                        <a:rPr lang="fr" sz="1400" b="0" i="0" u="none" strike="noStrike">
                          <a:latin typeface="Calibri" pitchFamily="34" charset="0"/>
                          <a:cs typeface="Calibri" pitchFamily="34" charset="0"/>
                        </a:rPr>
                        <a:t>Classification du suspecte     </a:t>
                      </a:r>
                    </a:p>
                  </a:txBody>
                  <a:tcPr marL="4030" marR="4030" marT="402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rtl="0"/>
                      <a:endParaRPr lang="en-US"/>
                    </a:p>
                  </a:txBody>
                  <a:tcPr/>
                </a:tc>
                <a:tc hMerge="1">
                  <a:txBody>
                    <a:bodyPr/>
                    <a:lstStyle/>
                    <a:p>
                      <a:pPr rtl="0"/>
                      <a:endParaRPr lang="en-US"/>
                    </a:p>
                  </a:txBody>
                  <a:tcPr/>
                </a:tc>
                <a:tc gridSpan="6">
                  <a:txBody>
                    <a:bodyPr/>
                    <a:lstStyle/>
                    <a:p>
                      <a:pPr algn="ctr" rtl="0" fontAlgn="t"/>
                      <a:r>
                        <a:rPr lang="fr" sz="1400" b="0" i="0" u="none" strike="noStrike">
                          <a:solidFill>
                            <a:srgbClr val="000000"/>
                          </a:solidFill>
                          <a:latin typeface="Calibri" pitchFamily="34" charset="0"/>
                          <a:cs typeface="Calibri" pitchFamily="34" charset="0"/>
                        </a:rPr>
                        <a:t>Examen Xpert </a:t>
                      </a:r>
                    </a:p>
                  </a:txBody>
                  <a:tcPr marL="4030" marR="4030" marT="402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rowSpan="3">
                  <a:txBody>
                    <a:bodyPr/>
                    <a:lstStyle/>
                    <a:p>
                      <a:pPr algn="ctr" rtl="0" fontAlgn="t"/>
                      <a:r>
                        <a:rPr lang="fr" sz="1400" b="0" i="0" u="none" strike="noStrike">
                          <a:latin typeface="Calibri" pitchFamily="34" charset="0"/>
                          <a:cs typeface="Calibri" pitchFamily="34" charset="0"/>
                        </a:rPr>
                        <a:t>N° enregistrement tuberculose </a:t>
                      </a:r>
                    </a:p>
                  </a:txBody>
                  <a:tcPr marL="4030" marR="4030" marT="4023" marB="0" vert="vert27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fontAlgn="t"/>
                      <a:r>
                        <a:rPr lang="fr" sz="1400" b="0" i="0" u="none" strike="noStrike">
                          <a:latin typeface="Calibri" pitchFamily="34" charset="0"/>
                          <a:cs typeface="Calibri" pitchFamily="34" charset="0"/>
                        </a:rPr>
                        <a:t>Catégorie de traitement &amp; date du début de traitement </a:t>
                      </a:r>
                      <a:endParaRPr lang="en-US" sz="1400" b="0" i="0" u="none" strike="noStrike" dirty="0">
                        <a:latin typeface="Calibri" pitchFamily="34" charset="0"/>
                        <a:cs typeface="Calibri" pitchFamily="34" charset="0"/>
                      </a:endParaRPr>
                    </a:p>
                  </a:txBody>
                  <a:tcPr marL="4030" marR="4030" marT="4023"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99487">
                <a:tc vMerge="1">
                  <a:txBody>
                    <a:bodyPr/>
                    <a:lstStyle/>
                    <a:p>
                      <a:pPr algn="ctr" rtl="0" fontAlgn="t"/>
                      <a:endParaRPr lang="en-US" sz="1000" b="0" i="0" u="none" strike="noStrike" dirty="0">
                        <a:latin typeface="Arial"/>
                      </a:endParaRPr>
                    </a:p>
                  </a:txBody>
                  <a:tcPr marL="4032" marR="4032" marT="4032"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vMerge="1">
                  <a:txBody>
                    <a:bodyPr/>
                    <a:lstStyle/>
                    <a:p>
                      <a:pPr rtl="0"/>
                      <a:endParaRPr lang="en-US"/>
                    </a:p>
                  </a:txBody>
                  <a:tcPr/>
                </a:tc>
                <a:tc vMerge="1">
                  <a:txBody>
                    <a:bodyPr/>
                    <a:lstStyle/>
                    <a:p>
                      <a:pPr algn="ctr" rtl="0" fontAlgn="t"/>
                      <a:endParaRPr lang="en-US" sz="1000" b="0" i="0" u="none" strike="noStrike" dirty="0">
                        <a:latin typeface="Arial"/>
                      </a:endParaRPr>
                    </a:p>
                  </a:txBody>
                  <a:tcPr marL="4032" marR="4032" marT="4032"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rowSpan="2">
                  <a:txBody>
                    <a:bodyPr/>
                    <a:lstStyle/>
                    <a:p>
                      <a:pPr algn="ctr" rtl="0" fontAlgn="t"/>
                      <a:r>
                        <a:rPr lang="fr" sz="1400" b="0" i="0" u="none" strike="noStrike">
                          <a:latin typeface="Calibri" pitchFamily="34" charset="0"/>
                          <a:cs typeface="Calibri" pitchFamily="34" charset="0"/>
                        </a:rPr>
                        <a:t>Tuberculeuse MR suspectée</a:t>
                      </a:r>
                      <a:endParaRPr lang="en-US" sz="1400" b="0" i="0" u="none" strike="noStrike" dirty="0">
                        <a:latin typeface="Calibri" pitchFamily="34" charset="0"/>
                        <a:cs typeface="Calibri" pitchFamily="34" charset="0"/>
                      </a:endParaRPr>
                    </a:p>
                  </a:txBody>
                  <a:tcPr marL="4030" marR="4030" marT="402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rowSpan="2">
                  <a:txBody>
                    <a:bodyPr/>
                    <a:lstStyle/>
                    <a:p>
                      <a:pPr algn="ctr" rtl="0" fontAlgn="t"/>
                      <a:r>
                        <a:rPr lang="fr" sz="1400" b="0" i="0" u="none" strike="noStrike">
                          <a:latin typeface="Calibri" pitchFamily="34" charset="0"/>
                          <a:cs typeface="Calibri" pitchFamily="34" charset="0"/>
                        </a:rPr>
                        <a:t>VIH + TB suspectée</a:t>
                      </a:r>
                      <a:endParaRPr lang="en-US" sz="1400" b="0" i="0" u="none" strike="noStrike" dirty="0">
                        <a:latin typeface="Calibri" pitchFamily="34" charset="0"/>
                        <a:cs typeface="Calibri" pitchFamily="34" charset="0"/>
                      </a:endParaRPr>
                    </a:p>
                  </a:txBody>
                  <a:tcPr marL="4030" marR="4030" marT="402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rowSpan="2">
                  <a:txBody>
                    <a:bodyPr/>
                    <a:lstStyle/>
                    <a:p>
                      <a:pPr algn="ctr" rtl="0" fontAlgn="t"/>
                      <a:r>
                        <a:rPr lang="fr" sz="1400" b="0" i="0" u="none" strike="noStrike">
                          <a:latin typeface="Calibri" pitchFamily="34" charset="0"/>
                          <a:cs typeface="Calibri" pitchFamily="34" charset="0"/>
                        </a:rPr>
                        <a:t>Autres</a:t>
                      </a:r>
                      <a:endParaRPr lang="en-US" sz="1400" b="0" i="0" u="none" strike="noStrike" dirty="0">
                        <a:latin typeface="Calibri" pitchFamily="34" charset="0"/>
                        <a:cs typeface="Calibri" pitchFamily="34" charset="0"/>
                      </a:endParaRPr>
                    </a:p>
                  </a:txBody>
                  <a:tcPr marL="4030" marR="4030" marT="402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rowSpan="2">
                  <a:txBody>
                    <a:bodyPr/>
                    <a:lstStyle/>
                    <a:p>
                      <a:pPr algn="ctr" rtl="0" fontAlgn="t"/>
                      <a:r>
                        <a:rPr lang="fr" sz="1400" b="0" i="0" u="none" strike="noStrike">
                          <a:latin typeface="Calibri" pitchFamily="34" charset="0"/>
                          <a:cs typeface="Calibri" pitchFamily="34" charset="0"/>
                        </a:rPr>
                        <a:t>Date de collecte des expectorations</a:t>
                      </a:r>
                    </a:p>
                  </a:txBody>
                  <a:tcPr marL="4030" marR="4030" marT="402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rowSpan="2">
                  <a:txBody>
                    <a:bodyPr/>
                    <a:lstStyle/>
                    <a:p>
                      <a:pPr algn="ctr" rtl="0" fontAlgn="t"/>
                      <a:r>
                        <a:rPr lang="fr" sz="1400" b="0" i="0" u="none" strike="noStrike">
                          <a:latin typeface="Calibri" pitchFamily="34" charset="0"/>
                          <a:cs typeface="Calibri" pitchFamily="34" charset="0"/>
                        </a:rPr>
                        <a:t>Date de délivrance des résultats</a:t>
                      </a:r>
                    </a:p>
                  </a:txBody>
                  <a:tcPr marL="4030" marR="4030" marT="4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gridSpan="4">
                  <a:txBody>
                    <a:bodyPr/>
                    <a:lstStyle/>
                    <a:p>
                      <a:pPr algn="ctr" rtl="0" fontAlgn="t"/>
                      <a:r>
                        <a:rPr lang="fr" sz="1400" b="0" i="0" u="none" strike="noStrike">
                          <a:latin typeface="Calibri" pitchFamily="34" charset="0"/>
                          <a:cs typeface="Calibri" pitchFamily="34" charset="0"/>
                        </a:rPr>
                        <a:t>Résultats (cochez la case)</a:t>
                      </a:r>
                    </a:p>
                  </a:txBody>
                  <a:tcPr marL="4030" marR="4030" marT="4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vMerge="1">
                  <a:txBody>
                    <a:bodyPr/>
                    <a:lstStyle/>
                    <a:p>
                      <a:pPr rtl="0"/>
                      <a:endParaRPr lang="en-US"/>
                    </a:p>
                  </a:txBody>
                  <a:tcPr/>
                </a:tc>
                <a:tc vMerge="1">
                  <a:txBody>
                    <a:bodyPr/>
                    <a:lstStyle/>
                    <a:p>
                      <a:pPr rtl="0"/>
                      <a:endParaRPr lang="en-US"/>
                    </a:p>
                  </a:txBody>
                  <a:tcPr/>
                </a:tc>
              </a:tr>
              <a:tr h="664386">
                <a:tc vMerge="1">
                  <a:txBody>
                    <a:bodyPr/>
                    <a:lstStyle/>
                    <a:p>
                      <a:pPr algn="ctr" rtl="0" fontAlgn="t"/>
                      <a:endParaRPr lang="en-US" sz="1000" b="0" i="0" u="none" strike="noStrike" dirty="0">
                        <a:latin typeface="Arial"/>
                      </a:endParaRPr>
                    </a:p>
                  </a:txBody>
                  <a:tcPr marL="4032" marR="4032" marT="403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pPr rtl="0"/>
                      <a:endParaRPr lang="en-US"/>
                    </a:p>
                  </a:txBody>
                  <a:tcPr/>
                </a:tc>
                <a:tc vMerge="1">
                  <a:txBody>
                    <a:bodyPr/>
                    <a:lstStyle/>
                    <a:p>
                      <a:pPr algn="ctr" rtl="0" fontAlgn="t"/>
                      <a:endParaRPr lang="en-US" sz="1000" b="0" i="0" u="none" strike="noStrike" dirty="0">
                        <a:latin typeface="Arial"/>
                      </a:endParaRPr>
                    </a:p>
                  </a:txBody>
                  <a:tcPr marL="4032" marR="4032" marT="403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vMerge="1">
                  <a:txBody>
                    <a:bodyPr/>
                    <a:lstStyle/>
                    <a:p>
                      <a:pPr rtl="0"/>
                      <a:endParaRPr lang="en-US"/>
                    </a:p>
                  </a:txBody>
                  <a:tcPr/>
                </a:tc>
                <a:tc>
                  <a:txBody>
                    <a:bodyPr/>
                    <a:lstStyle/>
                    <a:p>
                      <a:pPr algn="l" rtl="0" fontAlgn="t"/>
                      <a:r>
                        <a:rPr lang="fr" sz="1400" b="0" i="0" u="none" strike="noStrike">
                          <a:latin typeface="Calibri" pitchFamily="34" charset="0"/>
                          <a:cs typeface="Calibri" pitchFamily="34" charset="0"/>
                        </a:rPr>
                        <a:t>MTB Nég</a:t>
                      </a:r>
                      <a:endParaRPr lang="en-US" sz="1400" b="0" i="0" u="none" strike="noStrike" dirty="0">
                        <a:latin typeface="Calibri" pitchFamily="34" charset="0"/>
                        <a:cs typeface="Calibri" pitchFamily="34" charset="0"/>
                      </a:endParaRPr>
                    </a:p>
                  </a:txBody>
                  <a:tcPr marL="4030" marR="4030" marT="4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l" rtl="0" fontAlgn="t"/>
                      <a:r>
                        <a:rPr lang="fr" sz="1400" b="0" i="0" u="none" strike="noStrike">
                          <a:latin typeface="Calibri" pitchFamily="34" charset="0"/>
                          <a:cs typeface="Calibri" pitchFamily="34" charset="0"/>
                        </a:rPr>
                        <a:t>MTB pos RIF sus</a:t>
                      </a:r>
                      <a:endParaRPr lang="en-US" sz="1400" b="0" i="0" u="none" strike="noStrike" dirty="0">
                        <a:latin typeface="Calibri" pitchFamily="34" charset="0"/>
                        <a:cs typeface="Calibri" pitchFamily="34" charset="0"/>
                      </a:endParaRPr>
                    </a:p>
                  </a:txBody>
                  <a:tcPr marL="4030" marR="4030" marT="4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l" rtl="0" fontAlgn="t"/>
                      <a:r>
                        <a:rPr lang="fr" sz="1400" b="0" i="0" u="none" strike="noStrike">
                          <a:latin typeface="Calibri" pitchFamily="34" charset="0"/>
                          <a:cs typeface="Calibri" pitchFamily="34" charset="0"/>
                        </a:rPr>
                        <a:t>MTB pos RIF sus</a:t>
                      </a:r>
                      <a:endParaRPr lang="en-US" sz="1400" b="0" i="0" u="none" strike="noStrike" dirty="0">
                        <a:latin typeface="Calibri" pitchFamily="34" charset="0"/>
                        <a:cs typeface="Calibri" pitchFamily="34" charset="0"/>
                      </a:endParaRPr>
                    </a:p>
                  </a:txBody>
                  <a:tcPr marL="4030" marR="4030" marT="4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 sz="1400" b="0" i="0" u="none" strike="noStrike">
                          <a:latin typeface="Calibri" pitchFamily="34" charset="0"/>
                          <a:cs typeface="Calibri" pitchFamily="34" charset="0"/>
                        </a:rPr>
                        <a:t>INDET. / erreur</a:t>
                      </a:r>
                      <a:endParaRPr lang="en-US" sz="1400" b="0" i="0" u="none" strike="noStrike" dirty="0">
                        <a:latin typeface="Calibri" pitchFamily="34" charset="0"/>
                        <a:cs typeface="Calibri" pitchFamily="34" charset="0"/>
                      </a:endParaRPr>
                    </a:p>
                  </a:txBody>
                  <a:tcPr marL="4030" marR="4030" marT="4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vMerge="1">
                  <a:txBody>
                    <a:bodyPr/>
                    <a:lstStyle/>
                    <a:p>
                      <a:pPr rtl="0"/>
                      <a:endParaRPr lang="en-US"/>
                    </a:p>
                  </a:txBody>
                  <a:tcPr/>
                </a:tc>
                <a:tc vMerge="1">
                  <a:txBody>
                    <a:bodyPr/>
                    <a:lstStyle/>
                    <a:p>
                      <a:pPr rtl="0"/>
                      <a:endParaRPr lang="en-US"/>
                    </a:p>
                  </a:txBody>
                  <a:tcPr/>
                </a:tc>
              </a:tr>
            </a:tbl>
          </a:graphicData>
        </a:graphic>
      </p:graphicFrame>
      <p:sp>
        <p:nvSpPr>
          <p:cNvPr id="9" name="TextBox 8"/>
          <p:cNvSpPr txBox="1"/>
          <p:nvPr/>
        </p:nvSpPr>
        <p:spPr>
          <a:xfrm>
            <a:off x="327401" y="1933964"/>
            <a:ext cx="6029625" cy="465678"/>
          </a:xfrm>
          <a:prstGeom prst="rect">
            <a:avLst/>
          </a:prstGeom>
          <a:noFill/>
        </p:spPr>
        <p:txBody>
          <a:bodyPr wrap="square" lIns="91316" tIns="45659" rIns="91316" bIns="45659" rtlCol="0">
            <a:spAutoFit/>
          </a:bodyPr>
          <a:lstStyle/>
          <a:p>
            <a:pPr rtl="0"/>
            <a:r>
              <a:rPr lang="fr" sz="2400">
                <a:latin typeface="Calibri" pitchFamily="34" charset="0"/>
                <a:cs typeface="Calibri" pitchFamily="34" charset="0"/>
              </a:rPr>
              <a:t>Registre tuberculose suspectée</a:t>
            </a:r>
            <a:endParaRPr lang="en-US" sz="2400" dirty="0">
              <a:latin typeface="Calibri" pitchFamily="34" charset="0"/>
              <a:cs typeface="Calibri" pitchFamily="34" charset="0"/>
            </a:endParaRPr>
          </a:p>
        </p:txBody>
      </p:sp>
      <p:sp>
        <p:nvSpPr>
          <p:cNvPr id="10" name="TextBox 9"/>
          <p:cNvSpPr txBox="1"/>
          <p:nvPr/>
        </p:nvSpPr>
        <p:spPr>
          <a:xfrm>
            <a:off x="343317" y="4318620"/>
            <a:ext cx="6029625" cy="465678"/>
          </a:xfrm>
          <a:prstGeom prst="rect">
            <a:avLst/>
          </a:prstGeom>
          <a:noFill/>
        </p:spPr>
        <p:txBody>
          <a:bodyPr wrap="square" lIns="91316" tIns="45659" rIns="91316" bIns="45659" rtlCol="0">
            <a:spAutoFit/>
          </a:bodyPr>
          <a:lstStyle/>
          <a:p>
            <a:pPr rtl="0"/>
            <a:r>
              <a:rPr lang="fr" sz="2400">
                <a:latin typeface="Calibri" pitchFamily="34" charset="0"/>
                <a:cs typeface="Calibri" pitchFamily="34" charset="0"/>
              </a:rPr>
              <a:t>Registre traitements contre la tuberculose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892724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8728" y="237295"/>
            <a:ext cx="4449847" cy="1014325"/>
          </a:xfrm>
        </p:spPr>
        <p:txBody>
          <a:bodyPr vert="horz" lIns="104178" tIns="52089" rIns="104178" bIns="52089" rtlCol="0" anchor="ctr">
            <a:normAutofit fontScale="90000"/>
            <a:scene3d>
              <a:camera prst="orthographicFront"/>
              <a:lightRig rig="soft" dir="t"/>
            </a:scene3d>
            <a:sp3d prstMaterial="softEdge">
              <a:bevelT w="25400" h="25400"/>
            </a:sp3d>
          </a:bodyPr>
          <a:lstStyle/>
          <a:p>
            <a:pPr rtl="0"/>
            <a:r>
              <a:rPr lang="fr" sz="3600" b="0">
                <a:effectLst/>
                <a:latin typeface="Calibri" panose="020F0502020204030204" pitchFamily="34" charset="0"/>
                <a:cs typeface="Calibri" panose="020F0502020204030204" pitchFamily="34" charset="0"/>
              </a:rPr>
              <a:t>Objectifs d’apprentissage</a:t>
            </a:r>
            <a:endParaRPr lang="en-US" sz="3600" b="0"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6723" y="1611660"/>
            <a:ext cx="9692132" cy="4189067"/>
          </a:xfrm>
        </p:spPr>
        <p:txBody>
          <a:bodyPr rtlCol="0"/>
          <a:lstStyle/>
          <a:p>
            <a:pPr marL="124796" indent="0" rtl="0">
              <a:buNone/>
            </a:pPr>
            <a:r>
              <a:rPr lang="fr">
                <a:latin typeface="Calibri" panose="020F0502020204030204" pitchFamily="34" charset="0"/>
                <a:cs typeface="Calibri" pitchFamily="34" charset="0"/>
              </a:rPr>
              <a:t>À la fin de ce module, vous serez en mesure de :</a:t>
            </a:r>
          </a:p>
          <a:p>
            <a:pPr lvl="0" rtl="0"/>
            <a:endParaRPr lang="en-US" dirty="0" smtClean="0">
              <a:latin typeface="Calibri" panose="020F0502020204030204" pitchFamily="34" charset="0"/>
              <a:cs typeface="Calibri" panose="020F0502020204030204" pitchFamily="34" charset="0"/>
            </a:endParaRPr>
          </a:p>
          <a:p>
            <a:pPr lvl="0" rtl="0"/>
            <a:r>
              <a:rPr lang="fr">
                <a:latin typeface="Calibri" panose="020F0502020204030204" pitchFamily="34" charset="0"/>
                <a:cs typeface="Calibri" panose="020F0502020204030204" pitchFamily="34" charset="0"/>
              </a:rPr>
              <a:t>Décrire le rôle du test Xpert MTB/RIF dans le diagnostic de la tuberculose et de la tuberculose MR</a:t>
            </a:r>
          </a:p>
          <a:p>
            <a:pPr marL="124796" lvl="0" indent="0" rtl="0">
              <a:buNone/>
            </a:pPr>
            <a:endParaRPr lang="en-US" dirty="0" smtClean="0">
              <a:latin typeface="Calibri" panose="020F0502020204030204" pitchFamily="34" charset="0"/>
              <a:cs typeface="Calibri" panose="020F0502020204030204" pitchFamily="34" charset="0"/>
            </a:endParaRPr>
          </a:p>
          <a:p>
            <a:pPr lvl="0" rtl="0"/>
            <a:r>
              <a:rPr lang="fr">
                <a:latin typeface="Calibri" panose="020F0502020204030204" pitchFamily="34" charset="0"/>
                <a:cs typeface="Calibri" panose="020F0502020204030204" pitchFamily="34" charset="0"/>
              </a:rPr>
              <a:t>Interpréter les résultats Xpert MTB/RIF</a:t>
            </a:r>
            <a:endParaRPr lang="en-GB" dirty="0">
              <a:latin typeface="Calibri" panose="020F0502020204030204" pitchFamily="34" charset="0"/>
              <a:cs typeface="Calibri" panose="020F0502020204030204" pitchFamily="34" charset="0"/>
            </a:endParaRPr>
          </a:p>
          <a:p>
            <a:pPr lvl="0" rtl="0"/>
            <a:endParaRPr lang="en-US" dirty="0" smtClean="0">
              <a:latin typeface="Calibri" panose="020F0502020204030204" pitchFamily="34" charset="0"/>
              <a:cs typeface="Calibri" panose="020F0502020204030204" pitchFamily="34" charset="0"/>
            </a:endParaRPr>
          </a:p>
          <a:p>
            <a:pPr lvl="0" rtl="0"/>
            <a:r>
              <a:rPr lang="fr">
                <a:latin typeface="Calibri" panose="020F0502020204030204" pitchFamily="34" charset="0"/>
                <a:cs typeface="Calibri" panose="020F0502020204030204" pitchFamily="34" charset="0"/>
              </a:rPr>
              <a:t>Expliquer et discuter les algorithmes du Xpert MTB/RIF pour le diagnostic et le prise en charge de la tuberculose et de la tuberculose MR</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7006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dirty="0"/>
          </a:p>
        </p:txBody>
      </p:sp>
      <p:sp>
        <p:nvSpPr>
          <p:cNvPr id="220168" name="Rectangle 8"/>
          <p:cNvSpPr>
            <a:spLocks noChangeArrowheads="1"/>
          </p:cNvSpPr>
          <p:nvPr/>
        </p:nvSpPr>
        <p:spPr bwMode="auto">
          <a:xfrm>
            <a:off x="1007271" y="2318892"/>
            <a:ext cx="8682931"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rtl="0"/>
            <a:r>
              <a:rPr lang="fr" sz="3600">
                <a:latin typeface="Calibri" pitchFamily="34" charset="0"/>
                <a:cs typeface="Calibri" pitchFamily="34" charset="0"/>
              </a:rPr>
              <a:t>5. Tests de suivi du traitement </a:t>
            </a:r>
            <a:endParaRPr lang="en-US" sz="3600" dirty="0">
              <a:latin typeface="Calibri" pitchFamily="34" charset="0"/>
              <a:cs typeface="Calibri" pitchFamily="34" charset="0"/>
            </a:endParaRPr>
          </a:p>
        </p:txBody>
      </p:sp>
      <p:sp>
        <p:nvSpPr>
          <p:cNvPr id="7" name="Rounded Rectangle 6"/>
          <p:cNvSpPr/>
          <p:nvPr/>
        </p:nvSpPr>
        <p:spPr>
          <a:xfrm>
            <a:off x="4553914" y="3857121"/>
            <a:ext cx="2224084" cy="2011680"/>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59881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rtl="0"/>
            <a:r>
              <a:rPr lang="fr" kern="1200">
                <a:ea typeface="+mn-ea"/>
              </a:rPr>
              <a:t>Tests de suivi du traitement </a:t>
            </a:r>
          </a:p>
        </p:txBody>
      </p:sp>
      <p:sp>
        <p:nvSpPr>
          <p:cNvPr id="3" name="Content Placeholder 2"/>
          <p:cNvSpPr>
            <a:spLocks noGrp="1"/>
          </p:cNvSpPr>
          <p:nvPr>
            <p:ph idx="1"/>
          </p:nvPr>
        </p:nvSpPr>
        <p:spPr>
          <a:xfrm>
            <a:off x="517294" y="2331740"/>
            <a:ext cx="9692132" cy="4260175"/>
          </a:xfrm>
        </p:spPr>
        <p:txBody>
          <a:bodyPr rtlCol="0"/>
          <a:lstStyle/>
          <a:p>
            <a:pPr rtl="0"/>
            <a:r>
              <a:rPr lang="fr" sz="2400">
                <a:latin typeface="Calibri" panose="020F0502020204030204" pitchFamily="34" charset="0"/>
                <a:cs typeface="Calibri" panose="020F0502020204030204" pitchFamily="34" charset="0"/>
              </a:rPr>
              <a:t>Le Xpert MTB/RIF </a:t>
            </a:r>
            <a:r>
              <a:rPr lang="fr" sz="2400" u="sng">
                <a:latin typeface="Calibri" panose="020F0502020204030204" pitchFamily="34" charset="0"/>
                <a:cs typeface="Calibri" panose="020F0502020204030204" pitchFamily="34" charset="0"/>
              </a:rPr>
              <a:t>ne peut pas être utilisé </a:t>
            </a:r>
            <a:r>
              <a:rPr lang="fr" sz="2400">
                <a:latin typeface="Calibri" panose="020F0502020204030204" pitchFamily="34" charset="0"/>
                <a:cs typeface="Calibri" panose="020F0502020204030204" pitchFamily="34" charset="0"/>
              </a:rPr>
              <a:t>pour le suivi des patients pendant le traitement</a:t>
            </a:r>
          </a:p>
          <a:p>
            <a:pPr lvl="1" rtl="0"/>
            <a:r>
              <a:rPr lang="fr" sz="2400">
                <a:latin typeface="Calibri" panose="020F0502020204030204" pitchFamily="34" charset="0"/>
                <a:cs typeface="Calibri" panose="020F0502020204030204" pitchFamily="34" charset="0"/>
              </a:rPr>
              <a:t>Continuez à utiliser les examens des frottis et/ou les cultures conformément aux lignes directrices relatives au suivi des patients sous traitement</a:t>
            </a:r>
          </a:p>
          <a:p>
            <a:pPr lvl="1" rtl="0">
              <a:buNone/>
            </a:pPr>
            <a:endParaRPr lang="en-US" sz="2400" dirty="0">
              <a:latin typeface="Calibri" panose="020F0502020204030204" pitchFamily="34" charset="0"/>
              <a:cs typeface="Calibri" panose="020F0502020204030204" pitchFamily="34" charset="0"/>
            </a:endParaRPr>
          </a:p>
        </p:txBody>
      </p:sp>
      <p:grpSp>
        <p:nvGrpSpPr>
          <p:cNvPr id="7" name="Group 6"/>
          <p:cNvGrpSpPr/>
          <p:nvPr/>
        </p:nvGrpSpPr>
        <p:grpSpPr>
          <a:xfrm>
            <a:off x="12109" y="859022"/>
            <a:ext cx="7373767" cy="1040670"/>
            <a:chOff x="11222" y="413477"/>
            <a:chExt cx="6833849" cy="946064"/>
          </a:xfrm>
        </p:grpSpPr>
        <p:sp>
          <p:nvSpPr>
            <p:cNvPr id="8" name="TextBox 7"/>
            <p:cNvSpPr txBox="1"/>
            <p:nvPr/>
          </p:nvSpPr>
          <p:spPr>
            <a:xfrm>
              <a:off x="1160294" y="984862"/>
              <a:ext cx="5684777"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a:t>
              </a:r>
              <a:r>
                <a:rPr lang="fr" sz="2000" dirty="0" smtClean="0">
                  <a:solidFill>
                    <a:srgbClr val="FF0000"/>
                  </a:solidFill>
                  <a:latin typeface="Calibri" pitchFamily="34" charset="0"/>
                  <a:cs typeface="Calibri" pitchFamily="34" charset="0"/>
                </a:rPr>
                <a:t>directrices </a:t>
              </a:r>
              <a:r>
                <a:rPr lang="fr" sz="2000" dirty="0">
                  <a:solidFill>
                    <a:srgbClr val="FF0000"/>
                  </a:solidFill>
                  <a:latin typeface="Calibri" pitchFamily="34" charset="0"/>
                  <a:cs typeface="Calibri" pitchFamily="34" charset="0"/>
                </a:rPr>
                <a:t>du PNT de votre pays</a:t>
              </a:r>
            </a:p>
          </p:txBody>
        </p:sp>
        <p:pic>
          <p:nvPicPr>
            <p:cNvPr id="9"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11222" y="413477"/>
              <a:ext cx="1031875" cy="946064"/>
            </a:xfrm>
            <a:prstGeom prst="rect">
              <a:avLst/>
            </a:prstGeom>
            <a:noFill/>
          </p:spPr>
        </p:pic>
      </p:grpSp>
    </p:spTree>
    <p:extLst>
      <p:ext uri="{BB962C8B-B14F-4D97-AF65-F5344CB8AC3E}">
        <p14:creationId xmlns:p14="http://schemas.microsoft.com/office/powerpoint/2010/main" val="1668545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220168" name="Rectangle 8"/>
          <p:cNvSpPr>
            <a:spLocks noChangeArrowheads="1"/>
          </p:cNvSpPr>
          <p:nvPr/>
        </p:nvSpPr>
        <p:spPr bwMode="auto">
          <a:xfrm>
            <a:off x="463817" y="2318892"/>
            <a:ext cx="9781088"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rtl="0"/>
            <a:r>
              <a:rPr lang="fr" sz="3600">
                <a:latin typeface="Calibri" pitchFamily="34" charset="0"/>
                <a:cs typeface="Calibri" pitchFamily="34" charset="0"/>
              </a:rPr>
              <a:t>6. Système d’envoi des échantillons, des résultats et des patients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29222" y="6728624"/>
            <a:ext cx="904825" cy="70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Program Files\Microsoft Office\MEDIA\CAGCAT10\j0186002.wmf"/>
          <p:cNvPicPr>
            <a:picLocks noChangeAspect="1" noChangeArrowheads="1"/>
          </p:cNvPicPr>
          <p:nvPr/>
        </p:nvPicPr>
        <p:blipFill>
          <a:blip r:embed="rId4" cstate="print"/>
          <a:srcRect/>
          <a:stretch>
            <a:fillRect/>
          </a:stretch>
        </p:blipFill>
        <p:spPr bwMode="auto">
          <a:xfrm>
            <a:off x="4457430" y="3655781"/>
            <a:ext cx="1313600" cy="1347608"/>
          </a:xfrm>
          <a:prstGeom prst="rect">
            <a:avLst/>
          </a:prstGeom>
          <a:noFill/>
        </p:spPr>
      </p:pic>
    </p:spTree>
    <p:extLst>
      <p:ext uri="{BB962C8B-B14F-4D97-AF65-F5344CB8AC3E}">
        <p14:creationId xmlns:p14="http://schemas.microsoft.com/office/powerpoint/2010/main" val="2037420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rtl="0"/>
            <a:r>
              <a:rPr lang="fr" kern="1200">
                <a:ea typeface="+mn-ea"/>
              </a:rPr>
              <a:t>Systèmes</a:t>
            </a:r>
            <a:r>
              <a:rPr lang="fr">
                <a:solidFill>
                  <a:srgbClr val="FF0000"/>
                </a:solidFill>
              </a:rPr>
              <a:t> </a:t>
            </a:r>
            <a:r>
              <a:rPr lang="fr" kern="1200">
                <a:ea typeface="+mn-ea"/>
              </a:rPr>
              <a:t>d'orientation</a:t>
            </a:r>
            <a:endParaRPr lang="en-US" kern="1200" dirty="0">
              <a:ea typeface="+mn-ea"/>
            </a:endParaRPr>
          </a:p>
        </p:txBody>
      </p:sp>
      <p:grpSp>
        <p:nvGrpSpPr>
          <p:cNvPr id="3" name="Grouper 2"/>
          <p:cNvGrpSpPr/>
          <p:nvPr/>
        </p:nvGrpSpPr>
        <p:grpSpPr>
          <a:xfrm>
            <a:off x="807815" y="1827684"/>
            <a:ext cx="9145015" cy="4642716"/>
            <a:chOff x="198810" y="1480837"/>
            <a:chExt cx="10037272" cy="5095695"/>
          </a:xfrm>
        </p:grpSpPr>
        <p:sp>
          <p:nvSpPr>
            <p:cNvPr id="29" name="Right Arrow 28"/>
            <p:cNvSpPr/>
            <p:nvPr/>
          </p:nvSpPr>
          <p:spPr bwMode="auto">
            <a:xfrm>
              <a:off x="1718851" y="2765920"/>
              <a:ext cx="2673769" cy="3404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16" tIns="45659" rIns="91316" bIns="45659" numCol="1" rtlCol="0" anchor="t" anchorCtr="0" compatLnSpc="1">
              <a:prstTxWarp prst="textNoShape">
                <a:avLst/>
              </a:prstTxWarp>
            </a:bodyPr>
            <a:lstStyle/>
            <a:p>
              <a:pPr defTabSz="1041581" rtl="0"/>
              <a:endParaRPr lang="en-US"/>
            </a:p>
          </p:txBody>
        </p:sp>
        <p:pic>
          <p:nvPicPr>
            <p:cNvPr id="54274" name="Picture 2" descr="C:\Program Files\Microsoft Office\MEDIA\CAGCAT10\j0186002.wmf"/>
            <p:cNvPicPr>
              <a:picLocks noChangeAspect="1" noChangeArrowheads="1"/>
            </p:cNvPicPr>
            <p:nvPr/>
          </p:nvPicPr>
          <p:blipFill>
            <a:blip r:embed="rId2" cstate="print"/>
            <a:srcRect/>
            <a:stretch>
              <a:fillRect/>
            </a:stretch>
          </p:blipFill>
          <p:spPr bwMode="auto">
            <a:xfrm>
              <a:off x="4497757" y="2262320"/>
              <a:ext cx="1313600" cy="1347608"/>
            </a:xfrm>
            <a:prstGeom prst="rect">
              <a:avLst/>
            </a:prstGeom>
            <a:noFill/>
          </p:spPr>
        </p:pic>
        <p:pic>
          <p:nvPicPr>
            <p:cNvPr id="54275" name="Picture 3" descr="C:\Program Files\Microsoft Office\MEDIA\CAGCAT10\j0199755.wmf"/>
            <p:cNvPicPr>
              <a:picLocks noChangeAspect="1" noChangeArrowheads="1"/>
            </p:cNvPicPr>
            <p:nvPr/>
          </p:nvPicPr>
          <p:blipFill>
            <a:blip r:embed="rId3" cstate="print"/>
            <a:srcRect/>
            <a:stretch>
              <a:fillRect/>
            </a:stretch>
          </p:blipFill>
          <p:spPr bwMode="auto">
            <a:xfrm>
              <a:off x="4433719" y="5227588"/>
              <a:ext cx="1022080" cy="1041271"/>
            </a:xfrm>
            <a:prstGeom prst="rect">
              <a:avLst/>
            </a:prstGeom>
            <a:noFill/>
          </p:spPr>
        </p:pic>
        <p:sp>
          <p:nvSpPr>
            <p:cNvPr id="54283" name="Documents"/>
            <p:cNvSpPr>
              <a:spLocks noEditPoints="1" noChangeArrowheads="1"/>
            </p:cNvSpPr>
            <p:nvPr/>
          </p:nvSpPr>
          <p:spPr bwMode="auto">
            <a:xfrm>
              <a:off x="6700956" y="3140648"/>
              <a:ext cx="597344" cy="78082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316" tIns="45659" rIns="91316" bIns="45659" numCol="1" rtlCol="0" anchor="t" anchorCtr="0" compatLnSpc="1">
              <a:prstTxWarp prst="textNoShape">
                <a:avLst/>
              </a:prstTxWarp>
            </a:bodyPr>
            <a:lstStyle/>
            <a:p>
              <a:pPr rtl="0"/>
              <a:endParaRPr lang="en-US"/>
            </a:p>
          </p:txBody>
        </p:sp>
        <p:sp>
          <p:nvSpPr>
            <p:cNvPr id="18" name="TextBox 17"/>
            <p:cNvSpPr txBox="1"/>
            <p:nvPr/>
          </p:nvSpPr>
          <p:spPr>
            <a:xfrm>
              <a:off x="210065" y="1876005"/>
              <a:ext cx="1885552" cy="776818"/>
            </a:xfrm>
            <a:prstGeom prst="rect">
              <a:avLst/>
            </a:prstGeom>
            <a:noFill/>
          </p:spPr>
          <p:txBody>
            <a:bodyPr wrap="square" lIns="91316" tIns="45659" rIns="91316" bIns="45659" rtlCol="0">
              <a:spAutoFit/>
            </a:bodyPr>
            <a:lstStyle/>
            <a:p>
              <a:pPr rtl="0"/>
              <a:r>
                <a:rPr lang="fr" sz="2000">
                  <a:latin typeface="Calibri" pitchFamily="34" charset="0"/>
                  <a:cs typeface="Calibri" pitchFamily="34" charset="0"/>
                </a:rPr>
                <a:t>Centre de santé périphérique</a:t>
              </a:r>
            </a:p>
          </p:txBody>
        </p:sp>
        <p:sp>
          <p:nvSpPr>
            <p:cNvPr id="19" name="Rectangle 18"/>
            <p:cNvSpPr/>
            <p:nvPr/>
          </p:nvSpPr>
          <p:spPr>
            <a:xfrm>
              <a:off x="4071459" y="1838498"/>
              <a:ext cx="2326883" cy="399186"/>
            </a:xfrm>
            <a:prstGeom prst="rect">
              <a:avLst/>
            </a:prstGeom>
          </p:spPr>
          <p:txBody>
            <a:bodyPr wrap="square" lIns="91316" tIns="45659" rIns="91316" bIns="45659" rtlCol="0">
              <a:spAutoFit/>
            </a:bodyPr>
            <a:lstStyle/>
            <a:p>
              <a:pPr rtl="0"/>
              <a:r>
                <a:rPr lang="fr" sz="2000">
                  <a:latin typeface="Calibri" pitchFamily="34" charset="0"/>
                  <a:cs typeface="Calibri" pitchFamily="34" charset="0"/>
                </a:rPr>
                <a:t>Centre OPD/DOTS</a:t>
              </a:r>
              <a:endParaRPr lang="en-US" sz="2000" dirty="0">
                <a:latin typeface="Calibri" pitchFamily="34" charset="0"/>
                <a:cs typeface="Calibri" pitchFamily="34" charset="0"/>
              </a:endParaRPr>
            </a:p>
          </p:txBody>
        </p:sp>
        <p:sp>
          <p:nvSpPr>
            <p:cNvPr id="21" name="Rectangle 20"/>
            <p:cNvSpPr/>
            <p:nvPr/>
          </p:nvSpPr>
          <p:spPr>
            <a:xfrm>
              <a:off x="8056713" y="1480837"/>
              <a:ext cx="2051775" cy="776818"/>
            </a:xfrm>
            <a:prstGeom prst="rect">
              <a:avLst/>
            </a:prstGeom>
          </p:spPr>
          <p:txBody>
            <a:bodyPr wrap="square" lIns="91316" tIns="45659" rIns="91316" bIns="45659" rtlCol="0">
              <a:spAutoFit/>
            </a:bodyPr>
            <a:lstStyle/>
            <a:p>
              <a:pPr rtl="0"/>
              <a:r>
                <a:rPr lang="fr" sz="2000">
                  <a:latin typeface="Calibri" pitchFamily="34" charset="0"/>
                  <a:cs typeface="Calibri" pitchFamily="34" charset="0"/>
                </a:rPr>
                <a:t>Laboratoire Xpert MTB/RIF</a:t>
              </a:r>
              <a:endParaRPr lang="en-US" sz="2000" dirty="0">
                <a:latin typeface="Calibri" pitchFamily="34" charset="0"/>
                <a:cs typeface="Calibri" pitchFamily="34" charset="0"/>
              </a:endParaRPr>
            </a:p>
          </p:txBody>
        </p:sp>
        <p:sp>
          <p:nvSpPr>
            <p:cNvPr id="26" name="Rectangle 25"/>
            <p:cNvSpPr/>
            <p:nvPr/>
          </p:nvSpPr>
          <p:spPr>
            <a:xfrm>
              <a:off x="8184307" y="4009914"/>
              <a:ext cx="2051775" cy="776818"/>
            </a:xfrm>
            <a:prstGeom prst="rect">
              <a:avLst/>
            </a:prstGeom>
          </p:spPr>
          <p:txBody>
            <a:bodyPr wrap="square" lIns="91316" tIns="45659" rIns="91316" bIns="45659" rtlCol="0">
              <a:spAutoFit/>
            </a:bodyPr>
            <a:lstStyle/>
            <a:p>
              <a:pPr rtl="0"/>
              <a:r>
                <a:rPr lang="fr" sz="2000">
                  <a:latin typeface="Calibri" pitchFamily="34" charset="0"/>
                  <a:cs typeface="Calibri" pitchFamily="34" charset="0"/>
                </a:rPr>
                <a:t>Laboratoire de culture/DST</a:t>
              </a:r>
            </a:p>
          </p:txBody>
        </p:sp>
        <p:sp>
          <p:nvSpPr>
            <p:cNvPr id="27" name="Curved Down Arrow 26"/>
            <p:cNvSpPr/>
            <p:nvPr/>
          </p:nvSpPr>
          <p:spPr bwMode="auto">
            <a:xfrm>
              <a:off x="5811357" y="2096900"/>
              <a:ext cx="2469144" cy="68081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16" tIns="45659" rIns="91316" bIns="45659" numCol="1" rtlCol="0" anchor="t" anchorCtr="0" compatLnSpc="1">
              <a:prstTxWarp prst="textNoShape">
                <a:avLst/>
              </a:prstTxWarp>
            </a:bodyPr>
            <a:lstStyle/>
            <a:p>
              <a:pPr defTabSz="1041581" rtl="0"/>
              <a:endParaRPr lang="en-US"/>
            </a:p>
          </p:txBody>
        </p:sp>
        <p:sp>
          <p:nvSpPr>
            <p:cNvPr id="28" name="Curved Down Arrow 27"/>
            <p:cNvSpPr/>
            <p:nvPr/>
          </p:nvSpPr>
          <p:spPr bwMode="auto">
            <a:xfrm rot="10800000">
              <a:off x="5688581" y="3283783"/>
              <a:ext cx="2619204" cy="68081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16" tIns="45659" rIns="91316" bIns="45659" numCol="1" rtlCol="0" anchor="t" anchorCtr="0" compatLnSpc="1">
              <a:prstTxWarp prst="textNoShape">
                <a:avLst/>
              </a:prstTxWarp>
            </a:bodyPr>
            <a:lstStyle/>
            <a:p>
              <a:pPr defTabSz="1041581" rtl="0"/>
              <a:endParaRPr lang="en-US"/>
            </a:p>
          </p:txBody>
        </p:sp>
        <p:sp>
          <p:nvSpPr>
            <p:cNvPr id="38" name="Right Arrow 37"/>
            <p:cNvSpPr/>
            <p:nvPr/>
          </p:nvSpPr>
          <p:spPr bwMode="auto">
            <a:xfrm rot="5400000">
              <a:off x="4559081" y="4168107"/>
              <a:ext cx="990671" cy="3410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16" tIns="45659" rIns="91316" bIns="45659" numCol="1" rtlCol="0" anchor="t" anchorCtr="0" compatLnSpc="1">
              <a:prstTxWarp prst="textNoShape">
                <a:avLst/>
              </a:prstTxWarp>
            </a:bodyPr>
            <a:lstStyle/>
            <a:p>
              <a:pPr defTabSz="1041581" rtl="0"/>
              <a:endParaRPr lang="en-US"/>
            </a:p>
          </p:txBody>
        </p:sp>
        <p:sp>
          <p:nvSpPr>
            <p:cNvPr id="40" name="Documents"/>
            <p:cNvSpPr>
              <a:spLocks noEditPoints="1" noChangeArrowheads="1"/>
            </p:cNvSpPr>
            <p:nvPr/>
          </p:nvSpPr>
          <p:spPr bwMode="auto">
            <a:xfrm>
              <a:off x="220541" y="6018214"/>
              <a:ext cx="420619" cy="54481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316" tIns="45659" rIns="91316" bIns="45659" numCol="1" rtlCol="0" anchor="t" anchorCtr="0" compatLnSpc="1">
              <a:prstTxWarp prst="textNoShape">
                <a:avLst/>
              </a:prstTxWarp>
            </a:bodyPr>
            <a:lstStyle/>
            <a:p>
              <a:pPr rtl="0"/>
              <a:endParaRPr lang="en-US"/>
            </a:p>
          </p:txBody>
        </p:sp>
        <p:sp>
          <p:nvSpPr>
            <p:cNvPr id="41" name="Rectangle 40"/>
            <p:cNvSpPr/>
            <p:nvPr/>
          </p:nvSpPr>
          <p:spPr>
            <a:xfrm>
              <a:off x="3820595" y="4879284"/>
              <a:ext cx="2326883" cy="399186"/>
            </a:xfrm>
            <a:prstGeom prst="rect">
              <a:avLst/>
            </a:prstGeom>
          </p:spPr>
          <p:txBody>
            <a:bodyPr wrap="square" lIns="91316" tIns="45659" rIns="91316" bIns="45659" rtlCol="0">
              <a:spAutoFit/>
            </a:bodyPr>
            <a:lstStyle/>
            <a:p>
              <a:pPr rtl="0"/>
              <a:r>
                <a:rPr lang="fr" sz="2000">
                  <a:latin typeface="Calibri" pitchFamily="34" charset="0"/>
                  <a:cs typeface="Calibri" pitchFamily="34" charset="0"/>
                </a:rPr>
                <a:t>Clinique DOTS/MDR</a:t>
              </a:r>
            </a:p>
          </p:txBody>
        </p:sp>
        <p:sp>
          <p:nvSpPr>
            <p:cNvPr id="42" name="TextBox 41"/>
            <p:cNvSpPr txBox="1"/>
            <p:nvPr/>
          </p:nvSpPr>
          <p:spPr>
            <a:xfrm>
              <a:off x="750293" y="4792915"/>
              <a:ext cx="804859" cy="313174"/>
            </a:xfrm>
            <a:prstGeom prst="rect">
              <a:avLst/>
            </a:prstGeom>
            <a:noFill/>
          </p:spPr>
          <p:txBody>
            <a:bodyPr wrap="square" lIns="91316" tIns="45659" rIns="91316" bIns="45659" rtlCol="0">
              <a:spAutoFit/>
            </a:bodyPr>
            <a:lstStyle/>
            <a:p>
              <a:pPr rtl="0"/>
              <a:r>
                <a:rPr lang="fr" sz="1400">
                  <a:latin typeface="Calibri" pitchFamily="34" charset="0"/>
                  <a:cs typeface="Calibri" pitchFamily="34" charset="0"/>
                </a:rPr>
                <a:t>Échantillon</a:t>
              </a:r>
              <a:endParaRPr lang="en-US" sz="1400" dirty="0">
                <a:latin typeface="Calibri" pitchFamily="34" charset="0"/>
                <a:cs typeface="Calibri" pitchFamily="34" charset="0"/>
              </a:endParaRPr>
            </a:p>
          </p:txBody>
        </p:sp>
        <p:sp>
          <p:nvSpPr>
            <p:cNvPr id="43" name="TextBox 42"/>
            <p:cNvSpPr txBox="1"/>
            <p:nvPr/>
          </p:nvSpPr>
          <p:spPr>
            <a:xfrm>
              <a:off x="793492" y="5448766"/>
              <a:ext cx="1471029" cy="313330"/>
            </a:xfrm>
            <a:prstGeom prst="rect">
              <a:avLst/>
            </a:prstGeom>
            <a:noFill/>
          </p:spPr>
          <p:txBody>
            <a:bodyPr wrap="square" lIns="91316" tIns="45659" rIns="91316" bIns="45659" rtlCol="0">
              <a:spAutoFit/>
            </a:bodyPr>
            <a:lstStyle/>
            <a:p>
              <a:pPr rtl="0"/>
              <a:r>
                <a:rPr lang="fr" sz="1400">
                  <a:latin typeface="Calibri" pitchFamily="34" charset="0"/>
                  <a:cs typeface="Calibri" pitchFamily="34" charset="0"/>
                </a:rPr>
                <a:t>Patient</a:t>
              </a:r>
              <a:endParaRPr lang="en-US" sz="1400" dirty="0">
                <a:latin typeface="Calibri" pitchFamily="34" charset="0"/>
                <a:cs typeface="Calibri" pitchFamily="34" charset="0"/>
              </a:endParaRPr>
            </a:p>
          </p:txBody>
        </p:sp>
        <p:sp>
          <p:nvSpPr>
            <p:cNvPr id="44" name="TextBox 43"/>
            <p:cNvSpPr txBox="1"/>
            <p:nvPr/>
          </p:nvSpPr>
          <p:spPr>
            <a:xfrm>
              <a:off x="795765" y="6063766"/>
              <a:ext cx="804859" cy="313174"/>
            </a:xfrm>
            <a:prstGeom prst="rect">
              <a:avLst/>
            </a:prstGeom>
            <a:noFill/>
          </p:spPr>
          <p:txBody>
            <a:bodyPr wrap="square" lIns="91316" tIns="45659" rIns="91316" bIns="45659" rtlCol="0">
              <a:spAutoFit/>
            </a:bodyPr>
            <a:lstStyle/>
            <a:p>
              <a:pPr rtl="0"/>
              <a:r>
                <a:rPr lang="fr" sz="1400">
                  <a:latin typeface="Calibri" pitchFamily="34" charset="0"/>
                  <a:cs typeface="Calibri" pitchFamily="34" charset="0"/>
                </a:rPr>
                <a:t>Résultat</a:t>
              </a:r>
            </a:p>
          </p:txBody>
        </p:sp>
        <p:sp>
          <p:nvSpPr>
            <p:cNvPr id="45" name="TextBox 44"/>
            <p:cNvSpPr txBox="1"/>
            <p:nvPr/>
          </p:nvSpPr>
          <p:spPr>
            <a:xfrm>
              <a:off x="5224939" y="3973558"/>
              <a:ext cx="334134" cy="399186"/>
            </a:xfrm>
            <a:prstGeom prst="rect">
              <a:avLst/>
            </a:prstGeom>
          </p:spPr>
          <p:style>
            <a:lnRef idx="1">
              <a:schemeClr val="accent2"/>
            </a:lnRef>
            <a:fillRef idx="3">
              <a:schemeClr val="accent2"/>
            </a:fillRef>
            <a:effectRef idx="2">
              <a:schemeClr val="accent2"/>
            </a:effectRef>
            <a:fontRef idx="minor">
              <a:schemeClr val="lt1"/>
            </a:fontRef>
          </p:style>
          <p:txBody>
            <a:bodyPr wrap="square" lIns="91316" tIns="45659" rIns="91316" bIns="45659" rtlCol="0">
              <a:spAutoFit/>
            </a:bodyPr>
            <a:lstStyle/>
            <a:p>
              <a:pPr rtl="0"/>
              <a:r>
                <a:rPr lang="fr" sz="2000">
                  <a:solidFill>
                    <a:srgbClr val="FFFF00"/>
                  </a:solidFill>
                  <a:latin typeface="Calibri" pitchFamily="34" charset="0"/>
                  <a:cs typeface="Calibri" pitchFamily="34" charset="0"/>
                </a:rPr>
                <a:t>4</a:t>
              </a:r>
              <a:endParaRPr lang="en-US" sz="2000" dirty="0">
                <a:solidFill>
                  <a:srgbClr val="FFFF00"/>
                </a:solidFill>
                <a:latin typeface="Calibri" pitchFamily="34" charset="0"/>
                <a:cs typeface="Calibri" pitchFamily="34" charset="0"/>
              </a:endParaRPr>
            </a:p>
          </p:txBody>
        </p:sp>
        <p:sp>
          <p:nvSpPr>
            <p:cNvPr id="46" name="TextBox 45"/>
            <p:cNvSpPr txBox="1"/>
            <p:nvPr/>
          </p:nvSpPr>
          <p:spPr>
            <a:xfrm>
              <a:off x="7436992" y="3270167"/>
              <a:ext cx="341042" cy="399186"/>
            </a:xfrm>
            <a:prstGeom prst="rect">
              <a:avLst/>
            </a:prstGeom>
          </p:spPr>
          <p:style>
            <a:lnRef idx="1">
              <a:schemeClr val="accent2"/>
            </a:lnRef>
            <a:fillRef idx="3">
              <a:schemeClr val="accent2"/>
            </a:fillRef>
            <a:effectRef idx="2">
              <a:schemeClr val="accent2"/>
            </a:effectRef>
            <a:fontRef idx="minor">
              <a:schemeClr val="lt1"/>
            </a:fontRef>
          </p:style>
          <p:txBody>
            <a:bodyPr wrap="square" lIns="91316" tIns="45659" rIns="91316" bIns="45659" rtlCol="0">
              <a:spAutoFit/>
            </a:bodyPr>
            <a:lstStyle/>
            <a:p>
              <a:pPr rtl="0"/>
              <a:r>
                <a:rPr lang="fr" sz="2000">
                  <a:solidFill>
                    <a:srgbClr val="FFFF00"/>
                  </a:solidFill>
                  <a:latin typeface="Calibri" pitchFamily="34" charset="0"/>
                  <a:cs typeface="Calibri" pitchFamily="34" charset="0"/>
                </a:rPr>
                <a:t>3</a:t>
              </a:r>
              <a:endParaRPr lang="en-US" sz="2000" dirty="0">
                <a:solidFill>
                  <a:srgbClr val="FFFF00"/>
                </a:solidFill>
                <a:latin typeface="Calibri" pitchFamily="34" charset="0"/>
                <a:cs typeface="Calibri" pitchFamily="34" charset="0"/>
              </a:endParaRPr>
            </a:p>
          </p:txBody>
        </p:sp>
        <p:sp>
          <p:nvSpPr>
            <p:cNvPr id="47" name="TextBox 46"/>
            <p:cNvSpPr txBox="1"/>
            <p:nvPr/>
          </p:nvSpPr>
          <p:spPr>
            <a:xfrm>
              <a:off x="6359913" y="1638905"/>
              <a:ext cx="341042" cy="399186"/>
            </a:xfrm>
            <a:prstGeom prst="rect">
              <a:avLst/>
            </a:prstGeom>
          </p:spPr>
          <p:style>
            <a:lnRef idx="1">
              <a:schemeClr val="accent2"/>
            </a:lnRef>
            <a:fillRef idx="3">
              <a:schemeClr val="accent2"/>
            </a:fillRef>
            <a:effectRef idx="2">
              <a:schemeClr val="accent2"/>
            </a:effectRef>
            <a:fontRef idx="minor">
              <a:schemeClr val="lt1"/>
            </a:fontRef>
          </p:style>
          <p:txBody>
            <a:bodyPr wrap="square" lIns="91316" tIns="45659" rIns="91316" bIns="45659" rtlCol="0">
              <a:spAutoFit/>
            </a:bodyPr>
            <a:lstStyle/>
            <a:p>
              <a:pPr rtl="0"/>
              <a:r>
                <a:rPr lang="fr" sz="2000">
                  <a:solidFill>
                    <a:srgbClr val="FFFF00"/>
                  </a:solidFill>
                  <a:latin typeface="Calibri" pitchFamily="34" charset="0"/>
                  <a:cs typeface="Calibri" pitchFamily="34" charset="0"/>
                </a:rPr>
                <a:t>2</a:t>
              </a:r>
              <a:endParaRPr lang="en-US" sz="2000" dirty="0">
                <a:solidFill>
                  <a:srgbClr val="FFFF00"/>
                </a:solidFill>
                <a:latin typeface="Calibri" pitchFamily="34" charset="0"/>
                <a:cs typeface="Calibri" pitchFamily="34" charset="0"/>
              </a:endParaRPr>
            </a:p>
          </p:txBody>
        </p:sp>
        <p:sp>
          <p:nvSpPr>
            <p:cNvPr id="48" name="TextBox 47"/>
            <p:cNvSpPr txBox="1"/>
            <p:nvPr/>
          </p:nvSpPr>
          <p:spPr>
            <a:xfrm>
              <a:off x="2748800" y="1919889"/>
              <a:ext cx="347861" cy="399186"/>
            </a:xfrm>
            <a:prstGeom prst="rect">
              <a:avLst/>
            </a:prstGeom>
          </p:spPr>
          <p:style>
            <a:lnRef idx="1">
              <a:schemeClr val="accent2"/>
            </a:lnRef>
            <a:fillRef idx="3">
              <a:schemeClr val="accent2"/>
            </a:fillRef>
            <a:effectRef idx="2">
              <a:schemeClr val="accent2"/>
            </a:effectRef>
            <a:fontRef idx="minor">
              <a:schemeClr val="lt1"/>
            </a:fontRef>
          </p:style>
          <p:txBody>
            <a:bodyPr wrap="square" lIns="91316" tIns="45659" rIns="91316" bIns="45659" rtlCol="0">
              <a:spAutoFit/>
            </a:bodyPr>
            <a:lstStyle/>
            <a:p>
              <a:pPr rtl="0"/>
              <a:r>
                <a:rPr lang="fr" sz="2000">
                  <a:solidFill>
                    <a:srgbClr val="FFFF00"/>
                  </a:solidFill>
                  <a:latin typeface="Calibri" pitchFamily="34" charset="0"/>
                  <a:cs typeface="Calibri" pitchFamily="34" charset="0"/>
                </a:rPr>
                <a:t>1</a:t>
              </a:r>
              <a:endParaRPr lang="en-US" sz="2000" dirty="0">
                <a:solidFill>
                  <a:srgbClr val="FFFF00"/>
                </a:solidFill>
                <a:latin typeface="Calibri" pitchFamily="34" charset="0"/>
                <a:cs typeface="Calibri" pitchFamily="34" charset="0"/>
              </a:endParaRPr>
            </a:p>
          </p:txBody>
        </p:sp>
        <p:sp>
          <p:nvSpPr>
            <p:cNvPr id="49" name="TextBox 48"/>
            <p:cNvSpPr txBox="1"/>
            <p:nvPr/>
          </p:nvSpPr>
          <p:spPr>
            <a:xfrm>
              <a:off x="6147476" y="4193200"/>
              <a:ext cx="341042" cy="399186"/>
            </a:xfrm>
            <a:prstGeom prst="rect">
              <a:avLst/>
            </a:prstGeom>
          </p:spPr>
          <p:style>
            <a:lnRef idx="1">
              <a:schemeClr val="accent2"/>
            </a:lnRef>
            <a:fillRef idx="3">
              <a:schemeClr val="accent2"/>
            </a:fillRef>
            <a:effectRef idx="2">
              <a:schemeClr val="accent2"/>
            </a:effectRef>
            <a:fontRef idx="minor">
              <a:schemeClr val="lt1"/>
            </a:fontRef>
          </p:style>
          <p:txBody>
            <a:bodyPr wrap="square" lIns="91316" tIns="45659" rIns="91316" bIns="45659" rtlCol="0">
              <a:spAutoFit/>
            </a:bodyPr>
            <a:lstStyle/>
            <a:p>
              <a:pPr rtl="0"/>
              <a:r>
                <a:rPr lang="fr" sz="2000">
                  <a:solidFill>
                    <a:srgbClr val="FFFF00"/>
                  </a:solidFill>
                  <a:latin typeface="Calibri" pitchFamily="34" charset="0"/>
                  <a:cs typeface="Calibri" pitchFamily="34" charset="0"/>
                </a:rPr>
                <a:t>5</a:t>
              </a:r>
              <a:endParaRPr lang="en-US" sz="2000" dirty="0">
                <a:solidFill>
                  <a:srgbClr val="FFFF00"/>
                </a:solidFill>
                <a:latin typeface="Calibri" pitchFamily="34" charset="0"/>
                <a:cs typeface="Calibri" pitchFamily="34" charset="0"/>
              </a:endParaRPr>
            </a:p>
          </p:txBody>
        </p:sp>
        <p:sp>
          <p:nvSpPr>
            <p:cNvPr id="50" name="TextBox 49"/>
            <p:cNvSpPr txBox="1"/>
            <p:nvPr/>
          </p:nvSpPr>
          <p:spPr>
            <a:xfrm>
              <a:off x="5709239" y="6177346"/>
              <a:ext cx="361504" cy="399186"/>
            </a:xfrm>
            <a:prstGeom prst="rect">
              <a:avLst/>
            </a:prstGeom>
          </p:spPr>
          <p:style>
            <a:lnRef idx="1">
              <a:schemeClr val="accent2"/>
            </a:lnRef>
            <a:fillRef idx="3">
              <a:schemeClr val="accent2"/>
            </a:fillRef>
            <a:effectRef idx="2">
              <a:schemeClr val="accent2"/>
            </a:effectRef>
            <a:fontRef idx="minor">
              <a:schemeClr val="lt1"/>
            </a:fontRef>
          </p:style>
          <p:txBody>
            <a:bodyPr wrap="square" lIns="91316" tIns="45659" rIns="91316" bIns="45659" rtlCol="0">
              <a:spAutoFit/>
            </a:bodyPr>
            <a:lstStyle/>
            <a:p>
              <a:pPr rtl="0"/>
              <a:r>
                <a:rPr lang="fr" sz="2000">
                  <a:solidFill>
                    <a:srgbClr val="FFFF00"/>
                  </a:solidFill>
                  <a:latin typeface="Calibri" pitchFamily="34" charset="0"/>
                  <a:cs typeface="Calibri" pitchFamily="34" charset="0"/>
                </a:rPr>
                <a:t>6</a:t>
              </a:r>
              <a:endParaRPr lang="en-US" sz="2000" dirty="0">
                <a:solidFill>
                  <a:srgbClr val="FFFF00"/>
                </a:solidFill>
                <a:latin typeface="Calibri" pitchFamily="34" charset="0"/>
                <a:cs typeface="Calibri" pitchFamily="34" charset="0"/>
              </a:endParaRPr>
            </a:p>
          </p:txBody>
        </p:sp>
        <p:sp>
          <p:nvSpPr>
            <p:cNvPr id="53" name="Documents"/>
            <p:cNvSpPr>
              <a:spLocks noEditPoints="1" noChangeArrowheads="1"/>
            </p:cNvSpPr>
            <p:nvPr/>
          </p:nvSpPr>
          <p:spPr bwMode="auto">
            <a:xfrm>
              <a:off x="6805541" y="5619526"/>
              <a:ext cx="597344" cy="78082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316" tIns="45659" rIns="91316" bIns="45659" numCol="1" rtlCol="0" anchor="t" anchorCtr="0" compatLnSpc="1">
              <a:prstTxWarp prst="textNoShape">
                <a:avLst/>
              </a:prstTxWarp>
            </a:bodyPr>
            <a:lstStyle/>
            <a:p>
              <a:pPr rtl="0"/>
              <a:endParaRPr lang="en-US"/>
            </a:p>
          </p:txBody>
        </p:sp>
        <p:sp>
          <p:nvSpPr>
            <p:cNvPr id="55" name="Curved Down Arrow 54"/>
            <p:cNvSpPr/>
            <p:nvPr/>
          </p:nvSpPr>
          <p:spPr bwMode="auto">
            <a:xfrm>
              <a:off x="5915942" y="4575779"/>
              <a:ext cx="2469144" cy="68081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16" tIns="45659" rIns="91316" bIns="45659" numCol="1" rtlCol="0" anchor="t" anchorCtr="0" compatLnSpc="1">
              <a:prstTxWarp prst="textNoShape">
                <a:avLst/>
              </a:prstTxWarp>
            </a:bodyPr>
            <a:lstStyle/>
            <a:p>
              <a:pPr defTabSz="1041581" rtl="0"/>
              <a:endParaRPr lang="en-US"/>
            </a:p>
          </p:txBody>
        </p:sp>
        <p:sp>
          <p:nvSpPr>
            <p:cNvPr id="56" name="Curved Down Arrow 55"/>
            <p:cNvSpPr/>
            <p:nvPr/>
          </p:nvSpPr>
          <p:spPr bwMode="auto">
            <a:xfrm rot="10800000">
              <a:off x="5793165" y="5762661"/>
              <a:ext cx="2619204" cy="68081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16" tIns="45659" rIns="91316" bIns="45659" numCol="1" rtlCol="0" anchor="t" anchorCtr="0" compatLnSpc="1">
              <a:prstTxWarp prst="textNoShape">
                <a:avLst/>
              </a:prstTxWarp>
            </a:bodyPr>
            <a:lstStyle/>
            <a:p>
              <a:pPr defTabSz="1041581" rtl="0"/>
              <a:endParaRPr lang="en-US"/>
            </a:p>
          </p:txBody>
        </p:sp>
        <p:pic>
          <p:nvPicPr>
            <p:cNvPr id="1026" name="Picture 2" descr="https://encrypted-tbn3.gstatic.com/images?q=tbn:ANd9GcRKxj2v6hik7eLCG_3v_uokknjXDwxb7aMgVqef27mlJbaMozF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2524" y="2632819"/>
              <a:ext cx="927206" cy="9254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5" descr="migit"/>
            <p:cNvPicPr>
              <a:picLocks noChangeAspect="1" noChangeArrowheads="1"/>
            </p:cNvPicPr>
            <p:nvPr/>
          </p:nvPicPr>
          <p:blipFill>
            <a:blip r:embed="rId5" cstate="email">
              <a:extLst>
                <a:ext uri="{28A0092B-C50C-407E-A947-70E740481C1C}">
                  <a14:useLocalDpi xmlns:a14="http://schemas.microsoft.com/office/drawing/2010/main" val="0"/>
                </a:ext>
              </a:extLst>
            </a:blip>
            <a:srcRect l="11600" t="20100" r="11200" b="4350"/>
            <a:stretch>
              <a:fillRect/>
            </a:stretch>
          </p:blipFill>
          <p:spPr bwMode="auto">
            <a:xfrm>
              <a:off x="8546890" y="4823248"/>
              <a:ext cx="961363" cy="151049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www.clker.com/cliparts/9/5/Z/y/0/z/man-walking-moving-md.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9794" r="27719" b="22945"/>
            <a:stretch/>
          </p:blipFill>
          <p:spPr bwMode="auto">
            <a:xfrm>
              <a:off x="3096662" y="2442543"/>
              <a:ext cx="520110" cy="941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7" name="Picture 4" descr="http://www.clker.com/cliparts/9/5/Z/y/0/z/man-walking-moving-md.pn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9794" r="27719" b="22945"/>
            <a:stretch/>
          </p:blipFill>
          <p:spPr bwMode="auto">
            <a:xfrm>
              <a:off x="4392620" y="3846486"/>
              <a:ext cx="491276" cy="8893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8" name="Picture 4" descr="http://www.clker.com/cliparts/9/5/Z/y/0/z/man-walking-moving-md.pn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29794" r="27719" b="22945"/>
            <a:stretch/>
          </p:blipFill>
          <p:spPr bwMode="auto">
            <a:xfrm>
              <a:off x="238730" y="5288265"/>
              <a:ext cx="403777" cy="730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thumb9.shutterstock.com/thumb_large/66095/66095,1300943903,7/stock-photo-pathology-test-sample-jar-containing-a-urine-specimen-73808767.jpg"/>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7305" t="2381" r="44934" b="17044"/>
            <a:stretch/>
          </p:blipFill>
          <p:spPr bwMode="auto">
            <a:xfrm>
              <a:off x="2172438" y="2488184"/>
              <a:ext cx="682083" cy="8958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9" name="Picture 6" descr="http://thumb9.shutterstock.com/thumb_large/66095/66095,1300943903,7/stock-photo-pathology-test-sample-jar-containing-a-urine-specimen-73808767.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7305" t="2381" r="44934" b="17044"/>
            <a:stretch/>
          </p:blipFill>
          <p:spPr bwMode="auto">
            <a:xfrm>
              <a:off x="6726796" y="2196835"/>
              <a:ext cx="585810" cy="769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0" name="Picture 6" descr="http://thumb9.shutterstock.com/thumb_large/66095/66095,1300943903,7/stock-photo-pathology-test-sample-jar-containing-a-urine-specimen-73808767.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7305" t="2381" r="44934" b="17044"/>
            <a:stretch/>
          </p:blipFill>
          <p:spPr bwMode="auto">
            <a:xfrm>
              <a:off x="6817075" y="4660102"/>
              <a:ext cx="585810" cy="769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 name="Picture 6" descr="http://thumb9.shutterstock.com/thumb_large/66095/66095,1300943903,7/stock-photo-pathology-test-sample-jar-containing-a-urine-specimen-73808767.jpg"/>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l="7305" t="2381" r="44934" b="17044"/>
            <a:stretch/>
          </p:blipFill>
          <p:spPr bwMode="auto">
            <a:xfrm>
              <a:off x="198810" y="4592387"/>
              <a:ext cx="483615" cy="6352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4" name="Picture 53" descr="Xpert cartridge crop"/>
            <p:cNvPicPr/>
            <p:nvPr/>
          </p:nvPicPr>
          <p:blipFill>
            <a:blip r:embed="rId12" cstate="print"/>
            <a:srcRect/>
            <a:stretch>
              <a:fillRect/>
            </a:stretch>
          </p:blipFill>
          <p:spPr bwMode="auto">
            <a:xfrm>
              <a:off x="8482851" y="2349698"/>
              <a:ext cx="1089440" cy="1473544"/>
            </a:xfrm>
            <a:prstGeom prst="rect">
              <a:avLst/>
            </a:prstGeom>
            <a:noFill/>
            <a:ln w="9525">
              <a:noFill/>
              <a:miter lim="800000"/>
              <a:headEnd/>
              <a:tailEnd/>
            </a:ln>
          </p:spPr>
        </p:pic>
      </p:grpSp>
      <p:grpSp>
        <p:nvGrpSpPr>
          <p:cNvPr id="62" name="Group 61"/>
          <p:cNvGrpSpPr/>
          <p:nvPr/>
        </p:nvGrpSpPr>
        <p:grpSpPr>
          <a:xfrm>
            <a:off x="12109" y="859022"/>
            <a:ext cx="7373767" cy="1040670"/>
            <a:chOff x="11222" y="413477"/>
            <a:chExt cx="6833849" cy="946064"/>
          </a:xfrm>
        </p:grpSpPr>
        <p:sp>
          <p:nvSpPr>
            <p:cNvPr id="63" name="TextBox 62"/>
            <p:cNvSpPr txBox="1"/>
            <p:nvPr/>
          </p:nvSpPr>
          <p:spPr>
            <a:xfrm>
              <a:off x="1160294" y="984862"/>
              <a:ext cx="5684777" cy="367724"/>
            </a:xfrm>
            <a:prstGeom prst="rect">
              <a:avLst/>
            </a:prstGeom>
          </p:spPr>
          <p:style>
            <a:lnRef idx="1">
              <a:schemeClr val="accent2"/>
            </a:lnRef>
            <a:fillRef idx="2">
              <a:schemeClr val="accent2"/>
            </a:fillRef>
            <a:effectRef idx="1">
              <a:schemeClr val="accent2"/>
            </a:effectRef>
            <a:fontRef idx="minor">
              <a:schemeClr val="dk1"/>
            </a:fontRef>
          </p:style>
          <p:txBody>
            <a:bodyPr wrap="non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directrices du </a:t>
              </a:r>
              <a:r>
                <a:rPr lang="fr" sz="2000" dirty="0" smtClean="0">
                  <a:solidFill>
                    <a:srgbClr val="FF0000"/>
                  </a:solidFill>
                  <a:latin typeface="Calibri" pitchFamily="34" charset="0"/>
                  <a:cs typeface="Calibri" pitchFamily="34" charset="0"/>
                </a:rPr>
                <a:t>PNT </a:t>
              </a:r>
              <a:r>
                <a:rPr lang="fr" sz="2000" dirty="0">
                  <a:solidFill>
                    <a:srgbClr val="FF0000"/>
                  </a:solidFill>
                  <a:latin typeface="Calibri" pitchFamily="34" charset="0"/>
                  <a:cs typeface="Calibri" pitchFamily="34" charset="0"/>
                </a:rPr>
                <a:t>de votre pays</a:t>
              </a:r>
            </a:p>
          </p:txBody>
        </p:sp>
        <p:pic>
          <p:nvPicPr>
            <p:cNvPr id="64" name="Picture 2" descr="C:\Users\heidialb\AppData\Local\Microsoft\Windows\Temporary Internet Files\Content.IE5\1BNGYPPH\MC900442141[1].png"/>
            <p:cNvPicPr>
              <a:picLocks noChangeAspect="1" noChangeArrowheads="1"/>
            </p:cNvPicPr>
            <p:nvPr/>
          </p:nvPicPr>
          <p:blipFill>
            <a:blip r:embed="rId13" cstate="print"/>
            <a:srcRect/>
            <a:stretch>
              <a:fillRect/>
            </a:stretch>
          </p:blipFill>
          <p:spPr bwMode="auto">
            <a:xfrm>
              <a:off x="11222" y="413477"/>
              <a:ext cx="1031875" cy="946064"/>
            </a:xfrm>
            <a:prstGeom prst="rect">
              <a:avLst/>
            </a:prstGeom>
            <a:noFill/>
          </p:spPr>
        </p:pic>
      </p:grpSp>
    </p:spTree>
    <p:extLst>
      <p:ext uri="{BB962C8B-B14F-4D97-AF65-F5344CB8AC3E}">
        <p14:creationId xmlns:p14="http://schemas.microsoft.com/office/powerpoint/2010/main" val="3484075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rtl="0"/>
            <a:r>
              <a:rPr lang="fr"/>
              <a:t>Sommaire</a:t>
            </a:r>
            <a:endParaRPr lang="en-US" dirty="0">
              <a:solidFill>
                <a:srgbClr val="FF0000"/>
              </a:solidFill>
            </a:endParaRPr>
          </a:p>
        </p:txBody>
      </p:sp>
      <p:sp>
        <p:nvSpPr>
          <p:cNvPr id="3" name="Content Placeholder 2"/>
          <p:cNvSpPr>
            <a:spLocks noGrp="1"/>
          </p:cNvSpPr>
          <p:nvPr>
            <p:ph idx="1"/>
          </p:nvPr>
        </p:nvSpPr>
        <p:spPr>
          <a:xfrm>
            <a:off x="303759" y="1899692"/>
            <a:ext cx="10168855" cy="4118642"/>
          </a:xfrm>
        </p:spPr>
        <p:txBody>
          <a:bodyPr rtlCol="0">
            <a:noAutofit/>
          </a:bodyPr>
          <a:lstStyle/>
          <a:p>
            <a:pPr marL="424546" indent="-424546" defTabSz="1133849" rtl="0">
              <a:spcBef>
                <a:spcPts val="653"/>
              </a:spcBef>
            </a:pPr>
            <a:r>
              <a:rPr lang="fr" sz="2400">
                <a:latin typeface="Calibri" panose="020F0502020204030204" pitchFamily="34" charset="0"/>
                <a:cs typeface="Calibri" panose="020F0502020204030204" pitchFamily="34" charset="0"/>
              </a:rPr>
              <a:t>Le Xpert MTB/RIF peut diagnostiquer rapidement et avec précision la tuberculose et la résistance à la rifampicine, mais ne peut pas être utilisé pour le test de suivi (le suivi) des patients sous traitement</a:t>
            </a:r>
          </a:p>
          <a:p>
            <a:pPr marL="424546" indent="-424546" defTabSz="1133849" rtl="0">
              <a:spcBef>
                <a:spcPts val="653"/>
              </a:spcBef>
            </a:pPr>
            <a:r>
              <a:rPr lang="fr" sz="2400">
                <a:latin typeface="Calibri" panose="020F0502020204030204" pitchFamily="34" charset="0"/>
                <a:cs typeface="Calibri" panose="020F0502020204030204" pitchFamily="34" charset="0"/>
              </a:rPr>
              <a:t>La collecte des échantillons de bonne qualité est essentielle pour un bon diagnostic, à l’aide du test Xpert et des autres tests de laboratoire.</a:t>
            </a:r>
          </a:p>
          <a:p>
            <a:pPr marL="424546" indent="-424546" defTabSz="1133849" rtl="0">
              <a:spcBef>
                <a:spcPts val="653"/>
              </a:spcBef>
            </a:pPr>
            <a:r>
              <a:rPr lang="fr" sz="2400">
                <a:latin typeface="Calibri" panose="020F0502020204030204" pitchFamily="34" charset="0"/>
                <a:cs typeface="Calibri" panose="020F0502020204030204" pitchFamily="34" charset="0"/>
              </a:rPr>
              <a:t>Collectez un seul spécimen d’expectoration pour le test Xpert MTB/RIF (répétez en cas d’erreur, des résultats non valides ou pas de résultat)</a:t>
            </a:r>
          </a:p>
          <a:p>
            <a:pPr marL="715737" lvl="1" indent="-424546" defTabSz="1133849" rtl="0">
              <a:spcBef>
                <a:spcPts val="653"/>
              </a:spcBef>
            </a:pPr>
            <a:r>
              <a:rPr lang="fr" sz="2400">
                <a:latin typeface="Calibri" panose="020F0502020204030204" pitchFamily="34" charset="0"/>
                <a:cs typeface="Calibri" panose="020F0502020204030204" pitchFamily="34" charset="0"/>
              </a:rPr>
              <a:t>Xpert est plus sensible que la microscopie des frottis</a:t>
            </a:r>
          </a:p>
          <a:p>
            <a:pPr marL="715737" lvl="1" indent="-424546" defTabSz="1133849" rtl="0">
              <a:spcBef>
                <a:spcPts val="653"/>
              </a:spcBef>
            </a:pPr>
            <a:r>
              <a:rPr lang="fr" sz="2400">
                <a:latin typeface="Calibri" panose="020F0502020204030204" pitchFamily="34" charset="0"/>
                <a:cs typeface="Calibri" panose="020F0502020204030204" pitchFamily="34" charset="0"/>
              </a:rPr>
              <a:t>L’évaluation du risque est une importante étape préliminaire à l’envoi des échantillons en vue d’être testés</a:t>
            </a:r>
            <a:endParaRPr lang="en-US" sz="2400" b="1" dirty="0">
              <a:latin typeface="Calibri" panose="020F0502020204030204" pitchFamily="34" charset="0"/>
              <a:cs typeface="Calibri" panose="020F0502020204030204" pitchFamily="34" charset="0"/>
            </a:endParaRPr>
          </a:p>
          <a:p>
            <a:pPr rtl="0">
              <a:spcBef>
                <a:spcPts val="653"/>
              </a:spcBef>
              <a:buFont typeface="Arial" pitchFamily="34" charset="0"/>
              <a:buChar char="•"/>
            </a:pPr>
            <a:endParaRPr lang="en-US" sz="2400" b="1" dirty="0">
              <a:latin typeface="Calibri" panose="020F0502020204030204" pitchFamily="34" charset="0"/>
              <a:cs typeface="Calibri" panose="020F0502020204030204" pitchFamily="34" charset="0"/>
            </a:endParaRPr>
          </a:p>
        </p:txBody>
      </p:sp>
      <p:grpSp>
        <p:nvGrpSpPr>
          <p:cNvPr id="8" name="Group 7"/>
          <p:cNvGrpSpPr/>
          <p:nvPr/>
        </p:nvGrpSpPr>
        <p:grpSpPr>
          <a:xfrm>
            <a:off x="3904159" y="171500"/>
            <a:ext cx="6048672" cy="1628632"/>
            <a:chOff x="3554942" y="126043"/>
            <a:chExt cx="5605779" cy="1480575"/>
          </a:xfrm>
        </p:grpSpPr>
        <p:sp>
          <p:nvSpPr>
            <p:cNvPr id="4" name="TextBox 3"/>
            <p:cNvSpPr txBox="1"/>
            <p:nvPr/>
          </p:nvSpPr>
          <p:spPr>
            <a:xfrm>
              <a:off x="3554942" y="1238894"/>
              <a:ext cx="5605779" cy="367724"/>
            </a:xfrm>
            <a:prstGeom prst="rect">
              <a:avLst/>
            </a:prstGeom>
          </p:spPr>
          <p:style>
            <a:lnRef idx="1">
              <a:schemeClr val="accent2"/>
            </a:lnRef>
            <a:fillRef idx="2">
              <a:schemeClr val="accent2"/>
            </a:fillRef>
            <a:effectRef idx="1">
              <a:schemeClr val="accent2"/>
            </a:effectRef>
            <a:fontRef idx="minor">
              <a:schemeClr val="dk1"/>
            </a:fontRef>
          </p:style>
          <p:txBody>
            <a:bodyPr wrap="square" lIns="95784" tIns="47892" rIns="95784" bIns="47892" rtlCol="0">
              <a:spAutoFit/>
            </a:bodyPr>
            <a:lstStyle/>
            <a:p>
              <a:pPr rtl="0"/>
              <a:r>
                <a:rPr lang="fr" sz="2000" dirty="0">
                  <a:solidFill>
                    <a:srgbClr val="FF0000"/>
                  </a:solidFill>
                  <a:latin typeface="Calibri" pitchFamily="34" charset="0"/>
                  <a:cs typeface="Calibri" pitchFamily="34" charset="0"/>
                </a:rPr>
                <a:t>Adaptez </a:t>
              </a:r>
              <a:r>
                <a:rPr lang="fr" sz="2000" dirty="0" smtClean="0">
                  <a:solidFill>
                    <a:srgbClr val="FF0000"/>
                  </a:solidFill>
                  <a:latin typeface="Calibri" pitchFamily="34" charset="0"/>
                  <a:cs typeface="Calibri" pitchFamily="34" charset="0"/>
                </a:rPr>
                <a:t>selon </a:t>
              </a:r>
              <a:r>
                <a:rPr lang="fr" sz="2000" dirty="0">
                  <a:solidFill>
                    <a:srgbClr val="FF0000"/>
                  </a:solidFill>
                  <a:latin typeface="Calibri" pitchFamily="34" charset="0"/>
                  <a:cs typeface="Calibri" pitchFamily="34" charset="0"/>
                </a:rPr>
                <a:t>les lignes directrices du PNT de votre pays</a:t>
              </a:r>
            </a:p>
          </p:txBody>
        </p:sp>
        <p:pic>
          <p:nvPicPr>
            <p:cNvPr id="5"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7924436" y="126043"/>
              <a:ext cx="1031875" cy="946064"/>
            </a:xfrm>
            <a:prstGeom prst="rect">
              <a:avLst/>
            </a:prstGeom>
            <a:noFill/>
          </p:spPr>
        </p:pic>
      </p:grpSp>
    </p:spTree>
    <p:extLst>
      <p:ext uri="{BB962C8B-B14F-4D97-AF65-F5344CB8AC3E}">
        <p14:creationId xmlns:p14="http://schemas.microsoft.com/office/powerpoint/2010/main" val="2724253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rtl="0"/>
            <a:r>
              <a:rPr lang="fr"/>
              <a:t>Résumé (suite)</a:t>
            </a:r>
            <a:endParaRPr lang="en-US" dirty="0">
              <a:solidFill>
                <a:srgbClr val="FF0000"/>
              </a:solidFill>
            </a:endParaRPr>
          </a:p>
        </p:txBody>
      </p:sp>
      <p:sp>
        <p:nvSpPr>
          <p:cNvPr id="3" name="Content Placeholder 2"/>
          <p:cNvSpPr>
            <a:spLocks noGrp="1"/>
          </p:cNvSpPr>
          <p:nvPr>
            <p:ph idx="1"/>
          </p:nvPr>
        </p:nvSpPr>
        <p:spPr>
          <a:xfrm>
            <a:off x="447775" y="2115716"/>
            <a:ext cx="9619774" cy="3952503"/>
          </a:xfrm>
        </p:spPr>
        <p:txBody>
          <a:bodyPr rtlCol="0">
            <a:noAutofit/>
          </a:bodyPr>
          <a:lstStyle/>
          <a:p>
            <a:pPr marL="424546" indent="-424546" defTabSz="1133849" rtl="0">
              <a:spcBef>
                <a:spcPts val="653"/>
              </a:spcBef>
            </a:pPr>
            <a:r>
              <a:rPr lang="fr" sz="2400">
                <a:latin typeface="Calibri" panose="020F0502020204030204" pitchFamily="34" charset="0"/>
                <a:cs typeface="Calibri" panose="020F0502020204030204" pitchFamily="34" charset="0"/>
              </a:rPr>
              <a:t>Pour les patients ayant une résistance à la rifampicine détectée par le Xpert MTB/RIF, prescrivez immédiatement un schéma thérapeutique contre la tuberculeuse MR, comprenant des isoniazides, et prélevez un autre spécimen pour le DST ultérieur afin de déterminer le profil complet de résistance. </a:t>
            </a:r>
          </a:p>
          <a:p>
            <a:pPr marL="424546" indent="-424546" defTabSz="1133849" rtl="0">
              <a:spcBef>
                <a:spcPts val="653"/>
              </a:spcBef>
            </a:pPr>
            <a:r>
              <a:rPr lang="fr" sz="2400">
                <a:latin typeface="Calibri" panose="020F0502020204030204" pitchFamily="34" charset="0"/>
                <a:cs typeface="Calibri" panose="020F0502020204030204" pitchFamily="34" charset="0"/>
              </a:rPr>
              <a:t>Alors que le Xpert MTB/RIF est en mesure de fournir rapidement des résultats, il faut avoir en place des systèmes pour un envoi efficient des échantillons et des patients et pour la communication des résultats, afin de permettre une mise en route rapide du traitement adéquat pour les patients.</a:t>
            </a:r>
          </a:p>
          <a:p>
            <a:pPr marL="585928" indent="-585928" rtl="0">
              <a:buFont typeface="Arial" pitchFamily="34" charset="0"/>
              <a:buChar char="•"/>
            </a:pPr>
            <a:endParaRPr lang="en-US" sz="2400" b="1" dirty="0">
              <a:latin typeface="Calibri" panose="020F0502020204030204" pitchFamily="34" charset="0"/>
              <a:cs typeface="Calibri" panose="020F0502020204030204" pitchFamily="34" charset="0"/>
            </a:endParaRPr>
          </a:p>
          <a:p>
            <a:pPr marL="585928" indent="-585928" rtl="0">
              <a:buFont typeface="Arial" pitchFamily="34" charset="0"/>
              <a:buChar char="•"/>
            </a:pPr>
            <a:endParaRPr lang="en-US" sz="2400" b="1" dirty="0">
              <a:latin typeface="Calibri" panose="020F0502020204030204" pitchFamily="34" charset="0"/>
              <a:cs typeface="Calibri" panose="020F0502020204030204" pitchFamily="34" charset="0"/>
            </a:endParaRPr>
          </a:p>
          <a:p>
            <a:pPr rtl="0">
              <a:buFont typeface="Arial" pitchFamily="34" charset="0"/>
              <a:buChar char="•"/>
            </a:pPr>
            <a:endParaRPr lang="en-US" sz="2400" b="1" dirty="0">
              <a:latin typeface="Calibri" panose="020F0502020204030204" pitchFamily="34" charset="0"/>
              <a:cs typeface="Calibri" panose="020F0502020204030204" pitchFamily="34" charset="0"/>
            </a:endParaRPr>
          </a:p>
        </p:txBody>
      </p:sp>
      <p:grpSp>
        <p:nvGrpSpPr>
          <p:cNvPr id="9" name="Group 8"/>
          <p:cNvGrpSpPr/>
          <p:nvPr/>
        </p:nvGrpSpPr>
        <p:grpSpPr>
          <a:xfrm>
            <a:off x="4048176" y="282958"/>
            <a:ext cx="6120680" cy="1688742"/>
            <a:chOff x="3751761" y="257234"/>
            <a:chExt cx="5672515" cy="1535221"/>
          </a:xfrm>
        </p:grpSpPr>
        <p:sp>
          <p:nvSpPr>
            <p:cNvPr id="10" name="TextBox 9"/>
            <p:cNvSpPr txBox="1"/>
            <p:nvPr/>
          </p:nvSpPr>
          <p:spPr>
            <a:xfrm>
              <a:off x="3751761" y="1417776"/>
              <a:ext cx="5672515" cy="374679"/>
            </a:xfrm>
            <a:prstGeom prst="rect">
              <a:avLst/>
            </a:prstGeom>
          </p:spPr>
          <p:style>
            <a:lnRef idx="1">
              <a:schemeClr val="accent2"/>
            </a:lnRef>
            <a:fillRef idx="2">
              <a:schemeClr val="accent2"/>
            </a:fillRef>
            <a:effectRef idx="1">
              <a:schemeClr val="accent2"/>
            </a:effectRef>
            <a:fontRef idx="minor">
              <a:schemeClr val="dk1"/>
            </a:fontRef>
          </p:style>
          <p:txBody>
            <a:bodyPr wrap="square" lIns="95784" tIns="47892" rIns="95784" bIns="47892" rtlCol="0">
              <a:spAutoFit/>
            </a:bodyPr>
            <a:lstStyle/>
            <a:p>
              <a:pPr rtl="0"/>
              <a:r>
                <a:rPr lang="fr" sz="2000" dirty="0">
                  <a:solidFill>
                    <a:srgbClr val="FF0000"/>
                  </a:solidFill>
                  <a:latin typeface="Calibri" pitchFamily="34" charset="0"/>
                  <a:cs typeface="Calibri" pitchFamily="34" charset="0"/>
                </a:rPr>
                <a:t>Adaptez selon les lignes directrices du PNT de votre pays</a:t>
              </a:r>
            </a:p>
          </p:txBody>
        </p:sp>
        <p:pic>
          <p:nvPicPr>
            <p:cNvPr id="11" name="Picture 2" descr="C:\Users\heidialb\AppData\Local\Microsoft\Windows\Temporary Internet Files\Content.IE5\1BNGYPPH\MC900442141[1].png"/>
            <p:cNvPicPr>
              <a:picLocks noChangeAspect="1" noChangeArrowheads="1"/>
            </p:cNvPicPr>
            <p:nvPr/>
          </p:nvPicPr>
          <p:blipFill>
            <a:blip r:embed="rId2" cstate="print"/>
            <a:srcRect/>
            <a:stretch>
              <a:fillRect/>
            </a:stretch>
          </p:blipFill>
          <p:spPr bwMode="auto">
            <a:xfrm>
              <a:off x="7924436" y="257234"/>
              <a:ext cx="1031875" cy="946064"/>
            </a:xfrm>
            <a:prstGeom prst="rect">
              <a:avLst/>
            </a:prstGeom>
            <a:noFill/>
          </p:spPr>
        </p:pic>
      </p:grpSp>
    </p:spTree>
    <p:extLst>
      <p:ext uri="{BB962C8B-B14F-4D97-AF65-F5344CB8AC3E}">
        <p14:creationId xmlns:p14="http://schemas.microsoft.com/office/powerpoint/2010/main" val="2795729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0" name="CustomShape 1"/>
          <p:cNvSpPr/>
          <p:nvPr/>
        </p:nvSpPr>
        <p:spPr>
          <a:xfrm>
            <a:off x="0" y="0"/>
            <a:ext cx="10687239" cy="1360531"/>
          </a:xfrm>
          <a:prstGeom prst="rect">
            <a:avLst/>
          </a:prstGeom>
          <a:noFill/>
          <a:ln>
            <a:noFill/>
          </a:ln>
        </p:spPr>
        <p:txBody>
          <a:bodyPr lIns="0" tIns="0" rIns="0" bIns="0" rtlCol="0" anchor="ctr"/>
          <a:lstStyle/>
          <a:p>
            <a:pPr algn="ctr" rtl="0">
              <a:lnSpc>
                <a:spcPct val="100000"/>
              </a:lnSpc>
            </a:pPr>
            <a:r>
              <a:rPr lang="fr" sz="4400" b="1">
                <a:solidFill>
                  <a:schemeClr val="tx2"/>
                </a:solidFill>
                <a:effectLst>
                  <a:outerShdw blurRad="31750" dist="25400" dir="5400000" algn="tl" rotWithShape="0">
                    <a:srgbClr val="000000">
                      <a:alpha val="25000"/>
                    </a:srgbClr>
                  </a:outerShdw>
                </a:effectLst>
                <a:latin typeface="+mj-lt"/>
                <a:ea typeface="+mj-ea"/>
              </a:rPr>
              <a:t>Évaluation</a:t>
            </a:r>
            <a:endParaRPr sz="4400" b="1" dirty="0">
              <a:solidFill>
                <a:schemeClr val="tx2"/>
              </a:solidFill>
              <a:effectLst>
                <a:outerShdw blurRad="31750" dist="25400" dir="5400000" algn="tl" rotWithShape="0">
                  <a:srgbClr val="000000">
                    <a:alpha val="25000"/>
                  </a:srgbClr>
                </a:outerShdw>
              </a:effectLst>
              <a:latin typeface="+mj-lt"/>
              <a:ea typeface="+mj-ea"/>
            </a:endParaRPr>
          </a:p>
        </p:txBody>
      </p:sp>
      <p:sp>
        <p:nvSpPr>
          <p:cNvPr id="501" name="CustomShape 2"/>
          <p:cNvSpPr/>
          <p:nvPr/>
        </p:nvSpPr>
        <p:spPr>
          <a:xfrm>
            <a:off x="517450" y="1518924"/>
            <a:ext cx="9844854" cy="5071460"/>
          </a:xfrm>
          <a:prstGeom prst="rect">
            <a:avLst/>
          </a:prstGeom>
          <a:noFill/>
          <a:ln>
            <a:noFill/>
          </a:ln>
        </p:spPr>
        <p:txBody>
          <a:bodyPr lIns="0" tIns="0" rIns="0" bIns="0" rtlCol="0" anchor="ctr"/>
          <a:lstStyle/>
          <a:p>
            <a:pPr rtl="0">
              <a:lnSpc>
                <a:spcPct val="100000"/>
              </a:lnSpc>
              <a:buFont typeface="Wingdings" charset="2"/>
              <a:buChar char=""/>
            </a:pPr>
            <a:endParaRPr dirty="0"/>
          </a:p>
        </p:txBody>
      </p:sp>
      <p:sp>
        <p:nvSpPr>
          <p:cNvPr id="503" name="CustomShape 4"/>
          <p:cNvSpPr/>
          <p:nvPr/>
        </p:nvSpPr>
        <p:spPr>
          <a:xfrm>
            <a:off x="2573573" y="481645"/>
            <a:ext cx="684056" cy="530851"/>
          </a:xfrm>
          <a:prstGeom prst="actionButtonSound">
            <a:avLst/>
          </a:prstGeom>
          <a:solidFill>
            <a:srgbClr val="FBDF53"/>
          </a:solidFill>
          <a:ln w="9360">
            <a:solidFill>
              <a:srgbClr val="000000"/>
            </a:solidFill>
            <a:miter/>
          </a:ln>
        </p:spPr>
      </p:sp>
      <p:sp>
        <p:nvSpPr>
          <p:cNvPr id="7" name="Content Placeholder 2"/>
          <p:cNvSpPr txBox="1">
            <a:spLocks/>
          </p:cNvSpPr>
          <p:nvPr/>
        </p:nvSpPr>
        <p:spPr>
          <a:xfrm>
            <a:off x="493507" y="1539652"/>
            <a:ext cx="9619774" cy="4536504"/>
          </a:xfrm>
          <a:prstGeom prst="rect">
            <a:avLst/>
          </a:prstGeom>
        </p:spPr>
        <p:txBody>
          <a:bodyPr rtlCol="0">
            <a:noAutofit/>
          </a:bodyPr>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marL="424546" indent="-424546" defTabSz="1133849" rtl="0">
              <a:spcBef>
                <a:spcPts val="653"/>
              </a:spcBef>
            </a:pPr>
            <a:r>
              <a:rPr lang="fr" sz="2400">
                <a:solidFill>
                  <a:schemeClr val="tx1"/>
                </a:solidFill>
                <a:latin typeface="Calibri" panose="020F0502020204030204" pitchFamily="34" charset="0"/>
                <a:cs typeface="Calibri" panose="020F0502020204030204" pitchFamily="34" charset="0"/>
              </a:rPr>
              <a:t>Est-ce que le Xpert MTB/RIF est aussi sensible que la microscopie des frottis pour le dépistage de la tuberculeuse, et peut-il être utilisé pour le test de suivi ?</a:t>
            </a:r>
          </a:p>
          <a:p>
            <a:pPr marL="424546" indent="-424546" defTabSz="1133849" rtl="0">
              <a:spcBef>
                <a:spcPts val="653"/>
              </a:spcBef>
            </a:pPr>
            <a:r>
              <a:rPr lang="fr" sz="2400">
                <a:solidFill>
                  <a:schemeClr val="tx1"/>
                </a:solidFill>
                <a:latin typeface="Calibri" panose="020F0502020204030204" pitchFamily="34" charset="0"/>
                <a:cs typeface="Calibri" panose="020F0502020204030204" pitchFamily="34" charset="0"/>
              </a:rPr>
              <a:t>Quelle est la sensibilité du Xpert MTB/RIF par rapport au DST pour la détection de la résistance à la rifampicine ?</a:t>
            </a:r>
          </a:p>
          <a:p>
            <a:pPr marL="424546" indent="-424546" defTabSz="1133849" rtl="0">
              <a:spcBef>
                <a:spcPts val="653"/>
              </a:spcBef>
            </a:pPr>
            <a:r>
              <a:rPr lang="fr" sz="2400">
                <a:solidFill>
                  <a:schemeClr val="tx1"/>
                </a:solidFill>
                <a:latin typeface="Calibri" panose="020F0502020204030204" pitchFamily="34" charset="0"/>
                <a:cs typeface="Calibri" panose="020F0502020204030204" pitchFamily="34" charset="0"/>
              </a:rPr>
              <a:t>Pourquoi la collecte d'expectorations de bonne qualité est-elle essentielle, et comment peut-on garantir qu’un spécimen d’expectoration adéquat est prélevé ?</a:t>
            </a:r>
          </a:p>
          <a:p>
            <a:pPr marL="424546" indent="-424546" defTabSz="1133849" rtl="0">
              <a:spcBef>
                <a:spcPts val="653"/>
              </a:spcBef>
            </a:pPr>
            <a:r>
              <a:rPr lang="fr" sz="2400">
                <a:solidFill>
                  <a:schemeClr val="tx1"/>
                </a:solidFill>
                <a:latin typeface="Calibri" panose="020F0502020204030204" pitchFamily="34" charset="0"/>
                <a:cs typeface="Calibri" panose="020F0502020204030204" pitchFamily="34" charset="0"/>
              </a:rPr>
              <a:t>Quelles sont les recommandations de l'OMS pour la détection de la tuberculeuse chez les adultes et les enfants à l'aide du Xpert MTB/FRR ?</a:t>
            </a:r>
          </a:p>
          <a:p>
            <a:pPr marL="424546" indent="-424546" defTabSz="1133849" rtl="0">
              <a:spcBef>
                <a:spcPts val="653"/>
              </a:spcBef>
            </a:pPr>
            <a:r>
              <a:rPr lang="fr" sz="2400">
                <a:solidFill>
                  <a:schemeClr val="tx1"/>
                </a:solidFill>
                <a:latin typeface="Calibri" panose="020F0502020204030204" pitchFamily="34" charset="0"/>
                <a:cs typeface="Calibri" panose="020F0502020204030204" pitchFamily="34" charset="0"/>
              </a:rPr>
              <a:t>Quel est l’algorithme de diagnostic national ?</a:t>
            </a:r>
          </a:p>
          <a:p>
            <a:pPr marL="424546" indent="-424546" defTabSz="1133849" rtl="0">
              <a:spcBef>
                <a:spcPts val="653"/>
              </a:spcBef>
            </a:pPr>
            <a:r>
              <a:rPr lang="fr" sz="2400">
                <a:solidFill>
                  <a:schemeClr val="tx1"/>
                </a:solidFill>
                <a:latin typeface="Calibri" panose="020F0502020204030204" pitchFamily="34" charset="0"/>
                <a:cs typeface="Calibri" panose="020F0502020204030204" pitchFamily="34" charset="0"/>
              </a:rPr>
              <a:t>Décrivez le système d’envoi des échantillons, des résultats et des patients de votre pays</a:t>
            </a:r>
            <a:endParaRPr lang="en-US" sz="2400" dirty="0">
              <a:solidFill>
                <a:schemeClr val="tx1"/>
              </a:solidFill>
              <a:latin typeface="Calibri" panose="020F0502020204030204" pitchFamily="34" charset="0"/>
              <a:cs typeface="Calibri" panose="020F0502020204030204" pitchFamily="34" charset="0"/>
            </a:endParaRPr>
          </a:p>
        </p:txBody>
      </p:sp>
      <p:cxnSp>
        <p:nvCxnSpPr>
          <p:cNvPr id="8" name="Connecteur droit 7"/>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918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196207" y="823154"/>
            <a:ext cx="10044656" cy="336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a:spAutoFit/>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r>
              <a:rPr lang="en-US" sz="2000" b="1" dirty="0" err="1" smtClean="0">
                <a:latin typeface="+mn-lt"/>
                <a:ea typeface="+mn-ea"/>
                <a:cs typeface="Calibri" panose="020F0502020204030204" pitchFamily="34" charset="0"/>
              </a:rPr>
              <a:t>Remerciements</a:t>
            </a:r>
            <a:endParaRPr lang="en-US" sz="2000" b="1" dirty="0">
              <a:latin typeface="+mn-lt"/>
              <a:ea typeface="+mn-ea"/>
              <a:cs typeface="Calibri" panose="020F0502020204030204" pitchFamily="34" charset="0"/>
            </a:endParaRPr>
          </a:p>
          <a:p>
            <a:endParaRPr lang="en-US" sz="2000" dirty="0">
              <a:latin typeface="+mn-lt"/>
              <a:ea typeface="+mn-ea"/>
              <a:cs typeface="Calibri" panose="020F0502020204030204" pitchFamily="34" charset="0"/>
            </a:endParaRPr>
          </a:p>
          <a:p>
            <a:pPr>
              <a:spcAft>
                <a:spcPts val="600"/>
              </a:spcAft>
            </a:pPr>
            <a:r>
              <a:rPr lang="en-US" dirty="0" smtClean="0">
                <a:latin typeface="+mn-lt"/>
                <a:ea typeface="+mn-ea"/>
                <a:cs typeface="Calibri" panose="020F0502020204030204" pitchFamily="34" charset="0"/>
              </a:rPr>
              <a:t>Le module de formation </a:t>
            </a:r>
            <a:r>
              <a:rPr lang="en-US" dirty="0" err="1" smtClean="0">
                <a:latin typeface="+mn-lt"/>
                <a:ea typeface="+mn-ea"/>
                <a:cs typeface="Calibri" panose="020F0502020204030204" pitchFamily="34" charset="0"/>
              </a:rPr>
              <a:t>Xpert</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MTB/RIF </a:t>
            </a:r>
            <a:r>
              <a:rPr lang="en-US" dirty="0" smtClean="0">
                <a:latin typeface="+mn-lt"/>
                <a:ea typeface="+mn-ea"/>
                <a:cs typeface="Calibri" panose="020F0502020204030204" pitchFamily="34" charset="0"/>
              </a:rPr>
              <a:t>a </a:t>
            </a:r>
            <a:r>
              <a:rPr lang="en-US" dirty="0" err="1" smtClean="0">
                <a:latin typeface="+mn-lt"/>
                <a:ea typeface="+mn-ea"/>
                <a:cs typeface="Calibri" panose="020F0502020204030204" pitchFamily="34" charset="0"/>
              </a:rPr>
              <a:t>été</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a:t>
            </a:r>
            <a:r>
              <a:rPr lang="en-US" dirty="0" smtClean="0">
                <a:latin typeface="+mn-lt"/>
                <a:ea typeface="+mn-ea"/>
                <a:cs typeface="Calibri" panose="020F0502020204030204" pitchFamily="34" charset="0"/>
              </a:rPr>
              <a:t> par un consortium de </a:t>
            </a:r>
            <a:r>
              <a:rPr lang="en-US" dirty="0" err="1" smtClean="0">
                <a:latin typeface="+mn-lt"/>
                <a:ea typeface="+mn-ea"/>
                <a:cs typeface="Calibri" panose="020F0502020204030204" pitchFamily="34" charset="0"/>
              </a:rPr>
              <a:t>partenaires</a:t>
            </a:r>
            <a:r>
              <a:rPr lang="en-US" dirty="0" smtClean="0">
                <a:latin typeface="+mn-lt"/>
                <a:ea typeface="+mn-ea"/>
                <a:cs typeface="Calibri" panose="020F0502020204030204" pitchFamily="34" charset="0"/>
              </a:rPr>
              <a:t> de GLI, y </a:t>
            </a:r>
            <a:r>
              <a:rPr lang="en-US" dirty="0" err="1" smtClean="0">
                <a:latin typeface="+mn-lt"/>
                <a:ea typeface="+mn-ea"/>
                <a:cs typeface="Calibri" panose="020F0502020204030204" pitchFamily="34" charset="0"/>
              </a:rPr>
              <a:t>compris</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FIND, KNCV, US CDC, </a:t>
            </a:r>
            <a:r>
              <a:rPr lang="en-US" dirty="0" smtClean="0">
                <a:latin typeface="+mn-lt"/>
                <a:ea typeface="+mn-ea"/>
                <a:cs typeface="Calibri" panose="020F0502020204030204" pitchFamily="34" charset="0"/>
              </a:rPr>
              <a:t>USAID, TB CARE I et </a:t>
            </a:r>
            <a:r>
              <a:rPr lang="en-US" dirty="0" err="1" smtClean="0">
                <a:latin typeface="+mn-lt"/>
                <a:ea typeface="+mn-ea"/>
                <a:cs typeface="Calibri" panose="020F0502020204030204" pitchFamily="34" charset="0"/>
              </a:rPr>
              <a:t>l’OMS</a:t>
            </a:r>
            <a:r>
              <a:rPr lang="en-US" dirty="0" smtClean="0">
                <a:latin typeface="+mn-lt"/>
                <a:ea typeface="+mn-ea"/>
                <a:cs typeface="Calibri" panose="020F0502020204030204" pitchFamily="34" charset="0"/>
              </a:rPr>
              <a:t>, avec un </a:t>
            </a:r>
            <a:r>
              <a:rPr lang="en-US" dirty="0" err="1" smtClean="0">
                <a:latin typeface="+mn-lt"/>
                <a:ea typeface="+mn-ea"/>
                <a:cs typeface="Calibri" panose="020F0502020204030204" pitchFamily="34" charset="0"/>
              </a:rPr>
              <a:t>financement</a:t>
            </a:r>
            <a:r>
              <a:rPr lang="en-US" dirty="0" smtClean="0">
                <a:latin typeface="+mn-lt"/>
                <a:ea typeface="+mn-ea"/>
                <a:cs typeface="Calibri" panose="020F0502020204030204" pitchFamily="34" charset="0"/>
              </a:rPr>
              <a:t> de </a:t>
            </a:r>
            <a:r>
              <a:rPr lang="en-US" dirty="0" err="1" smtClean="0">
                <a:latin typeface="+mn-lt"/>
                <a:ea typeface="+mn-ea"/>
                <a:cs typeface="Calibri" panose="020F0502020204030204" pitchFamily="34" charset="0"/>
              </a:rPr>
              <a:t>l’USAID</a:t>
            </a:r>
            <a:r>
              <a:rPr lang="en-US" dirty="0" smtClean="0">
                <a:latin typeface="+mn-lt"/>
                <a:ea typeface="+mn-ea"/>
                <a:cs typeface="Calibri" panose="020F0502020204030204" pitchFamily="34" charset="0"/>
              </a:rPr>
              <a:t>.</a:t>
            </a:r>
          </a:p>
          <a:p>
            <a:pPr>
              <a:spcAft>
                <a:spcPts val="600"/>
              </a:spcAft>
            </a:pPr>
            <a:r>
              <a:rPr lang="en-US" dirty="0" smtClean="0">
                <a:latin typeface="+mn-lt"/>
                <a:ea typeface="+mn-ea"/>
                <a:cs typeface="Calibri" panose="020F0502020204030204" pitchFamily="34" charset="0"/>
              </a:rPr>
              <a:t>Les </a:t>
            </a:r>
            <a:r>
              <a:rPr lang="en-US" dirty="0">
                <a:latin typeface="+mn-lt"/>
                <a:ea typeface="+mn-ea"/>
                <a:cs typeface="Calibri" panose="020F0502020204030204" pitchFamily="34" charset="0"/>
              </a:rPr>
              <a:t>modules </a:t>
            </a:r>
            <a:r>
              <a:rPr lang="en-US" dirty="0" err="1" smtClean="0">
                <a:latin typeface="+mn-lt"/>
                <a:ea typeface="+mn-ea"/>
                <a:cs typeface="Calibri" panose="020F0502020204030204" pitchFamily="34" charset="0"/>
              </a:rPr>
              <a:t>sont</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basés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sur</a:t>
            </a:r>
            <a:r>
              <a:rPr lang="en-US" dirty="0" smtClean="0">
                <a:latin typeface="+mn-lt"/>
                <a:ea typeface="+mn-ea"/>
                <a:cs typeface="Calibri" panose="020F0502020204030204" pitchFamily="34" charset="0"/>
              </a:rPr>
              <a:t> du </a:t>
            </a:r>
            <a:r>
              <a:rPr lang="en-US" dirty="0" err="1" smtClean="0">
                <a:latin typeface="+mn-lt"/>
                <a:ea typeface="+mn-ea"/>
                <a:cs typeface="Calibri" panose="020F0502020204030204" pitchFamily="34" charset="0"/>
              </a:rPr>
              <a:t>materiels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développés</a:t>
            </a:r>
            <a:r>
              <a:rPr lang="en-US" dirty="0" smtClean="0">
                <a:latin typeface="+mn-lt"/>
                <a:ea typeface="+mn-ea"/>
                <a:cs typeface="Calibri" panose="020F0502020204030204" pitchFamily="34" charset="0"/>
              </a:rPr>
              <a:t> à </a:t>
            </a:r>
            <a:r>
              <a:rPr lang="en-US" dirty="0" err="1" smtClean="0">
                <a:latin typeface="+mn-lt"/>
                <a:ea typeface="+mn-ea"/>
                <a:cs typeface="Calibri" panose="020F0502020204030204" pitchFamily="34" charset="0"/>
              </a:rPr>
              <a:t>l’origine</a:t>
            </a:r>
            <a:r>
              <a:rPr lang="en-US" dirty="0" smtClean="0">
                <a:latin typeface="+mn-lt"/>
                <a:ea typeface="+mn-ea"/>
                <a:cs typeface="Calibri" panose="020F0502020204030204" pitchFamily="34" charset="0"/>
              </a:rPr>
              <a:t> par FIND</a:t>
            </a:r>
            <a:r>
              <a:rPr lang="en-US" dirty="0">
                <a:latin typeface="+mn-lt"/>
                <a:ea typeface="+mn-ea"/>
                <a:cs typeface="Calibri" panose="020F0502020204030204" pitchFamily="34" charset="0"/>
              </a:rPr>
              <a:t>, KNCV </a:t>
            </a:r>
            <a:r>
              <a:rPr lang="en-US" dirty="0" smtClean="0">
                <a:latin typeface="+mn-lt"/>
                <a:ea typeface="+mn-ea"/>
                <a:cs typeface="Calibri" panose="020F0502020204030204" pitchFamily="34" charset="0"/>
              </a:rPr>
              <a:t>et </a:t>
            </a:r>
            <a:r>
              <a:rPr lang="en-US" dirty="0">
                <a:latin typeface="+mn-lt"/>
                <a:ea typeface="+mn-ea"/>
                <a:cs typeface="Calibri" panose="020F0502020204030204" pitchFamily="34" charset="0"/>
              </a:rPr>
              <a:t>Cepheid</a:t>
            </a:r>
            <a:r>
              <a:rPr lang="en-US" dirty="0" smtClean="0">
                <a:latin typeface="+mn-lt"/>
                <a:ea typeface="+mn-ea"/>
                <a:cs typeface="Calibri" panose="020F0502020204030204" pitchFamily="34" charset="0"/>
              </a:rPr>
              <a:t>.</a:t>
            </a:r>
          </a:p>
          <a:p>
            <a:pPr>
              <a:spcAft>
                <a:spcPts val="600"/>
              </a:spcAft>
            </a:pPr>
            <a:r>
              <a:rPr lang="fr-FR" dirty="0">
                <a:latin typeface="+mn-lt"/>
              </a:rPr>
              <a:t>La traduction de ces documents a été rendue possible par la Fondation pour de nouveaux diagnostics </a:t>
            </a:r>
            <a:r>
              <a:rPr lang="fr-FR" dirty="0" smtClean="0">
                <a:latin typeface="+mn-lt"/>
              </a:rPr>
              <a:t>innovants (FIND), </a:t>
            </a:r>
            <a:r>
              <a:rPr lang="fr-FR" dirty="0">
                <a:latin typeface="+mn-lt"/>
              </a:rPr>
              <a:t>avec le soutien financier du Plan d'urgence du Président pour la lutte contre le sida (PEPFAR)</a:t>
            </a:r>
            <a:r>
              <a:rPr lang="en-GB" dirty="0" smtClean="0">
                <a:latin typeface="+mn-lt"/>
              </a:rPr>
              <a:t> à travers CDC </a:t>
            </a:r>
            <a:r>
              <a:rPr lang="fr-FR" dirty="0">
                <a:latin typeface="+mn-lt"/>
              </a:rPr>
              <a:t>aux termes </a:t>
            </a:r>
            <a:r>
              <a:rPr lang="fr-FR" dirty="0" smtClean="0">
                <a:latin typeface="+mn-lt"/>
              </a:rPr>
              <a:t>d’accord </a:t>
            </a:r>
            <a:r>
              <a:rPr lang="fr-FR" dirty="0">
                <a:latin typeface="+mn-lt"/>
              </a:rPr>
              <a:t>de coopération </a:t>
            </a:r>
            <a:r>
              <a:rPr lang="fr-FR" dirty="0" smtClean="0">
                <a:latin typeface="+mn-lt"/>
              </a:rPr>
              <a:t>numéro </a:t>
            </a:r>
            <a:r>
              <a:rPr lang="en-GB" dirty="0" smtClean="0">
                <a:latin typeface="+mn-lt"/>
              </a:rPr>
              <a:t>U2GPS002746</a:t>
            </a:r>
            <a:r>
              <a:rPr lang="en-GB" dirty="0">
                <a:latin typeface="+mn-lt"/>
              </a:rPr>
              <a:t>.</a:t>
            </a:r>
            <a:endParaRPr lang="en-US" dirty="0">
              <a:latin typeface="+mn-lt"/>
              <a:ea typeface="+mn-ea"/>
              <a:cs typeface="Calibri" panose="020F050202020403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4828" y="30528"/>
            <a:ext cx="1871850" cy="1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cv.or.id/images/logo_tb_car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31" y="4623989"/>
            <a:ext cx="1905000" cy="600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BRUUEhQWFBUVGSAYGBgYGSAcHxsgGh8cGyIcJCUhIicgHiMlIiMgIi8gJCcpLCwsHSIxNTAqNScrLCkBCQoKDgwOGg8PGjQlHyUpLSw0LSwpNCkqLyouLyoyMjQsLC8sLCw0KzQrMCksNSwsLCk0LSwwLDQsKi0sLCwsKf/AABEIAF0AewMBIgACEQEDEQH/xAAcAAACAwEBAQEAAAAAAAAAAAAGBwMEBQgCAQD/xABIEAACAQEGAwUCCQkGBgMAAAABAgMRAAQFEiExBkFRBxMiMmFxgSMzQmJzgpGhsRQVJDVDUnKywiU2U6LB8Bc3VJKT0RYmJ//EABkBAAIDAQAAAAAAAAAAAAAAAAIEAAEDBf/EAC8RAAEDAgMFBwUBAQAAAAAAAAEAAhEDBBIhMRNBUWHwFCJxgaHR4QUyM7HBkVL/2gAMAwEAAhEDEQA/ANvtF7Qb3c+LDDAyBAitRkBNTWutsSXtWv4wSN88eZ3kB+DGyCOn3sbVu2L/AJgH6JP6rDN+NMAuw69632vT+m3do0KZpsJaM/YrmvqOxOzRfH2rX/8AMbyF48wkRF+DHNXZvwW37Du1a/ssrM8dI4mf4sb1Cr/mI+y3zAuzK9XrhuMGkCmR5CZAcxBVFUhRrsGOtLax7NrnBh7xS4iiNKyqSci07vxFaFupUmp5DrbNxthIgTO4IgKpzlD47XcRLUDxknQDuhubW8X7V79Hirxo8ZCHIT3Y1ZQAx9matLWL52Ym5xfliXhJ4oQZaZaElQStKEqRmpXXaw5wVwS2JTygSiMxhSSyls2ct6jpX320AtiC8AQOSE7Ud2cyty89qt/TCYiXj7yUl/ixpGPCunVmDH2AdbfMK7U7/JfwHkjEagvIwiGiLqfefKPVhbXxjseZ7+XN7ijXREVkOiqAqr5hU0GvrW34djUowVkjvMZaRgWYowBVdVUUJ0zeI9aL0tjjtcO6Ty60R4a0/KHn7YcQMhIaIAk0Hdg0HSvOnW3u7dq2JyXpURo2ZjlUd2Nz/vflbN4g7OL7dIS7xiSMbvEcwHqR5gPWlLZq/o+E1/bTr4eqRHQn0Mmw+ZU/KFmhToOEsAKxxVAe8SinEe12+LfMsUkbKoC5+7HjI3cdFJ2HQDraG7dq+JyXlUQxszGigRjUn32BrGuAcEXqS6lIEpI4yyyvosSn9kDuXYefLXKKLuWtH0qFNuYHmra+o85Eq3iXa3fFmCRSRPkFHk7sUdq6lfmjYHnSvMAVP+L+Ifvxf+MW2JOyKCCEG94gkRPKiqPdmap+y0kHY3FKge731Zo660A1pyDKxAOw1Gla0tgH2gGnnCPDWJ19VRuPajfzdzNNJGsKGmkYzSNv3aV59W2UanWgLouU+e4I5FCyhqe0A25ix6dzf2Rwq91mjVF8qBSRReuupY6sdTbpjCf1NF9Gv8oste0msDSBE8FtbvLiQUke2L/mAfok/qsU9mfBiS4fd73MAwSMiJDsG7xyXPWlQB7z0sK9sh/+/N9En9VnRw3cBDw1BGuyRqPfQVPvNTbSvULbdgG9DTaDVcSgrte4xe73RLtAxSSUFnYHVU2oOhY116A9bKfE/Dhl2j+YZW9srE/yqtt7tUlMnaPKo1ICRqPqjT7TbA4hcHHpAuoQiJfZEBGPtp99m7WmGMbHj1/qwrOLnH/Fo4bjT3bg2SMElL2WTISaKqDVwORLMB65DY17Cru2e9PTwnIoPqMxI9wI+2y6x8Zb8sI17hBFp+95n/zlh7rNTsl8GJXiAfsI41b1kYu0h+2i/UFs7qBRJG/P1Hwio/kHJX+1y5LJg8HefFRymSQ/NVG0Hqxoo9Wsn4eJ7zHizTxStE7GtFJyjouXYqBQAEbCzW7cJSOFoQCQGmFR1orEffrZM3a7NJelRBmZyFUdSf8Ae9pZNBpS7mpcOOPJdDcBcWjEOHs7ACVDklUbVpUEejDX7Rysue2DhEQYkt6j8kxyuP3XA0p0BA25EettXsiv6jiGa7RGsSRBsw/aOGAaT2GtFH7qjqbGHaTBG3A8xlUuseWTKDSpVhQV5A7EjWlaWTadhcd3Q7uRTBG0pZpZdmPB4nxdZZRoozovpWgkPvBC9SGOy6tLi/HFw7hF5EUVHgiXlmbb3DVj1obY3ZApfhuSd6F5pjWgoAqAIqgclXUAchar2yxq2H3fvXyRK7M9KZmIFFRQd2NTqdFFSehlQ7W4wv0lRgwUpalSiNeJ3vN6kYpXxufM7b92lef3INTyB9XfiieLGEmhbuu70RFrkVa1yEfKB5k6k672pYhiBllGgREGWONfKi9B1J3LHVjqbVbdkMBHeHkkC6NFLiN672+ySEU7xmenTMSaW6gwn9TRfRr/ACi3MVzw5pc1KKqiryNoqDqT+CipJ0ANunsMA/NMVDUZFodq6DW3M+oxDQOtE3aTmUj+2T+/rfQp/VZ24HPnwGFts0SN9qg2SXbL/f1voU/qsZ8BcZgcQTXGU0yse5Y7UVQGQ9KUJHtI6WGuwuoMI3D2V03BtVwO8oZ46uWTtfMjDwhFvHuiQn+ZKWDMBUHGA76rEDM/r3YzU+s1B77O/tG4Wa84M0kC5rwsZjArTMjMrMvt009p62ShhMGASZwUeVxFRhQhY6O+h18xjH22ZtaofTjfkFlWZhf6r5gzE4g14k8QhBmavynJ8A98hB9gNmB2FuTiF7JNSRGSTzJLkmwjd+G7w/DAEUTMCDeZWpQBVBEa1O5pnfKNfELHnYzd1iMyU+FKRySH90PmyJ7l8R9X9LVdPaaTo5D1V0WkPCm7cv7tQfTf0NZWp+j4Tm/bTrReqRHQt6GTYfMqflCzh7Wrmr4FC0gLRxy52Ubv4WAQU18RoCeQqbKq58LX6/YmWWB6udXZSiL6VOwA0AFdALDZubsoccldcHHkivsMuhON3iSnhWNU97NX8FsZ9rV9EfZ7MDvIVjHvYH8AbaHCXDceG8N5Cwrq8sh0BNNTrsoGgryFljx5xKuI4lUMUuN2NM4GsrnkgO7EaCugFWOmllgdvcYxoD+vda/jpYTqi/sUvYbgxk5xzMP+4Kw/G1Ht0uhOD3aTkkjKfrrp/LYR4M4/N14kBcZLqw7sxrUiMVqGHNmBqWbdqn0FnFxBhEeI8KtGGBWVQUcagEaqw6iv3VtKoNG4FRwyJlRhFSlhGq5ptfueGD8mEszGOHlTzyEckB39XPhX1OltC/4AbhL+mJmk1yRa5DQ0zuw3Xoimp+VlG9CC73i+4pRFeaQ0FFGgA2GnhRR00At18eISDlxSOGDB14KHEsTMkIRVEcSVKRrsD+8Tu7Hm516UGlum8J/U0X0a/wAotzBilweC+yRSjK8ZKsPUfiPW3T+FfqeL6Nf5Rbm/UAMLI5/xN2sy6Uk+1xM3aPTrHGPtJFsWd/7YxCToJAPryhPwJsSdpMebteiHXuB/nsJSS/2LeX/xJ1X7DLKfwWzVL8bfAftYv+8+JRJhXaTe7ngENWE+cuaS1JCKVRQCDXcPvWxNJ2oZ8dSCS5xswALszVEfhDvup0QV94sv2uwPEkMT+S7xIZPYi98495JX32qi8EYTNO/xl5Yxg+lRJK33qnvNgdb03GYz99PREKjhlKM37VrxeHbKiQXeJc75dXYVosdTopckLoKgE66WH+EONbzdsZkMSJNLemUENXepOlCKDX2AD0tk4j8DhyQfKNJZv4iPAn1VNf4nPS32P9HwnN+2nUhfmRHQt6GTVR83MflC2go0w0gDXr5QGo4mSdEdYh21zrfisUUDqtFzePxHYldfKTtzIp1t6xbtgvUSiPu4O+HxmjEITsnm1YfK5AmnI2BboPya6LMfjnFYV/cG3fH15IPa3Ja1sPw/OrSSMUhQ+N9ySdQi18zt05ak6Cwi2o6xkPUotrU4ravvEN6v6M98nZbuhGYKAoJ3CKo0ZzyrWg1Om+HiOImWQAAJGgpHGNkH+rHdmOpPuA/YhiBldQFCRoKRxjUKDvr8pjuzHUn0AA/XDDWlqahI088jeVa/eWPJRUn77MNaGCSI6/fXjkXF2Shut1eS8hI1LM2wH3noAOZOg52JcK4vlw6Du7tL3pJq9atCPmoNK15yaV5DmcW9Ykoupiu4KRnzsfPL/FTZekY065jragiFpAFBJJoABUk9AOdrczaDvjLgqBw/bqmUnba7QUmucUnsc0+xgfxtJH2rXmW7st1usF3VfPIx8CV5k0Va9BqTyBsCfkEcBreDnk/wEbUfSONE/gWrdctqt+xJ5QA1FRfJGgyovsHX5xqTzJsv2akftb7LXbPGpWjiePfpryqxnvDateJF2NKfBpstNgzajkFt0XhbE4TESakopJ+qLcrv5D7LdT4T+povo1/lFlPqDA0Njn/FvauJJSj4+X/9mi9BGf8AtzN/pYRuF17zDrpGdpp3Zv4R3aV9wD2dOOw3I8SjvLq094yAkxxlyiGqAsQQAD4h10NvEeC4YMaW7rCnfRggKEfwhwSddgCCefOwsusLQIOQ9/dW6jJJnekwZy9zvMwBL3mXukHOjN3jAe7u1+tad4lGLUYBoLigB6O4O315Sfqg9LNvD7jhLuBDHGxgzuAqOShVgrEDetctOZoKVtD+QYP+ZA/coIXkABMcgDOAaaUqaDNrtvbTtY/5PXwh2PMJN3GLvb3JPeKsiHPKdi7MTSMermvsUMeVpYj3kr3u8jMuaipsJHAFIx0RBTNTZaLuRZyXrCMJjSOKSGNRJSRVKOPORGGPQk0XXatpoeHsLmxAwCCN3gGUrlaia1Ir5dzXfnazejXCfhULc8R8pIQwNeL0807lUBrJJTmdkQbFiBRVGgAqaAWgxHEDKygLkjTSOMGoUHck/KY7s3M9AAB0Bf8Ag7Do8KrLd4xFCGbY0UbsaA+mvPS2S+C4MLkshu8eVyQvwUhLZRUkKBmIA1JpS1tvmnPCVDbnSUm7rhqi6iW8EpGfIo88tP3a7L1kOnTMdLQ3/EWloKBI08ka+Va7nqWPNzUn7rPG/YVhLYmgliiaSYIVOVjUOcqajQAkUAto/wDDrD/+ki+w/wDu07c3VzSp2Y6ApAXPCWa7947CKHbvGHm9EUayH2aDmRaV8VEcZS6qYwRRpD8a46VGiL81PeTZyJcsMvONZHuhzEvGjuhCsYahlU5iNKHSg2NLfGwTBssJ7iL4cVjojnMKgV9NSN6b2nbAT3mnwVdn4EJEgWnudxklmyxozkb0Gw6k7AepIs9IOGcJfF2gW7RmVDRlCP4dAdT5diOfO0v5twpsGlHdxdzdmIkADBVI3JHyvRta8jYjfjc0qha8Ski9zgiQ96/fN/hwnw+xpCKe5A3tt0rhZ/smKgp4F06eEWDZsEwZbhHI13jCSkqnwb1YitRSleRsbwAC7qFFFAFBtQU0HpZG6rbWMj5pmjTwShziEXN8bRZopJZgoPwSyEqhbTOUI8OYGgauxNLSG83EcRSSZwJ0BLkM4+LXUaHIxVdwKkWv4hw3BNfRI6tnAC5ld0JANQrZSMwB1obeH4Vu5vTuUNXD18TUHeDK5ArRWYaFgAbLhzYiStIPJZtzxLDYYzeYmQAKEMih28LkyAHfmSddq002t6lbD2SK6sQKFXjQ94pBcMV10IJ8WhPW2ivC13F1lQR0WYqZACRmKgAHfQ6CtN+dpJuHoHxcTslZQQQ1TXwhlA9lGNRz9wteJvE9dFSDyWT+UYdK6vmVzD3aqxL1FXAQgnUgvpnFQdiTbV/NV3hvz3oqFfK2ZyWNF3bckAachytXXg27C6sgRgGyj4x6qI2zqqnNVFVtQq0FbXZcGjfB+4fM8ZFCGdiWFa0LE5j9u2lhJG4n4VgHeFTxDHbm+Dp3sq91egVWtQHFDUdRpXoeW9ql6mw+Z4oGK1orRgZ00lU0oy0pnWvhJ110tcfg+6m592YgUq5ykkgd6KNpXnv6HUW9LwrdxfkkynMgQL42p8ECEJWtCVBNCRztYLBoSpDuSy8fvdwuuJxGeOjqgMbKp8CRGgpQ6AF9huDsRbWbie7C+vGZQHjDFhQ6ZAGblQ0BBoOVrM+ERPiSzMgZ0UqpOtASCdNq1A13tVbhW7m+ySZPHKHV2qasJAoYb9AKdOW5tJYRnKkOGiyrjNhscv5ShCly9JGz0qVMjlc2gqoJJUCtKelvZgw97zHdqZjCAVj+EoooJBXkeR8Vr54RuxwsQshaNXVwrOxoU2proPTY613tP/8AH4vzu04DCR9GIcgN4cuorTa14m6yVWE8Ase7Yph3eSXuOQagPI6GQijVSrKNB5SNtMtdLerumHR3N8uWNXhDP50rGGIBOxrmJAPmNbaMHCV2S7yKkeUTRiKShPiVQVFdd6EjNubTXvh6CViXTNWMRHU+VWzDY6ENqGGtbTE2dSpB5LBlOFjDIVZlWPPIY/FIpDgEya1DBqE1Da62K7sym6qVNVIBB11FNN9dutsmTg66tc8jx5lIeuZmYsZaZmJJqWNB4jqKClLbEMIWAKNlAA9g0sLiDoT5omg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ITERUUEhQUFRUWGCAXGBgWGRsgIBwcHRohHBsdIRonHygmHRoxJxwhITElJSksLi8uHB8zODMsOigtLiwBCgoKDg0OGxAQGjUkICYsLDgsLCwsNS8yNSw2Ly8tNDQsNTQ0LC8tLCwwNC0wOCwsNzA0MC8sLDQsOCwsLC80L//AABEIADwAuAMBIgACEQEDEQH/xAAaAAADAAMBAAAAAAAAAAAAAAAABAUCAwYB/8QAOBAAAgECBAQEBAQFBAMAAAAAAQIDABEEBRIhEzFBUSJhcaEGMoGRFCNC4VJisdHwQ3OiwRU0Y//EABkBAAMBAQEAAAAAAAAAAAAAAAABAgMEBf/EACcRAAICAQIFBAMBAAAAAAAAAAABAhEhAzESIkFR8BNhweGBobEy/9oADAMBAAIRAxEAPwCpRRV3KcoXUrS3bw6xGvNrk6R6bXJ5AEb7160pKKtnkRi5OkQqyjjZjZQSewBNVmhMhaVlDE/JEnVb2BsN9Hpuee3On8LlzNGXnlKR3sEht4rdBbmenXkal6iRa02yfnWTCERlCz6k1Nty5dhsN+vapFdjieEWiD8VbxIFkTbRdiNz06fY0pjsocX4lnAYqZALMm1wzHkVsbm/3qIauKZc9LNxOZorocHhA8bxS28O8co6A8r/APzPc8t72qNj8IY2APJlDA+R/cEfStFNN0ZSg0rF6Kcy3LzNr0kAopex626Ct2GyZ3w7TgjSt9t7m1rn/O1NyS3EoN7E2im58AVhjlJFpCQB12Nr+1KU07E01uFFO5NghNMsZJUNfceSk/8AVKSpZiOxI96LV0FOrMaKoZ5lwgkCBi11DXI73/tWAy5vw5nuLBtNutJSTSY3F20JUU7i8uaOKKQkESXsB0t3pKmmnsJprcKKKo4jLQuHilBJMjFdP360NpAk3sTqKr4DI2bEcGQ6Dp1G1j0vUehST2G4tbntFFFMkfyGBXxEatyJ/oLiruKkBjjBOgOqq1vmZUXxknouxAHUm9SfhoAykE6brs38LXBU/fb61VzEm4LqdRRzJY8iV8KA+SqT9fOufU/2dOniBKhlckMtlklPhPRI12PoNiPRT3qhDA2JAETmKJQbk7bD9Q8j25CssuwQlZQqOPySN2AtclSPl586oYfMUsq6SPAyEH5bA+JSwHhK9yOR871M5dkVCPdnkccQdLCWV1QBdiqaQTYnuL3539K1T4+3F1rcf6qEHxKbAMt+wA9bg8zs9gMVpuRuBGrMDz0gtc35XF+XWlfiPGxlnW5bTGQ6jaxJW2+nc8uvSs1mVUaPEbsjYWThuQGYCNgysOfDe1/Ubhrevenc8gDRMSoBjRbaeR1OSCv8pFzbpy6Ui5TcKrauAvNgeemwtbnuKsYkflMf0aSY168RgylPRTqbyv5VpJ00zOKtNEL4Ul04pAeTgofqNvcCruHj4fCwx/XFLcebG49ga5DCTFHR13KsCB5g1Vx2aTfiExDx6CosAQQCN/7mr1INyx2/ZnpzSj+f0XEhVdIZQxw+G1hTy1Ne9x38PvSmFInihmdV1rOEuABqBPUfX2qT/wCfk47TAL4hpZTuCLWt7Xr2bPWPDCIiJG2sIvIm99zU+nIv1IluHFA5isSoiqjPaw3JKG5JpSSYQYZHVFLSyvqLKDsGIt7VKizdlxJxGkaiSdO9txatmGztlQo0aONRddQ+Vj1FP03jHb5F6iznv8DPxp/7C/7a/wBTTGXGIZeeMGKcX9J3vtapGY458TKp0jUQFAXr/l69mxbpC2GZLWfUb8we1VwPhUSeNcTkdKcNFL+CUA8PxkBudgL2NJZkySQyKzwNJrHCEdgRvbTy3qSc5k0whQFMN9J737issXnAceGGJHJDF1G9wb7dt6lack151KepFp+dDocNGSXhmMBIjJ4aJutgLHVbn9etICcphcIy2vxCNxfnccq1YbPJZJCY4IzIykOVBuwt7D9qlzZkxijisBw21A9b0lpu8+bjlqKsebHXCctmOg2sqG1hvuBe561GxU4mwLOyIpSQKugWsNtvetJ+JG4qy8KMOAQSL+K9ufpb3qemYEQNDYWZg1+u1v7UR0mqx2+xS1U7z3+hOiiiuk5ihkU+mYDTrDjQy/xA9B59vOugxURKAxtxLSNLvzIWMAo3ZrXFceD2rsslzAygSGISOuzGMgNyt4lNgw8wftWGsq5kdGi0+VjOUZ4TIY5PECNSSADdel+n77VIxs0bSMsJVo2fVKjAqzG9za9uXIAW8wa9x2G4eHF1cJfRIvykEfK46b7XHK9vWkN3H+nOOhY6XA7HcE/8h51EYRviRcpyrhZ1WXlGbTbSpAKqoAA52uBuTt12qf8AEGDQvJYkAFXlsCSwC8ge+3LzudhshxHRo3SMBkQKC72C2vta41c+daRiWeZC0nFmLAIFvoUnqTtf0G3maUYNO0xymmqaMsLGza35MbSkdo1PhH1PLyW/UVSzqQRpNpOpiWUW5Rq53A/nNzfqB7sR4bS0o4UkgKhS2yhiDqYliRYb226LXOZ7mBkbQNAjTksfy36m+1z50488hS5I+4z8JxrqllIuYoyy+vf2pnI8W+JWeKZi4KFhf9J7jtUzIMxWGQ6wSjrpa3Y9adjxWHw0cnBkMkkg0jwkaR5+dVOLt47URCSpZ72a58qhSCNy7a5UBRf5iBzP8O9NjIcOJkgaSTiEajYCx2JsOx2v6CkMzxyNHhQhu0SAMLHYi23tVzBYiCbGRyqz8TSdSaflspBJP1tt1tSk5pXnr9FRUG6x0+yFl2DgYkOJmbWV/LW4A6Emmovh9ONPGzkCNQwa3Qi+4rOHMIuCE4rxFJGZgoP5gLEjcEem9bZM3h4+IfX4ZIgq7Hc2tblQ3O3XmRJQpX5gVfLIrQSwvIFeTQb2DA35j7VjPhIvxUkcrTO2oBStiTcDmSa9w2YRjD4dC3iSbWwsdhvvTeFzDDjEzzF7E7RsVJtdbE2tz6U7kr/P9Coutun8EMZl+HjxJjLSMoXfQAW1fw/amHyqFHgf83hyNbSwGoMDtfyoy/EwRPKBMSZE2m0m6tc3899jfyrHH5lFw4AsjSGKTUxYG5F73F+nbejmtLPiDlpvHjHcRh42zDRG0iMb6ythbwAjT5d6mQZZEsTTTs+nWUUJa5tfff0P2p44/DjGrOJbqwOrwnw+Gw9aVixcMsBhkcx6ZC6tpJBBvtbvufakuJJb9Pkb4W3t1+DZH8PL+JEeslHTWjDnbpelsZlsP4fjQu50tobULX8x25iqMOdw/ika5EUcfDDEHfztzqVDjEGCkiJ8ZkDAWPLbr9Ka47V+xL4Kde5KoooroOcKzhlZWDKSCOoJHuKwooA6CPPoytpUmfuplJU/Q/vWQziEgkYeBFX9JUMzHte1gO5N652is/Sia+rIt4LNYyxDQwJc3DFLgeR5kL5jl2rcmeYe9zhgjjk0TaftYCueooelFiWrJFLM82Mg0qZQvUNIzX+mwqbRRVqKSpEOTbthRRRTEANV5fiTEFSt1FxYkKAbetSKKlxT3RSk1swoooqiQooooAKKKKACiiigAooooAKKKK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0"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2"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4"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1"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0568" y="4496879"/>
            <a:ext cx="1536957" cy="76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8563" y="4302465"/>
            <a:ext cx="1243125" cy="12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http://wid.org/images/other-logos/Horizontal_RGB_600.jpg/image"/>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8969" t="12071" r="6892" b="14480"/>
          <a:stretch/>
        </p:blipFill>
        <p:spPr bwMode="auto">
          <a:xfrm>
            <a:off x="24934" y="4530583"/>
            <a:ext cx="2090081" cy="70434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eportal.kncvtbc.nl/sites/eportal.kncvtbc.nl/files/kncv_origins_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554723" y="4466446"/>
            <a:ext cx="1820587" cy="85827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4" descr="data:image/jpeg;base64,/9j/4AAQSkZJRgABAQAAAQABAAD/2wCEAAkGBxQTEhUUExQUFhUWGB0bFxgXGBcdHxwcHBocHB4gGhwfHCggHxolHBoYIjEhJSksLi4uGyA2ODMsNywtLisBCgoKDg0OGxAQGzQkICY0LywvNDQsLCw0LDQ0LCwsNDQsLCwsLCwsLCwsLCwsLCwsLCwsLCwsLCwsLCwsLCwsLP/AABEIAMABBgMBEQACEQEDEQH/xAAcAAABBAMBAAAAAAAAAAAAAAAGAAQFBwECAwj/xABMEAACAQMABQcFDQYEBgIDAAABAgMABBEFBhIhMQcTIkFRYXEyUoGRkhQVIzVCU3OhsbLB0dIXM2JygqIkNENjFiVEVJPC4fCDs/H/xAAaAQACAwEBAAAAAAAAAAAAAAADBAACBQEG/8QANREAAgECBAIIBQQDAQEBAAAAAAECAxEEEiExQVETIjIzYXGBoRSxwdHhBRUjkUJi8FKy8f/aAAwDAQACEQMRAD8At3WTTsdlCZpQ5QMF6ABOW4biRRKVJ1ZZYlJzUFdgn+1yx8y49hf101+31fAD8VA72XKnZyyJGqXG1IyouUXGWIAz0+GTXJYCpFNu2h1YmDdjF7yp2cUjxss+1G7I2EXGVYqcdPhkVI4CrJJq2pJYmCdmcf2uWPmXHsL+uu/t9XwOfFQHt3ylWkcUMzJPszhyg2VzhG2SSNrdk8KrHBVJScVbQs8RFJPmMv2uWPmXHsL+urft9XwK/FQH2huUi1uZlhjSfabJyyqAAqliSdrcMCqVMFUhHM7FoYiMnZDEcrtj5lx7C/ron7fV8CvxUBftcsfMuPYX9dc/b6vgT4qA+0Zyk2k/O7CzgRRNK5ZVACrj+LiSQAKpPBVIWvbV2LRxEZXtwGP7XLHzLj2F/XV/2+r4FfioC/a5Y+Zcewv66n7fV8CfFQHz8pFqLZbkrMI3kMajZXaYqMkgbXkjhntqnwVTPk0vuW+IjlzDH9rlj5lx7C/rq/7fV8CvxUBftcsfMuPYX9dT9vq+BPioD+DlHtWt5LnZmEUbqmSq5Z237KDa3kDeewGqPBVFNQ0uyyxEcubgMP2uWPmXHsL+ur/t9XwK/FQF+1yx8y49hf11P2+r4E+KgL9rlj5lx7C/rqft9XwJ8VAX7XbHzLj2F/XXf2+r4E+KgSGl+Ua1tjGsqzB3QPsBVLKG4bY2uixG/HHtxQ4YOpO+W3ItLERjuR/7XLHzLj2F/XV/2+r4FfioC/a5Y+Zcewv66n7fV8CfFQF+1yx8y49hf11P2+r4E+KgSEPKJam3e5KzLErBAWVQXc/JjG10iBvPUPXVHg6mfJpf/ty/Txy5uBH/ALXLHzLj2F/XV/2+r4FPioC/a5Y+Zcewv66n7fV8CfFQF+1yx8y49hf11P2+r4E+KgL9rlj5lx7C/rqft9XwJ8VA72XKlaSyLHHFdO7nCqI1yT7f19VclgakVdtWOrEwbsrhtDKGAIxjuIPDcd43caTasMG9cIA/LJ8Wt9JH96nMB3y9QGJ7tlDVumYTepEe1pC0H+8p9Rz+FAxLtSl5BaKvURHaWk2p5m7ZXPrcmiU1aC8kUn2mNauVCbXTorYw/N2cbHuaQs5H2Uth9XOXNv2D1v8AFeAM0yACbU083FfXPXFbFFPY87bCnxwGpXEdZwhzfyD0tFKXgDIpoAKoQJofgNFO3y72YIPooekxHjIQDSz69dL/AMr3f4DLq0vP6AzTIE3hhZ2VEGWYhVHaScAeuuNpK7OpX0QQ68zKssdpGQY7NOayODScZW8S+7+ml8Mm4uo95a+nALWavlXAG6ZAm8ELOyogLMxCqB1knAHrrjaSuzqV9EEeukyxc1YxEFLUfCEfLnbfI3gPJHZg0vh05Xqvd/LgFqu1oLh8wZpkCKoQVQgS6o2SIHvrhcwW5Gwp/wBWc70Qdw8puwY76WrybtTju/ZBqSS68tl8yC0jfPPK80p2nkYsx7z2dwGAB1ACjwgoRUVsgcpOTuxvVioqhCX1a0J7pkbabm4Ihtzyngid3a7cAPyoNar0a01b2QSnDM/Dibazab90uqxrzdvCNiCLzV7T/G3En7cVKNLItdW92SpPM9NlsQ1GBiqEFUIdbS1eV1jjUu7nCqOJNVlJRV3sdSbdkFN5dLo1Gt4GDXbjZuJ14RDrihPnec3o4+StGLrPPLs8Fz8X9AzaprLHfi/oi4eT34ttPohWRiu+l5j9LsIIqAEAflk+LW+kj+9TmA75eoDE92yhq3TMCTk4XOkrbuZ29mJz+FLYvuZf9xDUO8QN7ed569/r30zsCMhC3RG8ncPE7hUvbUiCPlFkB0hMo4R7EY/ojUfbmlsIv4l46ha/bYNE0yBCcgxaIG7fdXRPjHCgH/7GpbtYjyXz/Afal5sGAwpkAZAJ3AZJ3ADrNcOhPr6wSWG0U5W0hWM98jDbkPpJHqpbC6xdR/5O/wBg1bRqPIGKaABPqNGI2mvXAKWke0oPBpn6MS+vJ9ApXEvMlTX+Xy4h6Kteb4A07liWYksSSSesneSfE0yrLRAW7mtdOBRqiot45tIOB8F8Hbg/Kncce8ImWPiOyla/XapLjq/L8h6XVTm+G3mDDMSSSSSTkk8STxJ76ZQExXTgqhB9oXRb3U6Qx+U54ngoG9mbuAyaHUqKnFyZeEHJ2RI626UR2S3t/wDK2wKx/wAbfLlbtLHh3eJodCm0nOfaft4F6sk+rHZEBTAEVQg80ToyS5mSGIZdzu7AOssepQN5NUnOMIuUi0YuTsiY1m0lGiLZWpzBGcySdc8vW5/gHBR6d+6g0YSb6Se728EEqSSWSO3zBommQJkb+FQhgmoQ7Wts8jrHGpd3OFVd5JPZVZSUVdnUm3ZBVd3K6NRoIGDXjjFxOvCIHjFCfO85/wAfJWjF13ml2eC5+L+iDtqmssd+L+wIU2LnpDk9+LbT6IV53Fd9LzNal2EENACAPyyfFrfSR/epzAd8vUBie7ZQ1bpmBPyd7rtm8y3nb1RkfjSuL7u3ivmHodv0YLrwFNAAo1D1ZnuriJ0jPMxyo0jncuFYEgHrbA4D04pXE14U4NN6tB6NOUpJ8C1I+TO0aeWe4LzPJIzlSSqDaJOAF3nGes9XCsz42ooqMdLDnw8W25ahJaaFtYBmOCCMDiQiD1nFLyqTnu2wqhGOyNbrTVpG2xJPbo2B0WdAcHeNxPXUjSqSV0mcc4J2bN5NH2twuTHBMvbsow9eDUU5we7R1xjIgpeTqw56OZIjG0bq+EY7LFTkAqcjGQNwxRljKuVxbvfQH0EL3SKD0hdNLLJI+9pHZj4sSa3YRUYpIzZO7bLM5H9A21xBO08EcpWUAF1BwNgHA9NZuPqzhNKLtoOYaEXF3RYy6rWYjMQtoRGzBimyMFgMAkduKz+nqXzZncZyRtaxw/4K0f8A9nB7Aq3xNb/0/wCznRQ5C/4K0f8A9nB7AqfE1v8A0/7J0UOR1uNU7N41ia3j5tCSqgYALcSMY3ntrixFRPMpanXTi1Zogr7kr0e46CSRHtSRj9T7Qo8cfWW7v6fYE8NTYG6e5I54wWtpFmHmMNh/Qc7JPs03T/UYvSasAnhWuyV5d2zxMUkVkdfKVgQR4g0/GSkroVaadmFFyPe+05sbru7TMnbFbngnc8nE9wx2Gll/NUv/AIx93+A7/jjbi/kCVNi4qhDZELEKoJJIAAGSSdwAHWSa43Y6HcOiZoUNhZqZL2ZR7rkU7oUPCIPwX+I538N+7CLqRm+lqaRW3j4/YZyOPUju9/AJNX+SGJQGu5Wkb5uPoqO4t5R8Rs0vV/UZPSCsFhhV/kHGjtVrOADmraFcdZUM3tNlvrpKdepPeTGI04R2Rvcaas4zsvPbIexpIx9WakaVSWqTI5wW7R0j9y3K7uYmXrxsOPxrjzwfFHerIZf8I2q7bQxiCR0Kc5CArKDx2Mgqp7wM1f4io7KTuuTK9FFbKx5/1m0YLa6mgDFxG2Ax4nIB39++t2jPpIKXMzakcsmiMooM9IcnvxbafRCvO4rvpeZrUuwghoAQB+WT4tb6SP71OYDvl6gMT3bKGrdMwJdRzg3reZYTn0nYX8aWxP8Aiv8AZB6P+XkyU5N9RDennp8i2U4AGQZCOIB6lHAkde4deBYvF9F1Y7/ItQoZ9XsXna2yRoqRqqIowqqAAB2ACsVycndmglbYg9dNa49Hw7bdKRsiKPO9j1k9ijdk+HWRRsPh5VpWW3EpVqqCuykJtLXOk7qKOeRmEkqqEGQigsAcJw3DO/ju41tKnChBuK2Rn55VJJNnDXS8E1/cuOHOFV/lTEY9GFFdw8ctKK8PycrO82yO0bpCW3fbgkeNu1CRnxHAjuORRJwjNWkrlIycdmXtqFrY13bK1zsJKztGmDjnSihiVXqIGcjuNYmJw6pztDbfyNGjUc43ZQLcT41umaXJyF/5a4+mH3BWR+pduPl9R/CdllmVnDQE8r8zJo8lGZTzqb1JB4nrFOYFJ1dfEBiG1DQrjVjSc9vbT3rzTHHwNurSOQ0rje2yTgiNMnfuz3itCtCM5qmkub04fkVpykoubfkcNFco+kISMzc6o+TKoP8AcMN9dWngqMuFvIrHEVFxuWnqZygQXxEbDmZ/MY5Dduw3X4bj9tZmIwk6Wu6HKVeM9OIY0oHIrTOr1vcmNpold4mDIx4gg5wccUzxU7jRadadO6i9ykoRluefdcbW4jvJhdb5WbaLDgwPklf4cDAHVjHVW9h5QlTWTYzKqkpvMQtGBiqELP5OdUXAEzDZnkXMRIB5iNt3OkHdzjbwinvPDOMzF4hPqrZb+L5eXMdoUmtXv8i1ND6Jito+biXAzliTlnY8WdjvZj1k1mVKkpu8huMVHYWmtLRWsLzTNsog9JPUAOsk7qlOnKpJRiSUlFXZQmtuvFzeswLNHB8mJTgY/jI8o+O7sFblDCwpLm+ZnVa0p+QNW1szsqRqWdjhVUZJJ6gKZlJJXYFJt2QXXMqaLRooSrX7jZmmXhADxjiPznaw4Uok67zS7PBc/F+Aw2qSyrf5BJqBymNtLb3zZDbknO4g9Qk6sfxevtC+KwStmp/19glHEf4zA3lF+M7r6QfcWnMJ3MQFfvGDlMAT0hye/Ftp9EK87iu+l5mtS7CCGgBAH5ZPi1vpI/vU5gO+XqAxPdsoat0zA55LNE+6TeRZ2Q8KoT2K0gLY79lTSONqZMr8foM4eGa5eVnapEixxqFRAFUDqA3CsWUnJ3ZoJJKyOpOK4dPNmuunze3ckuTsA7MQ7EB3evex8a9Fh6PRU1HjxMqrUzyuOeT0BbppzwtoJZvSqbI/uceqq4rWGXm0jtDtX5agzkned5PHxpkEYJqHAs1xla3a0tUJVrSJWYjqnkIkcjvB2aVw6U803/k/ZaB6ry2iuHzBQ00BLt5EbNks5JGGFllJTvCqFJ8NoEeisX9RknUS5I0MKupcsSkBkDOVi0eWyWKMZd54lUd5JA9HfTeCko1LvkwNeLlCyKl11u0Dx2kJzDaKYwfPkzmV/S270Vq4eLs6kt5a+nARrNXyrZA3TIE2jkKkMpIZSCCNxBG8EHtBrjVzp6I5PdZPd1ortjnUOxLjzgNzeDDB8cjqrAxVHoqlltwNSjUzxuE9LBQI5V9XRc2hlUfC24Lr2lPlr6htDvXvpzBVslTK9mL4inmjfiiha3TNCrVDQqkC6nTbjDhLeHruJicKo/2wfKPDdjqIpWvVfYi9eL5L78g9Kn/k/TxL60TZmJOm21I3SlfGNpyN+B1KMAAdQAFYc5ZnptwNGKsh7VCxR/LJp8zXQtlPwcHlDtkYb/ZUgelq2cBSywzvd/Iz8VO8svIAreBnZURSzMcKqjJJPUBT7aSuxZJt2QXTzLotDFEwa/cYlkXeLdTxSM/O9rDhSiTxDu+xw8fPwGG1SVl2vkBtOCwqhDeaZnO07FmOMknJ3AAfUAK4kkrI63fc0rpw9IcnvxbafRCvO4rvpeZrUuwghoAQB+WT4tb6SP71OYDvl6gMT3bKGrdMwuXkO0XswTXB4yuEX+WMHePFmYf01j/qNS8lDkP4SNotlmVnDYPcoF/zGjrlwcHm9gEdRkIQEd+Wo+FhmrRX/cwdaVoNnm+vRGSEuiDzWjLyXrmeK3T0Zlf0bIWlqnWrQXK7+gaOlOT56A1TIEnNSrATXsKv+7Q85ITwCRjbOe44A9NAxE8tN232/sLRjmmiN0rfm4nlmbjK7PjsycgegYHookIKEVFcCkpZpNmljaNNIkSDLyMFXxY49VdlJRTb4Eim3ZHoDUW7Q8/DF+6tWWBO/YQbbeJctv7hWDiYtWk93qadJrVLhoFVLBQZ5RNLe5bJ5VGZAQsR812yu14gFjTGFp9JUUXtxBVpZYNnnSvQmUKoQVQhcHJZGlm6QSZ903ac6V+bRB0Aw89gXbuAANZGNbqrMto6eY/h0oaPd6lo1mjZhlyMHgahDzxDqpm8uUkbm7a1djNJ2Jk7Kr2uwwAP/p33iP44tayexmdF13fZBZyey+79ImbYCW9nHs28Q4JtZVf6iA5J7cdgpXFLoqWW93Ld8w9F5534LYtysocNJpAqljwUEn0b66lch5buJXuJ2YAtJNISABkku2cAemvSpKEbcEY7vKXmFEsy6KQxxlW0g64kkBBFup+Qh65SOLdVLJPEO77HDx/Ae/RKy7XyA4nO87yeJNOC5iocFUIKoQVQh6Q5Pfi20+iFedxXfS8zWpdhBDQAgD8snxa30kf3qcwHfL1AYnu2UNW6Zh6N5OLbm9G2o7Y9s/1kt+Neexcr1pGrRVqaCSlwoCcs0mNHEedKg+0/hTv6ev5vRi+Jf8ZRNbhmhNp4c1o+wh65OcuHH87BIz7KmlqXWqzlysvuHnpTivUGaZABPoT4DR15cfKmK2sfg3Tl/swKVqdatGPLrfYPDq03LnoDFNAAn1MHMLcXzf8ATpsw988vRXHbsqWJ9FK4jrONLnv5IPS6qc+Qfchh/wAPcZ3nnhv/AKBSP6l24+QzhOyyzKzhoBeWb4uP0qfaadwHfejF8T3ZRFbhmiqECPVGwjAe9uBm3tsYX52Y70jHdwJ7sdRpavN6U4bv2XMNSiu3LZDrUzSskumIJ5Wy8sp2j/MjKAO4bgB2AVXEU1HDuK2SLUpN1U2ehKwTSFUIUfywaTb3U1soCRjZkfZ/1JGUDaftwoAA7vDGzgILJne+3kZ+Jl1soTchlvi1nfrafZ9Coh+1zS/6k+ul4fUNhF1Wyyqzhoi9aNr3Hc7AJYwyBQoySxQgADtyRRKNukjfmilTsuxScjropCiFX0g64dxgrbKR5KdRmI4t1fbspPEO77Hz/AhpSX+3yA9mJJJJJO8k9Z7++mwBiunBVCCqEFUIS+gNX5LoswKxwx75ZpNyIPxbsUfVQataNPTdvZBIU3LyPQOpyxCytxCzNEIwEZxgkdpHVnjisGvm6SWbc06dsqsTNCLgPyyfFrfSR/epzAd8vUBie7ZQ1bpmHpbUg/8AL7T6CP7orzmI72XmzWpdheRN0EIAXLTHnR4PmzIfqYfjT36e/wCX0F8Uv4yjEjLEKu8scAd53D662m7aszrXCTlDce7TEvk28ccC+CIM/wBzNS+EX8eZ8bsLXfXty0BommQIT63fAw2dn1xRc7KOvnZ+mQe9V2R6aWodaUqnN2Xkg1XRRgDBNMggo1rHue3tbEbmVefuB/uyDog96R7v6qVodecqnovJfdhqnVioerD3kL/y1x9MPuCkf1Ltx8vqM4Tsssys4aAXlm+Lj9Kn2mncB33oxfE92URW4Zo80PoyS5mSGIZdzjuA4lj3AZJ8KpUqKEXJloRcnZEprbpKNilrbn/DW2VQ/OP8uVu0scgd3DjQqEGrzn2n7eBepJdmOyMagrnSNpj50fUCamK7mXkSj3iPSVeeNUVQhQHK64Ok5O5IwfZz+NbuAX8K9TNxL/kD/kSYGwcdk7g+wh+wikf1HvV5fcZwnY9SwKQGSM1nmdLO5eNirrDIysOohCQR6qJRSdSKfNFKjai7HmIsTvJJJ3kniSe3vr0hk3MV04KoQVQgqhAj0Rq8giF1esYrY+Qo/eTnsjHUva53faFqlZuWSnq/Zef2DRpq2ae3zGun9YHuAsaqIbaP91Ankr3t57nrY9/aavSoqGr1b3ZWdTNotEXvye/Ftp9EKw8V30vM0qXYQQ0AIA/LJ8Wt9JH96nMB3y9QGJ7tlDVumYeheSy529GW+fk7Sey7AfVisDGxtWkamHd6aCylQwKcqVpzmjLjHFAr+w6sf7QaawcstaP9Aa6vTZS2otoJL+2DeSr843hGDJv7ujj01sYmWWlJry/vQQoq80RWkbszTSSnjI7P7TE/jRYRyxUeRSTu2x/qloz3ReQRHyS+X/kXpNn0Aj00OvPJTci1KOaaRw1g0kbm5mn6pHJX+XOEHoUKPRVqUMkFHkcqSzSbHupej1lulMn7mAGaY/wR9LB8Tsr6apiJuMNN3ovUtSjeWuy1I3S+kGuJ5Jn8qRyx7s8B4AYHoolOChFRXApKTk22W1yF/wCWuPph9wVlfqXbj5fUewnZZZlZw0AvLN8XH6VPtNO4DvvRi+J7soitwzQtf/l9ps8Lu8TpdsNuertDyHj3DqIpRfzVL/4x93+Bju4eL9kCVNi4Yck1pzmk4j1Rq7n2dkfWwpPHStRfiMYZXqHoGsI0hVCHmrXm9E2kLqQHI5wqD3IAn/rXosNHLSiv+5mVWd5tlhchV4ObuYesOsg/qXZP3B6xSH6lHWMvQawj0aLTrMGzhf24kieM8HRlP9QI/GuxdmmcaurHlZkKkqeIOD4jdXp076mPsYrpwVQhlEJIABJJAAAySTuAA6yT1Vy9jqVwtj0bDo8CS8VZrojMdrnKpneGuCPqj9fcq5yraU9I8+fl9w+VU9Zavl9wd0tpSW5lMszl3O7uA6lUcFUdgpinTjCOWIGUnJ3Yzq5U9IcnvxbafRCvO4rvpeZrUuwghoAQB+WT4tb6SP71OYDvl6gMT3bKGrdMwvDkx0osVvZ2zbjNFLIneVmOR4lTn+k1i4yDlOU+TS9jRw8rRiuZYNIDJwvbVZY3jcZWRWVh3MCD9RrsZOLTRxq6sUHoSxe0Gk3kGGghMH9czhAR/SCfA1u1JKp0aXF3/ozoRcM1+GgI02LhPqz8DZ3t1wYoLaI/xS73x3hAD6aVrdapCHq/QPT6sJS9AYpoAFH+W0X2S3z+kQRH/wBpPWKV7yv4R+b/AAH7NPxfyBemgBdfIhbMtpK5GFkl6B7QqgE+Gcj0Gsb9RknUS8DQwq6hY1Z40AvLN8XH6VPtNO4DvvRi+J7sqrVLR8Y27y4Gbe2wdn52U+RGO3fgt2Ab9xrTrzelOG79lzE6UV25bIh9KaQe4meaU5eRsn8AO4DAHcKNCChFRWyByk5O7GtXKly8iegzHDJdOMGY7MefMU7z6W+6Kx/1CreSguBoYWFlmfEsys4aITXPTgs7SWYnpY2Yx2u25fVxPcDRsPS6Woog6s8kWzzWiliAAWZjgAZJJPYOsk16LRGUWTqbPDoq4jjnObm4IWUBujbo29Q+NxkLbJPmj+7OxCliItx7K28fwN0rUmk937FzVkDwqhDztylaINtpCYYwkp51PB/K9T7X1Vv4OpnpLw0MyvDLNgvTQAeaJ0XLcyCKFC7nqHADrLHgFHaapOpGCzSZaMXJ2QRPpGHRwKWjLNdkYe6xlY+orbg8T1c56u5fJKtrPSPLn5/YNmVPSOr5/YE5HLEsxJJOSSckk8ST1mmkrADWunBVCHpDk9+LbT6IV53Fd9LzNal2EENACAPyyfFrfSR/epzAd8vUBie7ZQ1bpmBXrDdvANGNGdl47RJVPYXkc/hSlKKn0l+LaD1G45bci6dTtZo7+3EqYDjdKnWjfpPEHrHfkVkV6DpTs/QfpVFONydoAQAuVbQTyWkj20eWaRHn2fKZI1YDA6yCQe3Ap7BVVGolN+QviINxdii81tmaE2sw5i0srXgxQ3Mve0pwgPesagemlqPXqTn6L0/Iap1Yxj6kHorR7XE0cKeVIwUd2eJPcBk+ijTmoRcnwBxjmaRN6ys15fczaozpEBBAi7+hHuz2YJy2T1HfQaNqdPNN76v1CVLznaPkQ+iNFvcTx26DDu2zv+Tjyie5QCT4UWdRQi5MHGLlLKXrye6SSUXCQ/uLd1hh71RBlu8sxY57CKxMVBxact3qzSoyTTtstAvpUMCPKfo2S5tFhiGXeaMDsHEknuAyT3CmsHNQqZpcmBrxco2RTutukozsWtuc21tkKfnZD5cp8TnHd41r0IPWc+0/bwEakl2Y7IHiaYAhzqPydzXTLJcK0VuN+/c0nco4hf4j6M8QjicZGmrR1fyGaWHctZbF6QQqiqiAKqgBQOAAGAB3YrFbbd2aKVhTzKilnYKqgliTgADiSeyok27IjdiguUTWw6QnVItrmIziIAHLsd21jjk8AOOPEitzC4foY3lu9/Aza1XpHZbCGzopfkvpF17itqrD1Gcg+j701xD/ANP/AK/H/eU7pf7fL8ghI5YksSSxJJJySTxJPWTTaVtgBevJdrgLqEQSt/iIlxv/ANRBuDDtYbg3r692JjMN0cs0dn7Gjh6udWe4d0kMAlyjap+77cbGBPFloyevPFCew4HpA76awmI6Keuz3A1qWePiUvofVeWVpDL/AIeKE4mllBAQ+aBxZ+xR3cMitipXjFK2reyQhGk3e+ljvpbWFFiNrZK0VufLc/vZz2yEcF7EHV6qrCi3LPU1fsvL7nZ1FbLHb5g5TIEyqkkAAkk4AAyST1AdZrh0739jJDIY5UKOuMq3EZAI+oiuRmpK8djsouLsxvVip6Q5Pfi20+iFedxXfS8zWpdhBDQAgD8snxa30kf3qcwHfL1AYnu2UKa3TMCbXwYltl8yygH9pP8A7UthXeMn4sPX0aXgh1yf37WyX10mNqKFAu1kqWeQAbQyM+SfrqmKgpuEHxf0O0JZVKRaOqXKHbXgCuRDP8253E/wNwPhuPdWbXwc6eq1Q3Trxn4MMaUDgdrFycWd0/OYaJycsY8AP27SkY39owabpYypTVt0Anh4Sdwf1o5MJ7q6knFxEA5GypRuioAVRuPUAKPRx0acFHKDqYZyle4+1Q5MvckjSyXG25jZE2E2dgsMFgSTlsZA3dfXVK+O6RZUi1PD5He4XaD1ftrJCsEaxjHSbiTjzmO8+vFK1Ks6rvJ3DRhGGxWGtnue0N1d2zhnvSYodngg/wCodT1gkBQw4Fj1VpUM9TLTmtI6v6ClTLC8o8f+ZMchX+WuPph9wUH9S7cfL6hMJ2WWZWcNDPS9hz8Lwl3jDjZLRlQwB44JBAyMjOOur055JKVrnJK6sBttySWC+U1w/c0ij7qLTb/UKr5IXWFggh0RqdZWxBit4ww4M2Wb0FiSPRS88RVn2pBY0oR2RO0EIQOsOt9pZg89KNvqjTpOf6Rw8TgUelh6lTsoHOrGG7Ka1x15uNIHm1Bjhz0YlyS5zu2yPKOeCjd4nfWvh8LCjq9XzEKtaVTTgbBV0UoJ2X0g46IOCtqpHE9RnI4DgPvc1xD/ANP/AK/B3ul/t8vyCMshZizEszEkknJJO8kntptK2iAGtdOHW0uXidZI2KOpyrKcEGqyipKz2OptO6Lk1O5UopQI7wiKThznCNvHzD47u8cKyK+AlHWnqvf8j9LEp6S0LHRgQCCCDvBHXWeNEJrVqtBfxhJtsbJyrI2ME9eN6n0g92KNRryou8QdSlGasyvbvkafJ5q6Ur1bcZBHiQxB8cCn4/qS4x9xZ4Tkzay5Gmz8NdDZ6xHHvP8AUzYHqNSX6krdWPuRYTmw61b1LtLLpRR5k+ckO0/oOML/AEgUjVxNSr2npyGIUYw2K25amt2uI2jkVpwpSZV34A3qWI3Bt7DHHGOytH9PzqDTWnAVxWW6tuCWg9W5rkGToxQL5c8p2UXwPym7h9VN1K8YabvkgEKblrwL/wBTY41sbdYnMkYjAVyuztDt2erPZWFXbdSTaszTp2yKxM0EuA/LJ8Wt9JH96nMB3y9QGJ7tlCvwNbpmhPyj7r90+bjhT1QofxpXCd0nzv8AMLX7dvIVl0NEXLdc11FH4iNDJ+IrstcRFck3/eh1aUm+bIXQtjz9xDDjIkkRD4FgD9WTRqk8kHLkgcFeSQUaW18vI724aCdhHzrBUIDJsqdkYDA4BC56OONKwwlOVOKktbBp15qbswo0Dyl3DW1zPPHCRAEVNkMu3I7YAySRuUEnA7KWqYKCnGMXuFhiJOLlLgNv2yv/ANmv/lP6Kv8Atq/9e35K/FvkOtceUu4t5RBFHCJBGhm2tptiRhtFVwRnAI3mqYfBQnHM27cC1XESi7JAUNL32lJ47eSdyJGwVGFRV4sSq4BCqCelnhTnR0sPFzS2AZ51ZKLYy1v0os9xiLdbwqIoB1bCbs+LHLZ7xV8PTcIdbd6srVnmlpstjOr+tt1ZKyW7qqu202UVt+MdY7BUq4enVd5IkKsoKyDXVfXm9dZbm5lX3NAOkBGgMkh8iNTjieJPUMdtJ1sLSTUILrP2XMYp1ptOUnoiBblQ0iSTzsYyeAjTA7hkZx40f4Gjy9wXxNTmb23KPpSR1RJFZ3IVVESZJPADdXHgqCV2vcixFVuyJjWnlAurcJbRzq1wm+4lCIQH+bjGzjC9bEZz2bxQaGEpz67WnBfVhKleUeqnrxA3SGuF9MMSXUxHWFIQHxCBQacjhqUdor5/MBKtN7shACTuBJJ6t5JP2kmjA9wwWJdFoGbDaQdcou4i2UjymHAzEHcOr7VLvEOy7H/1+A+lJf7fIEJJCxLMSzMckkkkk8SSeJptK2iAGtdOCqENoo2ZgqgszHCqoJJJ4AAbya42lqzoWrYw6NAe4Cz3vFLfOY4expyPKbrCD8iFc0q+kdI8+L8vuHsqer1fLl5kbHrjfLK0y3Uodjk7wV/8ZBQAeFEeGpOOXL/3nuU6ad73COx5XL1MCRIJO/ZZSfSGx9VLy/TqT2bQVYqa3JIcs0n/AGif+U/oof7av/Xt+S3xb5HG55Y5yPg7aFT2szt9Q2a6v02HGRHi3wQP3muWkr5hCsj9PcIoF2c+kdLHblsUeOGoUlma9WCdapPRewveu1sd92Rc3A4W0bdBD/vyDif4F9OQanSVKvY0XP7ImWNPtavl9yG05p6a6I51gEXyIkGzGg7EQbh47z30anRjT2/viwc6kpbl+8nvxbafRCsLFd9LzNOl2EENACAPyyfFrfSR/epzAd8vUBie7ZRVvHtOq9rAesgVuN2VzNSu7E9yhvnSV13OB7KKv4UDC9zELX7xm+lTsaLslH+rLPKf6SIgfUDXIa15vkkvqSWlOK8zPJ/0LiS4PC1t5ZvSEKqPHLVMVrBQ5tIlDtZuSBgUyBCjTo5iws7f5Uu1dSD+boRf2BqWpderKfLqr6h59WEY+py1GtFa556UfA2qGeTv2PIXxL43deDXcTJqGVbvQ5RXWu9lqQl9dtNI8rnLyMXbxY5Po30aMVFJLgDk3J3YR2A9yaPec7p73MUPasIPwr/1HCj10vL+Sqo8I6vz4BY9SnfiwVpoAO9E6OkuJkhiGXkOB3dpPcBknwqk5qEXJloxcnZEtrbpCPoWluc21tkBvnZD5ch7cnIHdw3GhUIPWpLd+y5BKsl2Y7IHiaYBBhEvvZAHP+fnToA8beJvlHslcbh1gZ7wU3/PK3+C939kH7pX/wAn7AfTgAyBncN5PACuEDCKNdFIHcK2kHGUQ4ItlI3M44c8RwU8PtUbeIdl2Pn+BjSkr/5fIEJZGZizEszElmYkkk8SSeJptKyshc1rpwVQg+0PoiW6kEcKbTcSeCqOtnbgqjtodSpGmryLxg5OyJ+bSsNgpjsWEtwRiW7xuXtW3HUP4+vq6sAVOVZ3qaLgvv8AYK5qnpDfn9gTYkkkkkk5JPEk9ZPbTYAxUOCqEFUIEOjNVyYxcXcgtbY8GcdOTuij4se/h176XnX1ywV38vNho0tM0tEdL7WgIhhsIzbRHc75zNL/ADyDgP4V3fZXI0LvNVd37L0I6tlaCt8waFMgRVCHpDk9+LbT6IV53Fd9LzNal2EENACAPyyfFrfSR/epzAd8vUBie7ZSmgo9q6t186aMeuRRWzVdoSfg/kZ9NXkhzrhLtX123+/IPUxH4VWgrUorwR2q+ux9rn0VsYvMs42I/ikLOftFUw+rnLxfsWq6ZV4GdFfBaLvJOBnligU9y/CvjxGBUn1q8VyTf0Ox0pyfPQhdD6PNxPFAvGV1XwBO8+gZPoo1SeSLlyBQjmkkP9ddICe9mZP3anm4wOASMbAx3HBPpoeGhlppPff+y9aWabHl3/htGRx8Jb1+dftEMZxGD3M+0wqkevWb4R09eJ19Wnbnr6ERq/olrq4jgXdtnpN5qDezHwXP1UarUVODkykIZpJDnWzS63NwTGMQRqIoF7I03Lu7Tvb01WhTcI67vV+Z2rPNLTbgQ1GBhap977PsvLxPTDbn7HkP1DqIpTvqn+sfd/gY7uHi/ZAlTYuFOr1mltEL+5UMM4tIj/qyD5bD5pDv7yPDKtWTqS6KHq+S+7D00orPL0B2+vHmkeWVizucsx6z+XVjqpiMVFWWwFtt3ZwA7K6QMrdE0WgkkAfSDrmOM7xbqRudx86RwXq66UbeIdl2Pn+BhWpK77XyBCeZnZndizMSWYnJJPEk9tNpJKyF27u7NK6cFUITWgdXmnDSyMILVP3k78P5UHF5D2D09QIatZQ6q1ly+/gFhTzavRDjTOsK82bWzQw2ueln95MfOlbs/hG4fUK06Lvnqay9l5HZ1NMsNEDtMARVCCqEJDQ2hZrp9iBC2N7NwVB2ux3Af/Rmh1KsaavJl4QlJ6E4LizsP3YS9uh/qMPgIz/trxkYH5R3dnZQMtStv1Y+78+QS8Ke2r9gd0npKW4kMk8jSOetj9QHADuG6mIQjBWirIFKTk7sa1cqKoQVQh6Q5Pfi20+iFedxXfS8zWpdhBDQAgD8snxa30kf3qcwHfL1AYnu2VBqVFtaQtB/vofZO1+Fa+IdqUvIQpK80MdKEyXMuOLzP/c5/Orw6sF4L6HJayZL8or/APMJ1Hkx7Ea9wSNF+0Gg4Rfwp+b9y9fts31g+DsLCDrdZLh//wAjYT+wVyl1qs5eSO1NIRj6i1K+CFzeH/poSIz/AL03wafUWNdxHWy0+b9lqco6XnyIjV/RZubmKAf6jAE9ijex9Cgmi1anRwcuRSEc0kh1rfpQXF1I6fulxHCOoRxjZXHccFv6qrQhkgk9935nass0tCRtf8Ho5pOE99mOPtW3U9Nu7bbo+GDQ3/JWtwjr6/guupC/F/IFaaABDqlo2Ml7u4H+GtsFh87IfIjXtycE93Hjml683pCG79lzDUortS2RE6X0lJczPNKcu5yewdgHcBgDwotOChFRXAHKTk7sktV9CpLtz3BKWkG+VhxY/JjTtdt3gD4UOtVcbRh2nt9y9OCestkNNYNMvdS84wCKoCxRr5McY8lV8BxPWfVVqVJU42Xr4lZzc3cjQOyilQyghXRaCWVVe/cZiiO8W4PB5B1yHqXqpNt4h5Y9ji+fl4DCSpK73+QI3M7SOzuxZ2OWYnJJPWabSSVkLttu7OddOCqECfR+gI4I1udIbSxtvit13SzePmRdrHf2dWVZVnN5KW/F8F92GVNRWaf9cyN0/p+S6K7QVIo90UKbkjHcOs9rHefqotKjGntvxfMrOo5eRFUUGKoQyikkAAkk4AG8k9gHWa4dCiHVuO2USaRcx5GUto8GZ/5uqNe87+PA0s68p6UtfHh+QypqOs/6GWmtZpJk5mNVt7YcIIuB75G4u3efVV6dBReZ6vm/pyKzqtqy0RB0cEKoQVQgqhBVCHpDk9+LbT6IV53Fd9LzNal2EENACAPyyfFrfSR/epzAd8vUBie7ZVPJyudJW3czH2Ynb8K1cX3Mv+4iVDvENNVIeev7YedOpPgG2j9Qq1d5aUvIrTWaa8zhpyQz3k7LvaWd9n+qQ7I+sCrU0o01fgl8jk9ZvzJLlBkHu14l8i3SOBO4RoAR7W1QsKv47vjd/wBl6769uWh00mOY0ZbRcHupGuH/AJF6EYPcd7eiuQ69aUuWn3Oy6tNLnqZ1ePuayubvg8n+Gg8XG1K3oQAA9pNSr16kafBav6Eh1YOXoiK1a0Qbq4jhB2VJzI3mxrvZvQPrIotap0cHIHThmlY6a06WFzcM6DZiUCOBepYk3IMdWR0j3k1yjTyQs9935naks0rrYZaL0fJcTJDEMvI2FH2k9wGSe4GrzmoRcnsisYuTsiY1t0hH0LO3Obe2yNr52U7nkPpyB2DxoNCD1qS3fsuQSrJdiOyI/V/Qz3cwiQhRgtI7eTGg8pm7h9ZolWqqcbv/APSkIObsh5rPphJNi3tgVtIMiMHjI3ypX7WbfjsHZvqtGm1ec+0/bwLVJp2jHZEDRwQYW9smjEWaZQ984zDC28QA8JJR855q9XHwTcnXeWPZ4vn4LwGElSV3v8gTuZ2kdndizscszHJJPWabSSVkAbbd2c66cOlvA0jKiKzOxwqqMknsArjaSuzqTbsgr9zwaM3yhJ74b1iztRQHqMmPLkHm8B6jSt5V+zpHnxflyQe0ae+svkDOkb+SeRpZnZ3bizfh1Adw3UxCEYK0VZAZScndjarlRVCEzoPVuW5BkysUC+XPKdlF7cH5Tdw+qg1K8YabvkgkKblrwJFtPQWYKaPUtJwa7lUbZ7eZQ7ox3nJx66H0U6mtXbkvrzL9JGHY/sGJpWdizsWZjksxJJPeTvNMpJKyAt33NK6cFUIKoQVQg80Xoua5fYgjeRuxRw/mPADvJqk6kYK8nYtGLk7JE62g7S1/ztxzkg/6e1IYg9kkp6K94G/sNA6WpU7tWXN/RBejhDtv0Rd2pkyPY27RxiJDGNlAxbZHUNo7z4msbEJqpJN3NCnbKrE1QS4Dcsh/5a30kf207gO+XqAxPdsqzk7OLzb+agnf1RMP/atPF93bm18xKguvflcxybYF4sm7EEMsvsxkfawqYzu7c2l7naHbvyOOoFsJb+32j0UbnXPdGC5z6QKtipZaUv6/srRV5ojQWu7nd+8uJv7pX/NqJpTh4JfIrrKXmSuvF0Jb544t6RbNvCo7I+gAPFtr10LDRy0ry46v1L1tZ2XkddeZFiaGyQgraR7LEdcz9KU+vA9BrmGTknUf+Xy4Ha2loLgbI3uPRxOcT3+4dq2ynee7nG3d6iud5V8I/P8ABOxT8X8gW2h2imgAWo3vfZ7XC8vE6PbFbnr7nk6usDsIpTvqn+sfd/gY7uHi/ZAxZWzSyJFEu07kKqjrJ/Dv6qak1FNvYAk27IJNYLyO0iNhbuGJObyVf9Rx/pqfm03+Jz35WpRdSXSzXkuXj5sNN5Fkj6grtDtpqwAMLWBNGIs8wVr1xmCFv9EHhLKPP81Tw8eCkm67yx7PF8/BDCSprM9+HgCdzdNI7PI5Z2OWZjkkntpqMVFWQBtt3Zz2h2iunCR0HoaW7k5uEA4GXYnCovWztwAodSpGmryLwg5OyJq401BZIYbBtqUjEt5wJ7VgHyE/i4n1GgqlKq81XbgvuFc1DSG/P7AoX7/rpqwAW0O0VDh3sbR5nEcSNI7cFUZP/wDO+qykoq8tEWSbdkEp0daWO+7Zbm5H/TRt0EP+9IOJ/gX05FLZ6lXsaLnx9EGyxp9rV8iG03rBNdEc642F8iJAFjQdiINw3bs8e+j06MafZ/viwU5yluRm0O0UQoLaHaKhBbQ7RUILaHaKhCT0LoK4uiRBGWA8p+CL/M56I3b+2hVKsKfaZeNOUtkS3uTR9r++l92yj/SgbZiB/im4t/RQs1ap2VlXN7/0Ey04b6sZ6U1tnlTmkKW8HVDANhf6iOkx7cnHdV4YeMXmer5vUrKrJqy0XgQO0O6jgj0jye/Ftp9EK87iu+l5mtS7CCKgBDSWJWGGUMOwgH7a6nbYhxFhF81H7C/lXcz5nLIQsIvm4/ZX8qmaXMlkIWEXzcfsL+VTNLmSyENHxfNR+wv5VM0uZLIQ0fF81H7C/lUzS5kshe98XzUfsL+VTNLmSyEbCL5uP2V/KpmlzJZC974vmo/YX8qmaXMlkI2ER4xx+yv5VMz5kshCwiHCOP2V/KpmlzJZC974vmo/YX8qmaXMlkL3vi+aj9hfyqZpcyWQjYRHjHH7K/lUzS5kshe98XzUfsL+VTNLmSyF73xfNR+wv5VM0uZLIyLCLhzce/j0V/KpmfMlkY974vmo/YX8qmaXMlkL3vi+aj9hfyqZpcyWQve+L5qP2F/KpmlzJZGVsYhwjjHgq/lXMz5ksjHvdF81H7C/lXc0uZLIXvfF81H7C/lUzS5kshe98XzUfsL+VTNLmSyF73xfNR+wv5VM0uZLIXvfF81H7C/lUzS5kshe98XzUfsL+VTNLmSyM+4YsY5tMdmyv5VzM+ZLIx73xfNR+wv5V3NLmSyF73xfNR+wv5VM0uZLIXvfF81H7C/lUzS5ksjuiBRgAADgBuAqp0yGHbUIQevOkZbewuJoR8IijZ3ZxlgC2P4VJb0UfDQjOqoy2B1ZOMG0A+itE2zwRXEml5xK+wXPujHSJGU2c7Q37u7jTk6k1JwVNW8gEYxcU3L3CrlH0tNa2YkgbZfnEXOA245B3N10rhKcalS0uQatJxjdC1Ue7eQtPJcBVGObnggjLE/KUxu24YO7PXUrdGlaKXo2/mkdhmvqyE1i1mvYNIS80OdtrdI5JogF2thhhipxncelx+rOD0qFKdJX0bukwU6k1N22RM6h6ZlvLaeQyE/DSLExVRhABsZAHHfk5oOJpRpTStwVy9KbnFshoJtItpB7L3cvQgEvOe549+WVcYzu8rjn0UZqiqSqZONtwd6mfJfhfYkuUPTNxbtaLbswM0hRgiI7HcMbIcgbXpFCwtOE1Jy4BKspJpLiSWqRuWDPcSynO4RzQxRsuPlfBswIOR19VDr5FpFeqbfzLQzcWBendb7mKa+HPyosDhYtm3R0yy5VZHIGzk4Az9dOU8PCUYaLXfX5IBOrJOWu3gGGkL+9XRglWNPdhRMqSoAZiAcZbBO/cM8d2/gVIwpOtZvqhpOahdbkRqhp2ZrsQXE1yHMZYRT20cZYjG9HRiCg6W446t/EUWvSioZopeabfzK05vNZv2D2kg4qhCtdLaw3Yv7qGOS45uIIVEFtHMRtLk7WSMDPDjWhCjT6KMmld83YVlUlna5eFyd1t0vPY2KMHWSZnWPnXUKo2yemyjcAAMeOKDQpxq1bWst7BKknCAxtNK3VtfW1tNcx3aXKseiio0ZVc56JOUPDf2Hsq7p050pTjHLb3KqUozUW73OeuGsU8N+IVllSH3Nzrc1AsrAhyCSCNyYG89W7trtCjGVLNbW9tXYlSo1O3hyuTXJ/pO4uLXnbjB2nbmnwql4/ksygkKc53d1BxUIQnlj6+ZejKUo3YS0uFNJh0T4GoiFL6BtVfRT3cl/cx3CByv8AiGwSvkjYJyc7h6a2KsrV8igmvISWtPM5a+Ycppuf3k91FsTi329rA3kcGxjHSGD6aSdKHxOThcPnl0WbjYdzaTufepJ4dl7l4YmG2VUFn2M8cDPSOB1nA66qqcOncZaRuyKUujUlvYh9U9Ozm7SC5muVdkZhFPbRptEdcboxyoG1xxwHhRa9KCp5oJeab90ytObzWk/Y5azadvF0k1tA02wIFk2YYYZGznB/eMo2fTxxu7O0aVN0c8rb21bXyuSU5dJlXIMdXxKIFM0jSO3SJZFRlyAdllUkArwNKVcubqoNC9tSv7XlDc3quZojZyTtCsYKbargBZT8rYLZO/q9FPywa6O1nmSvfh5CyrvNvpsGWu97dRW6mzUGVpFU+SWCYYsUViAz7h0ezJ6qTw8acpdfYPUckuqRmpGm5JZ5YZppy6IGEVxbpE4Gd7ZQkMu9ccOJouIpKMVKKVuadytObbab9iHvtP3zX15DE9wUhZNkQwQSbIZc9Mu6nGeGNo8ezeWNGkqUZO13zb+iZRzm5NLgWHYQsIlWR+dbGGfZA2t5+SNw8KQk1e6Vhhbag/ealxyYHOMq4UFUGzkqW2TuPVzj+Oe4UeOJa4f9/wAgbpJhQygggjIPEGlgoO/8CaP29v3JFnwOz7Odn6qY+KrWtmYPoYciU0poeG4jEU0YeMEELvAyOHAjhQoVJQeaL1LSipKzG2jNV7W3k5yGEI+CMhnO44yN5I6hVp16k1aTOKnFO6Q8j0XEszzhAJXUK7ZO9RwGM43eFVc5OOXgWyq9zXROiIbZSkCBFZixAJxk8TvPcKk6kpu8mcjFR2MpomETtcBBzzLsF8nJXccYzjGQOqp0ksuS+hMqvm4nLTGgre62fdEYk2CSuSwwTx4Edldp1Z0+y7ElCMtzXRGr1vbMzQRBCwAbBY5AyRxJ7TUnWnNWkzkYRjsYk1dtmE4aIEXBBmBLdMg5Gd/V3VFWmrWe2x3JHXxO0+hoHgFu8YeEAAI2WGBw4nO7q7MCuKpJSzJ6kyq1hvonVm1tnLwwqjkY2ssTjsBYkgdwq061SatJnIwjHVIl6EXFUIMrfRUSTSTqmJZQA7ZbpY4ZGcbqu6knFRb0RVRSdzveWiSo0ciK6MMMrAEHxFVjJxd0daT0ZG6G1XtLVi8ECRsRgsMk47ASSQO4USpXqVFaTuVjTjHZDt9FQmbnyg53Y5vbyfIJzs4zjGd/Cq9JLLlvpudyq9xaI0TDbR83AmwmchQWIBPHGScVJ1JTd5PUkYqKsh7VCxhlyCD11CA3HqDo5SCLSLI4Z2iPUTg0w8XWf+QLoYcicvbGOWJopFBjYYK7wCOzd1UGMnF5luEaTVmcZdDwNALdo1aEBVEbZIwuNkb+zAx4CuqpNSzp6nMqtbgNtFasWls/OQwqr4xtZYkDsBYnA8KtOvUmrSZyNOMXdIxpPVW0uJOdmhDyEAbRLg4HAbjwqQr1ILLF6ElTjJ3aHVjoaGGJoY02Y2zlQW+UMHfnIz41WVSUpZnudUUlZHKXV62a3FsYUMAAATfjAORvzniO2uqtNTzp6kyK1jrpLQ0FxGsc0ayIpBUNk4IGAQc52sE7+O81yFSUHeLsRxTVmc9D6v29rtGCJUL42jvJOOALEk47q7OrOfaZIwjHYa3mp1lLI0skCs7nLNtPknhvw3ZVo4ipFWT0KulFu7RK2NmkMaxxrsoowo3nA9O+hyk5O7LpJKyHFVOkHrtptrOyluEUMyBQoPDLMFBPcC2cdeKNh6Sq1FFg6s8kWwc0bonSjpFcHSijnNhmQQx7IViMhW4E4O7o7zjxpidSgm4qn7sGo1HrmJbWTWGdLmKztI4nnkjMhaYsEVASMkLvJJB4d3oFSowcHUm9FpoWnUalljuY1e1kmla6guI40ubUAsYyWjYOpZSM7x4E9Y9Eq0YxUZRfVf8AZ2E27p7oEI+VOcWkjyxRJOVWS36L83Km2FceXnaHSPHq9bbwEHUSi3bZ817APiJZdd+AY63aTvbeHn7cWzRxxF5ed5zOR5gU9meJ7N9KUIUpyyyvdvS1vcNUlNK8bC0HpS9a0kuLhbYZhEkIi5zzGY84GP8ALwPbvqVIUlNQhfezvb2JCU3FuVvAF9D8otxI1tn3JIZpFVoYhMJUBOCxySuBjJpmpg4RUt1bi7WYKNeTttr5hFpbWG6e8ezsY4C8SK8r3BfZG1vAUJvJwRvpeFGmqaqVG7PawWU5OWWHuc7PW+SSxu5jGiXFoZFdCSyF4xncQQdk+PrrssPFVYxvdSt7nFVbg3xQQ6uXzT2sEzhQ0sSOwUEAFlBwMknG/toFWKhNxXBhYNuKbJGhlgDudeZFvSoSP3Es4t3m37QlK5O/axshiATjqNOrCxdO9+ta9vAXdZqfhsSev+n57OOE2yRySSzLEFcMcllYjGGG/IA9NDwtKFSTzuySuWrTlFLKMdW9eDeXcUKBAhgZ5VKsHSVW2SvlYxvzw/8Ai9XC9HTcnz05NHIVs0rI4S6zaQe4vo7dLQpZkZEnOhmVgzbiGI2sKeOBwqyoUVCDk31vIr0lRyklbQKtWNMC7tYrgLs84uSvHBBKkZ6xkHfStan0c3DkGhLNFMF+U/S80DWYimkhWWRlkMahzs9HgpBywycAcaZwdOM1LMr2BV5ONrM11F0ndyXUqNJPPaiMESzwc0RJkdEbhkYz/wDHX3EwpqCaSUvB3JTlJya3REz8o9yvPHNkWimaNYdmYSSBX2crhiuT+FFWDg7b6q99LIo68lfYItddaprUWhjWNfdBIfnVkbY3KeCEHdkgjBpfD0I1M1+HK31CVako2txHurOkbq4jkkZrZlIIiKRzr0xnO2shB2fJ4Y66pWhTg0lfx1X0LU5Skrv6kDonXuedbWJUiF1LO8c6FXxGkeSxA287WyV4nBOaPPCwg5Nt5UrrxuDjWk7LjfUca264T216LaPmFQwiTakjmc52mGMRnPVxxXKGHhOlnd97br6kqVZRnlXLxJWTS9zHo6W6cwNIsZkj2FkCFNkMNpWYMCd/X2eFC6ODrKCvbbgEzSyOTBe25SJiII3jjjuXnjV0ZX2TDLvV4+n2EcSeNMvBQ1ad42f9rmB6eWie9yZ181gvrIGaNbVrfKqNvnOc2m47gQuzn00HDUaVXqu9/SxetOcNVaw80npS8trCeecW3Px71EYkMZXo8ckNne3X2VSFOlOqoxvZ/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jqnhfnYCsPFE3p/VeG6MbuZY5YshJYpGR1B4jaHH09/aaDSryp3S1T4MJKmpamdCasQ2qSLHtlpv3krsXkY4IyWPZk7uG89tSpXlNpvhsiRpqOwxudRLWSzjs35wxxElGyu2uSSQG2eBzjhV1i6iqOot2VdGLjlJrSmi1nt3t3Ztl02GIwGx19WMnwoMJuMlJF3G6sKLRarbC2BbYEfN53bWzs7PZjOO6o5tzz+pFHq5SIg1LgT3LsPMrWgYRuGXJVjkq/Rwy8RjHWaK8TJ5rpdYoqSVrcDrpvVGG4lE23PDMF2TJBI0bFexiOIrlPEShHLZNeKudlTUnfib2+qlvHaSWkYZY5Q22wOXYtuYljnpEbvsrjxE3NTe6J0cVHKhronUtLd42S6vSsXkxvOxjwBgApjGyBwHVgVeeJc004rXw1/skaeXiwldcgjJGRxHEd4zSwQE/2cWHMmIxbTHOZjgy72LZ28cd+OHCmvjaubNf04AeghlsS2kdXkmW2WR5D7mkSRGyuWeMYBfo7+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wFcqVc6tZLyOxhl4jXRmqNvBdy3abXOy7W0CRsjaIY7IxkEkdvWatPETnTVN7I5GlFScka6W1TjnuPdPPXEUoQRgxOF6OSceSTxNSGIcYZLJrfU5KknLNc7/8ADqm2ltnmnkWXIZ5HDPhgAQCVwBgdnWa50zzqaSVi2Tq2uN7/AFNt5fcxbbDWuzzbjZDEJjZDnZ3jIzjxrscTOOa3ErKlF2vwHusugY72HmZS4XaDdAgHI4cQd1VpVXSlmiWnBTVmdtN6LW5geCQsEkGGK4BxkHdkEdXZVac3CSkuB2UcysNNJasQT28cEu2RFs824bZdSowGDLjfjuxV4V5Qm5LicdNNWZz0FqpDbSNMGmlmZdkyzyGR9njgE8BwrtTESmsuiXJKxI01F34nManW/M3MDbbJcytM+1skiR8ZZDs7iMDHZU+JnmjLkrHOjVmnxJbQ+jlt4Y4ELFY12VLYzgcM4AodSbnJyfEtGOVWHlULH//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60" name="Picture 36" descr="http://www.biomarkerbliki.org/files/user_15/cdc_logo.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26696" y="4275956"/>
            <a:ext cx="157078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5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220168" name="Rectangle 8"/>
          <p:cNvSpPr>
            <a:spLocks noChangeArrowheads="1"/>
          </p:cNvSpPr>
          <p:nvPr/>
        </p:nvSpPr>
        <p:spPr bwMode="auto">
          <a:xfrm>
            <a:off x="1007271" y="2318892"/>
            <a:ext cx="8682931"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rtl="0"/>
            <a:r>
              <a:rPr lang="fr" sz="3600">
                <a:latin typeface="Calibri" pitchFamily="34" charset="0"/>
                <a:cs typeface="Calibri" pitchFamily="34" charset="0"/>
              </a:rPr>
              <a:t>1. Qu’est-ce que le Xpert MTB/RIF ?</a:t>
            </a:r>
          </a:p>
        </p:txBody>
      </p:sp>
    </p:spTree>
    <p:extLst>
      <p:ext uri="{BB962C8B-B14F-4D97-AF65-F5344CB8AC3E}">
        <p14:creationId xmlns:p14="http://schemas.microsoft.com/office/powerpoint/2010/main" val="4259963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t>  </a:t>
            </a:r>
            <a:endParaRPr lang="en-US" dirty="0"/>
          </a:p>
        </p:txBody>
      </p:sp>
      <p:sp>
        <p:nvSpPr>
          <p:cNvPr id="220168" name="Rectangle 8"/>
          <p:cNvSpPr>
            <a:spLocks noChangeArrowheads="1"/>
          </p:cNvSpPr>
          <p:nvPr/>
        </p:nvSpPr>
        <p:spPr bwMode="auto">
          <a:xfrm>
            <a:off x="135864" y="0"/>
            <a:ext cx="10338000"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214" rtl="0"/>
            <a:r>
              <a:rPr lang="fr" sz="3200" dirty="0">
                <a:latin typeface="Calibri" pitchFamily="34" charset="0"/>
              </a:rPr>
              <a:t>Réexamen : </a:t>
            </a:r>
            <a:r>
              <a:rPr lang="fr" sz="3200" dirty="0" smtClean="0">
                <a:latin typeface="Calibri" pitchFamily="34" charset="0"/>
              </a:rPr>
              <a:t>lacunes </a:t>
            </a:r>
            <a:r>
              <a:rPr lang="fr" sz="3200" dirty="0">
                <a:latin typeface="Calibri" pitchFamily="34" charset="0"/>
              </a:rPr>
              <a:t>des méthodes de diagnostic conventionnelles pour la détection de la tuberculose et de la résistance à la rifampicine</a:t>
            </a:r>
          </a:p>
        </p:txBody>
      </p:sp>
      <p:sp>
        <p:nvSpPr>
          <p:cNvPr id="9" name="Content Placeholder 8"/>
          <p:cNvSpPr>
            <a:spLocks noGrp="1"/>
          </p:cNvSpPr>
          <p:nvPr>
            <p:ph idx="1"/>
          </p:nvPr>
        </p:nvSpPr>
        <p:spPr>
          <a:xfrm>
            <a:off x="394658" y="1502191"/>
            <a:ext cx="9729570" cy="4690909"/>
          </a:xfrm>
        </p:spPr>
        <p:txBody>
          <a:bodyPr rtlCol="0"/>
          <a:lstStyle/>
          <a:p>
            <a:pPr rtl="0"/>
            <a:r>
              <a:rPr lang="fr" dirty="0">
                <a:latin typeface="Calibri" pitchFamily="34" charset="0"/>
              </a:rPr>
              <a:t>La microscopie des frottis d’expectoration est utilisée le plus afin de détecter la tuberculose dans les milieux à faibles ressources. </a:t>
            </a:r>
            <a:r>
              <a:rPr lang="fr" dirty="0" smtClean="0">
                <a:latin typeface="Calibri" pitchFamily="34" charset="0"/>
              </a:rPr>
              <a:t>Pourtant:</a:t>
            </a:r>
            <a:endParaRPr lang="fr" dirty="0">
              <a:latin typeface="Calibri" pitchFamily="34" charset="0"/>
            </a:endParaRPr>
          </a:p>
          <a:p>
            <a:pPr lvl="1" rtl="0"/>
            <a:r>
              <a:rPr lang="fr" sz="2100" dirty="0">
                <a:latin typeface="Calibri" panose="020F0502020204030204" pitchFamily="34" charset="0"/>
                <a:cs typeface="Calibri" panose="020F0502020204030204" pitchFamily="34" charset="0"/>
              </a:rPr>
              <a:t>La microscopie détecte les bacilles acido-alcoolo-résistants (BAAR) mais ne fait pas la différence entre </a:t>
            </a:r>
            <a:r>
              <a:rPr lang="fr" sz="2100" i="1" dirty="0">
                <a:latin typeface="Calibri" panose="020F0502020204030204" pitchFamily="34" charset="0"/>
                <a:cs typeface="Calibri" panose="020F0502020204030204" pitchFamily="34" charset="0"/>
              </a:rPr>
              <a:t>M. tuberculosis</a:t>
            </a:r>
            <a:r>
              <a:rPr lang="fr" sz="2100" dirty="0">
                <a:latin typeface="Calibri" panose="020F0502020204030204" pitchFamily="34" charset="0"/>
                <a:cs typeface="Calibri" panose="020F0502020204030204" pitchFamily="34" charset="0"/>
              </a:rPr>
              <a:t> et les autres BAARS, y compris les mycobactéries non tuberculeuses (MNT)</a:t>
            </a:r>
            <a:endParaRPr lang="en-GB" sz="2100" dirty="0">
              <a:latin typeface="Calibri" panose="020F0502020204030204" pitchFamily="34" charset="0"/>
              <a:cs typeface="Calibri" panose="020F0502020204030204" pitchFamily="34" charset="0"/>
            </a:endParaRPr>
          </a:p>
          <a:p>
            <a:pPr lvl="1" rtl="0"/>
            <a:r>
              <a:rPr lang="fr" sz="2100" dirty="0">
                <a:latin typeface="Calibri" panose="020F0502020204030204" pitchFamily="34" charset="0"/>
                <a:cs typeface="Calibri" panose="020F0502020204030204" pitchFamily="34" charset="0"/>
              </a:rPr>
              <a:t>Elle manque à détecter beaucoup de cas de tuberculose, notamment chez les personnes atteintes du VIH</a:t>
            </a:r>
          </a:p>
          <a:p>
            <a:pPr lvl="1" rtl="0"/>
            <a:r>
              <a:rPr lang="fr" sz="2100" dirty="0">
                <a:latin typeface="Calibri" panose="020F0502020204030204" pitchFamily="34" charset="0"/>
                <a:cs typeface="Calibri" panose="020F0502020204030204" pitchFamily="34" charset="0"/>
              </a:rPr>
              <a:t>Elle ne détecte pas la résistance aux médicaments</a:t>
            </a:r>
          </a:p>
          <a:p>
            <a:pPr rtl="0">
              <a:spcBef>
                <a:spcPts val="1198"/>
              </a:spcBef>
            </a:pPr>
            <a:r>
              <a:rPr lang="fr" dirty="0">
                <a:latin typeface="Calibri" pitchFamily="34" charset="0"/>
              </a:rPr>
              <a:t>Des laboratoires sophistiqués ont été nécessaires pour détecter la résistance à la rifampicine</a:t>
            </a:r>
          </a:p>
          <a:p>
            <a:pPr lvl="1" rtl="0"/>
            <a:r>
              <a:rPr lang="fr" sz="2100" dirty="0">
                <a:latin typeface="Calibri" pitchFamily="34" charset="0"/>
              </a:rPr>
              <a:t>Il faut avoir des laboratoires centraux avec des mesures strictes de biosécurité et un personnel hautement qualifié afin de réaliser des tests de culture et par sondes moléculaires en ligne </a:t>
            </a:r>
          </a:p>
          <a:p>
            <a:pPr lvl="1" rtl="0"/>
            <a:r>
              <a:rPr lang="fr" sz="2100" dirty="0">
                <a:latin typeface="Calibri" pitchFamily="34" charset="0"/>
              </a:rPr>
              <a:t>La culture peut prendre jusqu'aux 12 semaines</a:t>
            </a:r>
          </a:p>
        </p:txBody>
      </p:sp>
    </p:spTree>
    <p:extLst>
      <p:ext uri="{BB962C8B-B14F-4D97-AF65-F5344CB8AC3E}">
        <p14:creationId xmlns:p14="http://schemas.microsoft.com/office/powerpoint/2010/main" val="54256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4"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1458" y="4514711"/>
            <a:ext cx="1935460" cy="242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54037" y="121680"/>
            <a:ext cx="9334588" cy="1032989"/>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bodyPr>
          <a:lstStyle>
            <a:lvl1pPr algn="ctr" defTabSz="1042988" rtl="0" eaLnBrk="1" hangingPunct="1">
              <a:defRPr sz="4000">
                <a:latin typeface="+mj-lt"/>
                <a:ea typeface="+mj-ea"/>
                <a:cs typeface="+mj-cs"/>
              </a:defRPr>
            </a:lvl1pPr>
            <a:lvl2pPr algn="ctr" defTabSz="1042988" rtl="0" eaLnBrk="0" hangingPunct="0">
              <a:defRPr sz="4000"/>
            </a:lvl2pPr>
            <a:lvl3pPr algn="ctr" defTabSz="1042988" rtl="0" eaLnBrk="0" hangingPunct="0">
              <a:defRPr sz="4000"/>
            </a:lvl3pPr>
            <a:lvl4pPr algn="ctr" defTabSz="1042988" rtl="0" eaLnBrk="0" hangingPunct="0">
              <a:defRPr sz="4000"/>
            </a:lvl4pPr>
            <a:lvl5pPr algn="ctr" defTabSz="1042988" rtl="0" eaLnBrk="0" hangingPunct="0">
              <a:defRPr sz="4000"/>
            </a:lvl5pPr>
            <a:lvl6pPr marL="457200" algn="ctr" defTabSz="1042988" rtl="0" fontAlgn="base">
              <a:spcBef>
                <a:spcPct val="0"/>
              </a:spcBef>
              <a:spcAft>
                <a:spcPct val="0"/>
              </a:spcAft>
              <a:defRPr sz="4000"/>
            </a:lvl6pPr>
            <a:lvl7pPr marL="914400" algn="ctr" defTabSz="1042988" rtl="0" fontAlgn="base">
              <a:spcBef>
                <a:spcPct val="0"/>
              </a:spcBef>
              <a:spcAft>
                <a:spcPct val="0"/>
              </a:spcAft>
              <a:defRPr sz="4000"/>
            </a:lvl7pPr>
            <a:lvl8pPr marL="1371600" algn="ctr" defTabSz="1042988" rtl="0" fontAlgn="base">
              <a:spcBef>
                <a:spcPct val="0"/>
              </a:spcBef>
              <a:spcAft>
                <a:spcPct val="0"/>
              </a:spcAft>
              <a:defRPr sz="4000"/>
            </a:lvl8pPr>
            <a:lvl9pPr marL="1828800" algn="ctr" defTabSz="1042988" rtl="0" fontAlgn="base">
              <a:spcBef>
                <a:spcPct val="0"/>
              </a:spcBef>
              <a:spcAft>
                <a:spcPct val="0"/>
              </a:spcAft>
              <a:defRPr sz="4000"/>
            </a:lvl9pPr>
          </a:lstStyle>
          <a:p>
            <a:pPr rtl="0"/>
            <a:r>
              <a:rPr lang="fr" sz="3700">
                <a:latin typeface="Calibri" pitchFamily="34" charset="0"/>
                <a:ea typeface="+mn-ea"/>
                <a:cs typeface="Arial" charset="0"/>
              </a:rPr>
              <a:t>Test XPERT MTB/RIF</a:t>
            </a:r>
            <a:endParaRPr lang="en-GB" sz="3700" dirty="0">
              <a:latin typeface="Calibri" pitchFamily="34" charset="0"/>
              <a:ea typeface="+mn-ea"/>
              <a:cs typeface="Arial" charset="0"/>
            </a:endParaRPr>
          </a:p>
        </p:txBody>
      </p:sp>
      <p:pic>
        <p:nvPicPr>
          <p:cNvPr id="14" name="Picture 6"/>
          <p:cNvPicPr>
            <a:picLocks noChangeAspect="1" noChangeArrowheads="1"/>
          </p:cNvPicPr>
          <p:nvPr/>
        </p:nvPicPr>
        <p:blipFill>
          <a:blip r:embed="rId3" cstate="print"/>
          <a:srcRect/>
          <a:stretch>
            <a:fillRect/>
          </a:stretch>
        </p:blipFill>
        <p:spPr bwMode="auto">
          <a:xfrm>
            <a:off x="7176549" y="4650236"/>
            <a:ext cx="3514693" cy="2218008"/>
          </a:xfrm>
          <a:prstGeom prst="rect">
            <a:avLst/>
          </a:prstGeom>
          <a:noFill/>
          <a:ln w="9525">
            <a:noFill/>
            <a:miter lim="800000"/>
            <a:headEnd/>
            <a:tailEnd/>
          </a:ln>
        </p:spPr>
      </p:pic>
      <p:pic>
        <p:nvPicPr>
          <p:cNvPr id="22533" name="Picture 2" descr="XpertMTB_RIF_Cartrid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4037" y="5009510"/>
            <a:ext cx="925979" cy="142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5" cstate="email">
            <a:extLst>
              <a:ext uri="{28A0092B-C50C-407E-A947-70E740481C1C}">
                <a14:useLocalDpi xmlns:a14="http://schemas.microsoft.com/office/drawing/2010/main" val="0"/>
              </a:ext>
            </a:extLst>
          </a:blip>
          <a:stretch>
            <a:fillRect/>
          </a:stretch>
        </p:blipFill>
        <p:spPr>
          <a:xfrm>
            <a:off x="2675415" y="4658727"/>
            <a:ext cx="4691830" cy="2425541"/>
          </a:xfrm>
          <a:prstGeom prst="rect">
            <a:avLst/>
          </a:prstGeom>
        </p:spPr>
      </p:pic>
      <p:sp>
        <p:nvSpPr>
          <p:cNvPr id="11" name="Content Placeholder 8"/>
          <p:cNvSpPr txBox="1">
            <a:spLocks/>
          </p:cNvSpPr>
          <p:nvPr/>
        </p:nvSpPr>
        <p:spPr>
          <a:xfrm>
            <a:off x="394657" y="1323629"/>
            <a:ext cx="10134237" cy="4869472"/>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r>
              <a:rPr lang="fr" sz="1800">
                <a:solidFill>
                  <a:schemeClr val="tx1"/>
                </a:solidFill>
                <a:latin typeface="Calibri" pitchFamily="34" charset="0"/>
              </a:rPr>
              <a:t>Xpert MTB/RIF :</a:t>
            </a:r>
          </a:p>
          <a:p>
            <a:pPr lvl="1" rtl="0"/>
            <a:r>
              <a:rPr lang="fr" sz="1800">
                <a:latin typeface="Calibri" pitchFamily="34" charset="0"/>
              </a:rPr>
              <a:t>Un test moléculaire qui est à même de détecter la tuberculose, ainsi que la résistance à la rifampicine dans un seul essai en moins de 2 heures</a:t>
            </a:r>
          </a:p>
          <a:p>
            <a:pPr lvl="1" rtl="0"/>
            <a:r>
              <a:rPr lang="fr" sz="1800">
                <a:latin typeface="Calibri" pitchFamily="34" charset="0"/>
              </a:rPr>
              <a:t>Dotée d’une sensibilité nettement plus élevée que la microscopie des frottis quant à la détection de la tuberculose, y compris la tuberculose associée au VIH. La sensibilité est similaire à celle de la culture sur milieux solides de LJ</a:t>
            </a:r>
          </a:p>
          <a:p>
            <a:pPr lvl="1" rtl="0"/>
            <a:r>
              <a:rPr lang="fr" sz="1800">
                <a:latin typeface="Calibri" pitchFamily="34" charset="0"/>
              </a:rPr>
              <a:t>Ne détecte pas les mycobactéries non-tuberculeuses (MNT), à la différence de l'examen microscopique de frottis</a:t>
            </a:r>
          </a:p>
          <a:p>
            <a:pPr lvl="1" rtl="0"/>
            <a:r>
              <a:rPr lang="fr" sz="1800">
                <a:latin typeface="Calibri" pitchFamily="34" charset="0"/>
              </a:rPr>
              <a:t>Utilise la plate-forme multimaladies GeneXpert, qui peut être installée dans des laboratoires et des centres de santé de bas niveau</a:t>
            </a:r>
            <a:endParaRPr lang="en-US" sz="1800" dirty="0">
              <a:latin typeface="Calibri" pitchFamily="34" charset="0"/>
            </a:endParaRPr>
          </a:p>
          <a:p>
            <a:pPr rtl="0"/>
            <a:r>
              <a:rPr lang="fr" sz="1800">
                <a:solidFill>
                  <a:schemeClr val="tx1"/>
                </a:solidFill>
                <a:latin typeface="Calibri" pitchFamily="34" charset="0"/>
              </a:rPr>
              <a:t>Fournisseur unique : Fabriqué par Cepheid (Sunnyvale, États-Unis d’Amérique)</a:t>
            </a:r>
            <a:r>
              <a:rPr lang="en-US" sz="1800" dirty="0">
                <a:latin typeface="Calibri" pitchFamily="34" charset="0"/>
              </a:rPr>
              <a:t/>
            </a:r>
            <a:br>
              <a:rPr lang="en-US" sz="1800" dirty="0">
                <a:latin typeface="Calibri" pitchFamily="34" charset="0"/>
              </a:rPr>
            </a:br>
            <a:endParaRPr lang="en-US" sz="1800" dirty="0">
              <a:latin typeface="Calibri" pitchFamily="34" charset="0"/>
            </a:endParaRPr>
          </a:p>
        </p:txBody>
      </p:sp>
      <p:cxnSp>
        <p:nvCxnSpPr>
          <p:cNvPr id="12" name="Connecteur droit 11"/>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3543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432" y="99492"/>
            <a:ext cx="9619774" cy="1014325"/>
          </a:xfrm>
        </p:spPr>
        <p:txBody>
          <a:bodyPr rtlCol="0">
            <a:noAutofit/>
          </a:bodyPr>
          <a:lstStyle/>
          <a:p>
            <a:pPr algn="ctr" rtl="0"/>
            <a:r>
              <a:rPr lang="fr" sz="3600" b="0" kern="1200">
                <a:solidFill>
                  <a:schemeClr val="tx1"/>
                </a:solidFill>
                <a:effectLst/>
                <a:latin typeface="Calibri" panose="020F0502020204030204" pitchFamily="34" charset="0"/>
                <a:ea typeface="+mn-ea"/>
                <a:cs typeface="Calibri" panose="020F0502020204030204" pitchFamily="34" charset="0"/>
              </a:rPr>
              <a:t>Xpert MTB/RIF : </a:t>
            </a:r>
            <a:r>
              <a:rPr lang="nl-NL" sz="3600" b="0" kern="1200" dirty="0" smtClean="0">
                <a:solidFill>
                  <a:schemeClr val="tx1"/>
                </a:solidFill>
                <a:effectLst/>
                <a:latin typeface="Calibri" panose="020F0502020204030204" pitchFamily="34" charset="0"/>
                <a:ea typeface="+mn-ea"/>
                <a:cs typeface="Calibri" panose="020F0502020204030204" pitchFamily="34" charset="0"/>
              </a:rPr>
              <a:t/>
            </a:r>
            <a:br>
              <a:rPr lang="nl-NL" sz="3600" b="0" kern="1200" dirty="0" smtClean="0">
                <a:solidFill>
                  <a:schemeClr val="tx1"/>
                </a:solidFill>
                <a:effectLst/>
                <a:latin typeface="Calibri" panose="020F0502020204030204" pitchFamily="34" charset="0"/>
                <a:ea typeface="+mn-ea"/>
                <a:cs typeface="Calibri" panose="020F0502020204030204" pitchFamily="34" charset="0"/>
              </a:rPr>
            </a:br>
            <a:r>
              <a:rPr lang="fr" sz="3600" b="0">
                <a:solidFill>
                  <a:schemeClr val="tx1"/>
                </a:solidFill>
                <a:effectLst/>
                <a:latin typeface="Calibri" panose="020F0502020204030204" pitchFamily="34" charset="0"/>
                <a:cs typeface="Calibri" panose="020F0502020204030204" pitchFamily="34" charset="0"/>
              </a:rPr>
              <a:t>technologie par balises moléculaires</a:t>
            </a:r>
            <a:endParaRPr lang="en-US" sz="3600" b="0" dirty="0">
              <a:solidFill>
                <a:schemeClr val="tx1"/>
              </a:solidFill>
              <a:effectLst/>
              <a:latin typeface="Calibri" panose="020F0502020204030204" pitchFamily="34" charset="0"/>
              <a:cs typeface="Calibri" panose="020F0502020204030204" pitchFamily="34" charset="0"/>
            </a:endParaRPr>
          </a:p>
        </p:txBody>
      </p:sp>
      <p:sp>
        <p:nvSpPr>
          <p:cNvPr id="6" name="Text Box 3"/>
          <p:cNvSpPr txBox="1">
            <a:spLocks noChangeArrowheads="1"/>
          </p:cNvSpPr>
          <p:nvPr/>
        </p:nvSpPr>
        <p:spPr bwMode="auto">
          <a:xfrm>
            <a:off x="5654280" y="5725285"/>
            <a:ext cx="4992073" cy="634956"/>
          </a:xfrm>
          <a:prstGeom prst="rect">
            <a:avLst/>
          </a:prstGeom>
          <a:noFill/>
          <a:ln w="9525">
            <a:noFill/>
            <a:miter lim="800000"/>
            <a:headEnd/>
            <a:tailEnd/>
          </a:ln>
        </p:spPr>
        <p:txBody>
          <a:bodyPr wrap="square" lIns="91316" tIns="45659" rIns="91316" bIns="45659" rtlCol="0">
            <a:spAutoFit/>
          </a:bodyPr>
          <a:lstStyle/>
          <a:p>
            <a:pPr rtl="0">
              <a:spcBef>
                <a:spcPct val="50000"/>
              </a:spcBef>
            </a:pPr>
            <a:r>
              <a:rPr lang="fr" sz="1700">
                <a:latin typeface="Calibri" panose="020F0502020204030204" pitchFamily="34" charset="0"/>
                <a:cs typeface="Calibri" panose="020F0502020204030204" pitchFamily="34" charset="0"/>
              </a:rPr>
              <a:t>Exemples de Profil sensible à la RIF - les sondes et le contrôle du traitement de l’échantillon (SPC) montrent la fluorescence</a:t>
            </a:r>
          </a:p>
        </p:txBody>
      </p:sp>
      <p:grpSp>
        <p:nvGrpSpPr>
          <p:cNvPr id="8" name="Group 5"/>
          <p:cNvGrpSpPr>
            <a:grpSpLocks/>
          </p:cNvGrpSpPr>
          <p:nvPr/>
        </p:nvGrpSpPr>
        <p:grpSpPr bwMode="auto">
          <a:xfrm>
            <a:off x="1198005" y="1758789"/>
            <a:ext cx="8600418" cy="1077007"/>
            <a:chOff x="0" y="3658"/>
            <a:chExt cx="5760" cy="860"/>
          </a:xfrm>
        </p:grpSpPr>
        <p:pic>
          <p:nvPicPr>
            <p:cNvPr id="9" name="Picture 6" descr="v8Fig2"/>
            <p:cNvPicPr>
              <a:picLocks noChangeAspect="1" noChangeArrowheads="1"/>
            </p:cNvPicPr>
            <p:nvPr/>
          </p:nvPicPr>
          <p:blipFill>
            <a:blip r:embed="rId2" cstate="print"/>
            <a:srcRect t="24269" b="18355"/>
            <a:stretch>
              <a:fillRect/>
            </a:stretch>
          </p:blipFill>
          <p:spPr bwMode="auto">
            <a:xfrm>
              <a:off x="0" y="3658"/>
              <a:ext cx="5760" cy="860"/>
            </a:xfrm>
            <a:prstGeom prst="rect">
              <a:avLst/>
            </a:prstGeom>
            <a:solidFill>
              <a:srgbClr val="99CC00"/>
            </a:solidFill>
            <a:ln w="9525">
              <a:noFill/>
              <a:miter lim="800000"/>
              <a:headEnd/>
              <a:tailEnd/>
            </a:ln>
          </p:spPr>
        </p:pic>
        <p:sp>
          <p:nvSpPr>
            <p:cNvPr id="10" name="Rectangle 7"/>
            <p:cNvSpPr>
              <a:spLocks noChangeArrowheads="1"/>
            </p:cNvSpPr>
            <p:nvPr/>
          </p:nvSpPr>
          <p:spPr bwMode="auto">
            <a:xfrm>
              <a:off x="4262" y="4201"/>
              <a:ext cx="1111" cy="50"/>
            </a:xfrm>
            <a:prstGeom prst="rect">
              <a:avLst/>
            </a:prstGeom>
            <a:solidFill>
              <a:srgbClr val="000080"/>
            </a:solidFill>
            <a:ln w="9525">
              <a:noFill/>
              <a:miter lim="800000"/>
              <a:headEnd/>
              <a:tailEnd/>
            </a:ln>
          </p:spPr>
          <p:txBody>
            <a:bodyPr wrap="none" rtlCol="0" anchor="ctr"/>
            <a:lstStyle/>
            <a:p>
              <a:pPr rtl="0"/>
              <a:endParaRPr lang="en-US">
                <a:cs typeface="Arial" charset="0"/>
              </a:endParaRPr>
            </a:p>
          </p:txBody>
        </p:sp>
        <p:sp>
          <p:nvSpPr>
            <p:cNvPr id="11" name="Rectangle 8"/>
            <p:cNvSpPr>
              <a:spLocks noChangeArrowheads="1"/>
            </p:cNvSpPr>
            <p:nvPr/>
          </p:nvSpPr>
          <p:spPr bwMode="auto">
            <a:xfrm>
              <a:off x="3243" y="3855"/>
              <a:ext cx="1020" cy="50"/>
            </a:xfrm>
            <a:prstGeom prst="rect">
              <a:avLst/>
            </a:prstGeom>
            <a:solidFill>
              <a:srgbClr val="00FFFF"/>
            </a:solidFill>
            <a:ln w="9525">
              <a:noFill/>
              <a:miter lim="800000"/>
              <a:headEnd/>
              <a:tailEnd/>
            </a:ln>
          </p:spPr>
          <p:txBody>
            <a:bodyPr wrap="none" rtlCol="0" anchor="ctr"/>
            <a:lstStyle/>
            <a:p>
              <a:pPr rtl="0"/>
              <a:endParaRPr lang="en-US">
                <a:cs typeface="Arial" charset="0"/>
              </a:endParaRPr>
            </a:p>
          </p:txBody>
        </p:sp>
        <p:sp>
          <p:nvSpPr>
            <p:cNvPr id="12" name="Rectangle 9"/>
            <p:cNvSpPr>
              <a:spLocks noChangeArrowheads="1"/>
            </p:cNvSpPr>
            <p:nvPr/>
          </p:nvSpPr>
          <p:spPr bwMode="auto">
            <a:xfrm>
              <a:off x="2378" y="3913"/>
              <a:ext cx="1020" cy="50"/>
            </a:xfrm>
            <a:prstGeom prst="rect">
              <a:avLst/>
            </a:prstGeom>
            <a:solidFill>
              <a:schemeClr val="folHlink"/>
            </a:solidFill>
            <a:ln w="9525">
              <a:noFill/>
              <a:miter lim="800000"/>
              <a:headEnd/>
              <a:tailEnd/>
            </a:ln>
          </p:spPr>
          <p:txBody>
            <a:bodyPr wrap="none" rtlCol="0" anchor="ctr"/>
            <a:lstStyle/>
            <a:p>
              <a:pPr rtl="0"/>
              <a:endParaRPr lang="en-US">
                <a:cs typeface="Arial" charset="0"/>
              </a:endParaRPr>
            </a:p>
          </p:txBody>
        </p:sp>
        <p:sp>
          <p:nvSpPr>
            <p:cNvPr id="13" name="Rectangle 10"/>
            <p:cNvSpPr>
              <a:spLocks noChangeArrowheads="1"/>
            </p:cNvSpPr>
            <p:nvPr/>
          </p:nvSpPr>
          <p:spPr bwMode="auto">
            <a:xfrm>
              <a:off x="1194" y="4198"/>
              <a:ext cx="1247" cy="50"/>
            </a:xfrm>
            <a:prstGeom prst="rect">
              <a:avLst/>
            </a:prstGeom>
            <a:solidFill>
              <a:srgbClr val="FFFF00"/>
            </a:solidFill>
            <a:ln w="9525">
              <a:noFill/>
              <a:miter lim="800000"/>
              <a:headEnd/>
              <a:tailEnd/>
            </a:ln>
          </p:spPr>
          <p:txBody>
            <a:bodyPr wrap="none" rtlCol="0" anchor="ctr"/>
            <a:lstStyle/>
            <a:p>
              <a:pPr rtl="0"/>
              <a:endParaRPr lang="en-US">
                <a:cs typeface="Arial" charset="0"/>
              </a:endParaRPr>
            </a:p>
          </p:txBody>
        </p:sp>
      </p:grpSp>
      <p:grpSp>
        <p:nvGrpSpPr>
          <p:cNvPr id="4" name="Grouper 3"/>
          <p:cNvGrpSpPr/>
          <p:nvPr/>
        </p:nvGrpSpPr>
        <p:grpSpPr>
          <a:xfrm>
            <a:off x="1149817" y="2911039"/>
            <a:ext cx="2365403" cy="2661061"/>
            <a:chOff x="1149817" y="2911039"/>
            <a:chExt cx="2746738" cy="3090060"/>
          </a:xfrm>
        </p:grpSpPr>
        <p:sp>
          <p:nvSpPr>
            <p:cNvPr id="14" name="AutoShape 48"/>
            <p:cNvSpPr>
              <a:spLocks noChangeArrowheads="1"/>
            </p:cNvSpPr>
            <p:nvPr/>
          </p:nvSpPr>
          <p:spPr bwMode="auto">
            <a:xfrm rot="16200000" flipH="1">
              <a:off x="2756713" y="4956449"/>
              <a:ext cx="288257" cy="119009"/>
            </a:xfrm>
            <a:prstGeom prst="rightArrow">
              <a:avLst>
                <a:gd name="adj1" fmla="val 50000"/>
                <a:gd name="adj2" fmla="val 121345"/>
              </a:avLst>
            </a:prstGeom>
            <a:solidFill>
              <a:srgbClr val="000000"/>
            </a:solidFill>
            <a:ln w="31750">
              <a:solidFill>
                <a:srgbClr val="FFFFFF"/>
              </a:solidFill>
              <a:miter lim="800000"/>
              <a:headEnd/>
              <a:tailEnd/>
            </a:ln>
          </p:spPr>
          <p:txBody>
            <a:bodyPr vert="eaVert" wrap="none" lIns="91316" tIns="45659" rIns="91316" bIns="45659" rtlCol="0" anchor="ctr"/>
            <a:lstStyle/>
            <a:p>
              <a:pPr rtl="0"/>
              <a:endParaRPr lang="en-US" sz="2400"/>
            </a:p>
          </p:txBody>
        </p:sp>
        <p:grpSp>
          <p:nvGrpSpPr>
            <p:cNvPr id="15" name="Group 49"/>
            <p:cNvGrpSpPr>
              <a:grpSpLocks/>
            </p:cNvGrpSpPr>
            <p:nvPr/>
          </p:nvGrpSpPr>
          <p:grpSpPr bwMode="auto">
            <a:xfrm>
              <a:off x="2801667" y="4255715"/>
              <a:ext cx="209457" cy="210649"/>
              <a:chOff x="1800" y="2512"/>
              <a:chExt cx="152" cy="168"/>
            </a:xfrm>
          </p:grpSpPr>
          <p:sp>
            <p:nvSpPr>
              <p:cNvPr id="16" name="Line 50"/>
              <p:cNvSpPr>
                <a:spLocks noChangeShapeType="1"/>
              </p:cNvSpPr>
              <p:nvPr/>
            </p:nvSpPr>
            <p:spPr bwMode="auto">
              <a:xfrm>
                <a:off x="1876" y="2512"/>
                <a:ext cx="0" cy="168"/>
              </a:xfrm>
              <a:prstGeom prst="line">
                <a:avLst/>
              </a:prstGeom>
              <a:noFill/>
              <a:ln w="31750">
                <a:solidFill>
                  <a:schemeClr val="tx1"/>
                </a:solidFill>
                <a:round/>
                <a:headEnd/>
                <a:tailEnd/>
              </a:ln>
            </p:spPr>
            <p:txBody>
              <a:bodyPr rtlCol="0" anchor="ctr"/>
              <a:lstStyle/>
              <a:p>
                <a:pPr rtl="0"/>
                <a:endParaRPr lang="en-US"/>
              </a:p>
            </p:txBody>
          </p:sp>
          <p:sp>
            <p:nvSpPr>
              <p:cNvPr id="17" name="Line 51"/>
              <p:cNvSpPr>
                <a:spLocks noChangeShapeType="1"/>
              </p:cNvSpPr>
              <p:nvPr/>
            </p:nvSpPr>
            <p:spPr bwMode="auto">
              <a:xfrm>
                <a:off x="1800" y="2596"/>
                <a:ext cx="152" cy="0"/>
              </a:xfrm>
              <a:prstGeom prst="line">
                <a:avLst/>
              </a:prstGeom>
              <a:noFill/>
              <a:ln w="31750">
                <a:solidFill>
                  <a:schemeClr val="tx1"/>
                </a:solidFill>
                <a:round/>
                <a:headEnd/>
                <a:tailEnd/>
              </a:ln>
            </p:spPr>
            <p:txBody>
              <a:bodyPr rtlCol="0" anchor="ctr"/>
              <a:lstStyle/>
              <a:p>
                <a:pPr rtl="0"/>
                <a:endParaRPr lang="en-US"/>
              </a:p>
            </p:txBody>
          </p:sp>
        </p:grpSp>
        <p:sp>
          <p:nvSpPr>
            <p:cNvPr id="18" name="Line 52"/>
            <p:cNvSpPr>
              <a:spLocks noChangeShapeType="1"/>
            </p:cNvSpPr>
            <p:nvPr/>
          </p:nvSpPr>
          <p:spPr bwMode="auto">
            <a:xfrm flipV="1">
              <a:off x="2825469" y="3492306"/>
              <a:ext cx="0" cy="42288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19" name="Line 53"/>
            <p:cNvSpPr>
              <a:spLocks noChangeShapeType="1"/>
            </p:cNvSpPr>
            <p:nvPr/>
          </p:nvSpPr>
          <p:spPr bwMode="auto">
            <a:xfrm flipV="1">
              <a:off x="2974628" y="3492306"/>
              <a:ext cx="0" cy="42288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0" name="Oval 54"/>
            <p:cNvSpPr>
              <a:spLocks noChangeArrowheads="1"/>
            </p:cNvSpPr>
            <p:nvPr/>
          </p:nvSpPr>
          <p:spPr bwMode="auto">
            <a:xfrm>
              <a:off x="2581104" y="2911039"/>
              <a:ext cx="629956" cy="587602"/>
            </a:xfrm>
            <a:prstGeom prst="ellipse">
              <a:avLst/>
            </a:prstGeom>
            <a:noFill/>
            <a:ln w="31750">
              <a:solidFill>
                <a:schemeClr val="tx1"/>
              </a:solidFill>
              <a:round/>
              <a:headEnd/>
              <a:tailEnd/>
            </a:ln>
          </p:spPr>
          <p:txBody>
            <a:bodyPr wrap="none" lIns="91316" tIns="45659" rIns="91316" bIns="45659" rtlCol="0" anchor="ctr"/>
            <a:lstStyle/>
            <a:p>
              <a:pPr rtl="0"/>
              <a:endParaRPr lang="en-US" sz="2400"/>
            </a:p>
          </p:txBody>
        </p:sp>
        <p:sp>
          <p:nvSpPr>
            <p:cNvPr id="21" name="Line 55"/>
            <p:cNvSpPr>
              <a:spLocks noChangeShapeType="1"/>
            </p:cNvSpPr>
            <p:nvPr/>
          </p:nvSpPr>
          <p:spPr bwMode="auto">
            <a:xfrm>
              <a:off x="2833403" y="3503392"/>
              <a:ext cx="126943" cy="0"/>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2" name="Line 56"/>
            <p:cNvSpPr>
              <a:spLocks noChangeShapeType="1"/>
            </p:cNvSpPr>
            <p:nvPr/>
          </p:nvSpPr>
          <p:spPr bwMode="auto">
            <a:xfrm>
              <a:off x="2833403" y="3588919"/>
              <a:ext cx="126943" cy="0"/>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3" name="Line 57"/>
            <p:cNvSpPr>
              <a:spLocks noChangeShapeType="1"/>
            </p:cNvSpPr>
            <p:nvPr/>
          </p:nvSpPr>
          <p:spPr bwMode="auto">
            <a:xfrm>
              <a:off x="2833403" y="3677614"/>
              <a:ext cx="126943" cy="0"/>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4" name="Line 58"/>
            <p:cNvSpPr>
              <a:spLocks noChangeShapeType="1"/>
            </p:cNvSpPr>
            <p:nvPr/>
          </p:nvSpPr>
          <p:spPr bwMode="auto">
            <a:xfrm>
              <a:off x="2833403" y="3764725"/>
              <a:ext cx="126943" cy="0"/>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5" name="Line 59"/>
            <p:cNvSpPr>
              <a:spLocks noChangeShapeType="1"/>
            </p:cNvSpPr>
            <p:nvPr/>
          </p:nvSpPr>
          <p:spPr bwMode="auto">
            <a:xfrm flipH="1">
              <a:off x="1955908" y="5511695"/>
              <a:ext cx="245952" cy="283506"/>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6" name="Line 60"/>
            <p:cNvSpPr>
              <a:spLocks noChangeShapeType="1"/>
            </p:cNvSpPr>
            <p:nvPr/>
          </p:nvSpPr>
          <p:spPr bwMode="auto">
            <a:xfrm>
              <a:off x="3599826" y="5511695"/>
              <a:ext cx="198348" cy="283506"/>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7" name="Line 61"/>
            <p:cNvSpPr>
              <a:spLocks noChangeShapeType="1"/>
            </p:cNvSpPr>
            <p:nvPr/>
          </p:nvSpPr>
          <p:spPr bwMode="auto">
            <a:xfrm>
              <a:off x="2201860" y="5508525"/>
              <a:ext cx="1374163" cy="0"/>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8" name="Line 62"/>
            <p:cNvSpPr>
              <a:spLocks noChangeShapeType="1"/>
            </p:cNvSpPr>
            <p:nvPr/>
          </p:nvSpPr>
          <p:spPr bwMode="auto">
            <a:xfrm>
              <a:off x="2065396" y="5369148"/>
              <a:ext cx="1626463" cy="0"/>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29" name="Line 63"/>
            <p:cNvSpPr>
              <a:spLocks noChangeShapeType="1"/>
            </p:cNvSpPr>
            <p:nvPr/>
          </p:nvSpPr>
          <p:spPr bwMode="auto">
            <a:xfrm flipV="1">
              <a:off x="2171711"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0" name="Line 64"/>
            <p:cNvSpPr>
              <a:spLocks noChangeShapeType="1"/>
            </p:cNvSpPr>
            <p:nvPr/>
          </p:nvSpPr>
          <p:spPr bwMode="auto">
            <a:xfrm flipV="1">
              <a:off x="2305002"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1" name="Line 65"/>
            <p:cNvSpPr>
              <a:spLocks noChangeShapeType="1"/>
            </p:cNvSpPr>
            <p:nvPr/>
          </p:nvSpPr>
          <p:spPr bwMode="auto">
            <a:xfrm flipV="1">
              <a:off x="2436705"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2" name="Line 66"/>
            <p:cNvSpPr>
              <a:spLocks noChangeShapeType="1"/>
            </p:cNvSpPr>
            <p:nvPr/>
          </p:nvSpPr>
          <p:spPr bwMode="auto">
            <a:xfrm flipV="1">
              <a:off x="2568409"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3" name="Line 67"/>
            <p:cNvSpPr>
              <a:spLocks noChangeShapeType="1"/>
            </p:cNvSpPr>
            <p:nvPr/>
          </p:nvSpPr>
          <p:spPr bwMode="auto">
            <a:xfrm flipV="1">
              <a:off x="2700112"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4" name="Line 68"/>
            <p:cNvSpPr>
              <a:spLocks noChangeShapeType="1"/>
            </p:cNvSpPr>
            <p:nvPr/>
          </p:nvSpPr>
          <p:spPr bwMode="auto">
            <a:xfrm flipV="1">
              <a:off x="3601411"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5" name="Line 69"/>
            <p:cNvSpPr>
              <a:spLocks noChangeShapeType="1"/>
            </p:cNvSpPr>
            <p:nvPr/>
          </p:nvSpPr>
          <p:spPr bwMode="auto">
            <a:xfrm flipV="1">
              <a:off x="2831817"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6" name="Line 70"/>
            <p:cNvSpPr>
              <a:spLocks noChangeShapeType="1"/>
            </p:cNvSpPr>
            <p:nvPr/>
          </p:nvSpPr>
          <p:spPr bwMode="auto">
            <a:xfrm flipV="1">
              <a:off x="2963520"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7" name="Line 71"/>
            <p:cNvSpPr>
              <a:spLocks noChangeShapeType="1"/>
            </p:cNvSpPr>
            <p:nvPr/>
          </p:nvSpPr>
          <p:spPr bwMode="auto">
            <a:xfrm flipV="1">
              <a:off x="3096811"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8" name="Line 72"/>
            <p:cNvSpPr>
              <a:spLocks noChangeShapeType="1"/>
            </p:cNvSpPr>
            <p:nvPr/>
          </p:nvSpPr>
          <p:spPr bwMode="auto">
            <a:xfrm flipV="1">
              <a:off x="3228515"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39" name="Line 73"/>
            <p:cNvSpPr>
              <a:spLocks noChangeShapeType="1"/>
            </p:cNvSpPr>
            <p:nvPr/>
          </p:nvSpPr>
          <p:spPr bwMode="auto">
            <a:xfrm flipV="1">
              <a:off x="3360218"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40" name="Line 74"/>
            <p:cNvSpPr>
              <a:spLocks noChangeShapeType="1"/>
            </p:cNvSpPr>
            <p:nvPr/>
          </p:nvSpPr>
          <p:spPr bwMode="auto">
            <a:xfrm flipV="1">
              <a:off x="3491923" y="5359644"/>
              <a:ext cx="0" cy="153633"/>
            </a:xfrm>
            <a:prstGeom prst="line">
              <a:avLst/>
            </a:prstGeom>
            <a:noFill/>
            <a:ln w="31750">
              <a:solidFill>
                <a:schemeClr val="tx1"/>
              </a:solidFill>
              <a:round/>
              <a:headEnd/>
              <a:tailEnd/>
            </a:ln>
          </p:spPr>
          <p:txBody>
            <a:bodyPr wrap="none" lIns="91316" tIns="45659" rIns="91316" bIns="45659" rtlCol="0" anchor="ctr"/>
            <a:lstStyle/>
            <a:p>
              <a:pPr rtl="0"/>
              <a:endParaRPr lang="en-US"/>
            </a:p>
          </p:txBody>
        </p:sp>
        <p:sp>
          <p:nvSpPr>
            <p:cNvPr id="41" name="Oval 75"/>
            <p:cNvSpPr>
              <a:spLocks noChangeArrowheads="1"/>
            </p:cNvSpPr>
            <p:nvPr/>
          </p:nvSpPr>
          <p:spPr bwMode="auto">
            <a:xfrm>
              <a:off x="2750890" y="3924692"/>
              <a:ext cx="133291" cy="120372"/>
            </a:xfrm>
            <a:prstGeom prst="ellipse">
              <a:avLst/>
            </a:prstGeom>
            <a:solidFill>
              <a:srgbClr val="00CC99"/>
            </a:solidFill>
            <a:ln w="31750">
              <a:solidFill>
                <a:schemeClr val="tx1"/>
              </a:solidFill>
              <a:round/>
              <a:headEnd/>
              <a:tailEnd/>
            </a:ln>
          </p:spPr>
          <p:txBody>
            <a:bodyPr wrap="none" lIns="91316" tIns="45659" rIns="91316" bIns="45659" rtlCol="0" anchor="ctr"/>
            <a:lstStyle/>
            <a:p>
              <a:pPr rtl="0"/>
              <a:endParaRPr lang="en-US" sz="2400"/>
            </a:p>
          </p:txBody>
        </p:sp>
        <p:sp>
          <p:nvSpPr>
            <p:cNvPr id="42" name="Oval 76"/>
            <p:cNvSpPr>
              <a:spLocks noChangeArrowheads="1"/>
            </p:cNvSpPr>
            <p:nvPr/>
          </p:nvSpPr>
          <p:spPr bwMode="auto">
            <a:xfrm>
              <a:off x="2915916" y="3924692"/>
              <a:ext cx="133291" cy="120372"/>
            </a:xfrm>
            <a:prstGeom prst="ellipse">
              <a:avLst/>
            </a:prstGeom>
            <a:solidFill>
              <a:srgbClr val="000000"/>
            </a:solidFill>
            <a:ln w="31750">
              <a:solidFill>
                <a:schemeClr val="tx1"/>
              </a:solidFill>
              <a:round/>
              <a:headEnd/>
              <a:tailEnd/>
            </a:ln>
          </p:spPr>
          <p:txBody>
            <a:bodyPr wrap="none" lIns="91316" tIns="45659" rIns="91316" bIns="45659" rtlCol="0" anchor="ctr"/>
            <a:lstStyle/>
            <a:p>
              <a:pPr rtl="0"/>
              <a:endParaRPr lang="en-US" sz="2400"/>
            </a:p>
          </p:txBody>
        </p:sp>
        <p:sp>
          <p:nvSpPr>
            <p:cNvPr id="43" name="Oval 77"/>
            <p:cNvSpPr>
              <a:spLocks noChangeArrowheads="1"/>
            </p:cNvSpPr>
            <p:nvPr/>
          </p:nvSpPr>
          <p:spPr bwMode="auto">
            <a:xfrm>
              <a:off x="1800401" y="5785698"/>
              <a:ext cx="361789" cy="117204"/>
            </a:xfrm>
            <a:prstGeom prst="ellipse">
              <a:avLst/>
            </a:prstGeom>
            <a:solidFill>
              <a:srgbClr val="00CC99"/>
            </a:solidFill>
            <a:ln w="31750">
              <a:solidFill>
                <a:schemeClr val="tx1"/>
              </a:solidFill>
              <a:round/>
              <a:headEnd/>
              <a:tailEnd/>
            </a:ln>
          </p:spPr>
          <p:txBody>
            <a:bodyPr lIns="48398" tIns="24199" rIns="48398" bIns="24199" rtlCol="0" anchor="ctr"/>
            <a:lstStyle/>
            <a:p>
              <a:pPr algn="ctr" rtl="0" eaLnBrk="0" hangingPunct="0"/>
              <a:endParaRPr lang="en-US" sz="1200">
                <a:solidFill>
                  <a:srgbClr val="000000"/>
                </a:solidFill>
              </a:endParaRPr>
            </a:p>
          </p:txBody>
        </p:sp>
        <p:sp>
          <p:nvSpPr>
            <p:cNvPr id="44" name="Oval 78"/>
            <p:cNvSpPr>
              <a:spLocks noChangeArrowheads="1"/>
            </p:cNvSpPr>
            <p:nvPr/>
          </p:nvSpPr>
          <p:spPr bwMode="auto">
            <a:xfrm>
              <a:off x="3764851" y="5784113"/>
              <a:ext cx="131704" cy="120372"/>
            </a:xfrm>
            <a:prstGeom prst="ellipse">
              <a:avLst/>
            </a:prstGeom>
            <a:solidFill>
              <a:srgbClr val="000000"/>
            </a:solidFill>
            <a:ln w="31750">
              <a:solidFill>
                <a:srgbClr val="FFFFFF"/>
              </a:solidFill>
              <a:round/>
              <a:headEnd/>
              <a:tailEnd/>
            </a:ln>
          </p:spPr>
          <p:txBody>
            <a:bodyPr wrap="none" lIns="91316" tIns="45659" rIns="91316" bIns="45659" rtlCol="0" anchor="ctr"/>
            <a:lstStyle/>
            <a:p>
              <a:pPr rtl="0"/>
              <a:endParaRPr lang="en-US" sz="2400"/>
            </a:p>
          </p:txBody>
        </p:sp>
        <p:sp>
          <p:nvSpPr>
            <p:cNvPr id="45" name="Line 79"/>
            <p:cNvSpPr>
              <a:spLocks noChangeShapeType="1"/>
            </p:cNvSpPr>
            <p:nvPr/>
          </p:nvSpPr>
          <p:spPr bwMode="auto">
            <a:xfrm flipH="1">
              <a:off x="1778187" y="5928243"/>
              <a:ext cx="61884" cy="72856"/>
            </a:xfrm>
            <a:prstGeom prst="line">
              <a:avLst/>
            </a:prstGeom>
            <a:noFill/>
            <a:ln w="31750">
              <a:solidFill>
                <a:srgbClr val="00CC99"/>
              </a:solidFill>
              <a:round/>
              <a:headEnd/>
              <a:tailEnd/>
            </a:ln>
          </p:spPr>
          <p:txBody>
            <a:bodyPr wrap="none" lIns="91316" tIns="45659" rIns="91316" bIns="45659" rtlCol="0" anchor="ctr"/>
            <a:lstStyle/>
            <a:p>
              <a:pPr rtl="0"/>
              <a:endParaRPr lang="en-US"/>
            </a:p>
          </p:txBody>
        </p:sp>
        <p:sp>
          <p:nvSpPr>
            <p:cNvPr id="46" name="Line 80"/>
            <p:cNvSpPr>
              <a:spLocks noChangeShapeType="1"/>
            </p:cNvSpPr>
            <p:nvPr/>
          </p:nvSpPr>
          <p:spPr bwMode="auto">
            <a:xfrm>
              <a:off x="1998751" y="5928243"/>
              <a:ext cx="79339" cy="72856"/>
            </a:xfrm>
            <a:prstGeom prst="line">
              <a:avLst/>
            </a:prstGeom>
            <a:noFill/>
            <a:ln w="31750">
              <a:solidFill>
                <a:srgbClr val="00CC99"/>
              </a:solidFill>
              <a:round/>
              <a:headEnd/>
              <a:tailEnd/>
            </a:ln>
          </p:spPr>
          <p:txBody>
            <a:bodyPr wrap="none" lIns="91316" tIns="45659" rIns="91316" bIns="45659" rtlCol="0" anchor="ctr"/>
            <a:lstStyle/>
            <a:p>
              <a:pPr rtl="0"/>
              <a:endParaRPr lang="en-US"/>
            </a:p>
          </p:txBody>
        </p:sp>
        <p:sp>
          <p:nvSpPr>
            <p:cNvPr id="47" name="Line 81"/>
            <p:cNvSpPr>
              <a:spLocks noChangeShapeType="1"/>
            </p:cNvSpPr>
            <p:nvPr/>
          </p:nvSpPr>
          <p:spPr bwMode="auto">
            <a:xfrm flipH="1" flipV="1">
              <a:off x="1751210" y="5689083"/>
              <a:ext cx="63471" cy="63353"/>
            </a:xfrm>
            <a:prstGeom prst="line">
              <a:avLst/>
            </a:prstGeom>
            <a:noFill/>
            <a:ln w="31750">
              <a:solidFill>
                <a:srgbClr val="00CC99"/>
              </a:solidFill>
              <a:round/>
              <a:headEnd/>
              <a:tailEnd/>
            </a:ln>
          </p:spPr>
          <p:txBody>
            <a:bodyPr wrap="none" lIns="91316" tIns="45659" rIns="91316" bIns="45659" rtlCol="0" anchor="ctr"/>
            <a:lstStyle/>
            <a:p>
              <a:pPr rtl="0"/>
              <a:endParaRPr lang="en-US"/>
            </a:p>
          </p:txBody>
        </p:sp>
        <p:sp>
          <p:nvSpPr>
            <p:cNvPr id="48" name="Line 82"/>
            <p:cNvSpPr>
              <a:spLocks noChangeShapeType="1"/>
            </p:cNvSpPr>
            <p:nvPr/>
          </p:nvSpPr>
          <p:spPr bwMode="auto">
            <a:xfrm flipH="1">
              <a:off x="1654417" y="5871224"/>
              <a:ext cx="123770" cy="23757"/>
            </a:xfrm>
            <a:prstGeom prst="line">
              <a:avLst/>
            </a:prstGeom>
            <a:noFill/>
            <a:ln w="31750">
              <a:solidFill>
                <a:srgbClr val="00CC99"/>
              </a:solidFill>
              <a:round/>
              <a:headEnd/>
              <a:tailEnd/>
            </a:ln>
          </p:spPr>
          <p:txBody>
            <a:bodyPr wrap="none" lIns="91316" tIns="45659" rIns="91316" bIns="45659" rtlCol="0" anchor="ctr"/>
            <a:lstStyle/>
            <a:p>
              <a:pPr rtl="0"/>
              <a:endParaRPr lang="en-US"/>
            </a:p>
          </p:txBody>
        </p:sp>
        <p:sp>
          <p:nvSpPr>
            <p:cNvPr id="49" name="Line 84"/>
            <p:cNvSpPr>
              <a:spLocks noChangeShapeType="1"/>
            </p:cNvSpPr>
            <p:nvPr/>
          </p:nvSpPr>
          <p:spPr bwMode="auto">
            <a:xfrm flipV="1">
              <a:off x="2060635" y="5801535"/>
              <a:ext cx="87273" cy="38012"/>
            </a:xfrm>
            <a:prstGeom prst="line">
              <a:avLst/>
            </a:prstGeom>
            <a:noFill/>
            <a:ln w="31750">
              <a:solidFill>
                <a:srgbClr val="00CC99"/>
              </a:solidFill>
              <a:round/>
              <a:headEnd/>
              <a:tailEnd/>
            </a:ln>
          </p:spPr>
          <p:txBody>
            <a:bodyPr wrap="none" lIns="91316" tIns="45659" rIns="91316" bIns="45659" rtlCol="0" anchor="ctr"/>
            <a:lstStyle/>
            <a:p>
              <a:pPr rtl="0"/>
              <a:endParaRPr lang="en-US"/>
            </a:p>
          </p:txBody>
        </p:sp>
        <p:sp>
          <p:nvSpPr>
            <p:cNvPr id="50" name="Line 85"/>
            <p:cNvSpPr>
              <a:spLocks noChangeShapeType="1"/>
            </p:cNvSpPr>
            <p:nvPr/>
          </p:nvSpPr>
          <p:spPr bwMode="auto">
            <a:xfrm flipV="1">
              <a:off x="1909890" y="5521196"/>
              <a:ext cx="0" cy="159968"/>
            </a:xfrm>
            <a:prstGeom prst="line">
              <a:avLst/>
            </a:prstGeom>
            <a:noFill/>
            <a:ln w="31750">
              <a:solidFill>
                <a:srgbClr val="00CC99"/>
              </a:solidFill>
              <a:round/>
              <a:headEnd/>
              <a:tailEnd/>
            </a:ln>
          </p:spPr>
          <p:txBody>
            <a:bodyPr wrap="none" lIns="91316" tIns="45659" rIns="91316" bIns="45659" rtlCol="0" anchor="ctr"/>
            <a:lstStyle/>
            <a:p>
              <a:pPr rtl="0"/>
              <a:endParaRPr lang="en-US"/>
            </a:p>
          </p:txBody>
        </p:sp>
        <p:sp>
          <p:nvSpPr>
            <p:cNvPr id="51" name="Freeform 86"/>
            <p:cNvSpPr>
              <a:spLocks/>
            </p:cNvSpPr>
            <p:nvPr/>
          </p:nvSpPr>
          <p:spPr bwMode="auto">
            <a:xfrm>
              <a:off x="2238357" y="4624747"/>
              <a:ext cx="1336080" cy="87111"/>
            </a:xfrm>
            <a:custGeom>
              <a:avLst/>
              <a:gdLst>
                <a:gd name="T0" fmla="*/ 0 w 5516"/>
                <a:gd name="T1" fmla="*/ 2147483647 h 282"/>
                <a:gd name="T2" fmla="*/ 2147483647 w 5516"/>
                <a:gd name="T3" fmla="*/ 29717998 h 282"/>
                <a:gd name="T4" fmla="*/ 2147483647 w 5516"/>
                <a:gd name="T5" fmla="*/ 2147483647 h 282"/>
                <a:gd name="T6" fmla="*/ 2147483647 w 5516"/>
                <a:gd name="T7" fmla="*/ 29717998 h 282"/>
                <a:gd name="T8" fmla="*/ 2147483647 w 5516"/>
                <a:gd name="T9" fmla="*/ 2147483647 h 282"/>
                <a:gd name="T10" fmla="*/ 2147483647 w 5516"/>
                <a:gd name="T11" fmla="*/ 29717998 h 282"/>
                <a:gd name="T12" fmla="*/ 2147483647 w 5516"/>
                <a:gd name="T13" fmla="*/ 2147483647 h 282"/>
                <a:gd name="T14" fmla="*/ 0 60000 65536"/>
                <a:gd name="T15" fmla="*/ 0 60000 65536"/>
                <a:gd name="T16" fmla="*/ 0 60000 65536"/>
                <a:gd name="T17" fmla="*/ 0 60000 65536"/>
                <a:gd name="T18" fmla="*/ 0 60000 65536"/>
                <a:gd name="T19" fmla="*/ 0 60000 65536"/>
                <a:gd name="T20" fmla="*/ 0 60000 65536"/>
                <a:gd name="T21" fmla="*/ 0 w 5516"/>
                <a:gd name="T22" fmla="*/ 0 h 282"/>
                <a:gd name="T23" fmla="*/ 5516 w 5516"/>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6" h="282">
                  <a:moveTo>
                    <a:pt x="0" y="282"/>
                  </a:moveTo>
                  <a:cubicBezTo>
                    <a:pt x="302" y="142"/>
                    <a:pt x="604" y="2"/>
                    <a:pt x="896" y="1"/>
                  </a:cubicBezTo>
                  <a:cubicBezTo>
                    <a:pt x="1188" y="0"/>
                    <a:pt x="1436" y="274"/>
                    <a:pt x="1753" y="274"/>
                  </a:cubicBezTo>
                  <a:cubicBezTo>
                    <a:pt x="2070" y="274"/>
                    <a:pt x="2472" y="2"/>
                    <a:pt x="2797" y="1"/>
                  </a:cubicBezTo>
                  <a:cubicBezTo>
                    <a:pt x="3122" y="0"/>
                    <a:pt x="3405" y="266"/>
                    <a:pt x="3701" y="266"/>
                  </a:cubicBezTo>
                  <a:cubicBezTo>
                    <a:pt x="3997" y="266"/>
                    <a:pt x="4271" y="0"/>
                    <a:pt x="4573" y="1"/>
                  </a:cubicBezTo>
                  <a:cubicBezTo>
                    <a:pt x="4875" y="2"/>
                    <a:pt x="5195" y="138"/>
                    <a:pt x="5516" y="274"/>
                  </a:cubicBezTo>
                </a:path>
              </a:pathLst>
            </a:custGeom>
            <a:noFill/>
            <a:ln w="31750">
              <a:solidFill>
                <a:schemeClr val="tx1"/>
              </a:solidFill>
              <a:round/>
              <a:headEnd/>
              <a:tailEnd/>
            </a:ln>
          </p:spPr>
          <p:txBody>
            <a:bodyPr wrap="none" lIns="91316" tIns="45659" rIns="91316" bIns="45659" rtlCol="0" anchor="ctr"/>
            <a:lstStyle/>
            <a:p>
              <a:pPr rtl="0"/>
              <a:endParaRPr lang="en-US"/>
            </a:p>
          </p:txBody>
        </p:sp>
        <p:sp>
          <p:nvSpPr>
            <p:cNvPr id="52" name="Text Box 90"/>
            <p:cNvSpPr txBox="1">
              <a:spLocks noChangeArrowheads="1"/>
            </p:cNvSpPr>
            <p:nvPr/>
          </p:nvSpPr>
          <p:spPr bwMode="auto">
            <a:xfrm>
              <a:off x="1149817" y="3283241"/>
              <a:ext cx="1073882" cy="584652"/>
            </a:xfrm>
            <a:prstGeom prst="rect">
              <a:avLst/>
            </a:prstGeom>
            <a:noFill/>
            <a:ln w="31750">
              <a:noFill/>
              <a:miter lim="800000"/>
              <a:headEnd/>
              <a:tailEnd/>
            </a:ln>
          </p:spPr>
          <p:txBody>
            <a:bodyPr wrap="none" lIns="91316" tIns="45659" rIns="91316" bIns="45659" rtlCol="0">
              <a:spAutoFit/>
            </a:bodyPr>
            <a:lstStyle/>
            <a:p>
              <a:pPr rtl="0"/>
              <a:r>
                <a:rPr lang="fr" sz="1600"/>
                <a:t>Balise  </a:t>
              </a:r>
            </a:p>
            <a:p>
              <a:pPr rtl="0"/>
              <a:r>
                <a:rPr lang="fr" sz="1600"/>
                <a:t>moléculaire</a:t>
              </a:r>
            </a:p>
          </p:txBody>
        </p:sp>
        <p:sp>
          <p:nvSpPr>
            <p:cNvPr id="53" name="Text Box 91"/>
            <p:cNvSpPr txBox="1">
              <a:spLocks noChangeArrowheads="1"/>
            </p:cNvSpPr>
            <p:nvPr/>
          </p:nvSpPr>
          <p:spPr bwMode="auto">
            <a:xfrm>
              <a:off x="1179965" y="4501208"/>
              <a:ext cx="1172640" cy="347184"/>
            </a:xfrm>
            <a:prstGeom prst="rect">
              <a:avLst/>
            </a:prstGeom>
            <a:noFill/>
            <a:ln w="31750">
              <a:noFill/>
              <a:miter lim="800000"/>
              <a:headEnd/>
              <a:tailEnd/>
            </a:ln>
          </p:spPr>
          <p:txBody>
            <a:bodyPr lIns="91316" tIns="45659" rIns="91316" bIns="45659" rtlCol="0">
              <a:spAutoFit/>
            </a:bodyPr>
            <a:lstStyle/>
            <a:p>
              <a:pPr rtl="0">
                <a:spcBef>
                  <a:spcPct val="50000"/>
                </a:spcBef>
              </a:pPr>
              <a:r>
                <a:rPr lang="fr" sz="1600"/>
                <a:t>Cible</a:t>
              </a:r>
            </a:p>
          </p:txBody>
        </p:sp>
        <p:sp>
          <p:nvSpPr>
            <p:cNvPr id="54" name="Text Box 92"/>
            <p:cNvSpPr txBox="1">
              <a:spLocks noChangeArrowheads="1"/>
            </p:cNvSpPr>
            <p:nvPr/>
          </p:nvSpPr>
          <p:spPr bwMode="auto">
            <a:xfrm>
              <a:off x="1170444" y="5050799"/>
              <a:ext cx="777326" cy="338431"/>
            </a:xfrm>
            <a:prstGeom prst="rect">
              <a:avLst/>
            </a:prstGeom>
            <a:noFill/>
            <a:ln w="31750">
              <a:noFill/>
              <a:miter lim="800000"/>
              <a:headEnd/>
              <a:tailEnd/>
            </a:ln>
          </p:spPr>
          <p:txBody>
            <a:bodyPr wrap="none" lIns="91316" tIns="45659" rIns="91316" bIns="45659" rtlCol="0">
              <a:spAutoFit/>
            </a:bodyPr>
            <a:lstStyle/>
            <a:p>
              <a:pPr rtl="0"/>
              <a:r>
                <a:rPr lang="fr" sz="1600"/>
                <a:t>Hybride</a:t>
              </a:r>
            </a:p>
          </p:txBody>
        </p:sp>
      </p:grpSp>
      <p:sp>
        <p:nvSpPr>
          <p:cNvPr id="55" name="Rectangle 52"/>
          <p:cNvSpPr>
            <a:spLocks noChangeArrowheads="1"/>
          </p:cNvSpPr>
          <p:nvPr/>
        </p:nvSpPr>
        <p:spPr bwMode="auto">
          <a:xfrm>
            <a:off x="281899" y="5716116"/>
            <a:ext cx="5010663" cy="634956"/>
          </a:xfrm>
          <a:prstGeom prst="rect">
            <a:avLst/>
          </a:prstGeom>
          <a:noFill/>
          <a:ln w="9525">
            <a:noFill/>
            <a:miter lim="800000"/>
            <a:headEnd/>
            <a:tailEnd/>
          </a:ln>
        </p:spPr>
        <p:txBody>
          <a:bodyPr wrap="square" lIns="91316" tIns="45659" rIns="91316" bIns="45659" rtlCol="0">
            <a:spAutoFit/>
          </a:bodyPr>
          <a:lstStyle/>
          <a:p>
            <a:pPr rtl="0">
              <a:spcBef>
                <a:spcPct val="50000"/>
              </a:spcBef>
            </a:pPr>
            <a:r>
              <a:rPr lang="fr" sz="1700">
                <a:latin typeface="Calibri" panose="020F0502020204030204" pitchFamily="34" charset="0"/>
                <a:cs typeface="Calibri" panose="020F0502020204030204" pitchFamily="34" charset="0"/>
              </a:rPr>
              <a:t>Chaque sonde est marquée d’un colorant fluorescent différent, ce qui rend possible la détection simultanée</a:t>
            </a:r>
          </a:p>
        </p:txBody>
      </p:sp>
      <p:sp>
        <p:nvSpPr>
          <p:cNvPr id="56" name="Text Box 53"/>
          <p:cNvSpPr txBox="1">
            <a:spLocks noChangeArrowheads="1"/>
          </p:cNvSpPr>
          <p:nvPr/>
        </p:nvSpPr>
        <p:spPr bwMode="auto">
          <a:xfrm>
            <a:off x="803415" y="2475756"/>
            <a:ext cx="9942016" cy="364112"/>
          </a:xfrm>
          <a:prstGeom prst="rect">
            <a:avLst/>
          </a:prstGeom>
          <a:noFill/>
          <a:ln w="9525">
            <a:noFill/>
            <a:miter lim="800000"/>
            <a:headEnd/>
            <a:tailEnd/>
          </a:ln>
        </p:spPr>
        <p:txBody>
          <a:bodyPr wrap="square" lIns="91316" tIns="45659" rIns="91316" bIns="45659" rtlCol="0">
            <a:spAutoFit/>
          </a:bodyPr>
          <a:lstStyle/>
          <a:p>
            <a:pPr rtl="0">
              <a:spcBef>
                <a:spcPct val="50000"/>
              </a:spcBef>
            </a:pPr>
            <a:r>
              <a:rPr lang="fr" sz="1700">
                <a:latin typeface="Calibri" panose="020F0502020204030204" pitchFamily="34" charset="0"/>
                <a:cs typeface="Calibri" panose="020F0502020204030204" pitchFamily="34" charset="0"/>
              </a:rPr>
              <a:t>La cible de la PCR est la région de paire de base 81 du gène </a:t>
            </a:r>
            <a:r>
              <a:rPr lang="fr" sz="1700" i="1">
                <a:latin typeface="Calibri" panose="020F0502020204030204" pitchFamily="34" charset="0"/>
                <a:cs typeface="Calibri" panose="020F0502020204030204" pitchFamily="34" charset="0"/>
              </a:rPr>
              <a:t>rpo</a:t>
            </a:r>
            <a:r>
              <a:rPr lang="fr" sz="1700">
                <a:latin typeface="Calibri" panose="020F0502020204030204" pitchFamily="34" charset="0"/>
                <a:cs typeface="Calibri" panose="020F0502020204030204" pitchFamily="34" charset="0"/>
              </a:rPr>
              <a:t>B : 5 sondes lient à une cible de type sauvage, mais non mutante</a:t>
            </a:r>
          </a:p>
        </p:txBody>
      </p:sp>
      <p:grpSp>
        <p:nvGrpSpPr>
          <p:cNvPr id="3" name="Grouper 2"/>
          <p:cNvGrpSpPr/>
          <p:nvPr/>
        </p:nvGrpSpPr>
        <p:grpSpPr>
          <a:xfrm>
            <a:off x="6196061" y="3195836"/>
            <a:ext cx="2892674" cy="2389056"/>
            <a:chOff x="6196061" y="3471076"/>
            <a:chExt cx="2892674" cy="2389056"/>
          </a:xfrm>
        </p:grpSpPr>
        <p:pic>
          <p:nvPicPr>
            <p:cNvPr id="57" name="Picture 54"/>
            <p:cNvPicPr>
              <a:picLocks noChangeAspect="1" noChangeArrowheads="1"/>
            </p:cNvPicPr>
            <p:nvPr/>
          </p:nvPicPr>
          <p:blipFill>
            <a:blip r:embed="rId3" cstate="print"/>
            <a:srcRect/>
            <a:stretch>
              <a:fillRect/>
            </a:stretch>
          </p:blipFill>
          <p:spPr bwMode="auto">
            <a:xfrm>
              <a:off x="6196061" y="3471076"/>
              <a:ext cx="2892674" cy="2389056"/>
            </a:xfrm>
            <a:prstGeom prst="rect">
              <a:avLst/>
            </a:prstGeom>
            <a:noFill/>
            <a:ln w="9525">
              <a:noFill/>
              <a:miter lim="800000"/>
              <a:headEnd/>
              <a:tailEnd/>
            </a:ln>
          </p:spPr>
        </p:pic>
        <p:sp>
          <p:nvSpPr>
            <p:cNvPr id="58" name="Rectangle 55"/>
            <p:cNvSpPr>
              <a:spLocks noChangeArrowheads="1"/>
            </p:cNvSpPr>
            <p:nvPr/>
          </p:nvSpPr>
          <p:spPr bwMode="auto">
            <a:xfrm>
              <a:off x="7787957" y="5282039"/>
              <a:ext cx="444302" cy="243911"/>
            </a:xfrm>
            <a:prstGeom prst="rect">
              <a:avLst/>
            </a:prstGeom>
            <a:noFill/>
            <a:ln w="9525">
              <a:noFill/>
              <a:miter lim="800000"/>
              <a:headEnd/>
              <a:tailEnd/>
            </a:ln>
          </p:spPr>
          <p:txBody>
            <a:bodyPr wrap="none" lIns="91316" tIns="45659" rIns="91316" bIns="45659" rtlCol="0">
              <a:spAutoFit/>
            </a:bodyPr>
            <a:lstStyle/>
            <a:p>
              <a:pPr rtl="0"/>
              <a:r>
                <a:rPr lang="fr" sz="1000"/>
                <a:t>SPC</a:t>
              </a:r>
            </a:p>
          </p:txBody>
        </p:sp>
      </p:grpSp>
      <p:grpSp>
        <p:nvGrpSpPr>
          <p:cNvPr id="60" name="Group 59"/>
          <p:cNvGrpSpPr/>
          <p:nvPr/>
        </p:nvGrpSpPr>
        <p:grpSpPr>
          <a:xfrm>
            <a:off x="4462486" y="1190942"/>
            <a:ext cx="6282945" cy="564734"/>
            <a:chOff x="4762500" y="194400"/>
            <a:chExt cx="5822898" cy="513395"/>
          </a:xfrm>
        </p:grpSpPr>
        <p:sp>
          <p:nvSpPr>
            <p:cNvPr id="61" name="Rectangle 60"/>
            <p:cNvSpPr/>
            <p:nvPr/>
          </p:nvSpPr>
          <p:spPr bwMode="auto">
            <a:xfrm>
              <a:off x="4762500" y="194401"/>
              <a:ext cx="5245100" cy="5133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34249" rtl="0"/>
              <a:endParaRPr lang="en-US" sz="4200" b="1">
                <a:solidFill>
                  <a:srgbClr val="000066"/>
                </a:solidFill>
                <a:cs typeface="Arial" charset="0"/>
              </a:endParaRPr>
            </a:p>
          </p:txBody>
        </p:sp>
        <p:pic>
          <p:nvPicPr>
            <p:cNvPr id="62" name="Picture 4" descr="MCj0239013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0833" y="194400"/>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5688143" y="267423"/>
              <a:ext cx="4897255" cy="293787"/>
            </a:xfrm>
            <a:prstGeom prst="rect">
              <a:avLst/>
            </a:prstGeom>
            <a:noFill/>
          </p:spPr>
          <p:txBody>
            <a:bodyPr wrap="square" rtlCol="0">
              <a:spAutoFit/>
            </a:bodyPr>
            <a:lstStyle/>
            <a:p>
              <a:pPr rtl="0"/>
              <a:r>
                <a:rPr lang="fr" sz="1500">
                  <a:latin typeface="Calibri" panose="020F0502020204030204" pitchFamily="34" charset="0"/>
                  <a:cs typeface="Calibri" panose="020F0502020204030204" pitchFamily="34" charset="0"/>
                </a:rPr>
                <a:t>Inclure des diapositives supplémentaires du Module 6, si nécessaire</a:t>
              </a:r>
            </a:p>
          </p:txBody>
        </p:sp>
      </p:grpSp>
    </p:spTree>
    <p:extLst>
      <p:ext uri="{BB962C8B-B14F-4D97-AF65-F5344CB8AC3E}">
        <p14:creationId xmlns:p14="http://schemas.microsoft.com/office/powerpoint/2010/main" val="107229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25346" y="-16737"/>
            <a:ext cx="10713985" cy="7609109"/>
            <a:chOff x="-21684" y="-15217"/>
            <a:chExt cx="9165684" cy="6917372"/>
          </a:xfrm>
        </p:grpSpPr>
        <p:pic>
          <p:nvPicPr>
            <p:cNvPr id="3074" name="Picture 2"/>
            <p:cNvPicPr>
              <a:picLocks noChangeAspect="1" noChangeArrowheads="1"/>
            </p:cNvPicPr>
            <p:nvPr/>
          </p:nvPicPr>
          <p:blipFill>
            <a:blip r:embed="rId3" cstate="print"/>
            <a:srcRect/>
            <a:stretch>
              <a:fillRect/>
            </a:stretch>
          </p:blipFill>
          <p:spPr bwMode="auto">
            <a:xfrm>
              <a:off x="-21684" y="-15217"/>
              <a:ext cx="9165684" cy="6917372"/>
            </a:xfrm>
            <a:prstGeom prst="rect">
              <a:avLst/>
            </a:prstGeom>
            <a:noFill/>
            <a:ln w="9525">
              <a:noFill/>
              <a:round/>
              <a:headEnd/>
              <a:tailEnd/>
            </a:ln>
            <a:effectLst/>
          </p:spPr>
        </p:pic>
        <p:sp>
          <p:nvSpPr>
            <p:cNvPr id="3076" name="Text Box 4"/>
            <p:cNvSpPr txBox="1">
              <a:spLocks noChangeArrowheads="1"/>
            </p:cNvSpPr>
            <p:nvPr/>
          </p:nvSpPr>
          <p:spPr bwMode="auto">
            <a:xfrm>
              <a:off x="179512" y="6525074"/>
              <a:ext cx="4945785" cy="320768"/>
            </a:xfrm>
            <a:prstGeom prst="rect">
              <a:avLst/>
            </a:prstGeom>
            <a:noFill/>
            <a:ln w="9525">
              <a:noFill/>
              <a:round/>
              <a:headEnd/>
              <a:tailEnd/>
            </a:ln>
            <a:effectLst/>
          </p:spPr>
          <p:txBody>
            <a:bodyPr lIns="0" tIns="0" rIns="0" bIns="0" rtlCol="0" anchor="ctr"/>
            <a:lstStyle/>
            <a:p>
              <a:pPr defTabSz="467278" rtl="0">
                <a:lnSpc>
                  <a:spcPct val="93000"/>
                </a:lnSpc>
                <a:buClr>
                  <a:srgbClr val="FFFFFF"/>
                </a:buClr>
                <a:buSzPct val="45000"/>
                <a:tabLst>
                  <a:tab pos="739858" algn="l"/>
                  <a:tab pos="1479717" algn="l"/>
                  <a:tab pos="2219576" algn="l"/>
                  <a:tab pos="2959431" algn="l"/>
                  <a:tab pos="3699289" algn="l"/>
                  <a:tab pos="4439147" algn="l"/>
                  <a:tab pos="5179007" algn="l"/>
                </a:tabLst>
              </a:pPr>
              <a:r>
                <a:rPr lang="fr" sz="1300">
                  <a:cs typeface="Arial Unicode MS" pitchFamily="32" charset="0"/>
                </a:rPr>
                <a:t>Boehme CC et al. N Engl J Med 2010 ; 363:1005-1015.</a:t>
              </a:r>
            </a:p>
          </p:txBody>
        </p:sp>
      </p:grpSp>
      <p:sp>
        <p:nvSpPr>
          <p:cNvPr id="3075" name="AutoShape 3"/>
          <p:cNvSpPr>
            <a:spLocks noChangeArrowheads="1"/>
          </p:cNvSpPr>
          <p:nvPr/>
        </p:nvSpPr>
        <p:spPr bwMode="auto">
          <a:xfrm>
            <a:off x="485849" y="177195"/>
            <a:ext cx="9716943" cy="71031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rtlCol="0" anchor="ctr" anchorCtr="1"/>
          <a:lstStyle/>
          <a:p>
            <a:pPr algn="ctr" defTabSz="467278" rtl="0">
              <a:lnSpc>
                <a:spcPct val="97000"/>
              </a:lnSpc>
              <a:buClr>
                <a:srgbClr val="FFFFFF"/>
              </a:buClr>
              <a:buSzPct val="45000"/>
              <a:tabLst>
                <a:tab pos="739858" algn="l"/>
                <a:tab pos="1479717" algn="l"/>
                <a:tab pos="2219576" algn="l"/>
                <a:tab pos="2959431" algn="l"/>
                <a:tab pos="3699289" algn="l"/>
                <a:tab pos="4439147" algn="l"/>
                <a:tab pos="5179007" algn="l"/>
                <a:tab pos="5918864" algn="l"/>
                <a:tab pos="6658724" algn="l"/>
                <a:tab pos="7398580" algn="l"/>
                <a:tab pos="8138438" algn="l"/>
                <a:tab pos="8878297" algn="l"/>
              </a:tabLst>
            </a:pPr>
            <a:r>
              <a:rPr lang="fr" sz="2800">
                <a:latin typeface="Calibri" panose="020F0502020204030204" pitchFamily="34" charset="0"/>
                <a:cs typeface="Calibri" panose="020F0502020204030204" pitchFamily="34" charset="0"/>
              </a:rPr>
              <a:t>Procédure du test Xpert MTB/RIF</a:t>
            </a:r>
          </a:p>
        </p:txBody>
      </p:sp>
    </p:spTree>
    <p:extLst>
      <p:ext uri="{BB962C8B-B14F-4D97-AF65-F5344CB8AC3E}">
        <p14:creationId xmlns:p14="http://schemas.microsoft.com/office/powerpoint/2010/main" val="1395349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er 2"/>
          <p:cNvGrpSpPr/>
          <p:nvPr/>
        </p:nvGrpSpPr>
        <p:grpSpPr>
          <a:xfrm>
            <a:off x="709012" y="1456862"/>
            <a:ext cx="9181161" cy="5123349"/>
            <a:chOff x="709012" y="904313"/>
            <a:chExt cx="10315421" cy="5756299"/>
          </a:xfrm>
        </p:grpSpPr>
        <p:grpSp>
          <p:nvGrpSpPr>
            <p:cNvPr id="50" name="Group 2"/>
            <p:cNvGrpSpPr>
              <a:grpSpLocks/>
            </p:cNvGrpSpPr>
            <p:nvPr/>
          </p:nvGrpSpPr>
          <p:grpSpPr bwMode="auto">
            <a:xfrm>
              <a:off x="1680924" y="966730"/>
              <a:ext cx="8016373" cy="5693882"/>
              <a:chOff x="702" y="561"/>
              <a:chExt cx="4763" cy="3595"/>
            </a:xfrm>
          </p:grpSpPr>
          <p:sp>
            <p:nvSpPr>
              <p:cNvPr id="51" name="AutoShape 3"/>
              <p:cNvSpPr>
                <a:spLocks noChangeArrowheads="1"/>
              </p:cNvSpPr>
              <p:nvPr/>
            </p:nvSpPr>
            <p:spPr bwMode="auto">
              <a:xfrm rot="10800000">
                <a:off x="702" y="3073"/>
                <a:ext cx="4763" cy="1025"/>
              </a:xfrm>
              <a:custGeom>
                <a:avLst/>
                <a:gdLst>
                  <a:gd name="T0" fmla="*/ 222 w 21600"/>
                  <a:gd name="T1" fmla="*/ 1 h 21600"/>
                  <a:gd name="T2" fmla="*/ 116 w 21600"/>
                  <a:gd name="T3" fmla="*/ 2 h 21600"/>
                  <a:gd name="T4" fmla="*/ 10 w 21600"/>
                  <a:gd name="T5" fmla="*/ 1 h 21600"/>
                  <a:gd name="T6" fmla="*/ 116 w 21600"/>
                  <a:gd name="T7" fmla="*/ 0 h 21600"/>
                  <a:gd name="T8" fmla="*/ 0 60000 65536"/>
                  <a:gd name="T9" fmla="*/ 0 60000 65536"/>
                  <a:gd name="T10" fmla="*/ 0 60000 65536"/>
                  <a:gd name="T11" fmla="*/ 0 60000 65536"/>
                  <a:gd name="T12" fmla="*/ 2712 w 21600"/>
                  <a:gd name="T13" fmla="*/ 2718 h 21600"/>
                  <a:gd name="T14" fmla="*/ 18888 w 21600"/>
                  <a:gd name="T15" fmla="*/ 18882 h 21600"/>
                </a:gdLst>
                <a:ahLst/>
                <a:cxnLst>
                  <a:cxn ang="T8">
                    <a:pos x="T0" y="T1"/>
                  </a:cxn>
                  <a:cxn ang="T9">
                    <a:pos x="T2" y="T3"/>
                  </a:cxn>
                  <a:cxn ang="T10">
                    <a:pos x="T4" y="T5"/>
                  </a:cxn>
                  <a:cxn ang="T11">
                    <a:pos x="T6" y="T7"/>
                  </a:cxn>
                </a:cxnLst>
                <a:rect l="T12" t="T13" r="T14" b="T15"/>
                <a:pathLst>
                  <a:path w="21600" h="21600">
                    <a:moveTo>
                      <a:pt x="0" y="0"/>
                    </a:moveTo>
                    <a:lnTo>
                      <a:pt x="1823" y="21600"/>
                    </a:lnTo>
                    <a:lnTo>
                      <a:pt x="19777" y="21600"/>
                    </a:lnTo>
                    <a:lnTo>
                      <a:pt x="21600" y="0"/>
                    </a:lnTo>
                    <a:close/>
                  </a:path>
                </a:pathLst>
              </a:custGeom>
              <a:solidFill>
                <a:srgbClr val="998B7D">
                  <a:alpha val="79999"/>
                </a:srgbClr>
              </a:solidFill>
              <a:ln w="9525">
                <a:solidFill>
                  <a:schemeClr val="tx1"/>
                </a:solidFill>
                <a:miter lim="800000"/>
                <a:headEnd/>
                <a:tailEnd/>
              </a:ln>
            </p:spPr>
            <p:txBody>
              <a:bodyPr wrap="none" rtlCol="0" anchor="ctr"/>
              <a:lstStyle/>
              <a:p>
                <a:pPr rtl="0"/>
                <a:endParaRPr lang="en-US"/>
              </a:p>
            </p:txBody>
          </p:sp>
          <p:sp>
            <p:nvSpPr>
              <p:cNvPr id="52" name="AutoShape 4"/>
              <p:cNvSpPr>
                <a:spLocks noChangeArrowheads="1"/>
              </p:cNvSpPr>
              <p:nvPr/>
            </p:nvSpPr>
            <p:spPr bwMode="auto">
              <a:xfrm rot="10800000">
                <a:off x="1130" y="2029"/>
                <a:ext cx="3927" cy="999"/>
              </a:xfrm>
              <a:custGeom>
                <a:avLst/>
                <a:gdLst>
                  <a:gd name="T0" fmla="*/ 123 w 21600"/>
                  <a:gd name="T1" fmla="*/ 1 h 21600"/>
                  <a:gd name="T2" fmla="*/ 65 w 21600"/>
                  <a:gd name="T3" fmla="*/ 2 h 21600"/>
                  <a:gd name="T4" fmla="*/ 7 w 21600"/>
                  <a:gd name="T5" fmla="*/ 1 h 21600"/>
                  <a:gd name="T6" fmla="*/ 65 w 21600"/>
                  <a:gd name="T7" fmla="*/ 0 h 21600"/>
                  <a:gd name="T8" fmla="*/ 0 60000 65536"/>
                  <a:gd name="T9" fmla="*/ 0 60000 65536"/>
                  <a:gd name="T10" fmla="*/ 0 60000 65536"/>
                  <a:gd name="T11" fmla="*/ 0 60000 65536"/>
                  <a:gd name="T12" fmla="*/ 2937 w 21600"/>
                  <a:gd name="T13" fmla="*/ 2941 h 21600"/>
                  <a:gd name="T14" fmla="*/ 18663 w 21600"/>
                  <a:gd name="T15" fmla="*/ 18659 h 21600"/>
                </a:gdLst>
                <a:ahLst/>
                <a:cxnLst>
                  <a:cxn ang="T8">
                    <a:pos x="T0" y="T1"/>
                  </a:cxn>
                  <a:cxn ang="T9">
                    <a:pos x="T2" y="T3"/>
                  </a:cxn>
                  <a:cxn ang="T10">
                    <a:pos x="T4" y="T5"/>
                  </a:cxn>
                  <a:cxn ang="T11">
                    <a:pos x="T6" y="T7"/>
                  </a:cxn>
                </a:cxnLst>
                <a:rect l="T12" t="T13" r="T14" b="T15"/>
                <a:pathLst>
                  <a:path w="21600" h="21600">
                    <a:moveTo>
                      <a:pt x="0" y="0"/>
                    </a:moveTo>
                    <a:lnTo>
                      <a:pt x="2273" y="21600"/>
                    </a:lnTo>
                    <a:lnTo>
                      <a:pt x="19327" y="21600"/>
                    </a:lnTo>
                    <a:lnTo>
                      <a:pt x="21600" y="0"/>
                    </a:lnTo>
                    <a:close/>
                  </a:path>
                </a:pathLst>
              </a:custGeom>
              <a:solidFill>
                <a:srgbClr val="EAEAEA"/>
              </a:solidFill>
              <a:ln w="9525">
                <a:solidFill>
                  <a:schemeClr val="tx1"/>
                </a:solidFill>
                <a:miter lim="800000"/>
                <a:headEnd/>
                <a:tailEnd/>
              </a:ln>
            </p:spPr>
            <p:txBody>
              <a:bodyPr rot="10800000" wrap="none" lIns="91420" tIns="45711" rIns="91420" bIns="45711" rtlCol="0" anchor="ctr"/>
              <a:lstStyle/>
              <a:p>
                <a:pPr rtl="0"/>
                <a:endParaRPr lang="en-US"/>
              </a:p>
            </p:txBody>
          </p:sp>
          <p:sp>
            <p:nvSpPr>
              <p:cNvPr id="53" name="AutoShape 5"/>
              <p:cNvSpPr>
                <a:spLocks noChangeArrowheads="1"/>
              </p:cNvSpPr>
              <p:nvPr/>
            </p:nvSpPr>
            <p:spPr bwMode="auto">
              <a:xfrm rot="10800000">
                <a:off x="1564" y="970"/>
                <a:ext cx="3085" cy="1030"/>
              </a:xfrm>
              <a:custGeom>
                <a:avLst/>
                <a:gdLst>
                  <a:gd name="T0" fmla="*/ 58 w 21600"/>
                  <a:gd name="T1" fmla="*/ 1 h 21600"/>
                  <a:gd name="T2" fmla="*/ 31 w 21600"/>
                  <a:gd name="T3" fmla="*/ 2 h 21600"/>
                  <a:gd name="T4" fmla="*/ 5 w 21600"/>
                  <a:gd name="T5" fmla="*/ 1 h 21600"/>
                  <a:gd name="T6" fmla="*/ 31 w 21600"/>
                  <a:gd name="T7" fmla="*/ 0 h 21600"/>
                  <a:gd name="T8" fmla="*/ 0 60000 65536"/>
                  <a:gd name="T9" fmla="*/ 0 60000 65536"/>
                  <a:gd name="T10" fmla="*/ 0 60000 65536"/>
                  <a:gd name="T11" fmla="*/ 0 60000 65536"/>
                  <a:gd name="T12" fmla="*/ 3424 w 21600"/>
                  <a:gd name="T13" fmla="*/ 3418 h 21600"/>
                  <a:gd name="T14" fmla="*/ 18176 w 21600"/>
                  <a:gd name="T15" fmla="*/ 18182 h 21600"/>
                </a:gdLst>
                <a:ahLst/>
                <a:cxnLst>
                  <a:cxn ang="T8">
                    <a:pos x="T0" y="T1"/>
                  </a:cxn>
                  <a:cxn ang="T9">
                    <a:pos x="T2" y="T3"/>
                  </a:cxn>
                  <a:cxn ang="T10">
                    <a:pos x="T4" y="T5"/>
                  </a:cxn>
                  <a:cxn ang="T11">
                    <a:pos x="T6" y="T7"/>
                  </a:cxn>
                </a:cxnLst>
                <a:rect l="T12" t="T13" r="T14" b="T15"/>
                <a:pathLst>
                  <a:path w="21600" h="21600">
                    <a:moveTo>
                      <a:pt x="0" y="0"/>
                    </a:moveTo>
                    <a:lnTo>
                      <a:pt x="3246" y="21600"/>
                    </a:lnTo>
                    <a:lnTo>
                      <a:pt x="18354" y="21600"/>
                    </a:lnTo>
                    <a:lnTo>
                      <a:pt x="21600" y="0"/>
                    </a:lnTo>
                    <a:close/>
                  </a:path>
                </a:pathLst>
              </a:custGeom>
              <a:solidFill>
                <a:srgbClr val="EDDEB9"/>
              </a:solidFill>
              <a:ln w="9525">
                <a:solidFill>
                  <a:schemeClr val="tx1"/>
                </a:solidFill>
                <a:miter lim="800000"/>
                <a:headEnd/>
                <a:tailEnd/>
              </a:ln>
            </p:spPr>
            <p:txBody>
              <a:bodyPr rot="10800000" wrap="none" lIns="91420" tIns="45711" rIns="91420" bIns="45711" rtlCol="0" anchor="ctr"/>
              <a:lstStyle/>
              <a:p>
                <a:pPr algn="ctr" defTabSz="911582" rtl="0">
                  <a:spcBef>
                    <a:spcPct val="50000"/>
                  </a:spcBef>
                </a:pPr>
                <a:endParaRPr lang="en-US">
                  <a:cs typeface="Arial" charset="0"/>
                </a:endParaRPr>
              </a:p>
              <a:p>
                <a:pPr algn="ctr" defTabSz="911582" rtl="0"/>
                <a:endParaRPr lang="en-US">
                  <a:cs typeface="Arial" charset="0"/>
                </a:endParaRPr>
              </a:p>
            </p:txBody>
          </p:sp>
          <p:pic>
            <p:nvPicPr>
              <p:cNvPr id="54" name="Picture 6" descr="CIMG0073"/>
              <p:cNvPicPr>
                <a:picLocks noChangeAspect="1" noChangeArrowheads="1"/>
              </p:cNvPicPr>
              <p:nvPr/>
            </p:nvPicPr>
            <p:blipFill>
              <a:blip r:embed="rId3" cstate="print"/>
              <a:srcRect/>
              <a:stretch>
                <a:fillRect/>
              </a:stretch>
            </p:blipFill>
            <p:spPr bwMode="auto">
              <a:xfrm>
                <a:off x="1977" y="1211"/>
                <a:ext cx="449" cy="499"/>
              </a:xfrm>
              <a:prstGeom prst="rect">
                <a:avLst/>
              </a:prstGeom>
              <a:noFill/>
              <a:ln w="9525">
                <a:noFill/>
                <a:miter lim="800000"/>
                <a:headEnd/>
                <a:tailEnd/>
              </a:ln>
            </p:spPr>
          </p:pic>
          <p:pic>
            <p:nvPicPr>
              <p:cNvPr id="55" name="Picture 7" descr="LowStandardDotsCentreLimaNord"/>
              <p:cNvPicPr>
                <a:picLocks noChangeAspect="1" noChangeArrowheads="1"/>
              </p:cNvPicPr>
              <p:nvPr/>
            </p:nvPicPr>
            <p:blipFill>
              <a:blip r:embed="rId4" cstate="print"/>
              <a:srcRect/>
              <a:stretch>
                <a:fillRect/>
              </a:stretch>
            </p:blipFill>
            <p:spPr bwMode="auto">
              <a:xfrm>
                <a:off x="1087" y="3203"/>
                <a:ext cx="590" cy="631"/>
              </a:xfrm>
              <a:prstGeom prst="rect">
                <a:avLst/>
              </a:prstGeom>
              <a:noFill/>
              <a:ln w="9525">
                <a:noFill/>
                <a:miter lim="800000"/>
                <a:headEnd/>
                <a:tailEnd/>
              </a:ln>
            </p:spPr>
          </p:pic>
          <p:sp>
            <p:nvSpPr>
              <p:cNvPr id="56" name="Rectangle 8"/>
              <p:cNvSpPr>
                <a:spLocks noChangeArrowheads="1"/>
              </p:cNvSpPr>
              <p:nvPr/>
            </p:nvSpPr>
            <p:spPr bwMode="auto">
              <a:xfrm>
                <a:off x="803" y="3862"/>
                <a:ext cx="686" cy="214"/>
              </a:xfrm>
              <a:prstGeom prst="rect">
                <a:avLst/>
              </a:prstGeom>
              <a:noFill/>
              <a:ln w="9525">
                <a:noFill/>
                <a:miter lim="800000"/>
                <a:headEnd/>
                <a:tailEnd/>
              </a:ln>
            </p:spPr>
            <p:txBody>
              <a:bodyPr wrap="none" lIns="91420" tIns="45711" rIns="91420" bIns="45711" rtlCol="0">
                <a:spAutoFit/>
              </a:bodyPr>
              <a:lstStyle/>
              <a:p>
                <a:pPr defTabSz="911582" rtl="0"/>
                <a:r>
                  <a:rPr lang="fr" sz="1600">
                    <a:solidFill>
                      <a:srgbClr val="993366"/>
                    </a:solidFill>
                  </a:rPr>
                  <a:t>Symptômes</a:t>
                </a:r>
              </a:p>
            </p:txBody>
          </p:sp>
          <p:sp>
            <p:nvSpPr>
              <p:cNvPr id="57" name="Rectangle 9"/>
              <p:cNvSpPr>
                <a:spLocks noChangeArrowheads="1"/>
              </p:cNvSpPr>
              <p:nvPr/>
            </p:nvSpPr>
            <p:spPr bwMode="auto">
              <a:xfrm>
                <a:off x="1156" y="2819"/>
                <a:ext cx="469" cy="214"/>
              </a:xfrm>
              <a:prstGeom prst="rect">
                <a:avLst/>
              </a:prstGeom>
              <a:noFill/>
              <a:ln w="9525">
                <a:noFill/>
                <a:miter lim="800000"/>
                <a:headEnd/>
                <a:tailEnd/>
              </a:ln>
            </p:spPr>
            <p:txBody>
              <a:bodyPr wrap="none" lIns="91420" tIns="45711" rIns="91420" bIns="45711" rtlCol="0">
                <a:spAutoFit/>
              </a:bodyPr>
              <a:lstStyle/>
              <a:p>
                <a:pPr defTabSz="911582" rtl="0"/>
                <a:r>
                  <a:rPr lang="fr" sz="1600">
                    <a:solidFill>
                      <a:srgbClr val="993366"/>
                    </a:solidFill>
                  </a:rPr>
                  <a:t>Frottis</a:t>
                </a:r>
              </a:p>
            </p:txBody>
          </p:sp>
          <p:sp>
            <p:nvSpPr>
              <p:cNvPr id="58" name="Rectangle 10"/>
              <p:cNvSpPr>
                <a:spLocks noChangeArrowheads="1"/>
              </p:cNvSpPr>
              <p:nvPr/>
            </p:nvSpPr>
            <p:spPr bwMode="auto">
              <a:xfrm>
                <a:off x="1809" y="1756"/>
                <a:ext cx="635" cy="214"/>
              </a:xfrm>
              <a:prstGeom prst="rect">
                <a:avLst/>
              </a:prstGeom>
              <a:noFill/>
              <a:ln w="9525">
                <a:noFill/>
                <a:miter lim="800000"/>
                <a:headEnd/>
                <a:tailEnd/>
              </a:ln>
            </p:spPr>
            <p:txBody>
              <a:bodyPr wrap="none" lIns="91420" tIns="45711" rIns="91420" bIns="45711" rtlCol="0">
                <a:spAutoFit/>
              </a:bodyPr>
              <a:lstStyle/>
              <a:p>
                <a:pPr defTabSz="911582" rtl="0"/>
                <a:r>
                  <a:rPr lang="fr" sz="1600">
                    <a:solidFill>
                      <a:srgbClr val="993366"/>
                    </a:solidFill>
                  </a:rPr>
                  <a:t>LJ- </a:t>
                </a:r>
                <a:r>
                  <a:rPr lang="fr" sz="1200">
                    <a:solidFill>
                      <a:srgbClr val="993366"/>
                    </a:solidFill>
                  </a:rPr>
                  <a:t>40 jours</a:t>
                </a:r>
              </a:p>
            </p:txBody>
          </p:sp>
          <p:pic>
            <p:nvPicPr>
              <p:cNvPr id="59" name="Picture 11" descr="oth_dqes"/>
              <p:cNvPicPr>
                <a:picLocks noChangeAspect="1" noChangeArrowheads="1"/>
              </p:cNvPicPr>
              <p:nvPr/>
            </p:nvPicPr>
            <p:blipFill>
              <a:blip r:embed="rId5" cstate="print"/>
              <a:srcRect/>
              <a:stretch>
                <a:fillRect/>
              </a:stretch>
            </p:blipFill>
            <p:spPr bwMode="auto">
              <a:xfrm>
                <a:off x="1610" y="2179"/>
                <a:ext cx="546" cy="612"/>
              </a:xfrm>
              <a:prstGeom prst="rect">
                <a:avLst/>
              </a:prstGeom>
              <a:noFill/>
              <a:ln w="9525">
                <a:noFill/>
                <a:miter lim="800000"/>
                <a:headEnd/>
                <a:tailEnd/>
              </a:ln>
            </p:spPr>
          </p:pic>
          <p:sp>
            <p:nvSpPr>
              <p:cNvPr id="60" name="Line 12"/>
              <p:cNvSpPr>
                <a:spLocks noChangeShapeType="1"/>
              </p:cNvSpPr>
              <p:nvPr/>
            </p:nvSpPr>
            <p:spPr bwMode="auto">
              <a:xfrm flipH="1">
                <a:off x="1627" y="937"/>
                <a:ext cx="1270" cy="3219"/>
              </a:xfrm>
              <a:prstGeom prst="line">
                <a:avLst/>
              </a:prstGeom>
              <a:noFill/>
              <a:ln w="34925">
                <a:solidFill>
                  <a:schemeClr val="bg1"/>
                </a:solidFill>
                <a:round/>
                <a:headEnd/>
                <a:tailEnd/>
              </a:ln>
            </p:spPr>
            <p:txBody>
              <a:bodyPr rtlCol="0"/>
              <a:lstStyle/>
              <a:p>
                <a:pPr rtl="0"/>
                <a:endParaRPr lang="en-US"/>
              </a:p>
            </p:txBody>
          </p:sp>
          <p:sp>
            <p:nvSpPr>
              <p:cNvPr id="61" name="AutoShape 13"/>
              <p:cNvSpPr>
                <a:spLocks noChangeArrowheads="1"/>
              </p:cNvSpPr>
              <p:nvPr/>
            </p:nvSpPr>
            <p:spPr bwMode="auto">
              <a:xfrm rot="10800000">
                <a:off x="2018" y="600"/>
                <a:ext cx="2177" cy="363"/>
              </a:xfrm>
              <a:custGeom>
                <a:avLst/>
                <a:gdLst>
                  <a:gd name="T0" fmla="*/ 21 w 21600"/>
                  <a:gd name="T1" fmla="*/ 0 h 21600"/>
                  <a:gd name="T2" fmla="*/ 11 w 21600"/>
                  <a:gd name="T3" fmla="*/ 0 h 21600"/>
                  <a:gd name="T4" fmla="*/ 1 w 21600"/>
                  <a:gd name="T5" fmla="*/ 0 h 21600"/>
                  <a:gd name="T6" fmla="*/ 11 w 21600"/>
                  <a:gd name="T7" fmla="*/ 0 h 21600"/>
                  <a:gd name="T8" fmla="*/ 0 60000 65536"/>
                  <a:gd name="T9" fmla="*/ 0 60000 65536"/>
                  <a:gd name="T10" fmla="*/ 0 60000 65536"/>
                  <a:gd name="T11" fmla="*/ 0 60000 65536"/>
                  <a:gd name="T12" fmla="*/ 2590 w 21600"/>
                  <a:gd name="T13" fmla="*/ 2618 h 21600"/>
                  <a:gd name="T14" fmla="*/ 19010 w 21600"/>
                  <a:gd name="T15" fmla="*/ 18982 h 21600"/>
                </a:gdLst>
                <a:ahLst/>
                <a:cxnLst>
                  <a:cxn ang="T8">
                    <a:pos x="T0" y="T1"/>
                  </a:cxn>
                  <a:cxn ang="T9">
                    <a:pos x="T2" y="T3"/>
                  </a:cxn>
                  <a:cxn ang="T10">
                    <a:pos x="T4" y="T5"/>
                  </a:cxn>
                  <a:cxn ang="T11">
                    <a:pos x="T6" y="T7"/>
                  </a:cxn>
                </a:cxnLst>
                <a:rect l="T12" t="T13" r="T14" b="T15"/>
                <a:pathLst>
                  <a:path w="21600" h="21600">
                    <a:moveTo>
                      <a:pt x="0" y="0"/>
                    </a:moveTo>
                    <a:lnTo>
                      <a:pt x="1587" y="21600"/>
                    </a:lnTo>
                    <a:lnTo>
                      <a:pt x="20013" y="21600"/>
                    </a:lnTo>
                    <a:lnTo>
                      <a:pt x="21600" y="0"/>
                    </a:lnTo>
                    <a:close/>
                  </a:path>
                </a:pathLst>
              </a:custGeom>
              <a:solidFill>
                <a:srgbClr val="FFFDF3"/>
              </a:solidFill>
              <a:ln w="9525">
                <a:solidFill>
                  <a:schemeClr val="tx1"/>
                </a:solidFill>
                <a:miter lim="800000"/>
                <a:headEnd/>
                <a:tailEnd/>
              </a:ln>
            </p:spPr>
            <p:txBody>
              <a:bodyPr wrap="none" rtlCol="0" anchor="ctr"/>
              <a:lstStyle/>
              <a:p>
                <a:pPr rtl="0"/>
                <a:endParaRPr lang="en-US"/>
              </a:p>
            </p:txBody>
          </p:sp>
          <p:sp>
            <p:nvSpPr>
              <p:cNvPr id="62" name="Text Box 14"/>
              <p:cNvSpPr txBox="1">
                <a:spLocks noChangeArrowheads="1"/>
              </p:cNvSpPr>
              <p:nvPr/>
            </p:nvSpPr>
            <p:spPr bwMode="auto">
              <a:xfrm>
                <a:off x="2407" y="561"/>
                <a:ext cx="1620" cy="371"/>
              </a:xfrm>
              <a:prstGeom prst="rect">
                <a:avLst/>
              </a:prstGeom>
              <a:noFill/>
              <a:ln w="9525">
                <a:noFill/>
                <a:miter lim="800000"/>
                <a:headEnd/>
                <a:tailEnd/>
              </a:ln>
            </p:spPr>
            <p:txBody>
              <a:bodyPr wrap="square" rtlCol="0">
                <a:spAutoFit/>
              </a:bodyPr>
              <a:lstStyle/>
              <a:p>
                <a:pPr rtl="0"/>
                <a:r>
                  <a:rPr lang="fr" sz="1600" dirty="0"/>
                  <a:t>Laboratoire </a:t>
                </a:r>
                <a:r>
                  <a:rPr lang="fr" sz="1600" dirty="0" smtClean="0"/>
                  <a:t>de référence</a:t>
                </a:r>
                <a:endParaRPr lang="fr" sz="1600" dirty="0"/>
              </a:p>
              <a:p>
                <a:pPr algn="ctr" rtl="0"/>
                <a:r>
                  <a:rPr lang="fr" sz="1200" i="1" dirty="0"/>
                  <a:t>Surveillance</a:t>
                </a:r>
              </a:p>
            </p:txBody>
          </p:sp>
          <p:sp>
            <p:nvSpPr>
              <p:cNvPr id="63" name="Text Box 15"/>
              <p:cNvSpPr txBox="1">
                <a:spLocks noChangeArrowheads="1"/>
              </p:cNvSpPr>
              <p:nvPr/>
            </p:nvSpPr>
            <p:spPr bwMode="auto">
              <a:xfrm>
                <a:off x="2941" y="3176"/>
                <a:ext cx="1140" cy="214"/>
              </a:xfrm>
              <a:prstGeom prst="rect">
                <a:avLst/>
              </a:prstGeom>
              <a:noFill/>
              <a:ln w="9525">
                <a:noFill/>
                <a:miter lim="800000"/>
                <a:headEnd/>
                <a:tailEnd/>
              </a:ln>
            </p:spPr>
            <p:txBody>
              <a:bodyPr wrap="none" rtlCol="0">
                <a:spAutoFit/>
              </a:bodyPr>
              <a:lstStyle/>
              <a:p>
                <a:pPr algn="ctr" rtl="0"/>
                <a:r>
                  <a:rPr lang="fr" sz="1600"/>
                  <a:t>Clinique / poste de santé</a:t>
                </a:r>
              </a:p>
            </p:txBody>
          </p:sp>
          <p:sp>
            <p:nvSpPr>
              <p:cNvPr id="64" name="Text Box 16"/>
              <p:cNvSpPr txBox="1">
                <a:spLocks noChangeArrowheads="1"/>
              </p:cNvSpPr>
              <p:nvPr/>
            </p:nvSpPr>
            <p:spPr bwMode="auto">
              <a:xfrm>
                <a:off x="2588" y="937"/>
                <a:ext cx="1420" cy="214"/>
              </a:xfrm>
              <a:prstGeom prst="rect">
                <a:avLst/>
              </a:prstGeom>
              <a:noFill/>
              <a:ln w="9525">
                <a:noFill/>
                <a:miter lim="800000"/>
                <a:headEnd/>
                <a:tailEnd/>
              </a:ln>
            </p:spPr>
            <p:txBody>
              <a:bodyPr rtlCol="0">
                <a:spAutoFit/>
              </a:bodyPr>
              <a:lstStyle/>
              <a:p>
                <a:pPr algn="ctr" rtl="0"/>
                <a:r>
                  <a:rPr lang="fr" sz="1600" dirty="0" smtClean="0"/>
                  <a:t>Laboratoire </a:t>
                </a:r>
                <a:r>
                  <a:rPr lang="fr" sz="1600" dirty="0"/>
                  <a:t>régional</a:t>
                </a:r>
              </a:p>
            </p:txBody>
          </p:sp>
          <p:sp>
            <p:nvSpPr>
              <p:cNvPr id="65" name="Text Box 17"/>
              <p:cNvSpPr txBox="1">
                <a:spLocks noChangeArrowheads="1"/>
              </p:cNvSpPr>
              <p:nvPr/>
            </p:nvSpPr>
            <p:spPr bwMode="auto">
              <a:xfrm>
                <a:off x="2407" y="2011"/>
                <a:ext cx="1718" cy="262"/>
              </a:xfrm>
              <a:prstGeom prst="rect">
                <a:avLst/>
              </a:prstGeom>
              <a:noFill/>
              <a:ln w="9525">
                <a:noFill/>
                <a:miter lim="800000"/>
                <a:headEnd/>
                <a:tailEnd/>
              </a:ln>
            </p:spPr>
            <p:txBody>
              <a:bodyPr wrap="square" rtlCol="0">
                <a:spAutoFit/>
              </a:bodyPr>
              <a:lstStyle/>
              <a:p>
                <a:pPr algn="ctr" rtl="0"/>
                <a:r>
                  <a:rPr lang="fr" sz="1600" dirty="0"/>
                  <a:t>Laboratoire périphérique</a:t>
                </a:r>
                <a:r>
                  <a:rPr lang="fr" b="1" dirty="0">
                    <a:cs typeface="Arial" charset="0"/>
                  </a:rPr>
                  <a:t>     </a:t>
                </a:r>
              </a:p>
            </p:txBody>
          </p:sp>
        </p:grpSp>
        <p:sp>
          <p:nvSpPr>
            <p:cNvPr id="48" name="Rectangle 47"/>
            <p:cNvSpPr/>
            <p:nvPr/>
          </p:nvSpPr>
          <p:spPr bwMode="auto">
            <a:xfrm>
              <a:off x="9184043" y="1482754"/>
              <a:ext cx="1751483" cy="476916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13433" tIns="56716" rIns="113433" bIns="56716" numCol="1" rtlCol="0" anchor="t" anchorCtr="0" compatLnSpc="1">
              <a:prstTxWarp prst="textNoShape">
                <a:avLst/>
              </a:prstTxWarp>
            </a:bodyPr>
            <a:lstStyle/>
            <a:p>
              <a:pPr rtl="0">
                <a:tabLst>
                  <a:tab pos="22048413" algn="l"/>
                </a:tabLst>
              </a:pPr>
              <a:endParaRPr lang="en-US" sz="2700" dirty="0">
                <a:latin typeface="Calibri" pitchFamily="34" charset="0"/>
                <a:cs typeface="Calibri" pitchFamily="34" charset="0"/>
              </a:endParaRPr>
            </a:p>
          </p:txBody>
        </p:sp>
        <p:cxnSp>
          <p:nvCxnSpPr>
            <p:cNvPr id="23" name="AutoShape 18"/>
            <p:cNvCxnSpPr>
              <a:cxnSpLocks noChangeShapeType="1"/>
            </p:cNvCxnSpPr>
            <p:nvPr/>
          </p:nvCxnSpPr>
          <p:spPr bwMode="auto">
            <a:xfrm>
              <a:off x="1846743" y="5295701"/>
              <a:ext cx="0" cy="0"/>
            </a:xfrm>
            <a:prstGeom prst="straightConnector1">
              <a:avLst/>
            </a:prstGeom>
            <a:noFill/>
            <a:ln w="9525">
              <a:solidFill>
                <a:schemeClr val="tx1"/>
              </a:solidFill>
              <a:round/>
              <a:headEnd/>
              <a:tailEnd/>
            </a:ln>
          </p:spPr>
        </p:cxnSp>
        <p:pic>
          <p:nvPicPr>
            <p:cNvPr id="29" name="Picture 26" descr="GeneXpert"/>
            <p:cNvPicPr>
              <a:picLocks noChangeAspect="1" noChangeArrowheads="1"/>
            </p:cNvPicPr>
            <p:nvPr/>
          </p:nvPicPr>
          <p:blipFill>
            <a:blip r:embed="rId6" cstate="print"/>
            <a:srcRect/>
            <a:stretch>
              <a:fillRect/>
            </a:stretch>
          </p:blipFill>
          <p:spPr bwMode="auto">
            <a:xfrm>
              <a:off x="6816496" y="3620027"/>
              <a:ext cx="653759" cy="861606"/>
            </a:xfrm>
            <a:prstGeom prst="rect">
              <a:avLst/>
            </a:prstGeom>
            <a:noFill/>
            <a:ln w="9525">
              <a:noFill/>
              <a:miter lim="800000"/>
              <a:headEnd/>
              <a:tailEnd/>
            </a:ln>
          </p:spPr>
        </p:pic>
        <p:pic>
          <p:nvPicPr>
            <p:cNvPr id="30" name="Picture 27" descr="primostar"/>
            <p:cNvPicPr>
              <a:picLocks noChangeAspect="1" noChangeArrowheads="1"/>
            </p:cNvPicPr>
            <p:nvPr/>
          </p:nvPicPr>
          <p:blipFill>
            <a:blip r:embed="rId7" cstate="print"/>
            <a:srcRect/>
            <a:stretch>
              <a:fillRect/>
            </a:stretch>
          </p:blipFill>
          <p:spPr bwMode="auto">
            <a:xfrm>
              <a:off x="5530790" y="3660876"/>
              <a:ext cx="695015" cy="861606"/>
            </a:xfrm>
            <a:prstGeom prst="rect">
              <a:avLst/>
            </a:prstGeom>
            <a:noFill/>
            <a:ln w="9525">
              <a:noFill/>
              <a:miter lim="800000"/>
              <a:headEnd/>
              <a:tailEnd/>
            </a:ln>
          </p:spPr>
        </p:pic>
        <p:sp>
          <p:nvSpPr>
            <p:cNvPr id="31" name="Rectangle 28"/>
            <p:cNvSpPr>
              <a:spLocks noChangeArrowheads="1"/>
            </p:cNvSpPr>
            <p:nvPr/>
          </p:nvSpPr>
          <p:spPr bwMode="auto">
            <a:xfrm>
              <a:off x="5410192" y="4453124"/>
              <a:ext cx="924957" cy="465659"/>
            </a:xfrm>
            <a:prstGeom prst="rect">
              <a:avLst/>
            </a:prstGeom>
            <a:noFill/>
            <a:ln w="9525">
              <a:noFill/>
              <a:miter lim="800000"/>
              <a:headEnd/>
              <a:tailEnd/>
            </a:ln>
          </p:spPr>
          <p:txBody>
            <a:bodyPr wrap="none" lIns="91297" tIns="45649" rIns="91297" bIns="45649" rtlCol="0">
              <a:spAutoFit/>
            </a:bodyPr>
            <a:lstStyle/>
            <a:p>
              <a:pPr defTabSz="911582" rtl="0"/>
              <a:r>
                <a:rPr lang="fr" sz="1200"/>
                <a:t>LED + 10 %</a:t>
              </a:r>
              <a:r>
                <a:rPr lang="en-US" sz="1200" dirty="0"/>
                <a:t/>
              </a:r>
              <a:br>
                <a:rPr lang="en-US" sz="1200" dirty="0"/>
              </a:br>
              <a:r>
                <a:rPr lang="fr" sz="1200"/>
                <a:t>sensibilité</a:t>
              </a:r>
            </a:p>
          </p:txBody>
        </p:sp>
        <p:sp>
          <p:nvSpPr>
            <p:cNvPr id="33" name="Rectangle 30"/>
            <p:cNvSpPr>
              <a:spLocks noChangeArrowheads="1"/>
            </p:cNvSpPr>
            <p:nvPr/>
          </p:nvSpPr>
          <p:spPr bwMode="auto">
            <a:xfrm>
              <a:off x="6735570" y="4443620"/>
              <a:ext cx="1006250" cy="465659"/>
            </a:xfrm>
            <a:prstGeom prst="rect">
              <a:avLst/>
            </a:prstGeom>
            <a:noFill/>
            <a:ln w="9525">
              <a:noFill/>
              <a:miter lim="800000"/>
              <a:headEnd/>
              <a:tailEnd/>
            </a:ln>
          </p:spPr>
          <p:txBody>
            <a:bodyPr wrap="none" lIns="91297" tIns="45649" rIns="91297" bIns="45649" rtlCol="0">
              <a:spAutoFit/>
            </a:bodyPr>
            <a:lstStyle/>
            <a:p>
              <a:pPr defTabSz="911582" rtl="0"/>
              <a:r>
                <a:rPr lang="fr" sz="1200"/>
                <a:t>Xpert + 40 %</a:t>
              </a:r>
              <a:r>
                <a:rPr lang="en-US" sz="1200" dirty="0"/>
                <a:t/>
              </a:r>
              <a:br>
                <a:rPr lang="en-US" sz="1200" dirty="0"/>
              </a:br>
              <a:r>
                <a:rPr lang="fr" sz="1200"/>
                <a:t>sensibilité</a:t>
              </a:r>
            </a:p>
          </p:txBody>
        </p:sp>
        <p:pic>
          <p:nvPicPr>
            <p:cNvPr id="37" name="Picture 34" descr="INNO-LiPA"/>
            <p:cNvPicPr>
              <a:picLocks noChangeAspect="1" noChangeArrowheads="1"/>
            </p:cNvPicPr>
            <p:nvPr/>
          </p:nvPicPr>
          <p:blipFill>
            <a:blip r:embed="rId8" cstate="print"/>
            <a:srcRect/>
            <a:stretch>
              <a:fillRect/>
            </a:stretch>
          </p:blipFill>
          <p:spPr bwMode="auto">
            <a:xfrm>
              <a:off x="5818621" y="1941125"/>
              <a:ext cx="623610" cy="861606"/>
            </a:xfrm>
            <a:prstGeom prst="rect">
              <a:avLst/>
            </a:prstGeom>
            <a:noFill/>
            <a:ln w="9525">
              <a:noFill/>
              <a:miter lim="800000"/>
              <a:headEnd/>
              <a:tailEnd/>
            </a:ln>
          </p:spPr>
        </p:pic>
        <p:sp>
          <p:nvSpPr>
            <p:cNvPr id="38" name="Rectangle 35"/>
            <p:cNvSpPr>
              <a:spLocks noChangeArrowheads="1"/>
            </p:cNvSpPr>
            <p:nvPr/>
          </p:nvSpPr>
          <p:spPr bwMode="auto">
            <a:xfrm>
              <a:off x="5914569" y="2806575"/>
              <a:ext cx="572108" cy="465659"/>
            </a:xfrm>
            <a:prstGeom prst="rect">
              <a:avLst/>
            </a:prstGeom>
            <a:noFill/>
            <a:ln w="9525">
              <a:noFill/>
              <a:miter lim="800000"/>
              <a:headEnd/>
              <a:tailEnd/>
            </a:ln>
          </p:spPr>
          <p:txBody>
            <a:bodyPr wrap="none" lIns="91297" tIns="45649" rIns="91297" bIns="45649" rtlCol="0">
              <a:spAutoFit/>
            </a:bodyPr>
            <a:lstStyle/>
            <a:p>
              <a:pPr algn="ctr" defTabSz="911582" rtl="0"/>
              <a:r>
                <a:rPr lang="fr" sz="1200"/>
                <a:t>LPA</a:t>
              </a:r>
              <a:r>
                <a:rPr lang="en-US" sz="1200" dirty="0"/>
                <a:t/>
              </a:r>
              <a:br>
                <a:rPr lang="en-US" sz="1200" dirty="0"/>
              </a:br>
              <a:r>
                <a:rPr lang="fr" sz="1200"/>
                <a:t>1 jour</a:t>
              </a:r>
            </a:p>
          </p:txBody>
        </p:sp>
        <p:sp>
          <p:nvSpPr>
            <p:cNvPr id="42" name="AutoShape 39"/>
            <p:cNvSpPr>
              <a:spLocks noChangeArrowheads="1"/>
            </p:cNvSpPr>
            <p:nvPr/>
          </p:nvSpPr>
          <p:spPr bwMode="auto">
            <a:xfrm>
              <a:off x="709013" y="3505970"/>
              <a:ext cx="1799423" cy="790332"/>
            </a:xfrm>
            <a:prstGeom prst="rightArrow">
              <a:avLst>
                <a:gd name="adj1" fmla="val 59120"/>
                <a:gd name="adj2" fmla="val 46745"/>
              </a:avLst>
            </a:prstGeom>
            <a:solidFill>
              <a:srgbClr val="FFF1B3"/>
            </a:solidFill>
            <a:ln w="9525">
              <a:solidFill>
                <a:schemeClr val="tx1"/>
              </a:solidFill>
              <a:miter lim="800000"/>
              <a:headEnd/>
              <a:tailEnd/>
            </a:ln>
          </p:spPr>
          <p:txBody>
            <a:bodyPr wrap="none" lIns="91316" tIns="45659" rIns="91316" bIns="45659" rtlCol="0" anchor="ctr"/>
            <a:lstStyle/>
            <a:p>
              <a:pPr rtl="0"/>
              <a:r>
                <a:rPr lang="fr" sz="1200" i="1">
                  <a:solidFill>
                    <a:srgbClr val="930311"/>
                  </a:solidFill>
                </a:rPr>
                <a:t>Plus sensible que</a:t>
              </a:r>
            </a:p>
            <a:p>
              <a:pPr rtl="0"/>
              <a:r>
                <a:rPr lang="fr" sz="1200" i="1">
                  <a:solidFill>
                    <a:srgbClr val="930311"/>
                  </a:solidFill>
                </a:rPr>
                <a:t>la microscopie</a:t>
              </a:r>
            </a:p>
          </p:txBody>
        </p:sp>
        <p:sp>
          <p:nvSpPr>
            <p:cNvPr id="43" name="AutoShape 40"/>
            <p:cNvSpPr>
              <a:spLocks noChangeArrowheads="1"/>
            </p:cNvSpPr>
            <p:nvPr/>
          </p:nvSpPr>
          <p:spPr bwMode="auto">
            <a:xfrm>
              <a:off x="709012" y="2087516"/>
              <a:ext cx="1943822" cy="719060"/>
            </a:xfrm>
            <a:prstGeom prst="rightArrow">
              <a:avLst>
                <a:gd name="adj1" fmla="val 64315"/>
                <a:gd name="adj2" fmla="val 45595"/>
              </a:avLst>
            </a:prstGeom>
            <a:solidFill>
              <a:srgbClr val="FFF1B3"/>
            </a:solidFill>
            <a:ln w="9525">
              <a:solidFill>
                <a:schemeClr val="tx1"/>
              </a:solidFill>
              <a:miter lim="800000"/>
              <a:headEnd/>
              <a:tailEnd/>
            </a:ln>
          </p:spPr>
          <p:txBody>
            <a:bodyPr wrap="none" lIns="91316" tIns="45659" rIns="91316" bIns="45659" rtlCol="0" anchor="ctr"/>
            <a:lstStyle/>
            <a:p>
              <a:pPr rtl="0"/>
              <a:r>
                <a:rPr lang="fr" sz="1200" i="1">
                  <a:solidFill>
                    <a:srgbClr val="930311"/>
                  </a:solidFill>
                </a:rPr>
                <a:t>Plus rapide que la culture </a:t>
              </a:r>
            </a:p>
            <a:p>
              <a:pPr rtl="0"/>
              <a:r>
                <a:rPr lang="fr" sz="1200" i="1">
                  <a:solidFill>
                    <a:srgbClr val="930311"/>
                  </a:solidFill>
                </a:rPr>
                <a:t>solide</a:t>
              </a:r>
              <a:endParaRPr lang="en-US" sz="1200"/>
            </a:p>
          </p:txBody>
        </p:sp>
        <p:sp>
          <p:nvSpPr>
            <p:cNvPr id="44" name="AutoShape 41"/>
            <p:cNvSpPr>
              <a:spLocks noChangeArrowheads="1"/>
            </p:cNvSpPr>
            <p:nvPr/>
          </p:nvSpPr>
          <p:spPr bwMode="auto">
            <a:xfrm>
              <a:off x="709013" y="5093576"/>
              <a:ext cx="1332906" cy="700054"/>
            </a:xfrm>
            <a:prstGeom prst="rightArrow">
              <a:avLst>
                <a:gd name="adj1" fmla="val 64102"/>
                <a:gd name="adj2" fmla="val 39091"/>
              </a:avLst>
            </a:prstGeom>
            <a:solidFill>
              <a:srgbClr val="FFF1B3"/>
            </a:solidFill>
            <a:ln w="9525">
              <a:solidFill>
                <a:schemeClr val="tx1"/>
              </a:solidFill>
              <a:miter lim="800000"/>
              <a:headEnd/>
              <a:tailEnd/>
            </a:ln>
          </p:spPr>
          <p:txBody>
            <a:bodyPr wrap="none" lIns="91316" tIns="45659" rIns="91316" bIns="45659" rtlCol="0" anchor="ctr"/>
            <a:lstStyle/>
            <a:p>
              <a:pPr rtl="0"/>
              <a:r>
                <a:rPr lang="fr" sz="1200" i="1">
                  <a:solidFill>
                    <a:srgbClr val="930311"/>
                  </a:solidFill>
                </a:rPr>
                <a:t>Plus simple que </a:t>
              </a:r>
            </a:p>
            <a:p>
              <a:pPr rtl="0"/>
              <a:r>
                <a:rPr lang="fr" sz="1200" i="1">
                  <a:solidFill>
                    <a:srgbClr val="930311"/>
                  </a:solidFill>
                </a:rPr>
                <a:t>la microscopie</a:t>
              </a:r>
              <a:endParaRPr lang="en-US" sz="1200"/>
            </a:p>
          </p:txBody>
        </p:sp>
        <p:pic>
          <p:nvPicPr>
            <p:cNvPr id="46" name="Picture 43" descr="migit"/>
            <p:cNvPicPr>
              <a:picLocks noChangeAspect="1" noChangeArrowheads="1"/>
            </p:cNvPicPr>
            <p:nvPr/>
          </p:nvPicPr>
          <p:blipFill>
            <a:blip r:embed="rId9" cstate="print"/>
            <a:srcRect/>
            <a:stretch>
              <a:fillRect/>
            </a:stretch>
          </p:blipFill>
          <p:spPr bwMode="auto">
            <a:xfrm>
              <a:off x="5025010" y="1941125"/>
              <a:ext cx="658519" cy="861606"/>
            </a:xfrm>
            <a:prstGeom prst="rect">
              <a:avLst/>
            </a:prstGeom>
            <a:noFill/>
            <a:ln w="9525">
              <a:noFill/>
              <a:miter lim="800000"/>
              <a:headEnd/>
              <a:tailEnd/>
            </a:ln>
          </p:spPr>
        </p:pic>
        <p:sp>
          <p:nvSpPr>
            <p:cNvPr id="47" name="Rectangle 44"/>
            <p:cNvSpPr>
              <a:spLocks noChangeArrowheads="1"/>
            </p:cNvSpPr>
            <p:nvPr/>
          </p:nvSpPr>
          <p:spPr bwMode="auto">
            <a:xfrm>
              <a:off x="4955904" y="2780208"/>
              <a:ext cx="741613" cy="465659"/>
            </a:xfrm>
            <a:prstGeom prst="rect">
              <a:avLst/>
            </a:prstGeom>
            <a:noFill/>
            <a:ln w="9525">
              <a:noFill/>
              <a:miter lim="800000"/>
              <a:headEnd/>
              <a:tailEnd/>
            </a:ln>
          </p:spPr>
          <p:txBody>
            <a:bodyPr wrap="none" lIns="91297" tIns="45649" rIns="91297" bIns="45649" rtlCol="0">
              <a:spAutoFit/>
            </a:bodyPr>
            <a:lstStyle/>
            <a:p>
              <a:pPr algn="ctr" defTabSz="911582" rtl="0"/>
              <a:r>
                <a:rPr lang="fr" sz="1200"/>
                <a:t>MGIT</a:t>
              </a:r>
              <a:r>
                <a:rPr lang="en-US" sz="1200" dirty="0"/>
                <a:t/>
              </a:r>
              <a:br>
                <a:rPr lang="en-US" sz="1200" dirty="0"/>
              </a:br>
              <a:r>
                <a:rPr lang="fr" sz="1200"/>
                <a:t>15 jours</a:t>
              </a:r>
            </a:p>
          </p:txBody>
        </p:sp>
        <p:cxnSp>
          <p:nvCxnSpPr>
            <p:cNvPr id="4" name="Straight Arrow Connector 3"/>
            <p:cNvCxnSpPr>
              <a:stCxn id="48" idx="1"/>
              <a:endCxn id="65" idx="3"/>
            </p:cNvCxnSpPr>
            <p:nvPr/>
          </p:nvCxnSpPr>
          <p:spPr bwMode="auto">
            <a:xfrm flipH="1" flipV="1">
              <a:off x="7442008" y="3470771"/>
              <a:ext cx="1742035" cy="396564"/>
            </a:xfrm>
            <a:prstGeom prst="straightConnector1">
              <a:avLst/>
            </a:prstGeom>
            <a:solidFill>
              <a:schemeClr val="accent1"/>
            </a:solidFill>
            <a:ln w="34925" cap="flat" cmpd="sng" algn="ctr">
              <a:solidFill>
                <a:srgbClr val="FF0000"/>
              </a:solidFill>
              <a:prstDash val="solid"/>
              <a:round/>
              <a:headEnd type="none" w="med" len="med"/>
              <a:tailEnd type="arrow"/>
            </a:ln>
            <a:effectLst/>
          </p:spPr>
        </p:cxnSp>
        <p:pic>
          <p:nvPicPr>
            <p:cNvPr id="35" name="Picture 26" descr="GeneXpert"/>
            <p:cNvPicPr>
              <a:picLocks noChangeAspect="1" noChangeArrowheads="1"/>
            </p:cNvPicPr>
            <p:nvPr/>
          </p:nvPicPr>
          <p:blipFill>
            <a:blip r:embed="rId6" cstate="print"/>
            <a:srcRect/>
            <a:stretch>
              <a:fillRect/>
            </a:stretch>
          </p:blipFill>
          <p:spPr bwMode="auto">
            <a:xfrm>
              <a:off x="6584935" y="1941125"/>
              <a:ext cx="653759" cy="861606"/>
            </a:xfrm>
            <a:prstGeom prst="rect">
              <a:avLst/>
            </a:prstGeom>
            <a:noFill/>
            <a:ln w="9525">
              <a:noFill/>
              <a:miter lim="800000"/>
              <a:headEnd/>
              <a:tailEnd/>
            </a:ln>
          </p:spPr>
        </p:pic>
        <p:pic>
          <p:nvPicPr>
            <p:cNvPr id="36" name="Picture 26" descr="GeneXpert"/>
            <p:cNvPicPr>
              <a:picLocks noChangeAspect="1" noChangeArrowheads="1"/>
            </p:cNvPicPr>
            <p:nvPr/>
          </p:nvPicPr>
          <p:blipFill>
            <a:blip r:embed="rId6" cstate="print"/>
            <a:srcRect/>
            <a:stretch>
              <a:fillRect/>
            </a:stretch>
          </p:blipFill>
          <p:spPr bwMode="auto">
            <a:xfrm>
              <a:off x="5774618" y="5443602"/>
              <a:ext cx="653759" cy="861606"/>
            </a:xfrm>
            <a:prstGeom prst="rect">
              <a:avLst/>
            </a:prstGeom>
            <a:noFill/>
            <a:ln w="9525">
              <a:noFill/>
              <a:miter lim="800000"/>
              <a:headEnd/>
              <a:tailEnd/>
            </a:ln>
          </p:spPr>
        </p:pic>
        <p:sp>
          <p:nvSpPr>
            <p:cNvPr id="2" name="TextBox 1"/>
            <p:cNvSpPr txBox="1"/>
            <p:nvPr/>
          </p:nvSpPr>
          <p:spPr>
            <a:xfrm>
              <a:off x="9212234" y="904313"/>
              <a:ext cx="1812199" cy="3539308"/>
            </a:xfrm>
            <a:prstGeom prst="rect">
              <a:avLst/>
            </a:prstGeom>
            <a:noFill/>
          </p:spPr>
          <p:txBody>
            <a:bodyPr wrap="square" lIns="91316" tIns="45659" rIns="91316" bIns="45659" rtlCol="0">
              <a:spAutoFit/>
            </a:bodyPr>
            <a:lstStyle/>
            <a:p>
              <a:pPr rtl="0"/>
              <a:r>
                <a:rPr lang="fr" sz="1600" dirty="0">
                  <a:latin typeface="Calibri" panose="020F0502020204030204" pitchFamily="34" charset="0"/>
                  <a:cs typeface="Calibri" panose="020F0502020204030204" pitchFamily="34" charset="0"/>
                </a:rPr>
                <a:t>Le Xpert MTB/RIF peut être introduit à tous les niveaux du réseau sous réserve que les conditions de base pour l'électricité, l’introduction et les mesures de biosécurité similaires à celles de la microscopie des frottis puissent être assurées et la capacité de l’appareil est utilisée efficacement</a:t>
              </a:r>
              <a:endParaRPr lang="en-GB" sz="1600" dirty="0">
                <a:latin typeface="Calibri" panose="020F0502020204030204" pitchFamily="34" charset="0"/>
                <a:cs typeface="Calibri" panose="020F0502020204030204" pitchFamily="34" charset="0"/>
              </a:endParaRPr>
            </a:p>
          </p:txBody>
        </p:sp>
        <p:sp>
          <p:nvSpPr>
            <p:cNvPr id="39" name="Rectangle 30"/>
            <p:cNvSpPr>
              <a:spLocks noChangeArrowheads="1"/>
            </p:cNvSpPr>
            <p:nvPr/>
          </p:nvSpPr>
          <p:spPr bwMode="auto">
            <a:xfrm>
              <a:off x="6486676" y="2845506"/>
              <a:ext cx="862689" cy="279454"/>
            </a:xfrm>
            <a:prstGeom prst="rect">
              <a:avLst/>
            </a:prstGeom>
            <a:noFill/>
            <a:ln w="9525">
              <a:noFill/>
              <a:miter lim="800000"/>
              <a:headEnd/>
              <a:tailEnd/>
            </a:ln>
          </p:spPr>
          <p:txBody>
            <a:bodyPr wrap="none" lIns="91297" tIns="45649" rIns="91297" bIns="45649" rtlCol="0">
              <a:spAutoFit/>
            </a:bodyPr>
            <a:lstStyle/>
            <a:p>
              <a:pPr defTabSz="911582" rtl="0"/>
              <a:r>
                <a:rPr lang="fr" sz="1200"/>
                <a:t>&lt; 2 heures</a:t>
              </a:r>
            </a:p>
          </p:txBody>
        </p:sp>
        <p:cxnSp>
          <p:nvCxnSpPr>
            <p:cNvPr id="40" name="Straight Arrow Connector 39"/>
            <p:cNvCxnSpPr>
              <a:stCxn id="48" idx="1"/>
            </p:cNvCxnSpPr>
            <p:nvPr/>
          </p:nvCxnSpPr>
          <p:spPr bwMode="auto">
            <a:xfrm flipH="1" flipV="1">
              <a:off x="7153750" y="1725494"/>
              <a:ext cx="2030293" cy="2141841"/>
            </a:xfrm>
            <a:prstGeom prst="straightConnector1">
              <a:avLst/>
            </a:prstGeom>
            <a:solidFill>
              <a:schemeClr val="accent1"/>
            </a:solidFill>
            <a:ln w="34925" cap="flat" cmpd="sng" algn="ctr">
              <a:solidFill>
                <a:srgbClr val="FF0000"/>
              </a:solidFill>
              <a:prstDash val="solid"/>
              <a:round/>
              <a:headEnd type="none" w="med" len="med"/>
              <a:tailEnd type="arrow"/>
            </a:ln>
            <a:effectLst/>
          </p:spPr>
        </p:cxnSp>
        <p:cxnSp>
          <p:nvCxnSpPr>
            <p:cNvPr id="49" name="Straight Arrow Connector 48"/>
            <p:cNvCxnSpPr>
              <a:stCxn id="48" idx="1"/>
              <a:endCxn id="63" idx="3"/>
            </p:cNvCxnSpPr>
            <p:nvPr/>
          </p:nvCxnSpPr>
          <p:spPr bwMode="auto">
            <a:xfrm flipH="1">
              <a:off x="7367954" y="3867335"/>
              <a:ext cx="1816089" cy="1410590"/>
            </a:xfrm>
            <a:prstGeom prst="straightConnector1">
              <a:avLst/>
            </a:prstGeom>
            <a:solidFill>
              <a:schemeClr val="accent1"/>
            </a:solidFill>
            <a:ln w="34925" cap="flat" cmpd="sng" algn="ctr">
              <a:solidFill>
                <a:srgbClr val="FF0000"/>
              </a:solidFill>
              <a:prstDash val="solid"/>
              <a:round/>
              <a:headEnd type="none" w="med" len="med"/>
              <a:tailEnd type="arrow"/>
            </a:ln>
            <a:effectLst/>
          </p:spPr>
        </p:cxn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9822" y="1976312"/>
              <a:ext cx="841901" cy="79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0"/>
            <p:cNvSpPr>
              <a:spLocks noChangeArrowheads="1"/>
            </p:cNvSpPr>
            <p:nvPr/>
          </p:nvSpPr>
          <p:spPr bwMode="auto">
            <a:xfrm>
              <a:off x="7295184" y="2745096"/>
              <a:ext cx="1500930" cy="465659"/>
            </a:xfrm>
            <a:prstGeom prst="rect">
              <a:avLst/>
            </a:prstGeom>
            <a:noFill/>
            <a:ln w="9525">
              <a:noFill/>
              <a:miter lim="800000"/>
              <a:headEnd/>
              <a:tailEnd/>
            </a:ln>
          </p:spPr>
          <p:txBody>
            <a:bodyPr wrap="none" lIns="91297" tIns="45649" rIns="91297" bIns="45649" rtlCol="0">
              <a:spAutoFit/>
            </a:bodyPr>
            <a:lstStyle/>
            <a:p>
              <a:pPr algn="ctr" defTabSz="911582" rtl="0"/>
              <a:r>
                <a:rPr lang="fr" sz="1200"/>
                <a:t>DST interne</a:t>
              </a:r>
            </a:p>
            <a:p>
              <a:pPr algn="ctr" defTabSz="911582" rtl="0"/>
              <a:r>
                <a:rPr lang="fr" sz="1200"/>
                <a:t>(MODS, NRA, CRI)</a:t>
              </a:r>
            </a:p>
          </p:txBody>
        </p:sp>
      </p:grpSp>
      <p:sp>
        <p:nvSpPr>
          <p:cNvPr id="5" name="Titre 4"/>
          <p:cNvSpPr>
            <a:spLocks noGrp="1"/>
          </p:cNvSpPr>
          <p:nvPr>
            <p:ph type="title"/>
          </p:nvPr>
        </p:nvSpPr>
        <p:spPr/>
        <p:txBody>
          <a:bodyPr rtlCol="0">
            <a:noAutofit/>
          </a:bodyPr>
          <a:lstStyle/>
          <a:p>
            <a:pPr algn="ctr" rtl="0"/>
            <a:r>
              <a:rPr lang="fr" sz="3400">
                <a:latin typeface="Calibri" pitchFamily="34" charset="0"/>
              </a:rPr>
              <a:t>Introduction du Xpert MTB/RIF </a:t>
            </a:r>
            <a:r>
              <a:rPr lang="nl-NL" sz="3400" dirty="0" smtClean="0">
                <a:latin typeface="Calibri" pitchFamily="34" charset="0"/>
              </a:rPr>
              <a:t/>
            </a:r>
            <a:br>
              <a:rPr lang="nl-NL" sz="3400" dirty="0" smtClean="0">
                <a:latin typeface="Calibri" pitchFamily="34" charset="0"/>
              </a:rPr>
            </a:br>
            <a:r>
              <a:rPr lang="fr" sz="3400">
                <a:latin typeface="Calibri" pitchFamily="34" charset="0"/>
              </a:rPr>
              <a:t>dans un réseau de laboratoires</a:t>
            </a:r>
            <a:endParaRPr lang="fr-FR" sz="3400" dirty="0"/>
          </a:p>
        </p:txBody>
      </p:sp>
    </p:spTree>
    <p:extLst>
      <p:ext uri="{BB962C8B-B14F-4D97-AF65-F5344CB8AC3E}">
        <p14:creationId xmlns:p14="http://schemas.microsoft.com/office/powerpoint/2010/main" val="1317602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891</TotalTime>
  <Words>3537</Words>
  <Application>Microsoft Office PowerPoint</Application>
  <PresentationFormat>Custom</PresentationFormat>
  <Paragraphs>317</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business-template</vt:lpstr>
      <vt:lpstr>PowerPoint Presentation</vt:lpstr>
      <vt:lpstr>  </vt:lpstr>
      <vt:lpstr>Objectifs d’apprentissage</vt:lpstr>
      <vt:lpstr>  </vt:lpstr>
      <vt:lpstr>  </vt:lpstr>
      <vt:lpstr>PowerPoint Presentation</vt:lpstr>
      <vt:lpstr>Xpert MTB/RIF :  technologie par balises moléculaires</vt:lpstr>
      <vt:lpstr>PowerPoint Presentation</vt:lpstr>
      <vt:lpstr>Introduction du Xpert MTB/RIF  dans un réseau de laboratoires</vt:lpstr>
      <vt:lpstr>Recommandations de l’OMS mises à jour (octobre 2013): Xpert MTB/RIF pour le diagnostic de la tuberculose pulmonaire  et de la résistance à la RIF chez les adultes et les enfants</vt:lpstr>
      <vt:lpstr>Recommandations de l’OMS mises à jour (octobre 2013): Xpert MTB/RIF pour le diagnostic de la tuberculose pulmonaire  et de la résistance à la RIF chez les adultes et les enfants</vt:lpstr>
      <vt:lpstr>PowerPoint Presentation</vt:lpstr>
      <vt:lpstr>Recommandations de l’OMS mises à jour (octobre 2013): Xpert MTB/RIF pour le diagnostic de la tuberculose pulmonaire  et de la résistance à la RIF chez les adultes et les enfants</vt:lpstr>
      <vt:lpstr>Recommandations de l’OMS mises à jour (octobre 2013): Xpert MTB/RIF pour le diagnostic de la tuberculose extrapulmonaire et de la résistance à la rifampicine :</vt:lpstr>
      <vt:lpstr>Recommandations de l’OMS mises à jour (octobre 2013): Xpert MTB/RIF pour le diagnostic de la tuberculose extrapulmonaire et de la résistance à la rifampicine :</vt:lpstr>
      <vt:lpstr>Recommandations de l’OMS mises à jour (octobre 2013): Xpert MTB/RIF pour le diagnostic de la tuberculose extrapulmonaire et de la résistance à la rifampicine :</vt:lpstr>
      <vt:lpstr>Documents d'orientation de l’OMS</vt:lpstr>
      <vt:lpstr>  </vt:lpstr>
      <vt:lpstr>Algorithme de diagnostic national</vt:lpstr>
      <vt:lpstr>Détection de la résistance à la rifampicine : Xpert MTB/RIF versus le DST phénotypique</vt:lpstr>
      <vt:lpstr>Cas de tuberculose MR présumée</vt:lpstr>
      <vt:lpstr>Interprétation des résultats Xpert MTB/RIF</vt:lpstr>
      <vt:lpstr>Interprétation des résultats Xpert MTB/RIF (suite)</vt:lpstr>
      <vt:lpstr>Interprétation des résultats Xpert MTB/RIF (suite -2)</vt:lpstr>
      <vt:lpstr>  </vt:lpstr>
      <vt:lpstr>Assurez des spécimens d’expectoration adéquats pour le Xpert MTB/RIF</vt:lpstr>
      <vt:lpstr>Formulaire de demande d'examen de l'expectoration</vt:lpstr>
      <vt:lpstr>  </vt:lpstr>
      <vt:lpstr>Enregistrement des résultats XPERT MTB/RIF dans le registre de la tuberculeuse</vt:lpstr>
      <vt:lpstr>  </vt:lpstr>
      <vt:lpstr>Tests de suivi du traitement </vt:lpstr>
      <vt:lpstr>  </vt:lpstr>
      <vt:lpstr>Systèmes d'orientation</vt:lpstr>
      <vt:lpstr>Sommaire</vt:lpstr>
      <vt:lpstr>Résumé (suite)</vt:lpstr>
      <vt:lpstr>PowerPoint Presentation</vt:lpstr>
      <vt:lpstr>PowerPoint Presentation</vt:lpstr>
    </vt:vector>
  </TitlesOfParts>
  <Company>Party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dc:creator>
  <cp:lastModifiedBy>IRAGENA, Jean de Dieu</cp:lastModifiedBy>
  <cp:revision>113</cp:revision>
  <dcterms:created xsi:type="dcterms:W3CDTF">2006-07-23T20:13:44Z</dcterms:created>
  <dcterms:modified xsi:type="dcterms:W3CDTF">2014-10-31T16:39:08Z</dcterms:modified>
</cp:coreProperties>
</file>