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59"/>
  </p:notesMasterIdLst>
  <p:handoutMasterIdLst>
    <p:handoutMasterId r:id="rId60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</p:sldIdLst>
  <p:sldSz cx="10688638" cy="7543800"/>
  <p:notesSz cx="6858000" cy="9144000"/>
  <p:defaultTextStyle>
    <a:defPPr rtl="0"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1pPr>
    <a:lvl2pPr marL="520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2pPr>
    <a:lvl3pPr marL="10417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3pPr>
    <a:lvl4pPr marL="15626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4pPr>
    <a:lvl5pPr marL="20835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5pPr>
    <a:lvl6pPr marL="2604440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6pPr>
    <a:lvl7pPr marL="3125328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7pPr>
    <a:lvl8pPr marL="3646216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8pPr>
    <a:lvl9pPr marL="4167104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1CA3EC-BEE2-2C45-94E6-413CF45E82BB}">
          <p14:sldIdLst>
            <p14:sldId id="256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936" y="-102"/>
      </p:cViewPr>
      <p:guideLst>
        <p:guide orient="horz" pos="2376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fr-FR" smtClean="0"/>
              <a:t>23/04/2014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fr-FR" smtClean="0"/>
              <a:t>‹#›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300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alibri" charset="0"/>
              </a:defRPr>
            </a:lvl1pPr>
          </a:lstStyle>
          <a:p>
            <a:pPr rtl="0"/>
            <a:endParaRPr lang="fr-CA" altLang="zh-C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alibri" charset="0"/>
              </a:defRPr>
            </a:lvl1pPr>
          </a:lstStyle>
          <a:p>
            <a:pPr rtl="0"/>
            <a:r>
              <a:rPr lang="fr-FR" altLang="zh-CN"/>
              <a:t>23/04/2014</a:t>
            </a:r>
            <a:endParaRPr lang="fr-CA" altLang="zh-CN"/>
          </a:p>
        </p:txBody>
      </p:sp>
      <p:sp>
        <p:nvSpPr>
          <p:cNvPr id="11268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00125" y="685800"/>
            <a:ext cx="485775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fr-CA" altLang="zh-CN"/>
          </a:p>
        </p:txBody>
      </p:sp>
      <p:sp>
        <p:nvSpPr>
          <p:cNvPr id="13318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alibri" charset="0"/>
              </a:defRPr>
            </a:lvl1pPr>
          </a:lstStyle>
          <a:p>
            <a:pPr rtl="0"/>
            <a:endParaRPr lang="fr-CA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alibri" charset="0"/>
              </a:defRPr>
            </a:lvl1pPr>
          </a:lstStyle>
          <a:p>
            <a:pPr rtl="0"/>
            <a:r>
              <a:rPr lang="fr-CA" altLang="zh-CN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681576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1pPr>
    <a:lvl2pPr marL="5208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2pPr>
    <a:lvl3pPr marL="1041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3pPr>
    <a:lvl4pPr marL="15626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4pPr>
    <a:lvl5pPr marL="2083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5pPr>
    <a:lvl6pPr marL="2604440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28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16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04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tlCol="0"/>
          <a:lstStyle/>
          <a:p>
            <a:pPr rtl="0"/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rtl="0" eaLnBrk="1" hangingPunct="1"/>
            <a:r>
              <a:rPr lang="fr-CA" altLang="zh-CN">
                <a:latin typeface="Calibri" charset="0"/>
              </a:rPr>
              <a:t>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rtlCol="0"/>
          <a:lstStyle/>
          <a:p>
            <a:pPr rtl="0"/>
            <a:r>
              <a:rPr lang="fr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 rtlCol="0"/>
          <a:lstStyle/>
          <a:p>
            <a:pPr rtl="0"/>
            <a:r>
              <a:rPr lang="en-GB" smtClean="0"/>
              <a:t>23 April, 2014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rtlCol="0"/>
          <a:lstStyle/>
          <a:p>
            <a:pPr rtl="0"/>
            <a:r>
              <a:rPr lang="en-GB" smtClean="0"/>
              <a:t>2</a:t>
            </a: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pPr rtl="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rtlCol="0"/>
          <a:lstStyle/>
          <a:p>
            <a:pPr rtl="0"/>
            <a:r>
              <a:rPr lang="fr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 rtlCol="0"/>
          <a:lstStyle/>
          <a:p>
            <a:pPr rtl="0"/>
            <a:r>
              <a:rPr lang="en-GB" smtClean="0"/>
              <a:t>23 April, 2014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rtlCol="0"/>
          <a:lstStyle/>
          <a:p>
            <a:pPr rtl="0"/>
            <a:r>
              <a:rPr lang="en-GB" smtClean="0"/>
              <a:t>4</a:t>
            </a: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pPr rtl="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fr"/>
              <a:t>World Health Organization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 rtlCol="0"/>
          <a:lstStyle/>
          <a:p>
            <a:pPr rtl="0">
              <a:defRPr/>
            </a:pPr>
            <a:r>
              <a:rPr lang="en-GB" smtClean="0"/>
              <a:t>23 April, 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r>
              <a:rPr lang="en-GB" smtClean="0"/>
              <a:t>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49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s-E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fr"/>
              <a:t>World Health Organization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 rtlCol="0"/>
          <a:lstStyle/>
          <a:p>
            <a:pPr rtl="0">
              <a:defRPr/>
            </a:pPr>
            <a:r>
              <a:rPr lang="en-GB" smtClean="0"/>
              <a:t>23 April, 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r>
              <a:rPr lang="en-GB" smtClean="0"/>
              <a:t>24</a:t>
            </a:r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57</a:t>
            </a:fld>
            <a:endParaRPr lang="fr-CA" altLang="zh-CN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5130483"/>
            <a:ext cx="1069606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rtlCol="0" anchor="ctr"/>
          <a:lstStyle/>
          <a:p>
            <a:pPr algn="ctr" rtl="0"/>
            <a:endParaRPr lang="en-US" altLang="zh-CN">
              <a:solidFill>
                <a:srgbClr val="FFFFFF"/>
              </a:solidFill>
              <a:latin typeface="Lucida Sans Unicode" charset="0"/>
              <a:ea typeface="黑体" charset="0"/>
              <a:cs typeface="黑体" charset="0"/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3711" y="5497418"/>
            <a:ext cx="10692349" cy="2053366"/>
            <a:chOff x="-3765" y="4880373"/>
            <a:chExt cx="9147765" cy="198471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5279680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/>
            <a:lstStyle/>
            <a:p>
              <a:pPr rtl="0"/>
              <a:endParaRPr lang="en-US" altLang="zh-CN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algn="l" rtl="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algn="l" rtl="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algn="l" rtl="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algn="l" rtl="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algn="l" rtl="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algn="ctr" rtl="0" eaLnBrk="1" hangingPunct="1"/>
              <a:endParaRPr lang="en-US" altLang="zh-CN">
                <a:solidFill>
                  <a:srgbClr val="FFFFFF"/>
                </a:solidFill>
                <a:latin typeface="Lucida Sans Unicode" charset="0"/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1648" y="1927862"/>
            <a:ext cx="9085342" cy="2012737"/>
          </a:xfrm>
        </p:spPr>
        <p:txBody>
          <a:bodyPr rtlCol="0" anchor="b"/>
          <a:lstStyle>
            <a:lvl1pPr algn="l" rtl="0">
              <a:defRPr sz="55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1648" y="3972768"/>
            <a:ext cx="9085342" cy="1319674"/>
          </a:xfrm>
        </p:spPr>
        <p:txBody>
          <a:bodyPr lIns="52089" rIns="52089" rtlCol="0"/>
          <a:lstStyle>
            <a:lvl1pPr marL="0" marR="72924" indent="0" algn="l" rtl="0">
              <a:buNone/>
              <a:defRPr>
                <a:solidFill>
                  <a:schemeClr val="tx2"/>
                </a:solidFill>
              </a:defRPr>
            </a:lvl1pPr>
            <a:lvl2pPr marL="520888" indent="0" algn="ctr" rtl="0">
              <a:buNone/>
            </a:lvl2pPr>
            <a:lvl3pPr marL="1041776" indent="0" algn="ctr" rtl="0">
              <a:buNone/>
            </a:lvl3pPr>
            <a:lvl4pPr marL="1562664" indent="0" algn="ctr" rtl="0">
              <a:buNone/>
            </a:lvl4pPr>
            <a:lvl5pPr marL="2083552" indent="0" algn="ctr" rtl="0">
              <a:buNone/>
            </a:lvl5pPr>
            <a:lvl6pPr marL="2604440" indent="0" algn="ctr" rtl="0">
              <a:buNone/>
            </a:lvl6pPr>
            <a:lvl7pPr marL="3125328" indent="0" algn="ctr" rtl="0">
              <a:buNone/>
            </a:lvl7pPr>
            <a:lvl8pPr marL="3646216" indent="0" algn="ctr" rtl="0">
              <a:buNone/>
            </a:lvl8pPr>
            <a:lvl9pPr marL="4167104" indent="0" algn="ctr" rtl="0">
              <a:buNone/>
            </a:lvl9pPr>
            <a:extLst/>
          </a:lstStyle>
          <a:p>
            <a:pPr rtl="0"/>
            <a:r>
              <a:rPr lang="fr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pPr rtl="0"/>
            <a:r>
              <a:rPr lang="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629463"/>
            <a:ext cx="9619774" cy="4824678"/>
          </a:xfrm>
        </p:spPr>
        <p:txBody>
          <a:bodyPr vert="eaVert" rtlCol="0"/>
          <a:lstStyle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0129" y="1474846"/>
            <a:ext cx="2077727" cy="4979296"/>
          </a:xfrm>
        </p:spPr>
        <p:txBody>
          <a:bodyPr vert="eaVert" rtlCol="0"/>
          <a:lstStyle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474844"/>
            <a:ext cx="7392975" cy="4979296"/>
          </a:xfrm>
        </p:spPr>
        <p:txBody>
          <a:bodyPr vert="eaVert" rtlCol="0"/>
          <a:lstStyle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46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algn="l" rtl="0">
              <a:defRPr>
                <a:solidFill>
                  <a:schemeClr val="tx1"/>
                </a:solidFill>
              </a:defRPr>
            </a:lvl1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rtl="0">
              <a:defRPr sz="4400"/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0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251332" y="3305652"/>
            <a:ext cx="213401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rtlCol="0" anchor="ctr"/>
          <a:lstStyle/>
          <a:p>
            <a:pPr rtl="0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4032364" y="3305652"/>
            <a:ext cx="215257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rtlCol="0" anchor="ctr"/>
          <a:lstStyle/>
          <a:p>
            <a:pPr rtl="0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03" y="1165683"/>
            <a:ext cx="9085342" cy="2011680"/>
          </a:xfrm>
        </p:spPr>
        <p:txBody>
          <a:bodyPr rtlCol="0" anchor="b"/>
          <a:lstStyle>
            <a:lvl1pPr algn="l" rtl="0">
              <a:buNone/>
              <a:defRPr sz="55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5352" y="3224883"/>
            <a:ext cx="5344319" cy="1600377"/>
          </a:xfrm>
        </p:spPr>
        <p:txBody>
          <a:bodyPr rtlCol="0"/>
          <a:lstStyle>
            <a:lvl1pPr marL="0" indent="0" algn="l" rtl="0">
              <a:buNone/>
              <a:defRPr sz="2600">
                <a:solidFill>
                  <a:schemeClr val="tx1"/>
                </a:solidFill>
              </a:defRPr>
            </a:lvl1pPr>
            <a:lvl2pPr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0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629462"/>
            <a:ext cx="4720815" cy="4978559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700"/>
            </a:lvl2pPr>
            <a:lvl3pPr algn="l" rtl="0">
              <a:defRPr sz="2300"/>
            </a:lvl3pPr>
            <a:lvl4pPr algn="l" rtl="0">
              <a:defRPr sz="2100"/>
            </a:lvl4pPr>
            <a:lvl5pPr algn="l" rtl="0">
              <a:defRPr sz="21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629462"/>
            <a:ext cx="4720815" cy="4978559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700"/>
            </a:lvl2pPr>
            <a:lvl3pPr algn="l" rtl="0">
              <a:defRPr sz="2300"/>
            </a:lvl3pPr>
            <a:lvl4pPr algn="l" rtl="0">
              <a:defRPr sz="2100"/>
            </a:lvl4pPr>
            <a:lvl5pPr algn="l" rtl="0">
              <a:defRPr sz="21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rtl="0">
              <a:defRPr sz="4400"/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5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0355"/>
            <a:ext cx="9619774" cy="1257300"/>
          </a:xfrm>
        </p:spPr>
        <p:txBody>
          <a:bodyPr rtlCol="0">
            <a:normAutofit/>
          </a:bodyPr>
          <a:lstStyle>
            <a:lvl1pPr algn="l" rtl="0">
              <a:defRPr sz="4400"/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5951220"/>
            <a:ext cx="4722671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rtlCol="0" anchor="ctr"/>
          <a:lstStyle>
            <a:lvl1pPr marL="0" indent="0" algn="l" rtl="0">
              <a:buNone/>
              <a:defRPr sz="2700" b="0">
                <a:solidFill>
                  <a:schemeClr val="bg1"/>
                </a:solidFill>
              </a:defRPr>
            </a:lvl1pPr>
            <a:lvl2pPr algn="l" rtl="0">
              <a:buNone/>
              <a:defRPr sz="2300" b="1"/>
            </a:lvl2pPr>
            <a:lvl3pPr algn="l" rtl="0">
              <a:buNone/>
              <a:defRPr sz="2100" b="1"/>
            </a:lvl3pPr>
            <a:lvl4pPr algn="l" rtl="0">
              <a:buNone/>
              <a:defRPr sz="1800" b="1"/>
            </a:lvl4pPr>
            <a:lvl5pPr algn="l" rtl="0">
              <a:buNone/>
              <a:defRPr sz="1800" b="1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29682" y="5951220"/>
            <a:ext cx="4724526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rtlCol="0" anchor="ctr"/>
          <a:lstStyle>
            <a:lvl1pPr marL="0" indent="0" algn="l" rtl="0">
              <a:buNone/>
              <a:defRPr sz="2700" b="0">
                <a:solidFill>
                  <a:schemeClr val="bg1"/>
                </a:solidFill>
              </a:defRPr>
            </a:lvl1pPr>
            <a:lvl2pPr algn="l" rtl="0">
              <a:buNone/>
              <a:defRPr sz="2300" b="1"/>
            </a:lvl2pPr>
            <a:lvl3pPr algn="l" rtl="0">
              <a:buNone/>
              <a:defRPr sz="2100" b="1"/>
            </a:lvl3pPr>
            <a:lvl4pPr algn="l" rtl="0">
              <a:buNone/>
              <a:defRPr sz="1800" b="1"/>
            </a:lvl4pPr>
            <a:lvl5pPr algn="l" rtl="0">
              <a:buNone/>
              <a:defRPr sz="1800" b="1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4432" y="1588724"/>
            <a:ext cx="4722671" cy="4335939"/>
          </a:xfrm>
          <a:ln>
            <a:noFill/>
            <a:prstDash val="sysDash"/>
            <a:miter lim="800000"/>
          </a:ln>
        </p:spPr>
        <p:txBody>
          <a:bodyPr rtlCol="0"/>
          <a:lstStyle>
            <a:lvl1pPr algn="l" rtl="0">
              <a:defRPr sz="2700"/>
            </a:lvl1pPr>
            <a:lvl2pPr algn="l" rtl="0">
              <a:defRPr sz="2300"/>
            </a:lvl2pPr>
            <a:lvl3pPr algn="l" rtl="0">
              <a:defRPr sz="2100"/>
            </a:lvl3pPr>
            <a:lvl4pPr algn="l" rtl="0">
              <a:defRPr sz="1800"/>
            </a:lvl4pPr>
            <a:lvl5pPr algn="l" rtl="0">
              <a:defRPr sz="18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1588724"/>
            <a:ext cx="4724526" cy="4335939"/>
          </a:xfrm>
          <a:ln>
            <a:noFill/>
            <a:prstDash val="sysDash"/>
            <a:miter lim="800000"/>
          </a:ln>
        </p:spPr>
        <p:txBody>
          <a:bodyPr rtlCol="0"/>
          <a:lstStyle>
            <a:lvl1pPr algn="l" rtl="0">
              <a:spcBef>
                <a:spcPts val="0"/>
              </a:spcBef>
              <a:defRPr sz="2700"/>
            </a:lvl1pPr>
            <a:lvl2pPr algn="l" rtl="0">
              <a:defRPr sz="2300"/>
            </a:lvl2pPr>
            <a:lvl3pPr algn="l" rtl="0">
              <a:defRPr sz="2100"/>
            </a:lvl3pPr>
            <a:lvl4pPr algn="l" rtl="0">
              <a:defRPr sz="1800"/>
            </a:lvl4pPr>
            <a:lvl5pPr algn="l" rtl="0">
              <a:defRPr sz="18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fr-FR" altLang="zh-CN" smtClean="0"/>
              <a:t>23/04/2014</a:t>
            </a: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endParaRPr lang="en-US" altLang="zh-CN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rtl="0">
              <a:defRPr sz="4400"/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fr-FR" altLang="zh-CN" smtClean="0"/>
              <a:t>23/04/2014</a:t>
            </a: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en-US" altLang="zh-CN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71150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5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64" y="5364480"/>
            <a:ext cx="8745625" cy="502920"/>
          </a:xfrm>
        </p:spPr>
        <p:txBody>
          <a:bodyPr rtlCol="0" anchor="t">
            <a:noAutofit/>
            <a:sp3d prstMaterial="softEdge">
              <a:bevelT w="0" h="0"/>
            </a:sp3d>
          </a:bodyPr>
          <a:lstStyle>
            <a:lvl1pPr algn="l" rtl="0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66175" y="5890612"/>
            <a:ext cx="4645995" cy="1005840"/>
          </a:xfrm>
        </p:spPr>
        <p:txBody>
          <a:bodyPr rtlCol="0"/>
          <a:lstStyle>
            <a:lvl1pPr marL="0" indent="0" algn="l" rtl="0">
              <a:buNone/>
              <a:defRPr sz="1800"/>
            </a:lvl1pPr>
            <a:lvl2pPr algn="l" rtl="0">
              <a:buNone/>
              <a:defRPr sz="1400"/>
            </a:lvl2pPr>
            <a:lvl3pPr algn="l" rtl="0">
              <a:buNone/>
              <a:defRPr sz="1100"/>
            </a:lvl3pPr>
            <a:lvl4pPr algn="l" rtl="0">
              <a:buNone/>
              <a:defRPr sz="1000"/>
            </a:lvl4pPr>
            <a:lvl5pPr algn="l" rtl="0">
              <a:buNone/>
              <a:defRPr sz="10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8864" y="301752"/>
            <a:ext cx="8743306" cy="5029200"/>
          </a:xfrm>
        </p:spPr>
        <p:txBody>
          <a:bodyPr rtlCol="0"/>
          <a:lstStyle>
            <a:lvl1pPr algn="l" rtl="0">
              <a:defRPr sz="3600"/>
            </a:lvl1pPr>
            <a:lvl2pPr algn="l" rtl="0">
              <a:defRPr sz="3200"/>
            </a:lvl2pPr>
            <a:lvl3pPr algn="l" rtl="0">
              <a:defRPr sz="2700"/>
            </a:lvl3pPr>
            <a:lvl4pPr algn="l" rtl="0">
              <a:defRPr sz="2300"/>
            </a:lvl4pPr>
            <a:lvl5pPr algn="l" rtl="0">
              <a:defRPr sz="23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fr-FR" altLang="zh-CN" smtClean="0"/>
              <a:t>23/04/2014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93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 rtlCol="0"/>
          <a:lstStyle/>
          <a:p>
            <a:pPr rtl="0"/>
            <a:endParaRPr lang="en-US" altLang="zh-CN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 rtlCol="0"/>
          <a:lstStyle/>
          <a:p>
            <a:pPr rtl="0"/>
            <a:endParaRPr lang="en-US" altLang="zh-CN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rtlCol="0" anchor="ctr"/>
          <a:lstStyle>
            <a:lvl1pPr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rtl="0" eaLnBrk="1" hangingPunct="1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10128227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rtlCol="0" anchor="ctr"/>
          <a:lstStyle/>
          <a:p>
            <a:pPr rtl="0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9909259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rtlCol="0" anchor="ctr"/>
          <a:lstStyle/>
          <a:p>
            <a:pPr rtl="0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4013" y="5987742"/>
            <a:ext cx="8372766" cy="713055"/>
          </a:xfrm>
          <a:noFill/>
        </p:spPr>
        <p:txBody>
          <a:bodyPr tIns="0" rtlCol="0"/>
          <a:lstStyle>
            <a:lvl1pPr marL="0" marR="20836" indent="0" algn="l" rtl="0">
              <a:buNone/>
              <a:defRPr sz="1600"/>
            </a:lvl1pPr>
            <a:lvl2pPr algn="l" rtl="0">
              <a:defRPr sz="1400"/>
            </a:lvl2pPr>
            <a:lvl3pPr algn="l" rtl="0">
              <a:defRPr sz="1100"/>
            </a:lvl3pPr>
            <a:lvl4pPr algn="l" rtl="0">
              <a:defRPr sz="1000"/>
            </a:lvl4pPr>
            <a:lvl5pPr algn="l" rtl="0">
              <a:defRPr sz="10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7216" y="208965"/>
            <a:ext cx="10154206" cy="48280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 rtlCol="0">
            <a:normAutofit/>
          </a:bodyPr>
          <a:lstStyle>
            <a:lvl1pPr marL="0" indent="0" algn="l" rtl="0">
              <a:buNone/>
              <a:defRPr sz="3600"/>
            </a:lvl1pPr>
            <a:extLst/>
          </a:lstStyle>
          <a:p>
            <a:pPr lvl="0" rtl="0"/>
            <a:r>
              <a:rPr lang="fr" noProof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16" y="5351634"/>
            <a:ext cx="9439564" cy="618939"/>
          </a:xfrm>
          <a:noFill/>
        </p:spPr>
        <p:txBody>
          <a:bodyPr rtlCol="0" anchor="t">
            <a:sp3d prstMaterial="softEdge"/>
          </a:bodyPr>
          <a:lstStyle>
            <a:lvl1pPr marR="0" algn="l" rtl="0">
              <a:buNone/>
              <a:defRPr sz="3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fr-FR" altLang="zh-CN" smtClean="0"/>
              <a:t>23/04/2014</a:t>
            </a:r>
            <a:endParaRPr lang="en-US" altLang="zh-CN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endParaRPr lang="en-US" altLang="zh-CN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en-US" altLang="zh-CN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5902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rtlCol="0" anchor="ctr"/>
          <a:lstStyle>
            <a:lvl1pPr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rtl="0" eaLnBrk="1" hangingPunct="1"/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 rtlCol="0"/>
          <a:lstStyle/>
          <a:p>
            <a:pPr rtl="0"/>
            <a:endParaRPr lang="en-US" altLang="zh-CN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 rtlCol="0"/>
          <a:lstStyle/>
          <a:p>
            <a:pPr rtl="0"/>
            <a:endParaRPr lang="en-US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19774" cy="1014325"/>
          </a:xfrm>
          <a:prstGeom prst="rect">
            <a:avLst/>
          </a:prstGeom>
        </p:spPr>
        <p:txBody>
          <a:bodyPr vert="horz" lIns="104178" tIns="52089" rIns="104178" bIns="52089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34432" y="1629252"/>
            <a:ext cx="9619774" cy="44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4178" tIns="52089" rIns="104178" bIns="52089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altLang="zh-CN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40" y="6164153"/>
            <a:ext cx="1058142" cy="7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/>
          <p:cNvSpPr txBox="1"/>
          <p:nvPr userDrawn="1"/>
        </p:nvSpPr>
        <p:spPr>
          <a:xfrm>
            <a:off x="6477278" y="6862995"/>
            <a:ext cx="3967943" cy="689934"/>
          </a:xfrm>
          <a:prstGeom prst="rect">
            <a:avLst/>
          </a:prstGeom>
          <a:noFill/>
        </p:spPr>
        <p:txBody>
          <a:bodyPr wrap="none" lIns="104141" tIns="52071" rIns="104141" bIns="52071" rtlCol="0">
            <a:spAutoFit/>
          </a:bodyPr>
          <a:lstStyle/>
          <a:p>
            <a:pPr algn="r" rtl="0"/>
            <a:r>
              <a:rPr lang="fr" sz="1900">
                <a:solidFill>
                  <a:schemeClr val="accent4"/>
                </a:solidFill>
              </a:rPr>
              <a:t>Global Laboratory Initiative</a:t>
            </a:r>
          </a:p>
          <a:p>
            <a:pPr algn="r" rtl="0"/>
            <a:r>
              <a:rPr lang="fr" sz="1900" b="1">
                <a:solidFill>
                  <a:schemeClr val="accent5"/>
                </a:solidFill>
              </a:rPr>
              <a:t>Xpert MTB/RIF Training Package</a:t>
            </a:r>
          </a:p>
        </p:txBody>
      </p:sp>
      <p:sp>
        <p:nvSpPr>
          <p:cNvPr id="24" name="Espace réservé du numéro de diapositive 2"/>
          <p:cNvSpPr txBox="1">
            <a:spLocks/>
          </p:cNvSpPr>
          <p:nvPr userDrawn="1"/>
        </p:nvSpPr>
        <p:spPr>
          <a:xfrm>
            <a:off x="41493" y="7062665"/>
            <a:ext cx="910338" cy="432049"/>
          </a:xfrm>
          <a:prstGeom prst="rect">
            <a:avLst/>
          </a:prstGeom>
        </p:spPr>
        <p:txBody>
          <a:bodyPr lIns="104178" tIns="52089" rIns="104178" bIns="52089" rtlCol="0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 rtl="0"/>
            <a:r>
              <a:rPr lang="fr">
                <a:solidFill>
                  <a:srgbClr val="39639D"/>
                </a:solidFill>
              </a:rPr>
              <a:t>-</a:t>
            </a:r>
            <a:r>
              <a:rPr lang="en-US" altLang="zh-CN" smtClean="0">
                <a:solidFill>
                  <a:schemeClr val="bg1"/>
                </a:solidFill>
              </a:rPr>
              <a:t>‹#›</a:t>
            </a:r>
            <a:r>
              <a:rPr lang="fr">
                <a:solidFill>
                  <a:srgbClr val="39639D"/>
                </a:solidFill>
              </a:rPr>
              <a:t>-</a:t>
            </a:r>
            <a:endParaRPr lang="en-US" altLang="zh-CN" dirty="0">
              <a:solidFill>
                <a:srgbClr val="39639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3" r:id="rId2"/>
    <p:sldLayoutId id="2147483718" r:id="rId3"/>
    <p:sldLayoutId id="2147483719" r:id="rId4"/>
    <p:sldLayoutId id="2147483720" r:id="rId5"/>
    <p:sldLayoutId id="2147483721" r:id="rId6"/>
    <p:sldLayoutId id="2147483714" r:id="rId7"/>
    <p:sldLayoutId id="2147483722" r:id="rId8"/>
    <p:sldLayoutId id="2147483723" r:id="rId9"/>
    <p:sldLayoutId id="2147483715" r:id="rId10"/>
    <p:sldLayoutId id="2147483716" r:id="rId11"/>
    <p:sldLayoutId id="214748372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黑体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5pPr>
      <a:lvl6pPr marL="520888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1041776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1562664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2083552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415987" indent="-291191" algn="l" rtl="0" eaLnBrk="1" fontAlgn="base" hangingPunct="1">
        <a:spcBef>
          <a:spcPts val="456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500" kern="1200">
          <a:solidFill>
            <a:schemeClr val="tx1"/>
          </a:solidFill>
          <a:latin typeface="+mn-lt"/>
          <a:ea typeface="+mn-ea"/>
          <a:cs typeface="黑体" charset="0"/>
        </a:defRPr>
      </a:lvl1pPr>
      <a:lvl2pPr marL="707178" indent="-260444" algn="l" rtl="0" eaLnBrk="1" fontAlgn="base" hangingPunct="1">
        <a:spcBef>
          <a:spcPts val="370"/>
        </a:spcBef>
        <a:spcAft>
          <a:spcPct val="0"/>
        </a:spcAft>
        <a:buClr>
          <a:schemeClr val="accent1"/>
        </a:buClr>
        <a:buFont typeface="Verdana" charset="0"/>
        <a:buChar char="◦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黑体" charset="0"/>
        </a:defRPr>
      </a:lvl2pPr>
      <a:lvl3pPr marL="97847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+mn-ea"/>
          <a:cs typeface="黑体" charset="0"/>
        </a:defRPr>
      </a:lvl3pPr>
      <a:lvl4pPr marL="1302220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+mn-ea"/>
          <a:cs typeface="黑体" charset="0"/>
        </a:defRPr>
      </a:lvl4pPr>
      <a:lvl5pPr marL="156266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300" kern="1200">
          <a:solidFill>
            <a:schemeClr val="tx1"/>
          </a:solidFill>
          <a:latin typeface="+mn-lt"/>
          <a:ea typeface="+mn-ea"/>
          <a:cs typeface="黑体" charset="0"/>
        </a:defRPr>
      </a:lvl5pPr>
      <a:lvl6pPr marL="1823108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83552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43996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04440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0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.docx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2.docx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3.docx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4.docx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5.docx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ddiagnostics.org/about/what_we_do/successes/find-negotiated-prices/xpert_mtb_rif.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35727" y="2107724"/>
            <a:ext cx="9258904" cy="293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78" tIns="52089" rIns="104178" bIns="52089" rtlCol="0">
            <a:spAutoFit/>
          </a:bodyPr>
          <a:lstStyle>
            <a:lvl1pPr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rtl="0" eaLnBrk="1" hangingPunct="1"/>
            <a:r>
              <a:rPr lang="fr" sz="460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Module 4 :  </a:t>
            </a:r>
            <a:endParaRPr lang="en-US" altLang="zh-CN" sz="4600" dirty="0" smtClean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rtl="0" eaLnBrk="1" hangingPunct="1"/>
            <a:r>
              <a:rPr lang="fr" sz="460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Approvisionnement et gestion des stocks de fournitures</a:t>
            </a:r>
            <a: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fr" sz="460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pour Xpert MTB/RIF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219898" y="6679407"/>
            <a:ext cx="9582313" cy="3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 rtlCol="0">
            <a:spAutoFit/>
          </a:bodyPr>
          <a:lstStyle>
            <a:lvl1pPr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fr" dirty="0">
                <a:solidFill>
                  <a:schemeClr val="bg1"/>
                </a:solidFill>
              </a:rPr>
              <a:t>Global Laboratory Initiative – Module de formation </a:t>
            </a:r>
            <a:r>
              <a:rPr lang="fr" dirty="0" smtClean="0">
                <a:solidFill>
                  <a:schemeClr val="bg1"/>
                </a:solidFill>
              </a:rPr>
              <a:t>sur </a:t>
            </a:r>
            <a:r>
              <a:rPr lang="fr" dirty="0">
                <a:solidFill>
                  <a:schemeClr val="bg1"/>
                </a:solidFill>
              </a:rPr>
              <a:t>Xpert MTB/RIF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56" y="207504"/>
            <a:ext cx="21598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864599" y="3496684"/>
            <a:ext cx="2469751" cy="25794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0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394337"/>
              </p:ext>
            </p:extLst>
          </p:nvPr>
        </p:nvGraphicFramePr>
        <p:xfrm>
          <a:off x="591790" y="1550068"/>
          <a:ext cx="9577065" cy="1296640"/>
        </p:xfrm>
        <a:graphic>
          <a:graphicData uri="http://schemas.openxmlformats.org/drawingml/2006/table">
            <a:tbl>
              <a:tblPr firstRow="1" bandRow="1"/>
              <a:tblGrid>
                <a:gridCol w="3816424"/>
                <a:gridCol w="2924356"/>
                <a:gridCol w="2836285"/>
              </a:tblGrid>
              <a:tr h="534852">
                <a:tc>
                  <a:txBody>
                    <a:bodyPr/>
                    <a:lstStyle/>
                    <a:p>
                      <a:pPr algn="ctr" rtl="0"/>
                      <a:r>
                        <a:rPr lang="fr" sz="2200" b="1" dirty="0">
                          <a:solidFill>
                            <a:srgbClr val="002060"/>
                          </a:solidFill>
                        </a:rPr>
                        <a:t>Produit </a:t>
                      </a:r>
                      <a:r>
                        <a:rPr lang="fr" sz="2200" b="1" dirty="0" smtClean="0">
                          <a:solidFill>
                            <a:srgbClr val="002060"/>
                          </a:solidFill>
                        </a:rPr>
                        <a:t>de Cepheid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2200" b="1" dirty="0" smtClean="0">
                          <a:solidFill>
                            <a:srgbClr val="002060"/>
                          </a:solidFill>
                        </a:rPr>
                        <a:t>Numéro</a:t>
                      </a:r>
                      <a:r>
                        <a:rPr lang="fr" sz="2200" b="1" baseline="0" dirty="0" smtClean="0">
                          <a:solidFill>
                            <a:srgbClr val="002060"/>
                          </a:solidFill>
                        </a:rPr>
                        <a:t> de</a:t>
                      </a:r>
                      <a:r>
                        <a:rPr lang="fr" sz="2200" b="1" dirty="0" smtClean="0">
                          <a:solidFill>
                            <a:srgbClr val="002060"/>
                          </a:solidFill>
                        </a:rPr>
                        <a:t> catalogue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2200" b="1" dirty="0">
                          <a:solidFill>
                            <a:srgbClr val="002060"/>
                          </a:solidFill>
                        </a:rPr>
                        <a:t>Nombre de tests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</a:tr>
              <a:tr h="534852">
                <a:tc>
                  <a:txBody>
                    <a:bodyPr/>
                    <a:lstStyle/>
                    <a:p>
                      <a:pPr algn="ctr" rtl="0"/>
                      <a:r>
                        <a:rPr lang="fr" sz="2400">
                          <a:solidFill>
                            <a:srgbClr val="002060"/>
                          </a:solidFill>
                        </a:rPr>
                        <a:t>Test Xpert MTB/RIF 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2400">
                          <a:solidFill>
                            <a:srgbClr val="002060"/>
                          </a:solidFill>
                        </a:rPr>
                        <a:t>RIF-CGXMTB/50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2400">
                          <a:solidFill>
                            <a:srgbClr val="002060"/>
                          </a:solidFill>
                        </a:rPr>
                        <a:t>50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64599" y="3559595"/>
            <a:ext cx="2469751" cy="2677537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algn="ctr" rtl="0"/>
            <a:r>
              <a:rPr lang="fr" sz="2400" dirty="0" smtClean="0">
                <a:solidFill>
                  <a:srgbClr val="002060"/>
                </a:solidFill>
                <a:latin typeface="+mn-lt"/>
                <a:cs typeface="+mn-cs"/>
              </a:rPr>
              <a:t>Le kit </a:t>
            </a:r>
            <a:r>
              <a:rPr lang="fr" sz="2400" dirty="0">
                <a:solidFill>
                  <a:srgbClr val="002060"/>
                </a:solidFill>
                <a:latin typeface="+mn-lt"/>
                <a:cs typeface="+mn-cs"/>
              </a:rPr>
              <a:t>Xpert MTB/RIF </a:t>
            </a:r>
            <a:r>
              <a:rPr lang="fr" sz="2400" dirty="0" smtClean="0">
                <a:solidFill>
                  <a:srgbClr val="002060"/>
                </a:solidFill>
                <a:latin typeface="+mn-lt"/>
                <a:cs typeface="+mn-cs"/>
              </a:rPr>
              <a:t>contient des réactifs </a:t>
            </a:r>
            <a:r>
              <a:rPr lang="fr" sz="2400" dirty="0">
                <a:solidFill>
                  <a:srgbClr val="002060"/>
                </a:solidFill>
                <a:latin typeface="+mn-lt"/>
                <a:cs typeface="+mn-cs"/>
              </a:rPr>
              <a:t>et </a:t>
            </a:r>
            <a:r>
              <a:rPr lang="fr" sz="2400" dirty="0" smtClean="0">
                <a:solidFill>
                  <a:srgbClr val="002060"/>
                </a:solidFill>
                <a:latin typeface="+mn-lt"/>
                <a:cs typeface="+mn-cs"/>
              </a:rPr>
              <a:t>matériels </a:t>
            </a:r>
            <a:r>
              <a:rPr lang="fr" sz="2400" dirty="0">
                <a:solidFill>
                  <a:srgbClr val="002060"/>
                </a:solidFill>
                <a:latin typeface="+mn-lt"/>
                <a:cs typeface="+mn-cs"/>
              </a:rPr>
              <a:t>suffisants pour 50 tests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069" y="3411860"/>
            <a:ext cx="3636930" cy="3723977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i="1" dirty="0"/>
              <a:t>Le </a:t>
            </a:r>
            <a:r>
              <a:rPr i="1" dirty="0" err="1"/>
              <a:t>réactif</a:t>
            </a:r>
            <a:r>
              <a:rPr i="1" dirty="0"/>
              <a:t> </a:t>
            </a:r>
            <a:r>
              <a:rPr i="1" dirty="0" err="1" smtClean="0"/>
              <a:t>d’échantillon</a:t>
            </a:r>
            <a:r>
              <a:rPr dirty="0" smtClean="0"/>
              <a:t>:</a:t>
            </a:r>
            <a:r>
              <a:rPr lang="nl-NL" dirty="0"/>
              <a:t/>
            </a:r>
            <a:br>
              <a:rPr lang="nl-NL" dirty="0"/>
            </a:br>
            <a:r>
              <a:rPr dirty="0"/>
              <a:t>flacon de 8 ml, 1 par test.</a:t>
            </a:r>
            <a:r>
              <a:rPr lang="nl-NL" dirty="0"/>
              <a:t/>
            </a:r>
            <a:br>
              <a:rPr lang="nl-NL" dirty="0"/>
            </a:br>
            <a:r>
              <a:rPr lang="fr-CH" dirty="0" smtClean="0"/>
              <a:t>Kit</a:t>
            </a:r>
            <a:r>
              <a:rPr dirty="0" smtClean="0"/>
              <a:t> </a:t>
            </a:r>
            <a:r>
              <a:rPr dirty="0" err="1" smtClean="0"/>
              <a:t>séparé</a:t>
            </a:r>
            <a:r>
              <a:rPr dirty="0" smtClean="0"/>
              <a:t> </a:t>
            </a:r>
            <a:r>
              <a:rPr dirty="0"/>
              <a:t>de 50 </a:t>
            </a:r>
            <a:r>
              <a:rPr dirty="0" err="1"/>
              <a:t>échantillons</a:t>
            </a:r>
            <a:r>
              <a:rPr dirty="0"/>
              <a:t>, flacon de </a:t>
            </a:r>
            <a:r>
              <a:rPr dirty="0" err="1"/>
              <a:t>réactif</a:t>
            </a:r>
            <a:r>
              <a:rPr dirty="0"/>
              <a:t> </a:t>
            </a:r>
            <a:r>
              <a:rPr dirty="0" err="1"/>
              <a:t>également</a:t>
            </a:r>
            <a:r>
              <a:rPr dirty="0"/>
              <a:t> </a:t>
            </a:r>
            <a:r>
              <a:rPr dirty="0" err="1"/>
              <a:t>disponible</a:t>
            </a:r>
            <a:r>
              <a:rPr dirty="0"/>
              <a:t>.</a:t>
            </a:r>
          </a:p>
          <a:p>
            <a:pPr marL="342454" indent="-342454" rtl="0">
              <a:buFont typeface="Arial" panose="020B0604020202020204" pitchFamily="34" charset="0"/>
              <a:buChar char="•"/>
            </a:pPr>
            <a:r>
              <a:rPr lang="fr" i="1" dirty="0"/>
              <a:t>Pipettes de transfert :</a:t>
            </a:r>
            <a:r>
              <a:rPr lang="nl-NL" dirty="0"/>
              <a:t/>
            </a:r>
            <a:br>
              <a:rPr lang="nl-NL" dirty="0"/>
            </a:br>
            <a:r>
              <a:rPr lang="fr" dirty="0"/>
              <a:t>Stériles, emballées individuellement ; 1 par test, avec 10 pipettes supplémentaires fournies (c'est à dire, 60 pipettes avec 50 cartouches)</a:t>
            </a:r>
            <a:endParaRPr lang="en-US" dirty="0"/>
          </a:p>
          <a:p>
            <a:pPr rtl="0"/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773209" y="2942164"/>
            <a:ext cx="8963598" cy="461546"/>
          </a:xfrm>
          <a:prstGeom prst="rect">
            <a:avLst/>
          </a:prstGeom>
        </p:spPr>
        <p:txBody>
          <a:bodyPr wrap="square" lIns="91321" tIns="45661" rIns="91321" bIns="45661" rtlCol="0">
            <a:spAutoFit/>
          </a:bodyPr>
          <a:lstStyle/>
          <a:p>
            <a:pPr defTabSz="1041632" rtl="0">
              <a:spcBef>
                <a:spcPts val="599"/>
              </a:spcBef>
              <a:buClr>
                <a:srgbClr val="1E7FB8"/>
              </a:buClr>
              <a:defRPr/>
            </a:pPr>
            <a:r>
              <a:rPr lang="fr" sz="2400" kern="0" dirty="0">
                <a:solidFill>
                  <a:srgbClr val="002060"/>
                </a:solidFill>
                <a:cs typeface="Calibri" pitchFamily="34" charset="0"/>
              </a:rPr>
              <a:t>Durée de validité de la pochette ouverte : 6 semaines à 2-45</a:t>
            </a:r>
            <a:r>
              <a:rPr lang="fr" sz="2400" kern="0" baseline="30000" dirty="0">
                <a:solidFill>
                  <a:srgbClr val="002060"/>
                </a:solidFill>
                <a:cs typeface="Calibri" pitchFamily="34" charset="0"/>
              </a:rPr>
              <a:t>o</a:t>
            </a:r>
            <a:r>
              <a:rPr lang="fr" sz="2400" kern="0" dirty="0">
                <a:solidFill>
                  <a:srgbClr val="002060"/>
                </a:solidFill>
                <a:cs typeface="Calibri" pitchFamily="34" charset="0"/>
              </a:rPr>
              <a:t>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25220" y="3340836"/>
            <a:ext cx="3163315" cy="3052534"/>
            <a:chOff x="3992880" y="2924640"/>
            <a:chExt cx="3164724" cy="3059600"/>
          </a:xfrm>
        </p:grpSpPr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738" y="2924640"/>
              <a:ext cx="2987866" cy="2944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Freeform 3"/>
            <p:cNvSpPr/>
            <p:nvPr/>
          </p:nvSpPr>
          <p:spPr bwMode="auto">
            <a:xfrm>
              <a:off x="3992880" y="4734560"/>
              <a:ext cx="2021840" cy="1249680"/>
            </a:xfrm>
            <a:custGeom>
              <a:avLst/>
              <a:gdLst>
                <a:gd name="connsiteX0" fmla="*/ 121920 w 2021840"/>
                <a:gd name="connsiteY0" fmla="*/ 0 h 1249680"/>
                <a:gd name="connsiteX1" fmla="*/ 162560 w 2021840"/>
                <a:gd name="connsiteY1" fmla="*/ 81280 h 1249680"/>
                <a:gd name="connsiteX2" fmla="*/ 203200 w 2021840"/>
                <a:gd name="connsiteY2" fmla="*/ 101600 h 1249680"/>
                <a:gd name="connsiteX3" fmla="*/ 233680 w 2021840"/>
                <a:gd name="connsiteY3" fmla="*/ 121920 h 1249680"/>
                <a:gd name="connsiteX4" fmla="*/ 294640 w 2021840"/>
                <a:gd name="connsiteY4" fmla="*/ 142240 h 1249680"/>
                <a:gd name="connsiteX5" fmla="*/ 345440 w 2021840"/>
                <a:gd name="connsiteY5" fmla="*/ 193040 h 1249680"/>
                <a:gd name="connsiteX6" fmla="*/ 355600 w 2021840"/>
                <a:gd name="connsiteY6" fmla="*/ 223520 h 1249680"/>
                <a:gd name="connsiteX7" fmla="*/ 396240 w 2021840"/>
                <a:gd name="connsiteY7" fmla="*/ 284480 h 1249680"/>
                <a:gd name="connsiteX8" fmla="*/ 406400 w 2021840"/>
                <a:gd name="connsiteY8" fmla="*/ 314960 h 1249680"/>
                <a:gd name="connsiteX9" fmla="*/ 436880 w 2021840"/>
                <a:gd name="connsiteY9" fmla="*/ 335280 h 1249680"/>
                <a:gd name="connsiteX10" fmla="*/ 487680 w 2021840"/>
                <a:gd name="connsiteY10" fmla="*/ 416560 h 1249680"/>
                <a:gd name="connsiteX11" fmla="*/ 528320 w 2021840"/>
                <a:gd name="connsiteY11" fmla="*/ 477520 h 1249680"/>
                <a:gd name="connsiteX12" fmla="*/ 568960 w 2021840"/>
                <a:gd name="connsiteY12" fmla="*/ 518160 h 1249680"/>
                <a:gd name="connsiteX13" fmla="*/ 589280 w 2021840"/>
                <a:gd name="connsiteY13" fmla="*/ 548640 h 1249680"/>
                <a:gd name="connsiteX14" fmla="*/ 629920 w 2021840"/>
                <a:gd name="connsiteY14" fmla="*/ 558800 h 1249680"/>
                <a:gd name="connsiteX15" fmla="*/ 660400 w 2021840"/>
                <a:gd name="connsiteY15" fmla="*/ 568960 h 1249680"/>
                <a:gd name="connsiteX16" fmla="*/ 690880 w 2021840"/>
                <a:gd name="connsiteY16" fmla="*/ 589280 h 1249680"/>
                <a:gd name="connsiteX17" fmla="*/ 751840 w 2021840"/>
                <a:gd name="connsiteY17" fmla="*/ 609600 h 1249680"/>
                <a:gd name="connsiteX18" fmla="*/ 812800 w 2021840"/>
                <a:gd name="connsiteY18" fmla="*/ 629920 h 1249680"/>
                <a:gd name="connsiteX19" fmla="*/ 873760 w 2021840"/>
                <a:gd name="connsiteY19" fmla="*/ 650240 h 1249680"/>
                <a:gd name="connsiteX20" fmla="*/ 904240 w 2021840"/>
                <a:gd name="connsiteY20" fmla="*/ 660400 h 1249680"/>
                <a:gd name="connsiteX21" fmla="*/ 934720 w 2021840"/>
                <a:gd name="connsiteY21" fmla="*/ 680720 h 1249680"/>
                <a:gd name="connsiteX22" fmla="*/ 1026160 w 2021840"/>
                <a:gd name="connsiteY22" fmla="*/ 711200 h 1249680"/>
                <a:gd name="connsiteX23" fmla="*/ 1117600 w 2021840"/>
                <a:gd name="connsiteY23" fmla="*/ 741680 h 1249680"/>
                <a:gd name="connsiteX24" fmla="*/ 1148080 w 2021840"/>
                <a:gd name="connsiteY24" fmla="*/ 751840 h 1249680"/>
                <a:gd name="connsiteX25" fmla="*/ 1188720 w 2021840"/>
                <a:gd name="connsiteY25" fmla="*/ 762000 h 1249680"/>
                <a:gd name="connsiteX26" fmla="*/ 1219200 w 2021840"/>
                <a:gd name="connsiteY26" fmla="*/ 772160 h 1249680"/>
                <a:gd name="connsiteX27" fmla="*/ 1259840 w 2021840"/>
                <a:gd name="connsiteY27" fmla="*/ 782320 h 1249680"/>
                <a:gd name="connsiteX28" fmla="*/ 1320800 w 2021840"/>
                <a:gd name="connsiteY28" fmla="*/ 802640 h 1249680"/>
                <a:gd name="connsiteX29" fmla="*/ 1351280 w 2021840"/>
                <a:gd name="connsiteY29" fmla="*/ 822960 h 1249680"/>
                <a:gd name="connsiteX30" fmla="*/ 1371600 w 2021840"/>
                <a:gd name="connsiteY30" fmla="*/ 853440 h 1249680"/>
                <a:gd name="connsiteX31" fmla="*/ 1432560 w 2021840"/>
                <a:gd name="connsiteY31" fmla="*/ 873760 h 1249680"/>
                <a:gd name="connsiteX32" fmla="*/ 1493520 w 2021840"/>
                <a:gd name="connsiteY32" fmla="*/ 894080 h 1249680"/>
                <a:gd name="connsiteX33" fmla="*/ 1524000 w 2021840"/>
                <a:gd name="connsiteY33" fmla="*/ 904240 h 1249680"/>
                <a:gd name="connsiteX34" fmla="*/ 1615440 w 2021840"/>
                <a:gd name="connsiteY34" fmla="*/ 944880 h 1249680"/>
                <a:gd name="connsiteX35" fmla="*/ 1645920 w 2021840"/>
                <a:gd name="connsiteY35" fmla="*/ 955040 h 1249680"/>
                <a:gd name="connsiteX36" fmla="*/ 1706880 w 2021840"/>
                <a:gd name="connsiteY36" fmla="*/ 995680 h 1249680"/>
                <a:gd name="connsiteX37" fmla="*/ 1757680 w 2021840"/>
                <a:gd name="connsiteY37" fmla="*/ 1005840 h 1249680"/>
                <a:gd name="connsiteX38" fmla="*/ 1818640 w 2021840"/>
                <a:gd name="connsiteY38" fmla="*/ 1026160 h 1249680"/>
                <a:gd name="connsiteX39" fmla="*/ 1879600 w 2021840"/>
                <a:gd name="connsiteY39" fmla="*/ 1046480 h 1249680"/>
                <a:gd name="connsiteX40" fmla="*/ 1910080 w 2021840"/>
                <a:gd name="connsiteY40" fmla="*/ 1056640 h 1249680"/>
                <a:gd name="connsiteX41" fmla="*/ 1940560 w 2021840"/>
                <a:gd name="connsiteY41" fmla="*/ 1076960 h 1249680"/>
                <a:gd name="connsiteX42" fmla="*/ 1971040 w 2021840"/>
                <a:gd name="connsiteY42" fmla="*/ 1087120 h 1249680"/>
                <a:gd name="connsiteX43" fmla="*/ 2021840 w 2021840"/>
                <a:gd name="connsiteY43" fmla="*/ 1127760 h 1249680"/>
                <a:gd name="connsiteX44" fmla="*/ 2001520 w 2021840"/>
                <a:gd name="connsiteY44" fmla="*/ 1158240 h 1249680"/>
                <a:gd name="connsiteX45" fmla="*/ 1971040 w 2021840"/>
                <a:gd name="connsiteY45" fmla="*/ 1168400 h 1249680"/>
                <a:gd name="connsiteX46" fmla="*/ 1828800 w 2021840"/>
                <a:gd name="connsiteY46" fmla="*/ 1178560 h 1249680"/>
                <a:gd name="connsiteX47" fmla="*/ 1706880 w 2021840"/>
                <a:gd name="connsiteY47" fmla="*/ 1188720 h 1249680"/>
                <a:gd name="connsiteX48" fmla="*/ 1605280 w 2021840"/>
                <a:gd name="connsiteY48" fmla="*/ 1219200 h 1249680"/>
                <a:gd name="connsiteX49" fmla="*/ 1554480 w 2021840"/>
                <a:gd name="connsiteY49" fmla="*/ 1229360 h 1249680"/>
                <a:gd name="connsiteX50" fmla="*/ 1493520 w 2021840"/>
                <a:gd name="connsiteY50" fmla="*/ 1249680 h 1249680"/>
                <a:gd name="connsiteX51" fmla="*/ 467360 w 2021840"/>
                <a:gd name="connsiteY51" fmla="*/ 1229360 h 1249680"/>
                <a:gd name="connsiteX52" fmla="*/ 406400 w 2021840"/>
                <a:gd name="connsiteY52" fmla="*/ 1219200 h 1249680"/>
                <a:gd name="connsiteX53" fmla="*/ 203200 w 2021840"/>
                <a:gd name="connsiteY53" fmla="*/ 1209040 h 1249680"/>
                <a:gd name="connsiteX54" fmla="*/ 162560 w 2021840"/>
                <a:gd name="connsiteY54" fmla="*/ 1188720 h 1249680"/>
                <a:gd name="connsiteX55" fmla="*/ 121920 w 2021840"/>
                <a:gd name="connsiteY55" fmla="*/ 1178560 h 1249680"/>
                <a:gd name="connsiteX56" fmla="*/ 91440 w 2021840"/>
                <a:gd name="connsiteY56" fmla="*/ 1168400 h 1249680"/>
                <a:gd name="connsiteX57" fmla="*/ 50800 w 2021840"/>
                <a:gd name="connsiteY57" fmla="*/ 1107440 h 1249680"/>
                <a:gd name="connsiteX58" fmla="*/ 40640 w 2021840"/>
                <a:gd name="connsiteY58" fmla="*/ 1076960 h 1249680"/>
                <a:gd name="connsiteX59" fmla="*/ 30480 w 2021840"/>
                <a:gd name="connsiteY59" fmla="*/ 1016000 h 1249680"/>
                <a:gd name="connsiteX60" fmla="*/ 10160 w 2021840"/>
                <a:gd name="connsiteY60" fmla="*/ 985520 h 1249680"/>
                <a:gd name="connsiteX61" fmla="*/ 0 w 2021840"/>
                <a:gd name="connsiteY61" fmla="*/ 873760 h 1249680"/>
                <a:gd name="connsiteX62" fmla="*/ 20320 w 2021840"/>
                <a:gd name="connsiteY62" fmla="*/ 436880 h 1249680"/>
                <a:gd name="connsiteX63" fmla="*/ 30480 w 2021840"/>
                <a:gd name="connsiteY63" fmla="*/ 396240 h 1249680"/>
                <a:gd name="connsiteX64" fmla="*/ 60960 w 2021840"/>
                <a:gd name="connsiteY64" fmla="*/ 335280 h 1249680"/>
                <a:gd name="connsiteX65" fmla="*/ 81280 w 2021840"/>
                <a:gd name="connsiteY65" fmla="*/ 223520 h 1249680"/>
                <a:gd name="connsiteX66" fmla="*/ 91440 w 2021840"/>
                <a:gd name="connsiteY66" fmla="*/ 101600 h 1249680"/>
                <a:gd name="connsiteX67" fmla="*/ 121920 w 2021840"/>
                <a:gd name="connsiteY67" fmla="*/ 50800 h 124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021840" h="1249680">
                  <a:moveTo>
                    <a:pt x="121920" y="0"/>
                  </a:moveTo>
                  <a:cubicBezTo>
                    <a:pt x="135467" y="27093"/>
                    <a:pt x="143637" y="57626"/>
                    <a:pt x="162560" y="81280"/>
                  </a:cubicBezTo>
                  <a:cubicBezTo>
                    <a:pt x="172021" y="93107"/>
                    <a:pt x="190050" y="94086"/>
                    <a:pt x="203200" y="101600"/>
                  </a:cubicBezTo>
                  <a:cubicBezTo>
                    <a:pt x="213802" y="107658"/>
                    <a:pt x="222522" y="116961"/>
                    <a:pt x="233680" y="121920"/>
                  </a:cubicBezTo>
                  <a:cubicBezTo>
                    <a:pt x="253253" y="130619"/>
                    <a:pt x="294640" y="142240"/>
                    <a:pt x="294640" y="142240"/>
                  </a:cubicBezTo>
                  <a:cubicBezTo>
                    <a:pt x="325120" y="162560"/>
                    <a:pt x="328507" y="159173"/>
                    <a:pt x="345440" y="193040"/>
                  </a:cubicBezTo>
                  <a:cubicBezTo>
                    <a:pt x="350229" y="202619"/>
                    <a:pt x="350399" y="214158"/>
                    <a:pt x="355600" y="223520"/>
                  </a:cubicBezTo>
                  <a:cubicBezTo>
                    <a:pt x="367460" y="244868"/>
                    <a:pt x="388517" y="261312"/>
                    <a:pt x="396240" y="284480"/>
                  </a:cubicBezTo>
                  <a:cubicBezTo>
                    <a:pt x="399627" y="294640"/>
                    <a:pt x="399710" y="306597"/>
                    <a:pt x="406400" y="314960"/>
                  </a:cubicBezTo>
                  <a:cubicBezTo>
                    <a:pt x="414028" y="324495"/>
                    <a:pt x="426720" y="328507"/>
                    <a:pt x="436880" y="335280"/>
                  </a:cubicBezTo>
                  <a:cubicBezTo>
                    <a:pt x="461061" y="407824"/>
                    <a:pt x="439378" y="384359"/>
                    <a:pt x="487680" y="416560"/>
                  </a:cubicBezTo>
                  <a:cubicBezTo>
                    <a:pt x="511013" y="509893"/>
                    <a:pt x="477292" y="413735"/>
                    <a:pt x="528320" y="477520"/>
                  </a:cubicBezTo>
                  <a:cubicBezTo>
                    <a:pt x="567728" y="526781"/>
                    <a:pt x="502458" y="495993"/>
                    <a:pt x="568960" y="518160"/>
                  </a:cubicBezTo>
                  <a:cubicBezTo>
                    <a:pt x="575733" y="528320"/>
                    <a:pt x="579120" y="541867"/>
                    <a:pt x="589280" y="548640"/>
                  </a:cubicBezTo>
                  <a:cubicBezTo>
                    <a:pt x="600898" y="556386"/>
                    <a:pt x="616494" y="554964"/>
                    <a:pt x="629920" y="558800"/>
                  </a:cubicBezTo>
                  <a:cubicBezTo>
                    <a:pt x="640218" y="561742"/>
                    <a:pt x="650240" y="565573"/>
                    <a:pt x="660400" y="568960"/>
                  </a:cubicBezTo>
                  <a:cubicBezTo>
                    <a:pt x="670560" y="575733"/>
                    <a:pt x="679722" y="584321"/>
                    <a:pt x="690880" y="589280"/>
                  </a:cubicBezTo>
                  <a:cubicBezTo>
                    <a:pt x="710453" y="597979"/>
                    <a:pt x="731520" y="602827"/>
                    <a:pt x="751840" y="609600"/>
                  </a:cubicBezTo>
                  <a:lnTo>
                    <a:pt x="812800" y="629920"/>
                  </a:lnTo>
                  <a:lnTo>
                    <a:pt x="873760" y="650240"/>
                  </a:lnTo>
                  <a:lnTo>
                    <a:pt x="904240" y="660400"/>
                  </a:lnTo>
                  <a:cubicBezTo>
                    <a:pt x="914400" y="667173"/>
                    <a:pt x="923562" y="675761"/>
                    <a:pt x="934720" y="680720"/>
                  </a:cubicBezTo>
                  <a:lnTo>
                    <a:pt x="1026160" y="711200"/>
                  </a:lnTo>
                  <a:lnTo>
                    <a:pt x="1117600" y="741680"/>
                  </a:lnTo>
                  <a:cubicBezTo>
                    <a:pt x="1127760" y="745067"/>
                    <a:pt x="1137690" y="749243"/>
                    <a:pt x="1148080" y="751840"/>
                  </a:cubicBezTo>
                  <a:cubicBezTo>
                    <a:pt x="1161627" y="755227"/>
                    <a:pt x="1175294" y="758164"/>
                    <a:pt x="1188720" y="762000"/>
                  </a:cubicBezTo>
                  <a:cubicBezTo>
                    <a:pt x="1199018" y="764942"/>
                    <a:pt x="1208902" y="769218"/>
                    <a:pt x="1219200" y="772160"/>
                  </a:cubicBezTo>
                  <a:cubicBezTo>
                    <a:pt x="1232626" y="775996"/>
                    <a:pt x="1246465" y="778308"/>
                    <a:pt x="1259840" y="782320"/>
                  </a:cubicBezTo>
                  <a:cubicBezTo>
                    <a:pt x="1280356" y="788475"/>
                    <a:pt x="1320800" y="802640"/>
                    <a:pt x="1320800" y="802640"/>
                  </a:cubicBezTo>
                  <a:cubicBezTo>
                    <a:pt x="1330960" y="809413"/>
                    <a:pt x="1342646" y="814326"/>
                    <a:pt x="1351280" y="822960"/>
                  </a:cubicBezTo>
                  <a:cubicBezTo>
                    <a:pt x="1359914" y="831594"/>
                    <a:pt x="1361245" y="846968"/>
                    <a:pt x="1371600" y="853440"/>
                  </a:cubicBezTo>
                  <a:cubicBezTo>
                    <a:pt x="1389763" y="864792"/>
                    <a:pt x="1412240" y="866987"/>
                    <a:pt x="1432560" y="873760"/>
                  </a:cubicBezTo>
                  <a:lnTo>
                    <a:pt x="1493520" y="894080"/>
                  </a:lnTo>
                  <a:lnTo>
                    <a:pt x="1524000" y="904240"/>
                  </a:lnTo>
                  <a:cubicBezTo>
                    <a:pt x="1572302" y="936441"/>
                    <a:pt x="1542896" y="920699"/>
                    <a:pt x="1615440" y="944880"/>
                  </a:cubicBezTo>
                  <a:lnTo>
                    <a:pt x="1645920" y="955040"/>
                  </a:lnTo>
                  <a:lnTo>
                    <a:pt x="1706880" y="995680"/>
                  </a:lnTo>
                  <a:cubicBezTo>
                    <a:pt x="1721248" y="1005259"/>
                    <a:pt x="1741020" y="1001296"/>
                    <a:pt x="1757680" y="1005840"/>
                  </a:cubicBezTo>
                  <a:cubicBezTo>
                    <a:pt x="1778344" y="1011476"/>
                    <a:pt x="1798320" y="1019387"/>
                    <a:pt x="1818640" y="1026160"/>
                  </a:cubicBezTo>
                  <a:lnTo>
                    <a:pt x="1879600" y="1046480"/>
                  </a:lnTo>
                  <a:lnTo>
                    <a:pt x="1910080" y="1056640"/>
                  </a:lnTo>
                  <a:cubicBezTo>
                    <a:pt x="1920240" y="1063413"/>
                    <a:pt x="1929638" y="1071499"/>
                    <a:pt x="1940560" y="1076960"/>
                  </a:cubicBezTo>
                  <a:cubicBezTo>
                    <a:pt x="1950139" y="1081749"/>
                    <a:pt x="1962677" y="1080430"/>
                    <a:pt x="1971040" y="1087120"/>
                  </a:cubicBezTo>
                  <a:cubicBezTo>
                    <a:pt x="2036692" y="1139641"/>
                    <a:pt x="1945228" y="1102223"/>
                    <a:pt x="2021840" y="1127760"/>
                  </a:cubicBezTo>
                  <a:cubicBezTo>
                    <a:pt x="2015067" y="1137920"/>
                    <a:pt x="2011055" y="1150612"/>
                    <a:pt x="2001520" y="1158240"/>
                  </a:cubicBezTo>
                  <a:cubicBezTo>
                    <a:pt x="1993157" y="1164930"/>
                    <a:pt x="1981676" y="1167149"/>
                    <a:pt x="1971040" y="1168400"/>
                  </a:cubicBezTo>
                  <a:cubicBezTo>
                    <a:pt x="1923831" y="1173954"/>
                    <a:pt x="1876194" y="1174914"/>
                    <a:pt x="1828800" y="1178560"/>
                  </a:cubicBezTo>
                  <a:lnTo>
                    <a:pt x="1706880" y="1188720"/>
                  </a:lnTo>
                  <a:cubicBezTo>
                    <a:pt x="1656226" y="1205605"/>
                    <a:pt x="1651345" y="1208963"/>
                    <a:pt x="1605280" y="1219200"/>
                  </a:cubicBezTo>
                  <a:cubicBezTo>
                    <a:pt x="1588423" y="1222946"/>
                    <a:pt x="1571140" y="1224816"/>
                    <a:pt x="1554480" y="1229360"/>
                  </a:cubicBezTo>
                  <a:cubicBezTo>
                    <a:pt x="1533816" y="1234996"/>
                    <a:pt x="1493520" y="1249680"/>
                    <a:pt x="1493520" y="1249680"/>
                  </a:cubicBezTo>
                  <a:lnTo>
                    <a:pt x="467360" y="1229360"/>
                  </a:lnTo>
                  <a:cubicBezTo>
                    <a:pt x="446776" y="1228553"/>
                    <a:pt x="426940" y="1220780"/>
                    <a:pt x="406400" y="1219200"/>
                  </a:cubicBezTo>
                  <a:cubicBezTo>
                    <a:pt x="338782" y="1213999"/>
                    <a:pt x="270933" y="1212427"/>
                    <a:pt x="203200" y="1209040"/>
                  </a:cubicBezTo>
                  <a:cubicBezTo>
                    <a:pt x="189653" y="1202267"/>
                    <a:pt x="176741" y="1194038"/>
                    <a:pt x="162560" y="1188720"/>
                  </a:cubicBezTo>
                  <a:cubicBezTo>
                    <a:pt x="149485" y="1183817"/>
                    <a:pt x="135346" y="1182396"/>
                    <a:pt x="121920" y="1178560"/>
                  </a:cubicBezTo>
                  <a:cubicBezTo>
                    <a:pt x="111622" y="1175618"/>
                    <a:pt x="101600" y="1171787"/>
                    <a:pt x="91440" y="1168400"/>
                  </a:cubicBezTo>
                  <a:cubicBezTo>
                    <a:pt x="77893" y="1148080"/>
                    <a:pt x="58523" y="1130608"/>
                    <a:pt x="50800" y="1107440"/>
                  </a:cubicBezTo>
                  <a:cubicBezTo>
                    <a:pt x="47413" y="1097280"/>
                    <a:pt x="42963" y="1087415"/>
                    <a:pt x="40640" y="1076960"/>
                  </a:cubicBezTo>
                  <a:cubicBezTo>
                    <a:pt x="36171" y="1056850"/>
                    <a:pt x="36994" y="1035543"/>
                    <a:pt x="30480" y="1016000"/>
                  </a:cubicBezTo>
                  <a:cubicBezTo>
                    <a:pt x="26619" y="1004416"/>
                    <a:pt x="16933" y="995680"/>
                    <a:pt x="10160" y="985520"/>
                  </a:cubicBezTo>
                  <a:cubicBezTo>
                    <a:pt x="6773" y="948267"/>
                    <a:pt x="0" y="911167"/>
                    <a:pt x="0" y="873760"/>
                  </a:cubicBezTo>
                  <a:cubicBezTo>
                    <a:pt x="0" y="798874"/>
                    <a:pt x="4252" y="557391"/>
                    <a:pt x="20320" y="436880"/>
                  </a:cubicBezTo>
                  <a:cubicBezTo>
                    <a:pt x="22165" y="423039"/>
                    <a:pt x="24979" y="409075"/>
                    <a:pt x="30480" y="396240"/>
                  </a:cubicBezTo>
                  <a:cubicBezTo>
                    <a:pt x="68647" y="307184"/>
                    <a:pt x="36496" y="420903"/>
                    <a:pt x="60960" y="335280"/>
                  </a:cubicBezTo>
                  <a:cubicBezTo>
                    <a:pt x="72649" y="294368"/>
                    <a:pt x="76483" y="269087"/>
                    <a:pt x="81280" y="223520"/>
                  </a:cubicBezTo>
                  <a:cubicBezTo>
                    <a:pt x="85549" y="182963"/>
                    <a:pt x="86675" y="142102"/>
                    <a:pt x="91440" y="101600"/>
                  </a:cubicBezTo>
                  <a:cubicBezTo>
                    <a:pt x="98198" y="44158"/>
                    <a:pt x="86187" y="50800"/>
                    <a:pt x="121920" y="50800"/>
                  </a:cubicBezTo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0"/>
              <a:endParaRPr lang="en-US" sz="3900" b="1">
                <a:solidFill>
                  <a:srgbClr val="000066"/>
                </a:solidFill>
                <a:cs typeface="Arial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rtl="0"/>
            <a:r>
              <a:rPr lang="fr" sz="3300"/>
              <a:t>Matériels requis pour Xpert MTB/RIF : </a:t>
            </a:r>
            <a:r>
              <a:rPr lang="en-US" sz="3300" dirty="0"/>
              <a:t/>
            </a:r>
            <a:br>
              <a:rPr lang="en-US" sz="3300" dirty="0"/>
            </a:br>
            <a:r>
              <a:rPr lang="fr" sz="3300"/>
              <a:t>Fournis par Cepheid</a:t>
            </a:r>
          </a:p>
        </p:txBody>
      </p:sp>
    </p:spTree>
    <p:extLst>
      <p:ext uri="{BB962C8B-B14F-4D97-AF65-F5344CB8AC3E}">
        <p14:creationId xmlns:p14="http://schemas.microsoft.com/office/powerpoint/2010/main" val="311153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796593"/>
              </p:ext>
            </p:extLst>
          </p:nvPr>
        </p:nvGraphicFramePr>
        <p:xfrm>
          <a:off x="663799" y="1550068"/>
          <a:ext cx="9505056" cy="1296640"/>
        </p:xfrm>
        <a:graphic>
          <a:graphicData uri="http://schemas.openxmlformats.org/drawingml/2006/table">
            <a:tbl>
              <a:tblPr firstRow="1" bandRow="1"/>
              <a:tblGrid>
                <a:gridCol w="3787729"/>
                <a:gridCol w="2902368"/>
                <a:gridCol w="2814959"/>
              </a:tblGrid>
              <a:tr h="534852">
                <a:tc>
                  <a:txBody>
                    <a:bodyPr/>
                    <a:lstStyle/>
                    <a:p>
                      <a:pPr algn="ctr" rtl="0"/>
                      <a:r>
                        <a:rPr lang="fr" sz="2200" b="1" dirty="0">
                          <a:solidFill>
                            <a:srgbClr val="002060"/>
                          </a:solidFill>
                        </a:rPr>
                        <a:t>Produit </a:t>
                      </a:r>
                      <a:r>
                        <a:rPr lang="fr" sz="2200" b="1" dirty="0" smtClean="0">
                          <a:solidFill>
                            <a:srgbClr val="002060"/>
                          </a:solidFill>
                        </a:rPr>
                        <a:t>de </a:t>
                      </a:r>
                      <a:r>
                        <a:rPr lang="fr" sz="2200" b="1" dirty="0">
                          <a:solidFill>
                            <a:srgbClr val="002060"/>
                          </a:solidFill>
                        </a:rPr>
                        <a:t>Cepheid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2200" b="1" dirty="0" smtClean="0">
                          <a:solidFill>
                            <a:srgbClr val="002060"/>
                          </a:solidFill>
                        </a:rPr>
                        <a:t>Numéro</a:t>
                      </a:r>
                      <a:r>
                        <a:rPr lang="fr" sz="2200" b="1" baseline="0" dirty="0" smtClean="0">
                          <a:solidFill>
                            <a:srgbClr val="002060"/>
                          </a:solidFill>
                        </a:rPr>
                        <a:t> de</a:t>
                      </a:r>
                      <a:r>
                        <a:rPr lang="fr" sz="2200" b="1" dirty="0" smtClean="0">
                          <a:solidFill>
                            <a:srgbClr val="002060"/>
                          </a:solidFill>
                        </a:rPr>
                        <a:t> catalogue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2200" b="1">
                          <a:solidFill>
                            <a:srgbClr val="002060"/>
                          </a:solidFill>
                        </a:rPr>
                        <a:t>Nombre de tests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</a:tr>
              <a:tr h="534852">
                <a:tc>
                  <a:txBody>
                    <a:bodyPr/>
                    <a:lstStyle/>
                    <a:p>
                      <a:pPr algn="ctr" rtl="0"/>
                      <a:r>
                        <a:rPr lang="fr" sz="2400" dirty="0" smtClean="0">
                          <a:solidFill>
                            <a:srgbClr val="002060"/>
                          </a:solidFill>
                        </a:rPr>
                        <a:t>Kit </a:t>
                      </a:r>
                      <a:r>
                        <a:rPr lang="fr" sz="2400" dirty="0">
                          <a:solidFill>
                            <a:srgbClr val="002060"/>
                          </a:solidFill>
                        </a:rPr>
                        <a:t>de calibration Xpert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2400">
                          <a:solidFill>
                            <a:srgbClr val="002060"/>
                          </a:solidFill>
                        </a:rPr>
                        <a:t>GXCALIB-100N-5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2400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79678" y="2763788"/>
            <a:ext cx="1463599" cy="645186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algn="r" rtl="0">
              <a:lnSpc>
                <a:spcPct val="80000"/>
              </a:lnSpc>
            </a:pPr>
            <a:r>
              <a:rPr lang="fr" sz="2200" i="1" dirty="0"/>
              <a:t>Logiciel, </a:t>
            </a:r>
          </a:p>
          <a:p>
            <a:pPr algn="r" rtl="0">
              <a:lnSpc>
                <a:spcPct val="80000"/>
              </a:lnSpc>
            </a:pPr>
            <a:r>
              <a:rPr lang="fr" sz="2200" i="1" dirty="0" smtClean="0"/>
              <a:t>notice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55887" y="6081921"/>
            <a:ext cx="4464496" cy="460599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algn="ctr" rtl="0"/>
            <a:r>
              <a:rPr lang="fr" sz="2400" i="1"/>
              <a:t>5 cartouches de calibration Xpert </a:t>
            </a:r>
            <a:endParaRPr lang="en-US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99335" y="4925308"/>
            <a:ext cx="3281488" cy="430768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algn="ctr" rtl="0"/>
            <a:r>
              <a:rPr lang="fr" sz="2200" i="1" dirty="0" smtClean="0"/>
              <a:t>CD vide de données</a:t>
            </a:r>
            <a:endParaRPr lang="en-US" sz="2200" i="1" dirty="0"/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43" y="3455881"/>
            <a:ext cx="1350216" cy="13312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0258" y="5336790"/>
            <a:ext cx="1682001" cy="13874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72" y="2856444"/>
            <a:ext cx="4733404" cy="3225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rtl="0"/>
            <a:r>
              <a:rPr lang="fr" sz="3300"/>
              <a:t>Matériels requis pour Xpert MTB/RIF : </a:t>
            </a:r>
            <a:r>
              <a:rPr lang="en-US" sz="3300" dirty="0"/>
              <a:t/>
            </a:r>
            <a:br>
              <a:rPr lang="en-US" sz="3300" dirty="0"/>
            </a:br>
            <a:r>
              <a:rPr lang="fr" sz="3300"/>
              <a:t>Fournis par Cepheid</a:t>
            </a:r>
          </a:p>
        </p:txBody>
      </p:sp>
    </p:spTree>
    <p:extLst>
      <p:ext uri="{BB962C8B-B14F-4D97-AF65-F5344CB8AC3E}">
        <p14:creationId xmlns:p14="http://schemas.microsoft.com/office/powerpoint/2010/main" val="37366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" dirty="0" smtClean="0"/>
              <a:t>Equipement</a:t>
            </a:r>
            <a:endParaRPr lang="fr" dirty="0"/>
          </a:p>
          <a:p>
            <a:pPr rtl="0"/>
            <a:r>
              <a:rPr lang="fr" dirty="0"/>
              <a:t>Matériels </a:t>
            </a:r>
            <a:r>
              <a:rPr lang="fr" dirty="0" smtClean="0"/>
              <a:t>de biosécurité</a:t>
            </a:r>
            <a:endParaRPr lang="fr" dirty="0"/>
          </a:p>
          <a:p>
            <a:pPr rtl="0"/>
            <a:r>
              <a:rPr lang="fr" dirty="0"/>
              <a:t>Matériels de laboratoire</a:t>
            </a:r>
          </a:p>
          <a:p>
            <a:pPr rtl="0"/>
            <a:r>
              <a:rPr lang="fr" dirty="0" smtClean="0"/>
              <a:t>Equipement </a:t>
            </a:r>
            <a:r>
              <a:rPr lang="fr" dirty="0"/>
              <a:t>de protection individuelle</a:t>
            </a:r>
          </a:p>
          <a:p>
            <a:pPr rtl="0"/>
            <a:r>
              <a:rPr lang="fr" dirty="0" smtClean="0"/>
              <a:t>Papeterie</a:t>
            </a:r>
            <a:endParaRPr lang="fr" dirty="0"/>
          </a:p>
          <a:p>
            <a:r>
              <a:rPr lang="fr" dirty="0"/>
              <a:t>Programme antivirus pour </a:t>
            </a:r>
            <a:r>
              <a:rPr lang="fr" dirty="0" smtClean="0"/>
              <a:t>l'ordinateur. </a:t>
            </a:r>
            <a:r>
              <a:rPr lang="fr" dirty="0"/>
              <a:t>La </a:t>
            </a:r>
            <a:r>
              <a:rPr lang="fr" dirty="0" smtClean="0"/>
              <a:t>sécurité d’internet type Norton est </a:t>
            </a:r>
            <a:r>
              <a:rPr lang="fr" dirty="0"/>
              <a:t>fournie pour la première année seulement ; le renouvellement est aux frais de l'utilisateur.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rtl="0"/>
            <a:r>
              <a:rPr lang="fr" sz="3600"/>
              <a:t>Matériels requis pour Xpert MTB/RIF 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fr" sz="3600"/>
              <a:t>Non fournis par Cepheid</a:t>
            </a:r>
          </a:p>
        </p:txBody>
      </p:sp>
    </p:spTree>
    <p:extLst>
      <p:ext uri="{BB962C8B-B14F-4D97-AF65-F5344CB8AC3E}">
        <p14:creationId xmlns:p14="http://schemas.microsoft.com/office/powerpoint/2010/main" val="42201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" sz="2400" dirty="0"/>
              <a:t>E</a:t>
            </a:r>
            <a:r>
              <a:rPr lang="fr" sz="2400" dirty="0" smtClean="0"/>
              <a:t>quipement</a:t>
            </a:r>
            <a:endParaRPr lang="fr" sz="2400" dirty="0"/>
          </a:p>
          <a:p>
            <a:pPr lvl="1" rtl="0">
              <a:buFont typeface="Arial" pitchFamily="34" charset="0"/>
              <a:buChar char="−"/>
            </a:pPr>
            <a:r>
              <a:rPr lang="fr" sz="2800" dirty="0"/>
              <a:t>Systèmes d'alimentation de secours, selon les besoins </a:t>
            </a:r>
            <a:r>
              <a:rPr lang="fr" sz="2800" dirty="0" smtClean="0"/>
              <a:t>(Onduleur </a:t>
            </a:r>
            <a:r>
              <a:rPr lang="fr" sz="2800" dirty="0"/>
              <a:t>et </a:t>
            </a:r>
            <a:r>
              <a:rPr lang="fr" sz="2800" dirty="0" smtClean="0"/>
              <a:t>piles, </a:t>
            </a:r>
            <a:r>
              <a:rPr lang="fr" sz="2800" dirty="0"/>
              <a:t>générateur, onduleur, parasurtenseur)</a:t>
            </a:r>
          </a:p>
          <a:p>
            <a:pPr lvl="1" rtl="0">
              <a:buFont typeface="Arial" pitchFamily="34" charset="0"/>
              <a:buChar char="−"/>
            </a:pPr>
            <a:r>
              <a:rPr lang="fr" sz="2800" dirty="0"/>
              <a:t>Imprimante et cartouches d’impression</a:t>
            </a:r>
          </a:p>
          <a:p>
            <a:pPr lvl="1" rtl="0">
              <a:buFont typeface="Arial" pitchFamily="34" charset="0"/>
              <a:buChar char="−"/>
            </a:pPr>
            <a:r>
              <a:rPr lang="fr" sz="2800" dirty="0" smtClean="0"/>
              <a:t>Minuterie</a:t>
            </a:r>
            <a:endParaRPr lang="fr" sz="2800" dirty="0"/>
          </a:p>
          <a:p>
            <a:pPr lvl="1" rtl="0">
              <a:buFont typeface="Arial" pitchFamily="34" charset="0"/>
              <a:buChar char="−"/>
            </a:pPr>
            <a:r>
              <a:rPr lang="fr" sz="2800" dirty="0"/>
              <a:t>Thermomètre</a:t>
            </a:r>
          </a:p>
          <a:p>
            <a:pPr lvl="1" rtl="0">
              <a:buFont typeface="Arial" pitchFamily="34" charset="0"/>
              <a:buChar char="−"/>
            </a:pPr>
            <a:r>
              <a:rPr lang="fr" sz="2800" dirty="0"/>
              <a:t>Vortex </a:t>
            </a:r>
            <a:r>
              <a:rPr lang="fr" sz="2800" dirty="0" smtClean="0"/>
              <a:t>(facultatif)</a:t>
            </a:r>
            <a:endParaRPr lang="fr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rtl="0"/>
            <a:r>
              <a:rPr lang="fr" sz="3600"/>
              <a:t>Matériels requis pour Xpert MTB/RIF 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fr" sz="3600"/>
              <a:t>Non fournis par Cepheid</a:t>
            </a:r>
          </a:p>
        </p:txBody>
      </p:sp>
    </p:spTree>
    <p:extLst>
      <p:ext uri="{BB962C8B-B14F-4D97-AF65-F5344CB8AC3E}">
        <p14:creationId xmlns:p14="http://schemas.microsoft.com/office/powerpoint/2010/main" val="25026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571143"/>
              </p:ext>
            </p:extLst>
          </p:nvPr>
        </p:nvGraphicFramePr>
        <p:xfrm>
          <a:off x="591791" y="1539653"/>
          <a:ext cx="9505056" cy="4856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3744416"/>
                <a:gridCol w="2808312"/>
              </a:tblGrid>
              <a:tr h="704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2200" dirty="0">
                          <a:solidFill>
                            <a:srgbClr val="002060"/>
                          </a:solidFill>
                        </a:rPr>
                        <a:t>Paramètres critiques</a:t>
                      </a:r>
                    </a:p>
                    <a:p>
                      <a:pPr rtl="0"/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" sz="2200" noProof="0" dirty="0">
                          <a:solidFill>
                            <a:srgbClr val="002060"/>
                          </a:solidFill>
                        </a:rPr>
                        <a:t>Commentaire</a:t>
                      </a:r>
                      <a:endParaRPr lang="en-US" sz="22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" sz="2200" noProof="0" dirty="0">
                          <a:solidFill>
                            <a:srgbClr val="002060"/>
                          </a:solidFill>
                        </a:rPr>
                        <a:t>Spécifications appropriées</a:t>
                      </a:r>
                      <a:endParaRPr lang="en-US" sz="22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101821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2000" dirty="0">
                          <a:solidFill>
                            <a:srgbClr val="002060"/>
                          </a:solidFill>
                        </a:rPr>
                        <a:t>Tension dans votre pays</a:t>
                      </a:r>
                    </a:p>
                    <a:p>
                      <a:pPr rtl="0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" sz="2000" noProof="0" dirty="0">
                          <a:solidFill>
                            <a:srgbClr val="002060"/>
                          </a:solidFill>
                        </a:rPr>
                        <a:t>Tension d'alimentation électrique utilitaire</a:t>
                      </a:r>
                      <a:endParaRPr lang="en-US" sz="20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" sz="2000" noProof="0">
                          <a:solidFill>
                            <a:srgbClr val="002060"/>
                          </a:solidFill>
                        </a:rPr>
                        <a:t>Dépend du pays</a:t>
                      </a:r>
                      <a:endParaRPr lang="en-US" sz="20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8218">
                <a:tc>
                  <a:txBody>
                    <a:bodyPr/>
                    <a:lstStyle/>
                    <a:p>
                      <a:pPr rtl="0"/>
                      <a:r>
                        <a:rPr lang="fr" sz="2000" dirty="0">
                          <a:solidFill>
                            <a:srgbClr val="002060"/>
                          </a:solidFill>
                        </a:rPr>
                        <a:t>Capacité </a:t>
                      </a:r>
                      <a:r>
                        <a:rPr lang="fr" sz="2000" dirty="0" smtClean="0">
                          <a:solidFill>
                            <a:srgbClr val="002060"/>
                          </a:solidFill>
                        </a:rPr>
                        <a:t>en kilovolt-ampères </a:t>
                      </a:r>
                      <a:r>
                        <a:rPr lang="fr" sz="2000" dirty="0">
                          <a:solidFill>
                            <a:srgbClr val="002060"/>
                          </a:solidFill>
                        </a:rPr>
                        <a:t>(VA)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" sz="2000" noProof="0" dirty="0">
                          <a:solidFill>
                            <a:srgbClr val="002060"/>
                          </a:solidFill>
                        </a:rPr>
                        <a:t>Dépend de la charge </a:t>
                      </a:r>
                      <a:r>
                        <a:rPr lang="fr" sz="2000" noProof="0" dirty="0" smtClean="0">
                          <a:solidFill>
                            <a:srgbClr val="002060"/>
                          </a:solidFill>
                        </a:rPr>
                        <a:t>d'équipement </a:t>
                      </a:r>
                      <a:r>
                        <a:rPr lang="fr" sz="2000" noProof="0" dirty="0">
                          <a:solidFill>
                            <a:srgbClr val="002060"/>
                          </a:solidFill>
                        </a:rPr>
                        <a:t>plus </a:t>
                      </a:r>
                      <a:r>
                        <a:rPr lang="fr" sz="2000" noProof="0" dirty="0" smtClean="0">
                          <a:solidFill>
                            <a:srgbClr val="002060"/>
                          </a:solidFill>
                        </a:rPr>
                        <a:t>20–25 </a:t>
                      </a:r>
                      <a:r>
                        <a:rPr lang="fr" sz="2000" noProof="0" dirty="0">
                          <a:solidFill>
                            <a:srgbClr val="002060"/>
                          </a:solidFill>
                        </a:rPr>
                        <a:t>% </a:t>
                      </a:r>
                      <a:endParaRPr lang="en-US" sz="20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" sz="2000" noProof="0" dirty="0">
                          <a:solidFill>
                            <a:srgbClr val="002060"/>
                          </a:solidFill>
                        </a:rPr>
                        <a:t>600 </a:t>
                      </a:r>
                      <a:r>
                        <a:rPr lang="fr" sz="2000" noProof="0" dirty="0" smtClean="0">
                          <a:solidFill>
                            <a:srgbClr val="002060"/>
                          </a:solidFill>
                        </a:rPr>
                        <a:t>VA</a:t>
                      </a:r>
                      <a:endParaRPr lang="en-US" sz="20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4920">
                <a:tc>
                  <a:txBody>
                    <a:bodyPr/>
                    <a:lstStyle/>
                    <a:p>
                      <a:pPr rtl="0"/>
                      <a:r>
                        <a:rPr lang="fr" sz="2000">
                          <a:solidFill>
                            <a:srgbClr val="002060"/>
                          </a:solidFill>
                        </a:rPr>
                        <a:t>Autonomie 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" sz="2000" noProof="0" dirty="0">
                          <a:solidFill>
                            <a:srgbClr val="002060"/>
                          </a:solidFill>
                        </a:rPr>
                        <a:t>Durée de fonctionnement pendant la panne de courant</a:t>
                      </a:r>
                      <a:endParaRPr lang="en-US" sz="20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" sz="2000" noProof="0">
                          <a:solidFill>
                            <a:srgbClr val="002060"/>
                          </a:solidFill>
                        </a:rPr>
                        <a:t>4 – 6 min</a:t>
                      </a:r>
                      <a:endParaRPr lang="en-US" sz="20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8218">
                <a:tc>
                  <a:txBody>
                    <a:bodyPr/>
                    <a:lstStyle/>
                    <a:p>
                      <a:pPr rtl="0"/>
                      <a:r>
                        <a:rPr lang="fr" sz="2000" dirty="0">
                          <a:solidFill>
                            <a:srgbClr val="002060"/>
                          </a:solidFill>
                        </a:rPr>
                        <a:t>Temps de transfert 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" sz="2000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Durée </a:t>
                      </a:r>
                      <a:r>
                        <a:rPr lang="fr" sz="20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 transfert </a:t>
                      </a:r>
                      <a:r>
                        <a:rPr lang="fr" sz="2000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 matériel à l'alimentation </a:t>
                      </a:r>
                      <a:r>
                        <a:rPr lang="fr" sz="20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 la batterie.</a:t>
                      </a:r>
                      <a:endParaRPr lang="en-US" sz="20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" sz="2000" noProof="0" dirty="0">
                          <a:solidFill>
                            <a:srgbClr val="002060"/>
                          </a:solidFill>
                        </a:rPr>
                        <a:t>0 – millisecondes</a:t>
                      </a:r>
                      <a:endParaRPr lang="en-US" sz="2000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sz="3600" dirty="0"/>
              <a:t>Matériels requis pour Xpert </a:t>
            </a:r>
            <a:r>
              <a:rPr lang="fr" sz="3600" dirty="0" smtClean="0"/>
              <a:t>MTB/RIF: Onduleur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19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" sz="2400" dirty="0"/>
              <a:t>Temps de transfert typique des générateurs automatiques de 10 à 30 sec </a:t>
            </a:r>
            <a:r>
              <a:rPr lang="fr" sz="2400" dirty="0" smtClean="0"/>
              <a:t>(onduleur est </a:t>
            </a:r>
            <a:r>
              <a:rPr lang="fr" sz="2400" dirty="0"/>
              <a:t>toujours nécessaire)</a:t>
            </a:r>
          </a:p>
          <a:p>
            <a:pPr rtl="0"/>
            <a:endParaRPr lang="en-US" sz="2400" dirty="0"/>
          </a:p>
          <a:p>
            <a:r>
              <a:rPr lang="fr" sz="2400" dirty="0" smtClean="0"/>
              <a:t>Peuvent </a:t>
            </a:r>
            <a:r>
              <a:rPr lang="fr" sz="2400" dirty="0"/>
              <a:t>être relativement peu </a:t>
            </a:r>
            <a:r>
              <a:rPr lang="fr" sz="2400" dirty="0" smtClean="0"/>
              <a:t>coûteux pour l’achat </a:t>
            </a:r>
            <a:r>
              <a:rPr lang="fr" sz="2400" dirty="0"/>
              <a:t>et </a:t>
            </a:r>
            <a:r>
              <a:rPr lang="fr" sz="2400" dirty="0" smtClean="0"/>
              <a:t>le fonctionnement</a:t>
            </a:r>
            <a:endParaRPr lang="en-US" sz="2400" dirty="0"/>
          </a:p>
          <a:p>
            <a:r>
              <a:rPr lang="fr" sz="2400" dirty="0"/>
              <a:t>Besoin </a:t>
            </a:r>
            <a:r>
              <a:rPr lang="fr" sz="2400" dirty="0" smtClean="0"/>
              <a:t>pour le </a:t>
            </a:r>
            <a:r>
              <a:rPr lang="fr" sz="2400" dirty="0"/>
              <a:t>stockage </a:t>
            </a:r>
            <a:r>
              <a:rPr lang="fr" sz="2400" dirty="0" smtClean="0"/>
              <a:t>et </a:t>
            </a:r>
            <a:r>
              <a:rPr lang="fr" sz="2400" dirty="0"/>
              <a:t>l</a:t>
            </a:r>
            <a:r>
              <a:rPr lang="fr" sz="2400" dirty="0" smtClean="0"/>
              <a:t>'entretien de </a:t>
            </a:r>
            <a:r>
              <a:rPr lang="fr" sz="2400" dirty="0"/>
              <a:t>carburant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sz="3600"/>
              <a:t>Matériels requis pour Xpert MTB/RIF :  Générateur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08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" sz="2400" dirty="0"/>
              <a:t>Convertit le bas voltage en haut voltage</a:t>
            </a:r>
          </a:p>
          <a:p>
            <a:pPr rtl="0"/>
            <a:endParaRPr lang="en-US" sz="2400" dirty="0"/>
          </a:p>
          <a:p>
            <a:pPr rtl="0"/>
            <a:r>
              <a:rPr lang="fr" sz="2400" dirty="0"/>
              <a:t>Peut fonctionner sur batteries de voiture</a:t>
            </a:r>
          </a:p>
          <a:p>
            <a:pPr rtl="0"/>
            <a:endParaRPr lang="en-US" sz="2400" dirty="0"/>
          </a:p>
          <a:p>
            <a:pPr rtl="0"/>
            <a:r>
              <a:rPr lang="fr" sz="2400" dirty="0"/>
              <a:t>Durée de fonctionnement 2 – 12 heures (selon la capacité </a:t>
            </a:r>
            <a:r>
              <a:rPr lang="fr" sz="2400" dirty="0" smtClean="0"/>
              <a:t>de </a:t>
            </a:r>
            <a:r>
              <a:rPr lang="fr" sz="2400" dirty="0"/>
              <a:t>réserve des piles et de la charge </a:t>
            </a:r>
            <a:r>
              <a:rPr lang="fr" sz="2400" dirty="0" smtClean="0"/>
              <a:t>d'équipement</a:t>
            </a:r>
            <a:r>
              <a:rPr lang="fr" sz="2400" dirty="0"/>
              <a:t>)</a:t>
            </a:r>
          </a:p>
          <a:p>
            <a:pPr rtl="0"/>
            <a:endParaRPr lang="en-US" sz="2400" dirty="0"/>
          </a:p>
          <a:p>
            <a:pPr rtl="0"/>
            <a:r>
              <a:rPr lang="fr" sz="2400" dirty="0"/>
              <a:t>Temps de transfert peut être inférieur à 4 millisecondes </a:t>
            </a:r>
            <a:r>
              <a:rPr lang="fr" sz="2400" dirty="0" smtClean="0"/>
              <a:t>(l’onduleur </a:t>
            </a:r>
            <a:r>
              <a:rPr lang="fr" sz="2400" dirty="0"/>
              <a:t>peut toujours être nécessaire)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sz="3600"/>
              <a:t>Matériels requis pour Xpert MTB/RIF :  Onduleur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28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>
              <a:spcBef>
                <a:spcPts val="1198"/>
              </a:spcBef>
            </a:pPr>
            <a:r>
              <a:rPr lang="fr" sz="2400" dirty="0"/>
              <a:t>Protège les appareils, y compris les </a:t>
            </a:r>
            <a:r>
              <a:rPr lang="fr" sz="2400" dirty="0" smtClean="0"/>
              <a:t>onduleurs, </a:t>
            </a:r>
            <a:r>
              <a:rPr lang="fr" sz="2400" dirty="0"/>
              <a:t>contre les surtensions et les </a:t>
            </a:r>
            <a:r>
              <a:rPr lang="fr" sz="2400" dirty="0" smtClean="0"/>
              <a:t>pics (ou surtensions)</a:t>
            </a:r>
            <a:endParaRPr lang="fr" sz="2400" dirty="0"/>
          </a:p>
          <a:p>
            <a:pPr rtl="0">
              <a:spcBef>
                <a:spcPts val="1198"/>
              </a:spcBef>
            </a:pPr>
            <a:r>
              <a:rPr lang="fr" sz="2400" dirty="0"/>
              <a:t>Une </a:t>
            </a:r>
            <a:r>
              <a:rPr lang="fr" sz="2400" dirty="0" smtClean="0"/>
              <a:t>surtension/pic ou </a:t>
            </a:r>
            <a:r>
              <a:rPr lang="fr" sz="2400" dirty="0"/>
              <a:t>une variation transitoire </a:t>
            </a:r>
            <a:r>
              <a:rPr lang="fr" sz="2400" dirty="0" smtClean="0"/>
              <a:t>rest une </a:t>
            </a:r>
            <a:r>
              <a:rPr lang="fr" sz="2400" dirty="0"/>
              <a:t>augmentation </a:t>
            </a:r>
            <a:r>
              <a:rPr lang="fr" sz="2400" dirty="0" smtClean="0"/>
              <a:t>significative de </a:t>
            </a:r>
            <a:r>
              <a:rPr lang="fr" sz="2400" dirty="0"/>
              <a:t>la tension au-dessus du niveau </a:t>
            </a:r>
            <a:r>
              <a:rPr lang="fr" sz="2400" dirty="0" smtClean="0"/>
              <a:t>désigné dans un flux </a:t>
            </a:r>
            <a:r>
              <a:rPr lang="fr" sz="2400" dirty="0"/>
              <a:t>d'électricité.</a:t>
            </a:r>
          </a:p>
          <a:p>
            <a:pPr rtl="0">
              <a:spcBef>
                <a:spcPts val="1198"/>
              </a:spcBef>
            </a:pPr>
            <a:r>
              <a:rPr lang="fr" sz="2400" dirty="0"/>
              <a:t>Même si </a:t>
            </a:r>
            <a:r>
              <a:rPr lang="fr" sz="2400" dirty="0" smtClean="0"/>
              <a:t>l’augmentation de tension ne romp pas immédiatement votre machine, elle peut mettre une pression supplémentaire sur les composants qui engendre </a:t>
            </a:r>
            <a:r>
              <a:rPr lang="fr" sz="2400" dirty="0"/>
              <a:t>l'usure au fil du temps.</a:t>
            </a:r>
          </a:p>
          <a:p>
            <a:pPr rtl="0">
              <a:spcBef>
                <a:spcPts val="1198"/>
              </a:spcBef>
            </a:pPr>
            <a:r>
              <a:rPr lang="fr" sz="2400" dirty="0"/>
              <a:t>Ne pas remplacer </a:t>
            </a:r>
            <a:r>
              <a:rPr lang="fr" sz="2400" dirty="0" smtClean="0"/>
              <a:t>l’onduleur</a:t>
            </a:r>
            <a:endParaRPr lang="f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sz="3600"/>
              <a:t>Matériels requis pour Xpert MTB/RIF 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fr" sz="3600"/>
              <a:t>Parasurtenseur</a:t>
            </a:r>
          </a:p>
        </p:txBody>
      </p:sp>
    </p:spTree>
    <p:extLst>
      <p:ext uri="{BB962C8B-B14F-4D97-AF65-F5344CB8AC3E}">
        <p14:creationId xmlns:p14="http://schemas.microsoft.com/office/powerpoint/2010/main" val="19720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" sz="2400" dirty="0"/>
              <a:t>Matériels </a:t>
            </a:r>
            <a:r>
              <a:rPr lang="fr" sz="2400" dirty="0" smtClean="0"/>
              <a:t>de biosécurité</a:t>
            </a:r>
            <a:endParaRPr lang="fr" sz="2400" dirty="0"/>
          </a:p>
          <a:p>
            <a:pPr lvl="1" rtl="0">
              <a:buFont typeface="Arial" pitchFamily="34" charset="0"/>
              <a:buChar char="−"/>
            </a:pPr>
            <a:r>
              <a:rPr lang="fr" sz="2400" dirty="0"/>
              <a:t>Sacs pour matériels contaminés</a:t>
            </a:r>
            <a:endParaRPr lang="nl-NL" sz="2400" dirty="0"/>
          </a:p>
          <a:p>
            <a:pPr lvl="1" rtl="0">
              <a:buFont typeface="Arial" pitchFamily="34" charset="0"/>
              <a:buChar char="−"/>
            </a:pPr>
            <a:r>
              <a:rPr lang="fr" sz="2400" dirty="0"/>
              <a:t>Désinfectant tuberculocide (phénoliques, </a:t>
            </a:r>
            <a:r>
              <a:rPr lang="fr" sz="2400" dirty="0" smtClean="0"/>
              <a:t>Solution de Javel</a:t>
            </a:r>
            <a:r>
              <a:rPr lang="fr" sz="2400" dirty="0"/>
              <a:t>, alcool à 70 %, etc.).</a:t>
            </a:r>
          </a:p>
          <a:p>
            <a:pPr lvl="1" rtl="0">
              <a:buFont typeface="Arial" pitchFamily="34" charset="0"/>
              <a:buChar char="−"/>
            </a:pPr>
            <a:r>
              <a:rPr lang="en-GB" sz="2400" dirty="0" smtClean="0"/>
              <a:t>D</a:t>
            </a:r>
            <a:r>
              <a:rPr lang="fr" sz="2400" dirty="0" smtClean="0"/>
              <a:t>isposer des containers (pour des </a:t>
            </a:r>
            <a:r>
              <a:rPr lang="fr" sz="2400" dirty="0"/>
              <a:t>pipettes, </a:t>
            </a:r>
            <a:r>
              <a:rPr lang="fr" sz="2400" dirty="0" smtClean="0"/>
              <a:t>crachoirs </a:t>
            </a:r>
            <a:r>
              <a:rPr lang="fr" sz="2400" dirty="0"/>
              <a:t>et </a:t>
            </a:r>
            <a:r>
              <a:rPr lang="fr" sz="2400" dirty="0" smtClean="0"/>
              <a:t>cartouches </a:t>
            </a:r>
            <a:r>
              <a:rPr lang="fr" sz="2400" dirty="0"/>
              <a:t>usées)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sz="3600"/>
              <a:t>Matériels requis pour Xpert MTB/RIF 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fr" sz="3600"/>
              <a:t>Non fournis par Cepheid</a:t>
            </a:r>
          </a:p>
        </p:txBody>
      </p:sp>
    </p:spTree>
    <p:extLst>
      <p:ext uri="{BB962C8B-B14F-4D97-AF65-F5344CB8AC3E}">
        <p14:creationId xmlns:p14="http://schemas.microsoft.com/office/powerpoint/2010/main" val="15190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" sz="2400" dirty="0"/>
              <a:t>Matériels de laboratoire</a:t>
            </a:r>
            <a:endParaRPr lang="nl-NL" sz="2400" dirty="0"/>
          </a:p>
          <a:p>
            <a:pPr lvl="1" rtl="0">
              <a:buFont typeface="Arial" pitchFamily="34" charset="0"/>
              <a:buChar char="−"/>
            </a:pPr>
            <a:r>
              <a:rPr lang="fr" sz="2400" dirty="0"/>
              <a:t>Récipients à échantillons</a:t>
            </a:r>
          </a:p>
          <a:p>
            <a:pPr lvl="1" rtl="0">
              <a:buFont typeface="Arial" pitchFamily="34" charset="0"/>
              <a:buChar char="−"/>
            </a:pPr>
            <a:r>
              <a:rPr lang="fr" sz="2400" dirty="0"/>
              <a:t>Pipettes de transfert supplémentaires </a:t>
            </a:r>
            <a:r>
              <a:rPr lang="fr" sz="2400" dirty="0" smtClean="0"/>
              <a:t>(facultatif)</a:t>
            </a:r>
            <a:endParaRPr lang="fr" sz="2400" dirty="0"/>
          </a:p>
          <a:p>
            <a:pPr lvl="1" rtl="0">
              <a:buFont typeface="Arial" pitchFamily="34" charset="0"/>
              <a:buChar char="−"/>
            </a:pPr>
            <a:r>
              <a:rPr lang="fr" sz="2400" dirty="0"/>
              <a:t>Serviettes en papier (pour le nettoyage des tables et des surfaces extérieures des équipements)</a:t>
            </a:r>
          </a:p>
          <a:p>
            <a:pPr lvl="1">
              <a:buFont typeface="Arial" pitchFamily="34" charset="0"/>
              <a:buChar char="−"/>
            </a:pPr>
            <a:r>
              <a:rPr lang="fr" sz="2400" dirty="0" smtClean="0"/>
              <a:t>Papier tissus doux (</a:t>
            </a:r>
            <a:r>
              <a:rPr lang="fr" sz="2400" dirty="0"/>
              <a:t>pour le nettoyage </a:t>
            </a:r>
            <a:r>
              <a:rPr lang="fr" sz="2400" dirty="0" smtClean="0"/>
              <a:t>de cartouches et de piston). </a:t>
            </a:r>
            <a:endParaRPr lang="fr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sz="3600"/>
              <a:t>Matériels requis pour Xpert MTB/RIF 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fr" sz="3600"/>
              <a:t>Non fournis par Cepheid</a:t>
            </a:r>
          </a:p>
        </p:txBody>
      </p:sp>
    </p:spTree>
    <p:extLst>
      <p:ext uri="{BB962C8B-B14F-4D97-AF65-F5344CB8AC3E}">
        <p14:creationId xmlns:p14="http://schemas.microsoft.com/office/powerpoint/2010/main" val="6386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124796" indent="0" rtl="0">
              <a:buNone/>
            </a:pPr>
            <a:r>
              <a:rPr lang="fr" dirty="0"/>
              <a:t>À la fin de ce module, vous serez en mesure de :</a:t>
            </a:r>
          </a:p>
          <a:p>
            <a:pPr rtl="0"/>
            <a:r>
              <a:rPr lang="fr" dirty="0"/>
              <a:t>Indiquer tous les matériels requis pour le meilleur fonctionnement de Xpert MTB/RIF</a:t>
            </a:r>
          </a:p>
          <a:p>
            <a:pPr rtl="0"/>
            <a:r>
              <a:rPr lang="fr" dirty="0"/>
              <a:t>Décrire le processus de commande</a:t>
            </a:r>
          </a:p>
          <a:p>
            <a:pPr rtl="0"/>
            <a:r>
              <a:rPr lang="fr" dirty="0"/>
              <a:t>Expliquer l'utilisation et l'importance du registre d'inventaire pour gérer un stock adéquat</a:t>
            </a:r>
          </a:p>
          <a:p>
            <a:pPr rtl="0"/>
            <a:r>
              <a:rPr lang="fr" dirty="0"/>
              <a:t>Calculer les matériels nécessaires selon le nombre de tests effectués pendant une période donnée</a:t>
            </a:r>
          </a:p>
          <a:p>
            <a:pPr rtl="0"/>
            <a:r>
              <a:rPr lang="fr" dirty="0"/>
              <a:t>Expliquer les exigences en matière de stockage et de durée de validité des </a:t>
            </a:r>
            <a:r>
              <a:rPr lang="fr" dirty="0" smtClean="0"/>
              <a:t>kits </a:t>
            </a:r>
            <a:r>
              <a:rPr lang="fr" dirty="0"/>
              <a:t>Xpert MTB/RIF et d'autres matériels </a:t>
            </a:r>
          </a:p>
          <a:p>
            <a:pPr rtl="0"/>
            <a:endParaRPr lang="fr-FR" dirty="0"/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 eaLnBrk="1" hangingPunct="1">
              <a:defRPr/>
            </a:pPr>
            <a:r>
              <a:rPr lang="fr" sz="4400"/>
              <a:t>Objectifs d’apprentissage</a:t>
            </a:r>
            <a:endParaRPr lang="en-US" sz="4400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rtlCol="0" anchor="ctr"/>
          <a:lstStyle/>
          <a:p>
            <a:pPr algn="ctr" defTabSz="1041632" rtl="0"/>
            <a:endParaRPr lang="en-US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" sz="2400" dirty="0"/>
              <a:t>Équipement de protection individuelle</a:t>
            </a:r>
          </a:p>
          <a:p>
            <a:pPr lvl="1" rtl="0">
              <a:buFont typeface="Arial" pitchFamily="34" charset="0"/>
              <a:buChar char="−"/>
            </a:pPr>
            <a:r>
              <a:rPr lang="fr" sz="2400" dirty="0"/>
              <a:t>Blouses de laboratoire</a:t>
            </a:r>
          </a:p>
          <a:p>
            <a:pPr lvl="1" rtl="0">
              <a:buFont typeface="Arial" pitchFamily="34" charset="0"/>
              <a:buChar char="−"/>
            </a:pPr>
            <a:r>
              <a:rPr lang="fr" sz="2400" dirty="0"/>
              <a:t>Gants</a:t>
            </a:r>
          </a:p>
          <a:p>
            <a:pPr lvl="1" rtl="0">
              <a:buFont typeface="Arial" pitchFamily="34" charset="0"/>
              <a:buChar char="−"/>
            </a:pPr>
            <a:r>
              <a:rPr lang="fr" sz="2400" dirty="0"/>
              <a:t>Masques respiratoires </a:t>
            </a:r>
            <a:r>
              <a:rPr lang="fr" sz="2400" dirty="0" smtClean="0"/>
              <a:t>(facultatif)</a:t>
            </a:r>
            <a:endParaRPr lang="fr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sz="3600"/>
              <a:t>Matériels requis pour Xpert MTB/RIF 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fr" sz="3600"/>
              <a:t>Non fournis par Cepheid</a:t>
            </a:r>
          </a:p>
        </p:txBody>
      </p:sp>
      <p:pic>
        <p:nvPicPr>
          <p:cNvPr id="5" name="Picture 2" descr="http://tsgroupuae.com/en/wp-content/uploads/2011/12/lab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293" y="1789033"/>
            <a:ext cx="1869201" cy="247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5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" sz="2400" dirty="0"/>
              <a:t>P</a:t>
            </a:r>
            <a:r>
              <a:rPr lang="fr" sz="2400" dirty="0" smtClean="0"/>
              <a:t>apeterie</a:t>
            </a:r>
            <a:endParaRPr lang="fr" sz="2400" dirty="0"/>
          </a:p>
          <a:p>
            <a:pPr lvl="1" rtl="0">
              <a:buFont typeface="Arial" pitchFamily="34" charset="0"/>
              <a:buChar char="−"/>
            </a:pPr>
            <a:r>
              <a:rPr lang="fr" sz="2400" dirty="0"/>
              <a:t>Registres de laboratoire et formulaires de demande/rapport</a:t>
            </a:r>
            <a:endParaRPr lang="nl-NL" sz="2400" dirty="0"/>
          </a:p>
          <a:p>
            <a:pPr lvl="1" rtl="0">
              <a:buFont typeface="Arial" pitchFamily="34" charset="0"/>
              <a:buChar char="−"/>
            </a:pPr>
            <a:r>
              <a:rPr lang="fr" sz="2400" dirty="0"/>
              <a:t>Papier d'impression</a:t>
            </a:r>
          </a:p>
          <a:p>
            <a:pPr lvl="1" rtl="0">
              <a:buFont typeface="Arial" pitchFamily="34" charset="0"/>
              <a:buChar char="−"/>
            </a:pPr>
            <a:r>
              <a:rPr lang="fr" sz="2400" dirty="0"/>
              <a:t>Marqueurs permanents</a:t>
            </a:r>
          </a:p>
          <a:p>
            <a:pPr lvl="1" rtl="0">
              <a:buFont typeface="Arial" pitchFamily="34" charset="0"/>
              <a:buChar char="−"/>
            </a:pPr>
            <a:r>
              <a:rPr lang="fr" sz="2400" dirty="0"/>
              <a:t>Stylos à encre (rouge et bleue ou noire)</a:t>
            </a:r>
          </a:p>
          <a:p>
            <a:pPr lvl="1" rtl="0">
              <a:buFont typeface="Arial" pitchFamily="34" charset="0"/>
              <a:buChar char="−"/>
            </a:pPr>
            <a:r>
              <a:rPr lang="fr" sz="2400" dirty="0"/>
              <a:t>Autocollants d'inscription </a:t>
            </a:r>
            <a:r>
              <a:rPr lang="fr" sz="2400" dirty="0" smtClean="0"/>
              <a:t>(facultatif)</a:t>
            </a:r>
            <a:endParaRPr lang="fr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sz="3600"/>
              <a:t>Matériels requis pour Xpert MTB/RIF 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fr" sz="3600"/>
              <a:t>Non fournis par Cepheid</a:t>
            </a:r>
          </a:p>
        </p:txBody>
      </p:sp>
    </p:spTree>
    <p:extLst>
      <p:ext uri="{BB962C8B-B14F-4D97-AF65-F5344CB8AC3E}">
        <p14:creationId xmlns:p14="http://schemas.microsoft.com/office/powerpoint/2010/main" val="10972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" sz="2400" dirty="0" smtClean="0">
                <a:solidFill>
                  <a:schemeClr val="accent5"/>
                </a:solidFill>
              </a:rPr>
              <a:t>Il est de bonne </a:t>
            </a:r>
            <a:r>
              <a:rPr lang="fr" sz="2400" dirty="0">
                <a:solidFill>
                  <a:schemeClr val="accent5"/>
                </a:solidFill>
              </a:rPr>
              <a:t>pratique de laboratoire </a:t>
            </a:r>
            <a:r>
              <a:rPr lang="fr" sz="2400" dirty="0" smtClean="0">
                <a:solidFill>
                  <a:schemeClr val="accent5"/>
                </a:solidFill>
              </a:rPr>
              <a:t>d’avoir une personne désignée pour la gestion de stock qui effectuera les activités suivantes:</a:t>
            </a:r>
            <a:endParaRPr lang="en-US" sz="2400" dirty="0">
              <a:solidFill>
                <a:schemeClr val="accent5"/>
              </a:solidFill>
            </a:endParaRP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sz="2400" dirty="0"/>
              <a:t>Effectuer un « comptage </a:t>
            </a:r>
            <a:r>
              <a:rPr lang="fr" sz="2400" dirty="0" smtClean="0"/>
              <a:t>de stock </a:t>
            </a:r>
            <a:r>
              <a:rPr lang="fr" sz="2400" dirty="0"/>
              <a:t>»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sz="2400" dirty="0"/>
              <a:t>Tenir un registre d'inventaire précis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sz="2400" dirty="0"/>
              <a:t>Déterminer la quantité à commander afin d'éviter les ruptures de stock et l’expiration des cartouches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sz="2400" dirty="0"/>
              <a:t>Passer </a:t>
            </a:r>
            <a:r>
              <a:rPr lang="fr" sz="2400" dirty="0" smtClean="0"/>
              <a:t>des </a:t>
            </a:r>
            <a:r>
              <a:rPr lang="fr" sz="2400" dirty="0"/>
              <a:t>commandes </a:t>
            </a:r>
            <a:r>
              <a:rPr lang="fr" sz="2400" dirty="0" smtClean="0"/>
              <a:t>correctement</a:t>
            </a:r>
            <a:endParaRPr lang="fr" sz="2400" dirty="0"/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sz="2400" dirty="0"/>
              <a:t>Inspecter et vérifier d</a:t>
            </a:r>
            <a:r>
              <a:rPr lang="fr" sz="2400" dirty="0" smtClean="0"/>
              <a:t>es produits </a:t>
            </a:r>
            <a:r>
              <a:rPr lang="fr" sz="2400" dirty="0"/>
              <a:t>reçus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sz="2400" dirty="0"/>
              <a:t>Assurer le bon entreposage </a:t>
            </a:r>
            <a:r>
              <a:rPr lang="fr" sz="2400" dirty="0" smtClean="0"/>
              <a:t>de stock</a:t>
            </a:r>
            <a:endParaRPr lang="fr" sz="2400" dirty="0"/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  <a:buClr>
                <a:schemeClr val="hlink"/>
              </a:buClr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/>
              <a:t>La gestion </a:t>
            </a:r>
            <a:r>
              <a:rPr lang="fr" dirty="0" smtClean="0"/>
              <a:t>de stock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" sz="2600" dirty="0"/>
              <a:t>La date et la quantité commandée</a:t>
            </a:r>
            <a:endParaRPr lang="nl-NL" sz="2600" dirty="0"/>
          </a:p>
          <a:p>
            <a:pPr lvl="0" rtl="0"/>
            <a:r>
              <a:rPr lang="fr" sz="2600" dirty="0"/>
              <a:t>La date de </a:t>
            </a:r>
            <a:r>
              <a:rPr lang="fr" sz="2600" dirty="0" smtClean="0"/>
              <a:t>réception d'article</a:t>
            </a:r>
            <a:endParaRPr lang="en-US" sz="2600" dirty="0"/>
          </a:p>
          <a:p>
            <a:pPr lvl="0" rtl="0"/>
            <a:r>
              <a:rPr lang="fr" sz="2600" dirty="0"/>
              <a:t>La quantité reçue</a:t>
            </a:r>
          </a:p>
          <a:p>
            <a:pPr lvl="0" rtl="0"/>
            <a:r>
              <a:rPr lang="fr" sz="2600" dirty="0"/>
              <a:t>Le numéro de lot</a:t>
            </a:r>
            <a:endParaRPr lang="en-US" sz="2600" dirty="0"/>
          </a:p>
          <a:p>
            <a:pPr lvl="0" rtl="0"/>
            <a:r>
              <a:rPr lang="fr" sz="2600" dirty="0"/>
              <a:t>La date d’expiration</a:t>
            </a:r>
            <a:endParaRPr lang="en-US" sz="2600" dirty="0"/>
          </a:p>
          <a:p>
            <a:pPr lvl="0" rtl="0"/>
            <a:r>
              <a:rPr lang="fr" sz="2600" dirty="0"/>
              <a:t>La quantité d’articles utilisés</a:t>
            </a:r>
            <a:endParaRPr lang="en-US" sz="2600" dirty="0"/>
          </a:p>
          <a:p>
            <a:pPr lvl="0" rtl="0"/>
            <a:r>
              <a:rPr lang="fr" sz="2600" dirty="0"/>
              <a:t>Le reste d'articles en stock</a:t>
            </a:r>
          </a:p>
          <a:p>
            <a:pPr rtl="0">
              <a:buNone/>
            </a:pP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102"/>
            <a:ext cx="10154206" cy="1014325"/>
          </a:xfrm>
        </p:spPr>
        <p:txBody>
          <a:bodyPr rtlCol="0">
            <a:normAutofit fontScale="90000"/>
          </a:bodyPr>
          <a:lstStyle/>
          <a:p>
            <a:pPr rtl="0"/>
            <a:r>
              <a:rPr lang="fr" dirty="0"/>
              <a:t>R</a:t>
            </a:r>
            <a:r>
              <a:rPr lang="fr" dirty="0" smtClean="0"/>
              <a:t>egistre </a:t>
            </a:r>
            <a:r>
              <a:rPr lang="fr" dirty="0"/>
              <a:t>d'inventaire : données requises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dirty="0"/>
              <a:t>Regitre </a:t>
            </a:r>
            <a:r>
              <a:rPr lang="fr" dirty="0" smtClean="0">
                <a:solidFill>
                  <a:srgbClr val="002060"/>
                </a:solidFill>
              </a:rPr>
              <a:t>d'inventaire</a:t>
            </a:r>
            <a:r>
              <a:rPr lang="fr" dirty="0" smtClean="0"/>
              <a:t>: Exemple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315685"/>
              </p:ext>
            </p:extLst>
          </p:nvPr>
        </p:nvGraphicFramePr>
        <p:xfrm>
          <a:off x="807816" y="2869908"/>
          <a:ext cx="9433048" cy="2987444"/>
        </p:xfrm>
        <a:graphic>
          <a:graphicData uri="http://schemas.openxmlformats.org/drawingml/2006/table">
            <a:tbl>
              <a:tblPr firstRow="1" bandRow="1"/>
              <a:tblGrid>
                <a:gridCol w="1179131"/>
                <a:gridCol w="1179131"/>
                <a:gridCol w="1179131"/>
                <a:gridCol w="1047481"/>
                <a:gridCol w="1031749"/>
                <a:gridCol w="1008112"/>
                <a:gridCol w="1296144"/>
                <a:gridCol w="1512169"/>
              </a:tblGrid>
              <a:tr h="586513">
                <a:tc gridSpan="2">
                  <a:txBody>
                    <a:bodyPr/>
                    <a:lstStyle/>
                    <a:p>
                      <a:pPr algn="ctr" rtl="0"/>
                      <a:r>
                        <a:rPr lang="fr" sz="2000" b="1" dirty="0" smtClean="0">
                          <a:solidFill>
                            <a:srgbClr val="002060"/>
                          </a:solidFill>
                        </a:rPr>
                        <a:t>Nombre </a:t>
                      </a:r>
                      <a:r>
                        <a:rPr lang="fr" sz="2000" b="1" dirty="0">
                          <a:solidFill>
                            <a:srgbClr val="002060"/>
                          </a:solidFill>
                        </a:rPr>
                        <a:t>physique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fr" sz="2000" b="1" dirty="0">
                          <a:solidFill>
                            <a:srgbClr val="002060"/>
                          </a:solidFill>
                        </a:rPr>
                        <a:t>Demandé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fr" sz="2000" b="1" dirty="0">
                          <a:solidFill>
                            <a:srgbClr val="002060"/>
                          </a:solidFill>
                        </a:rPr>
                        <a:t>Reçu 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fr" sz="2000" b="1" dirty="0" smtClean="0">
                          <a:solidFill>
                            <a:srgbClr val="002060"/>
                          </a:solidFill>
                        </a:rPr>
                        <a:t>En </a:t>
                      </a:r>
                      <a:r>
                        <a:rPr lang="fr" sz="2000" b="1" dirty="0">
                          <a:solidFill>
                            <a:srgbClr val="002060"/>
                          </a:solidFill>
                        </a:rPr>
                        <a:t>stock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fr" sz="2000" b="1" dirty="0">
                          <a:solidFill>
                            <a:srgbClr val="002060"/>
                          </a:solidFill>
                        </a:rPr>
                        <a:t>Signature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8602">
                <a:tc>
                  <a:txBody>
                    <a:bodyPr/>
                    <a:lstStyle/>
                    <a:p>
                      <a:pPr rtl="0"/>
                      <a:r>
                        <a:rPr lang="fr" sz="1800" dirty="0">
                          <a:solidFill>
                            <a:srgbClr val="002060"/>
                          </a:solidFill>
                        </a:rPr>
                        <a:t>Unités (n°)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" sz="1800">
                          <a:solidFill>
                            <a:srgbClr val="002060"/>
                          </a:solidFill>
                        </a:rPr>
                        <a:t>Date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" sz="1800">
                          <a:solidFill>
                            <a:srgbClr val="002060"/>
                          </a:solidFill>
                        </a:rPr>
                        <a:t>Unités (n°)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" sz="1800">
                          <a:solidFill>
                            <a:srgbClr val="002060"/>
                          </a:solidFill>
                        </a:rPr>
                        <a:t>Date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" sz="1800">
                          <a:solidFill>
                            <a:srgbClr val="002060"/>
                          </a:solidFill>
                        </a:rPr>
                        <a:t>Unités (n°)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" sz="1800">
                          <a:solidFill>
                            <a:srgbClr val="002060"/>
                          </a:solidFill>
                        </a:rPr>
                        <a:t>Date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</a:tr>
              <a:tr h="548916">
                <a:tc>
                  <a:txBody>
                    <a:bodyPr/>
                    <a:lstStyle/>
                    <a:p>
                      <a:pPr rtl="0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916">
                <a:tc>
                  <a:txBody>
                    <a:bodyPr/>
                    <a:lstStyle/>
                    <a:p>
                      <a:pPr rtl="0"/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916">
                <a:tc>
                  <a:txBody>
                    <a:bodyPr/>
                    <a:lstStyle/>
                    <a:p>
                      <a:pPr rtl="0"/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23577" y="1748553"/>
            <a:ext cx="9330343" cy="460599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r>
              <a:rPr lang="fr" sz="2400" dirty="0"/>
              <a:t>Nom </a:t>
            </a:r>
            <a:r>
              <a:rPr lang="fr" sz="2400" dirty="0" smtClean="0"/>
              <a:t>d'article</a:t>
            </a:r>
            <a:r>
              <a:rPr lang="fr" sz="2400" dirty="0"/>
              <a:t>: </a:t>
            </a:r>
            <a:r>
              <a:rPr lang="fr" sz="2400" dirty="0" smtClean="0"/>
              <a:t>________________Unité</a:t>
            </a:r>
            <a:r>
              <a:rPr lang="fr" sz="2400" dirty="0"/>
              <a:t>: ________________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47845" y="1131741"/>
            <a:ext cx="4424466" cy="40791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1632" rtl="0"/>
            <a:endParaRPr lang="en-US" dirty="0"/>
          </a:p>
        </p:txBody>
      </p:sp>
      <p:sp>
        <p:nvSpPr>
          <p:cNvPr id="7" name="TextBox 9"/>
          <p:cNvSpPr txBox="1"/>
          <p:nvPr/>
        </p:nvSpPr>
        <p:spPr>
          <a:xfrm>
            <a:off x="723578" y="1135701"/>
            <a:ext cx="4980781" cy="399990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rtl="0">
              <a:defRPr/>
            </a:pPr>
            <a:r>
              <a:rPr lang="fr" sz="2000" i="1" dirty="0">
                <a:solidFill>
                  <a:schemeClr val="bg1"/>
                </a:solidFill>
              </a:rPr>
              <a:t>À être personnalisé par chaque pays</a:t>
            </a:r>
          </a:p>
        </p:txBody>
      </p:sp>
      <p:pic>
        <p:nvPicPr>
          <p:cNvPr id="8" name="Picture 4" descr="MCj023901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5" y="737278"/>
            <a:ext cx="738938" cy="90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0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 eaLnBrk="1" hangingPunct="1"/>
            <a:r>
              <a:rPr lang="fr" dirty="0"/>
              <a:t>Qu'est-ce que </a:t>
            </a:r>
            <a:r>
              <a:rPr lang="fr" dirty="0" smtClean="0"/>
              <a:t>c’est </a:t>
            </a:r>
            <a:r>
              <a:rPr lang="fr" dirty="0"/>
              <a:t>? </a:t>
            </a:r>
            <a:r>
              <a:rPr lang="fr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" dirty="0"/>
              <a:t> Comptage physique de chaque </a:t>
            </a:r>
            <a:r>
              <a:rPr lang="fr" dirty="0" smtClean="0"/>
              <a:t>article </a:t>
            </a:r>
            <a:r>
              <a:rPr lang="fr" dirty="0"/>
              <a:t>en stock</a:t>
            </a:r>
          </a:p>
          <a:p>
            <a:pPr rtl="0" eaLnBrk="1" hangingPunct="1"/>
            <a:r>
              <a:rPr lang="fr" dirty="0"/>
              <a:t>Quand est-il fait ?</a:t>
            </a:r>
            <a:r>
              <a:rPr lang="fr" dirty="0">
                <a:solidFill>
                  <a:srgbClr val="FF0000"/>
                </a:solidFill>
                <a:sym typeface="Wingdings" pitchFamily="2" charset="2"/>
              </a:rPr>
              <a:t> </a:t>
            </a:r>
            <a:r>
              <a:rPr lang="fr" dirty="0"/>
              <a:t> Recommandé à la fin de chaque mois</a:t>
            </a:r>
          </a:p>
          <a:p>
            <a:pPr rtl="0" eaLnBrk="1" hangingPunct="1"/>
            <a:r>
              <a:rPr lang="fr" dirty="0"/>
              <a:t>Qui le </a:t>
            </a:r>
            <a:r>
              <a:rPr lang="fr" dirty="0" smtClean="0"/>
              <a:t>fait-il </a:t>
            </a:r>
            <a:r>
              <a:rPr lang="fr" dirty="0"/>
              <a:t>?</a:t>
            </a:r>
            <a:r>
              <a:rPr lang="fr" dirty="0">
                <a:solidFill>
                  <a:srgbClr val="FF0000"/>
                </a:solidFill>
                <a:sym typeface="Wingdings" pitchFamily="2" charset="2"/>
              </a:rPr>
              <a:t> </a:t>
            </a:r>
            <a:r>
              <a:rPr lang="fr" dirty="0"/>
              <a:t> Une personne désignée</a:t>
            </a:r>
          </a:p>
          <a:p>
            <a:pPr rtl="0" eaLnBrk="1" hangingPunct="1"/>
            <a:endParaRPr lang="en-US" dirty="0" smtClean="0"/>
          </a:p>
          <a:p>
            <a:pPr rt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/>
              <a:t>Effectuer un comptage </a:t>
            </a:r>
            <a:r>
              <a:rPr lang="fr" dirty="0" smtClean="0"/>
              <a:t>de stock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027" y="3771900"/>
            <a:ext cx="10218947" cy="2554426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algn="ctr" rtl="0" eaLnBrk="1" hangingPunct="1"/>
            <a:endParaRPr lang="fr" sz="4000" dirty="0" smtClean="0">
              <a:solidFill>
                <a:srgbClr val="002060"/>
              </a:solidFill>
              <a:latin typeface="+mj-lt"/>
            </a:endParaRPr>
          </a:p>
          <a:p>
            <a:pPr algn="ctr" rtl="0" eaLnBrk="1" hangingPunct="1"/>
            <a:r>
              <a:rPr lang="fr" sz="4000" dirty="0" smtClean="0">
                <a:solidFill>
                  <a:srgbClr val="002060"/>
                </a:solidFill>
                <a:latin typeface="+mj-lt"/>
              </a:rPr>
              <a:t>Tous </a:t>
            </a:r>
            <a:r>
              <a:rPr lang="fr" sz="4000" dirty="0">
                <a:solidFill>
                  <a:srgbClr val="002060"/>
                </a:solidFill>
                <a:latin typeface="+mj-lt"/>
              </a:rPr>
              <a:t>les articles </a:t>
            </a:r>
            <a:r>
              <a:rPr lang="fr" sz="4000" dirty="0" smtClean="0">
                <a:solidFill>
                  <a:srgbClr val="002060"/>
                </a:solidFill>
                <a:latin typeface="+mj-lt"/>
              </a:rPr>
              <a:t>doivent être </a:t>
            </a:r>
            <a:r>
              <a:rPr lang="fr" sz="4000" dirty="0">
                <a:solidFill>
                  <a:srgbClr val="002060"/>
                </a:solidFill>
                <a:latin typeface="+mj-lt"/>
              </a:rPr>
              <a:t>comptabilisés. Tout ce qui </a:t>
            </a:r>
          </a:p>
          <a:p>
            <a:pPr algn="ctr" rtl="0" eaLnBrk="1" hangingPunct="1"/>
            <a:r>
              <a:rPr lang="fr" sz="4000" dirty="0">
                <a:solidFill>
                  <a:srgbClr val="002060"/>
                </a:solidFill>
                <a:latin typeface="+mj-lt"/>
              </a:rPr>
              <a:t>entre et qui sort </a:t>
            </a:r>
            <a:r>
              <a:rPr lang="fr" sz="4000" dirty="0" smtClean="0">
                <a:solidFill>
                  <a:srgbClr val="002060"/>
                </a:solidFill>
                <a:latin typeface="+mj-lt"/>
              </a:rPr>
              <a:t>doit être enregistré</a:t>
            </a:r>
            <a:endParaRPr lang="fr" sz="4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58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" dirty="0"/>
              <a:t>Nombre de tests exécutés (moyenne </a:t>
            </a:r>
            <a:r>
              <a:rPr lang="fr" dirty="0" smtClean="0"/>
              <a:t>par mois)</a:t>
            </a:r>
            <a:endParaRPr lang="fr" dirty="0"/>
          </a:p>
          <a:p>
            <a:pPr rtl="0"/>
            <a:r>
              <a:rPr lang="fr" dirty="0"/>
              <a:t>Produits en stock (comptage physique)</a:t>
            </a:r>
          </a:p>
          <a:p>
            <a:pPr rtl="0"/>
            <a:r>
              <a:rPr lang="fr" dirty="0"/>
              <a:t>Durée de validité</a:t>
            </a:r>
            <a:endParaRPr lang="nl-NL" dirty="0" smtClean="0"/>
          </a:p>
          <a:p>
            <a:pPr rtl="0"/>
            <a:r>
              <a:rPr lang="fr" dirty="0"/>
              <a:t>Durée d’approvisionnement</a:t>
            </a:r>
          </a:p>
          <a:p>
            <a:pPr rtl="0"/>
            <a:r>
              <a:rPr lang="fr" dirty="0"/>
              <a:t>Période d'utilisation </a:t>
            </a:r>
            <a:r>
              <a:rPr lang="fr" dirty="0" smtClean="0"/>
              <a:t>de </a:t>
            </a:r>
            <a:r>
              <a:rPr lang="fr" dirty="0"/>
              <a:t>matériels</a:t>
            </a:r>
            <a:endParaRPr lang="nl-NL" dirty="0" smtClean="0"/>
          </a:p>
          <a:p>
            <a:pPr rtl="0"/>
            <a:endParaRPr lang="nl-NL" dirty="0" smtClean="0"/>
          </a:p>
          <a:p>
            <a:pPr marL="0" indent="0" rtl="0">
              <a:buNone/>
            </a:pPr>
            <a:r>
              <a:rPr lang="fr" dirty="0">
                <a:solidFill>
                  <a:srgbClr val="002060"/>
                </a:solidFill>
              </a:rPr>
              <a:t>Les exemples suivants sont pour une gestion </a:t>
            </a:r>
            <a:r>
              <a:rPr lang="fr" dirty="0" smtClean="0">
                <a:solidFill>
                  <a:srgbClr val="002060"/>
                </a:solidFill>
              </a:rPr>
              <a:t>d’approvisionnement local et </a:t>
            </a:r>
            <a:r>
              <a:rPr lang="fr" dirty="0">
                <a:solidFill>
                  <a:srgbClr val="002060"/>
                </a:solidFill>
              </a:rPr>
              <a:t>peuvent être personnalisés pour une utilisation </a:t>
            </a:r>
            <a:r>
              <a:rPr lang="fr" dirty="0" smtClean="0">
                <a:solidFill>
                  <a:srgbClr val="002060"/>
                </a:solidFill>
              </a:rPr>
              <a:t>centralisée.</a:t>
            </a:r>
            <a:endParaRPr lang="en-US" dirty="0" smtClean="0">
              <a:solidFill>
                <a:srgbClr val="002060"/>
              </a:solidFill>
            </a:endParaRPr>
          </a:p>
          <a:p>
            <a:pPr rt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dirty="0"/>
              <a:t>Données requises pour le calcul </a:t>
            </a:r>
            <a:r>
              <a:rPr lang="fr" dirty="0" smtClean="0"/>
              <a:t>de </a:t>
            </a:r>
            <a:r>
              <a:rPr lang="fr" dirty="0"/>
              <a:t>matériels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/>
          <a:lstStyle/>
          <a:p>
            <a:pPr rtl="0">
              <a:lnSpc>
                <a:spcPct val="90000"/>
              </a:lnSpc>
            </a:pPr>
            <a:r>
              <a:rPr lang="fr" dirty="0">
                <a:solidFill>
                  <a:srgbClr val="7F7F7F"/>
                </a:solidFill>
              </a:rPr>
              <a:t>Articles</a:t>
            </a:r>
          </a:p>
          <a:p>
            <a:pPr lvl="1" rtl="0">
              <a:lnSpc>
                <a:spcPct val="90000"/>
              </a:lnSpc>
            </a:pPr>
            <a:r>
              <a:rPr lang="fr" sz="2800" dirty="0" smtClean="0"/>
              <a:t>Crachoirs</a:t>
            </a:r>
            <a:endParaRPr lang="fr" sz="2800" dirty="0"/>
          </a:p>
          <a:p>
            <a:pPr lvl="1" rtl="0">
              <a:lnSpc>
                <a:spcPct val="90000"/>
              </a:lnSpc>
            </a:pPr>
            <a:r>
              <a:rPr lang="fr" sz="2800" dirty="0" smtClean="0"/>
              <a:t>Kits </a:t>
            </a:r>
            <a:r>
              <a:rPr lang="fr" sz="2800" dirty="0"/>
              <a:t>Xpert MTB/RIF</a:t>
            </a:r>
          </a:p>
          <a:p>
            <a:pPr lvl="1" rtl="0">
              <a:lnSpc>
                <a:spcPct val="90000"/>
              </a:lnSpc>
            </a:pPr>
            <a:r>
              <a:rPr lang="fr" sz="2800" dirty="0" smtClean="0"/>
              <a:t>Solution d’Eau </a:t>
            </a:r>
            <a:r>
              <a:rPr lang="fr" sz="2800" dirty="0"/>
              <a:t>de Javel concentrée </a:t>
            </a:r>
          </a:p>
          <a:p>
            <a:pPr lvl="1" rtl="0">
              <a:lnSpc>
                <a:spcPct val="90000"/>
              </a:lnSpc>
            </a:pPr>
            <a:r>
              <a:rPr lang="fr" sz="2800" dirty="0"/>
              <a:t>Pipettes Pasteur jetables</a:t>
            </a:r>
          </a:p>
          <a:p>
            <a:pPr rtl="0" eaLnBrk="1" hangingPunct="1">
              <a:lnSpc>
                <a:spcPct val="90000"/>
              </a:lnSpc>
              <a:buFontTx/>
              <a:buNone/>
            </a:pPr>
            <a:r>
              <a:rPr lang="fr" dirty="0"/>
              <a:t>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Exemples d'articles requis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062167"/>
              </p:ext>
            </p:extLst>
          </p:nvPr>
        </p:nvGraphicFramePr>
        <p:xfrm>
          <a:off x="344320" y="1191883"/>
          <a:ext cx="10225136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Document" r:id="rId4" imgW="8236942" imgH="4474427" progId="Word.Document.12">
                  <p:embed/>
                </p:oleObj>
              </mc:Choice>
              <mc:Fallback>
                <p:oleObj name="Document" r:id="rId4" imgW="8236942" imgH="4474427" progId="Word.Document.12">
                  <p:embed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0" y="1191883"/>
                        <a:ext cx="10225136" cy="48965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83" y="136278"/>
            <a:ext cx="9619774" cy="1165542"/>
          </a:xfrm>
        </p:spPr>
        <p:txBody>
          <a:bodyPr rtlCol="0">
            <a:normAutofit/>
          </a:bodyPr>
          <a:lstStyle/>
          <a:p>
            <a:pPr rtl="0"/>
            <a:r>
              <a:rPr lang="fr" sz="2600" dirty="0" smtClean="0">
                <a:solidFill>
                  <a:srgbClr val="002060"/>
                </a:solidFill>
              </a:rPr>
              <a:t>Calculer </a:t>
            </a:r>
            <a:r>
              <a:rPr lang="fr" sz="2600" dirty="0">
                <a:solidFill>
                  <a:srgbClr val="002060"/>
                </a:solidFill>
              </a:rPr>
              <a:t>les besoins trimestriels pour les tests Xpert MTB/RIF 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663799" y="6076156"/>
            <a:ext cx="5787373" cy="399186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rtl="0"/>
            <a:r>
              <a:rPr lang="fr" sz="2000"/>
              <a:t>* Ou autre période de temps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7245" y="3488114"/>
            <a:ext cx="360851" cy="522012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rtl="0"/>
            <a:r>
              <a:rPr lang="fr" sz="2800"/>
              <a:t>*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63799" y="1116358"/>
            <a:ext cx="3888432" cy="3512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0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pic>
        <p:nvPicPr>
          <p:cNvPr id="10" name="Picture 4" descr="MCj0239013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" y="859188"/>
            <a:ext cx="616866" cy="75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9203" y="1101825"/>
            <a:ext cx="5396130" cy="399990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rtl="0">
              <a:defRPr/>
            </a:pPr>
            <a:r>
              <a:rPr lang="fr" sz="2000" i="1" dirty="0">
                <a:solidFill>
                  <a:schemeClr val="bg1"/>
                </a:solidFill>
              </a:rPr>
              <a:t>À adapter au système </a:t>
            </a:r>
            <a:r>
              <a:rPr lang="fr" sz="2000" i="1" dirty="0" smtClean="0">
                <a:solidFill>
                  <a:schemeClr val="bg1"/>
                </a:solidFill>
              </a:rPr>
              <a:t>du </a:t>
            </a:r>
            <a:r>
              <a:rPr lang="fr" sz="2000" i="1" dirty="0">
                <a:solidFill>
                  <a:schemeClr val="bg1"/>
                </a:solidFill>
              </a:rPr>
              <a:t>pays</a:t>
            </a:r>
          </a:p>
        </p:txBody>
      </p:sp>
    </p:spTree>
    <p:extLst>
      <p:ext uri="{BB962C8B-B14F-4D97-AF65-F5344CB8AC3E}">
        <p14:creationId xmlns:p14="http://schemas.microsoft.com/office/powerpoint/2010/main" val="9611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372868"/>
              </p:ext>
            </p:extLst>
          </p:nvPr>
        </p:nvGraphicFramePr>
        <p:xfrm>
          <a:off x="534988" y="1628775"/>
          <a:ext cx="9617992" cy="4735285"/>
        </p:xfrm>
        <a:graphic>
          <a:graphicData uri="http://schemas.openxmlformats.org/drawingml/2006/table">
            <a:tbl>
              <a:tblPr/>
              <a:tblGrid>
                <a:gridCol w="5097363"/>
                <a:gridCol w="4520629"/>
              </a:tblGrid>
              <a:tr h="5958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lang="fr" sz="2400" b="1" i="0" u="none" strike="noStrike" kern="1200" cap="none" normalizeH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Nom </a:t>
                      </a:r>
                      <a:r>
                        <a:rPr lang="fr" sz="2400" b="1" i="0" u="none" strike="noStrike" kern="1200" cap="none" normalizeH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d'article</a:t>
                      </a:r>
                      <a:endParaRPr lang="fr" sz="2400" b="1" i="0" u="none" strike="noStrike" kern="1200" cap="none" normalizeH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7879" marR="97879" marT="44347" marB="443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lang="fr" sz="2400" b="1" i="0" u="none" strike="noStrike" kern="1200" cap="none" normalizeH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Quantité</a:t>
                      </a:r>
                    </a:p>
                  </a:txBody>
                  <a:tcPr marL="97879" marR="97879" marT="44347" marB="443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48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lang="fr" sz="2400" b="0" i="0" u="none" strike="noStrike" cap="none" normalizeH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Crachoirs</a:t>
                      </a:r>
                      <a:endParaRPr lang="fr" sz="2400" b="0" i="0" u="none" strike="noStrike" cap="none" normalizeH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7879" marR="97879" marT="44347" marB="443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lang="fr" sz="2400" b="0" i="0" u="none" strike="noStrike" cap="none" normalizeH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1 pièce</a:t>
                      </a:r>
                    </a:p>
                  </a:txBody>
                  <a:tcPr marL="97879" marR="97879" marT="44347" marB="443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lang="fr" sz="2400" b="0" i="0" u="none" strike="noStrike" cap="none" normalizeH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Kit Xpert MTB/RIF</a:t>
                      </a:r>
                    </a:p>
                  </a:txBody>
                  <a:tcPr marL="97879" marR="97879" marT="44347" marB="443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lang="fr" sz="2400" b="0" i="0" u="none" strike="noStrike" cap="none" normalizeH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1/50 de Kit (si </a:t>
                      </a:r>
                      <a:r>
                        <a:rPr lang="fr" sz="2400" b="0" i="0" u="none" strike="noStrike" cap="none" normalizeH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chaque kit contient 50 tests)</a:t>
                      </a:r>
                    </a:p>
                  </a:txBody>
                  <a:tcPr marL="97879" marR="97879" marT="44347" marB="443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3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lang="fr" sz="2400" b="0" i="0" u="none" strike="noStrike" cap="none" normalizeH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Solution d’Eau </a:t>
                      </a:r>
                      <a:r>
                        <a:rPr lang="fr" sz="2400" b="0" i="0" u="none" strike="noStrike" cap="none" normalizeH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de Javel concentrée (</a:t>
                      </a:r>
                      <a:r>
                        <a:rPr lang="fr" sz="2400" b="0" i="0" u="none" strike="noStrike" cap="none" normalizeH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exemple: 3%- remarque: </a:t>
                      </a:r>
                      <a:r>
                        <a:rPr lang="fr" sz="2400" b="0" i="0" u="none" strike="noStrike" cap="none" normalizeH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la concentration standard varie d'un pays à l'autre)</a:t>
                      </a:r>
                    </a:p>
                  </a:txBody>
                  <a:tcPr marL="97879" marR="97879" marT="44347" marB="443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lang="fr" sz="2400" b="0" i="0" u="none" strike="noStrike" cap="none" normalizeH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1,5 ml (moyenne de 100 ml par jour pour 10 tests, diluée 6 </a:t>
                      </a:r>
                      <a:r>
                        <a:rPr lang="fr" sz="2400" b="0" i="0" u="none" strike="noStrike" cap="none" normalizeH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fois avec l'eau;  </a:t>
                      </a:r>
                      <a:r>
                        <a:rPr lang="fr" sz="2400" b="0" i="0" u="none" strike="noStrike" cap="none" normalizeH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concentration finale </a:t>
                      </a:r>
                      <a:r>
                        <a:rPr lang="fr" sz="2400" b="0" i="0" u="none" strike="noStrike" cap="none" normalizeH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de 0,5 </a:t>
                      </a:r>
                      <a:r>
                        <a:rPr lang="fr" sz="2400" b="0" i="0" u="none" strike="noStrike" cap="none" normalizeH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% d'hypochlorite de sodium)</a:t>
                      </a:r>
                    </a:p>
                  </a:txBody>
                  <a:tcPr marL="97879" marR="97879" marT="44347" marB="443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lang="fr" sz="2400" b="0" i="0" u="none" strike="noStrike" cap="none" normalizeH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Pipettes Pasteur jetables, 3 ml</a:t>
                      </a:r>
                    </a:p>
                  </a:txBody>
                  <a:tcPr marL="97879" marR="97879" marT="44347" marB="443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lang="fr" sz="2400" b="0" i="0" u="none" strike="noStrike" cap="none" normalizeH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1 pièce</a:t>
                      </a:r>
                    </a:p>
                  </a:txBody>
                  <a:tcPr marL="97879" marR="97879" marT="44347" marB="443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32" y="93279"/>
            <a:ext cx="9619774" cy="1014325"/>
          </a:xfrm>
        </p:spPr>
        <p:txBody>
          <a:bodyPr rtlCol="0">
            <a:noAutofit/>
          </a:bodyPr>
          <a:lstStyle/>
          <a:p>
            <a:pPr rtl="0"/>
            <a:r>
              <a:rPr lang="fr" sz="3000" dirty="0"/>
              <a:t>Quantités </a:t>
            </a:r>
            <a:r>
              <a:rPr lang="fr" sz="3000" dirty="0" smtClean="0"/>
              <a:t>requises </a:t>
            </a:r>
            <a:r>
              <a:rPr lang="fr" sz="3000" dirty="0"/>
              <a:t>pour un seul test Xpert MTB/RIF (B)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91791" y="1179612"/>
            <a:ext cx="439248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1632" rtl="0"/>
            <a:endParaRPr lang="en-US" dirty="0"/>
          </a:p>
        </p:txBody>
      </p:sp>
      <p:sp>
        <p:nvSpPr>
          <p:cNvPr id="7" name="TextBox 9"/>
          <p:cNvSpPr txBox="1"/>
          <p:nvPr/>
        </p:nvSpPr>
        <p:spPr>
          <a:xfrm>
            <a:off x="591791" y="1107604"/>
            <a:ext cx="4958647" cy="399990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9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rtl="0">
              <a:defRPr/>
            </a:pPr>
            <a:r>
              <a:rPr lang="fr" sz="2000" i="1" dirty="0">
                <a:solidFill>
                  <a:schemeClr val="bg1"/>
                </a:solidFill>
              </a:rPr>
              <a:t>À être personnalisé par </a:t>
            </a:r>
            <a:r>
              <a:rPr lang="fr" sz="2000" i="1" dirty="0" smtClean="0">
                <a:solidFill>
                  <a:schemeClr val="bg1"/>
                </a:solidFill>
              </a:rPr>
              <a:t>pays</a:t>
            </a:r>
            <a:endParaRPr lang="fr" sz="2000" i="1" dirty="0">
              <a:solidFill>
                <a:schemeClr val="bg1"/>
              </a:solidFill>
            </a:endParaRPr>
          </a:p>
        </p:txBody>
      </p:sp>
      <p:pic>
        <p:nvPicPr>
          <p:cNvPr id="8" name="Picture 4" descr="MCj023901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" y="891580"/>
            <a:ext cx="576064" cy="70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3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/>
          <a:lstStyle/>
          <a:p>
            <a:pPr rtl="0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dirty="0"/>
              <a:t>Liste de matériels pour Xpert MTB/RIF</a:t>
            </a:r>
          </a:p>
          <a:p>
            <a:pPr rtl="0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dirty="0"/>
              <a:t>Tenue de </a:t>
            </a:r>
            <a:r>
              <a:rPr lang="fr" dirty="0" smtClean="0"/>
              <a:t>registres:  </a:t>
            </a:r>
            <a:r>
              <a:rPr lang="fr" dirty="0"/>
              <a:t>Utilisation et importance du registre d'inventaire</a:t>
            </a:r>
          </a:p>
          <a:p>
            <a:pPr rtl="0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dirty="0"/>
              <a:t>Calcul </a:t>
            </a:r>
            <a:r>
              <a:rPr lang="fr" dirty="0" smtClean="0"/>
              <a:t>de matériels </a:t>
            </a:r>
            <a:r>
              <a:rPr lang="fr" dirty="0"/>
              <a:t>à commander</a:t>
            </a:r>
          </a:p>
          <a:p>
            <a:pPr rtl="0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dirty="0"/>
              <a:t>Commande et réception </a:t>
            </a:r>
            <a:r>
              <a:rPr lang="fr" dirty="0" smtClean="0"/>
              <a:t>de </a:t>
            </a:r>
            <a:r>
              <a:rPr lang="fr" dirty="0"/>
              <a:t>matériels</a:t>
            </a:r>
          </a:p>
          <a:p>
            <a:pPr rtl="0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dirty="0"/>
              <a:t>Stockage et durée de validité </a:t>
            </a:r>
            <a:r>
              <a:rPr lang="fr" dirty="0" smtClean="0"/>
              <a:t>de </a:t>
            </a:r>
            <a:r>
              <a:rPr lang="fr" dirty="0"/>
              <a:t>matériels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fr" sz="4400" dirty="0" smtClean="0"/>
              <a:t>Contenu </a:t>
            </a:r>
            <a:r>
              <a:rPr lang="fr" dirty="0" smtClean="0"/>
              <a:t>de </a:t>
            </a:r>
            <a:r>
              <a:rPr lang="fr" dirty="0"/>
              <a:t>ce module</a:t>
            </a:r>
          </a:p>
        </p:txBody>
      </p:sp>
    </p:spTree>
    <p:extLst>
      <p:ext uri="{BB962C8B-B14F-4D97-AF65-F5344CB8AC3E}">
        <p14:creationId xmlns:p14="http://schemas.microsoft.com/office/powerpoint/2010/main" val="17595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/>
          <a:lstStyle/>
          <a:p>
            <a:pPr algn="ctr" rtl="0" eaLnBrk="1" hangingPunct="1">
              <a:buFontTx/>
              <a:buNone/>
            </a:pPr>
            <a:endParaRPr lang="en-US" dirty="0" smtClean="0">
              <a:solidFill>
                <a:schemeClr val="accent5"/>
              </a:solidFill>
            </a:endParaRPr>
          </a:p>
          <a:p>
            <a:pPr algn="ctr" rtl="0" eaLnBrk="1" hangingPunct="1">
              <a:buFontTx/>
              <a:buNone/>
            </a:pPr>
            <a:r>
              <a:rPr lang="fr" dirty="0">
                <a:solidFill>
                  <a:schemeClr val="accent5"/>
                </a:solidFill>
              </a:rPr>
              <a:t>  La valeur (A) est égale au nombre de tests Xpert MTB/RIF réalisés au cours du trimestre précédent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" sz="3300" dirty="0"/>
              <a:t>Le nombre total de tests effectués au cours </a:t>
            </a:r>
            <a:r>
              <a:rPr lang="fr" sz="3300" dirty="0" smtClean="0"/>
              <a:t>trimestre précédent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41799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 eaLnBrk="1" hangingPunct="1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endParaRPr lang="en-US" dirty="0" smtClean="0"/>
          </a:p>
          <a:p>
            <a:pPr rtl="0" eaLnBrk="1" hangingPunct="1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dirty="0"/>
              <a:t>La valeur (C) est égale à la quantité d'un élément requise pendant un trimestre</a:t>
            </a:r>
          </a:p>
          <a:p>
            <a:pPr rtl="0" eaLnBrk="1" hangingPunct="1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endParaRPr lang="en-US" dirty="0" smtClean="0"/>
          </a:p>
          <a:p>
            <a:pPr rtl="0" eaLnBrk="1" hangingPunct="1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dirty="0" smtClean="0"/>
              <a:t>Calculer (</a:t>
            </a:r>
            <a:r>
              <a:rPr lang="fr" dirty="0"/>
              <a:t>C) en multipliant le nombre de tests effectués au cours d'un trimestre (A) par le montant de l'article nécessaire pour un seul examen (B), donc :</a:t>
            </a:r>
          </a:p>
          <a:p>
            <a:pPr rtl="0" eaLnBrk="1" hangingPunct="1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Tx/>
              <a:buNone/>
            </a:pPr>
            <a:r>
              <a:rPr lang="fr" dirty="0">
                <a:solidFill>
                  <a:srgbClr val="474B78"/>
                </a:solidFill>
              </a:rPr>
              <a:t>				A x B = C</a:t>
            </a:r>
          </a:p>
          <a:p>
            <a:pPr rt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1" y="302102"/>
            <a:ext cx="9706431" cy="1014325"/>
          </a:xfrm>
        </p:spPr>
        <p:txBody>
          <a:bodyPr rtlCol="0">
            <a:noAutofit/>
          </a:bodyPr>
          <a:lstStyle/>
          <a:p>
            <a:pPr rtl="0"/>
            <a:r>
              <a:rPr lang="fr" sz="3000"/>
              <a:t>Calcul de la quantité nécessaire d’un article pour un trimestre (C)</a:t>
            </a:r>
          </a:p>
        </p:txBody>
      </p:sp>
    </p:spTree>
    <p:extLst>
      <p:ext uri="{BB962C8B-B14F-4D97-AF65-F5344CB8AC3E}">
        <p14:creationId xmlns:p14="http://schemas.microsoft.com/office/powerpoint/2010/main" val="31029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 smtClean="0"/>
          </a:p>
          <a:p>
            <a:pPr rtl="0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dirty="0"/>
              <a:t>Pendant le dernier trimestre, vous avez effectué 600 tests Xpert MTB/RIF (A)</a:t>
            </a:r>
          </a:p>
          <a:p>
            <a:pPr rtl="0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dirty="0"/>
              <a:t>Vous avez besoin de 0,02 de </a:t>
            </a:r>
            <a:r>
              <a:rPr lang="fr" dirty="0" smtClean="0"/>
              <a:t>kit </a:t>
            </a:r>
            <a:r>
              <a:rPr lang="fr" dirty="0"/>
              <a:t>Xpert MTB/RIF (50 tests dans </a:t>
            </a:r>
            <a:r>
              <a:rPr lang="fr" dirty="0" smtClean="0"/>
              <a:t>un kit) </a:t>
            </a:r>
            <a:r>
              <a:rPr lang="fr" dirty="0"/>
              <a:t>par test (B), alors combien de </a:t>
            </a:r>
            <a:r>
              <a:rPr lang="fr" dirty="0" smtClean="0"/>
              <a:t>kits </a:t>
            </a:r>
            <a:r>
              <a:rPr lang="fr" dirty="0"/>
              <a:t>aurez-vous besoin pour le prochain trimestre (C) ?</a:t>
            </a:r>
          </a:p>
          <a:p>
            <a:pPr rtl="0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dirty="0"/>
              <a:t>A x B = C</a:t>
            </a:r>
          </a:p>
          <a:p>
            <a:pPr rtl="0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dirty="0"/>
              <a:t>600 tests x 0,02 </a:t>
            </a:r>
            <a:r>
              <a:rPr lang="fr" dirty="0" smtClean="0"/>
              <a:t>kit/test </a:t>
            </a:r>
            <a:r>
              <a:rPr lang="fr" dirty="0"/>
              <a:t>= 12 </a:t>
            </a:r>
            <a:r>
              <a:rPr lang="fr" dirty="0" smtClean="0"/>
              <a:t>kits</a:t>
            </a:r>
            <a:endParaRPr lang="fr" dirty="0"/>
          </a:p>
          <a:p>
            <a:pPr rt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1" y="99492"/>
            <a:ext cx="10282495" cy="1216935"/>
          </a:xfrm>
        </p:spPr>
        <p:txBody>
          <a:bodyPr rtlCol="0">
            <a:normAutofit fontScale="90000"/>
          </a:bodyPr>
          <a:lstStyle/>
          <a:p>
            <a:pPr rtl="0"/>
            <a:r>
              <a:rPr lang="fr" sz="3600" dirty="0"/>
              <a:t>Exemple </a:t>
            </a:r>
            <a:r>
              <a:rPr lang="fr" sz="3600" dirty="0" smtClean="0"/>
              <a:t>1: calculer </a:t>
            </a:r>
            <a:r>
              <a:rPr lang="fr" sz="3600" dirty="0"/>
              <a:t>le</a:t>
            </a: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fr" sz="3600" dirty="0"/>
              <a:t>nombre de cartouches Xpert MTB/RIF pour un trimestre (C)</a:t>
            </a:r>
          </a:p>
        </p:txBody>
      </p:sp>
    </p:spTree>
    <p:extLst>
      <p:ext uri="{BB962C8B-B14F-4D97-AF65-F5344CB8AC3E}">
        <p14:creationId xmlns:p14="http://schemas.microsoft.com/office/powerpoint/2010/main" val="24457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endParaRPr lang="en-US" dirty="0" smtClean="0"/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dirty="0"/>
              <a:t>La valeur (D) est égale à une consommation mensuelle d'un article qui </a:t>
            </a:r>
            <a:r>
              <a:rPr lang="fr" dirty="0" smtClean="0"/>
              <a:t>doit être </a:t>
            </a:r>
            <a:r>
              <a:rPr lang="fr" dirty="0"/>
              <a:t>gardé </a:t>
            </a:r>
            <a:r>
              <a:rPr lang="fr" dirty="0" smtClean="0"/>
              <a:t>comme une </a:t>
            </a:r>
            <a:r>
              <a:rPr lang="fr" dirty="0"/>
              <a:t>réserve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dirty="0"/>
              <a:t>La valeur (D) est égale à (C</a:t>
            </a:r>
            <a:r>
              <a:rPr lang="fr" dirty="0" smtClean="0"/>
              <a:t>)/3</a:t>
            </a:r>
            <a:r>
              <a:rPr lang="fr" dirty="0"/>
              <a:t>, la quantité d'un article calculée pour un </a:t>
            </a:r>
            <a:r>
              <a:rPr lang="fr" dirty="0" smtClean="0"/>
              <a:t>mois:</a:t>
            </a:r>
            <a:endParaRPr lang="fr" dirty="0"/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buFontTx/>
              <a:buNone/>
            </a:pPr>
            <a:r>
              <a:rPr lang="fr" dirty="0">
                <a:solidFill>
                  <a:schemeClr val="accent5"/>
                </a:solidFill>
              </a:rPr>
              <a:t>				D = C/3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dirty="0"/>
              <a:t>Stock de réserve de </a:t>
            </a:r>
            <a:r>
              <a:rPr lang="fr" dirty="0" smtClean="0"/>
              <a:t>kits </a:t>
            </a:r>
            <a:r>
              <a:rPr lang="fr" dirty="0"/>
              <a:t>Xpert MTB/RIF est </a:t>
            </a:r>
            <a:r>
              <a:rPr lang="fr" dirty="0" smtClean="0"/>
              <a:t>égal </a:t>
            </a:r>
            <a:r>
              <a:rPr lang="fr" dirty="0"/>
              <a:t>à 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buNone/>
            </a:pPr>
            <a:r>
              <a:rPr lang="fr" dirty="0">
                <a:solidFill>
                  <a:srgbClr val="474B78"/>
                </a:solidFill>
              </a:rPr>
              <a:t>                           12 </a:t>
            </a:r>
            <a:r>
              <a:rPr lang="fr" dirty="0" smtClean="0">
                <a:solidFill>
                  <a:srgbClr val="474B78"/>
                </a:solidFill>
              </a:rPr>
              <a:t>kits </a:t>
            </a:r>
            <a:r>
              <a:rPr lang="fr" dirty="0">
                <a:solidFill>
                  <a:srgbClr val="474B78"/>
                </a:solidFill>
              </a:rPr>
              <a:t>(C) / 3 = 4 </a:t>
            </a:r>
            <a:r>
              <a:rPr lang="fr" dirty="0" smtClean="0">
                <a:solidFill>
                  <a:srgbClr val="474B78"/>
                </a:solidFill>
              </a:rPr>
              <a:t>kits </a:t>
            </a:r>
            <a:r>
              <a:rPr lang="fr" dirty="0">
                <a:solidFill>
                  <a:srgbClr val="474B78"/>
                </a:solidFill>
              </a:rPr>
              <a:t>(D)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sz="3600" dirty="0"/>
              <a:t>Exemple 1: calculez la quantité de réserve (D) de </a:t>
            </a:r>
            <a:r>
              <a:rPr lang="fr" sz="3600" dirty="0" smtClean="0"/>
              <a:t>kits </a:t>
            </a:r>
            <a:r>
              <a:rPr lang="fr" sz="3600" dirty="0"/>
              <a:t>Xpert MTB/RIF</a:t>
            </a:r>
          </a:p>
        </p:txBody>
      </p:sp>
    </p:spTree>
    <p:extLst>
      <p:ext uri="{BB962C8B-B14F-4D97-AF65-F5344CB8AC3E}">
        <p14:creationId xmlns:p14="http://schemas.microsoft.com/office/powerpoint/2010/main" val="16693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endParaRPr lang="en-US" dirty="0" smtClean="0"/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dirty="0"/>
              <a:t>La valeur (E) est égale </a:t>
            </a:r>
            <a:r>
              <a:rPr lang="fr" dirty="0" smtClean="0"/>
              <a:t>au stock </a:t>
            </a:r>
            <a:r>
              <a:rPr lang="fr" dirty="0"/>
              <a:t>en main (</a:t>
            </a:r>
            <a:r>
              <a:rPr lang="fr" dirty="0" smtClean="0"/>
              <a:t>existant)</a:t>
            </a:r>
            <a:endParaRPr lang="fr" dirty="0"/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dirty="0"/>
              <a:t>Calculer (E) par le comptage physique réel </a:t>
            </a:r>
            <a:r>
              <a:rPr lang="fr" dirty="0" smtClean="0"/>
              <a:t>de </a:t>
            </a:r>
            <a:r>
              <a:rPr lang="fr" dirty="0"/>
              <a:t>produits en stock (l’inventaire)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dirty="0"/>
              <a:t>Partir du principe que le stock </a:t>
            </a:r>
            <a:r>
              <a:rPr lang="fr" dirty="0" smtClean="0"/>
              <a:t>en main est </a:t>
            </a:r>
            <a:r>
              <a:rPr lang="fr" dirty="0"/>
              <a:t>3 </a:t>
            </a:r>
            <a:r>
              <a:rPr lang="fr" dirty="0" smtClean="0"/>
              <a:t>kits </a:t>
            </a:r>
            <a:r>
              <a:rPr lang="fr" dirty="0"/>
              <a:t>de Xpert MTB/RIF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None/>
            </a:pPr>
            <a:r>
              <a:rPr lang="fr" dirty="0"/>
              <a:t> </a:t>
            </a:r>
            <a:endParaRPr lang="en-US" dirty="0" smtClean="0"/>
          </a:p>
          <a:p>
            <a:pPr rt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sz="3600" dirty="0" smtClean="0"/>
              <a:t>Exemple1 </a:t>
            </a:r>
            <a:r>
              <a:rPr lang="fr" sz="3600" dirty="0"/>
              <a:t>: </a:t>
            </a:r>
            <a:r>
              <a:rPr lang="fr" sz="3600" dirty="0" smtClean="0"/>
              <a:t>calculer le matériel </a:t>
            </a:r>
            <a:r>
              <a:rPr lang="fr" sz="3600" dirty="0"/>
              <a:t>Xpert MTB/RIF, le stock </a:t>
            </a:r>
            <a:r>
              <a:rPr lang="fr" sz="3600" dirty="0" smtClean="0"/>
              <a:t>en main </a:t>
            </a:r>
            <a:r>
              <a:rPr lang="fr" sz="3600" dirty="0"/>
              <a:t>(E)</a:t>
            </a:r>
          </a:p>
        </p:txBody>
      </p:sp>
    </p:spTree>
    <p:extLst>
      <p:ext uri="{BB962C8B-B14F-4D97-AF65-F5344CB8AC3E}">
        <p14:creationId xmlns:p14="http://schemas.microsoft.com/office/powerpoint/2010/main" val="31139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Clr>
                <a:schemeClr val="hlink"/>
              </a:buClr>
            </a:pPr>
            <a:endParaRPr lang="en-US" dirty="0" smtClean="0"/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dirty="0"/>
              <a:t>La valeur (F) est égale à la quantité requise pour un trimestre (C) plus la quantité requise pour un</a:t>
            </a:r>
            <a:r>
              <a:rPr lang="fr" dirty="0">
                <a:solidFill>
                  <a:srgbClr val="421C5E"/>
                </a:solidFill>
              </a:rPr>
              <a:t> mois </a:t>
            </a:r>
            <a:r>
              <a:rPr lang="fr" dirty="0" smtClean="0">
                <a:solidFill>
                  <a:srgbClr val="421C5E"/>
                </a:solidFill>
              </a:rPr>
              <a:t>de </a:t>
            </a:r>
            <a:r>
              <a:rPr lang="fr" dirty="0" smtClean="0"/>
              <a:t>réserve </a:t>
            </a:r>
            <a:r>
              <a:rPr lang="fr" dirty="0"/>
              <a:t>(D) moins le stock </a:t>
            </a:r>
            <a:r>
              <a:rPr lang="fr" dirty="0" smtClean="0"/>
              <a:t>en main (E</a:t>
            </a:r>
            <a:r>
              <a:rPr lang="fr" dirty="0"/>
              <a:t>) 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dirty="0" smtClean="0"/>
              <a:t>Calculer </a:t>
            </a:r>
            <a:r>
              <a:rPr lang="fr" dirty="0"/>
              <a:t>(F) comme </a:t>
            </a:r>
            <a:r>
              <a:rPr lang="fr" dirty="0" smtClean="0"/>
              <a:t>suit: </a:t>
            </a:r>
            <a:r>
              <a:rPr lang="fr" dirty="0"/>
              <a:t>(F) = C + D - E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dirty="0"/>
              <a:t>Le stock existant est 3 </a:t>
            </a:r>
            <a:r>
              <a:rPr lang="fr" dirty="0" smtClean="0"/>
              <a:t>kits </a:t>
            </a:r>
            <a:r>
              <a:rPr lang="fr" dirty="0"/>
              <a:t>de Xpert MTB/RIF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dirty="0"/>
              <a:t>La quantité calculée de </a:t>
            </a:r>
            <a:r>
              <a:rPr lang="fr" dirty="0" smtClean="0"/>
              <a:t>kits </a:t>
            </a:r>
            <a:r>
              <a:rPr lang="fr" dirty="0"/>
              <a:t>à commander pour un trimestre est :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None/>
            </a:pPr>
            <a:r>
              <a:rPr lang="fr" dirty="0">
                <a:solidFill>
                  <a:srgbClr val="474B78"/>
                </a:solidFill>
              </a:rPr>
              <a:t>     12 (C) + 4 (D) – 3 (E) = 13 (F) </a:t>
            </a:r>
            <a:endParaRPr lang="en-US" dirty="0" smtClean="0">
              <a:solidFill>
                <a:srgbClr val="474B78"/>
              </a:solidFill>
            </a:endParaRP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FontTx/>
              <a:buNone/>
            </a:pPr>
            <a:r>
              <a:rPr lang="fr" dirty="0"/>
              <a:t>				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FontTx/>
              <a:buNone/>
            </a:pPr>
            <a:endParaRPr lang="en-US" dirty="0" smtClean="0"/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FontTx/>
              <a:buNone/>
            </a:pPr>
            <a:endParaRPr lang="en-US" dirty="0" smtClean="0"/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rt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sz="3600" dirty="0"/>
              <a:t>Exemple </a:t>
            </a:r>
            <a:r>
              <a:rPr lang="fr" sz="3600" dirty="0" smtClean="0"/>
              <a:t>1: calculer </a:t>
            </a:r>
            <a:r>
              <a:rPr lang="fr" sz="3600" dirty="0"/>
              <a:t>la quantité </a:t>
            </a:r>
            <a:r>
              <a:rPr lang="fr" sz="3600" dirty="0" smtClean="0"/>
              <a:t>requise (D</a:t>
            </a:r>
            <a:r>
              <a:rPr lang="fr" sz="3600" dirty="0"/>
              <a:t>) de </a:t>
            </a:r>
            <a:r>
              <a:rPr lang="fr" sz="3600" dirty="0" smtClean="0"/>
              <a:t>kits </a:t>
            </a:r>
            <a:r>
              <a:rPr lang="fr" sz="3600" dirty="0"/>
              <a:t>Xpert MTB/RIF</a:t>
            </a:r>
          </a:p>
        </p:txBody>
      </p:sp>
    </p:spTree>
    <p:extLst>
      <p:ext uri="{BB962C8B-B14F-4D97-AF65-F5344CB8AC3E}">
        <p14:creationId xmlns:p14="http://schemas.microsoft.com/office/powerpoint/2010/main" val="3470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endParaRPr lang="en-US" dirty="0"/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dirty="0" smtClean="0"/>
              <a:t>Arrondisser </a:t>
            </a:r>
            <a:r>
              <a:rPr lang="fr" dirty="0"/>
              <a:t>la quantité calculée </a:t>
            </a:r>
            <a:r>
              <a:rPr lang="fr" dirty="0" smtClean="0"/>
              <a:t>à </a:t>
            </a:r>
            <a:r>
              <a:rPr lang="fr" dirty="0"/>
              <a:t>une quantité conforme à l'unité </a:t>
            </a:r>
            <a:r>
              <a:rPr lang="fr" dirty="0" smtClean="0"/>
              <a:t>d’émission</a:t>
            </a:r>
            <a:endParaRPr lang="fr" dirty="0"/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dirty="0"/>
              <a:t>La quantité calculée de </a:t>
            </a:r>
            <a:r>
              <a:rPr lang="fr" dirty="0" smtClean="0"/>
              <a:t>kits </a:t>
            </a:r>
            <a:r>
              <a:rPr lang="fr" dirty="0"/>
              <a:t>est 13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dirty="0"/>
              <a:t>L'unité de commande est une boîte (50 tests)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dirty="0"/>
              <a:t>Commandez 13 boîtes (650 tests)</a:t>
            </a:r>
            <a:endParaRPr lang="en-US" dirty="0"/>
          </a:p>
          <a:p>
            <a:pPr rt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sz="3600" dirty="0"/>
              <a:t>Exemple </a:t>
            </a:r>
            <a:r>
              <a:rPr lang="fr" sz="3600" dirty="0" smtClean="0"/>
              <a:t>1: calculer les quantités demandées/émises de kits </a:t>
            </a:r>
            <a:r>
              <a:rPr lang="fr" sz="3600" dirty="0"/>
              <a:t>Xpert MTB/RIF </a:t>
            </a:r>
          </a:p>
        </p:txBody>
      </p:sp>
    </p:spTree>
    <p:extLst>
      <p:ext uri="{BB962C8B-B14F-4D97-AF65-F5344CB8AC3E}">
        <p14:creationId xmlns:p14="http://schemas.microsoft.com/office/powerpoint/2010/main" val="3004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 smtClean="0"/>
          </a:p>
          <a:p>
            <a:pPr rtl="0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dirty="0"/>
              <a:t>Pendant le dernier trimestre, vous avez effectué 600 tests Xpert MTB/RIF (A)</a:t>
            </a:r>
          </a:p>
          <a:p>
            <a:pPr rtl="0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dirty="0"/>
              <a:t>Vous avez besoin de 1,5 ml de solution d'eau de Javel concentrée par test (B), alors, quelle est la quantité d'eau de Javel concentrée </a:t>
            </a:r>
            <a:r>
              <a:rPr lang="fr" dirty="0" smtClean="0"/>
              <a:t>aurez-vous </a:t>
            </a:r>
            <a:r>
              <a:rPr lang="fr" dirty="0"/>
              <a:t>besoin </a:t>
            </a:r>
            <a:r>
              <a:rPr lang="fr" dirty="0" smtClean="0"/>
              <a:t>pour </a:t>
            </a:r>
            <a:r>
              <a:rPr lang="fr" dirty="0"/>
              <a:t>le prochain trimestre (C) ?</a:t>
            </a:r>
          </a:p>
          <a:p>
            <a:pPr rtl="0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dirty="0"/>
              <a:t>A x B = C</a:t>
            </a:r>
          </a:p>
          <a:p>
            <a:pPr rtl="0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dirty="0"/>
              <a:t>600 tests x 1,5 ml/test = 900 ml</a:t>
            </a:r>
          </a:p>
          <a:p>
            <a:pPr rt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83" y="171500"/>
            <a:ext cx="9865096" cy="1237550"/>
          </a:xfrm>
        </p:spPr>
        <p:txBody>
          <a:bodyPr rtlCol="0">
            <a:normAutofit fontScale="90000"/>
          </a:bodyPr>
          <a:lstStyle/>
          <a:p>
            <a:pPr rtl="0"/>
            <a:r>
              <a:rPr lang="fr" sz="3600" dirty="0"/>
              <a:t>Exemple </a:t>
            </a:r>
            <a:r>
              <a:rPr lang="fr" sz="3600" dirty="0" smtClean="0"/>
              <a:t>2: calculer la quantité </a:t>
            </a:r>
            <a:r>
              <a:rPr lang="fr" sz="3600" dirty="0"/>
              <a:t>de solution d'eau de Javel (C) nécessaire pour un </a:t>
            </a:r>
            <a:r>
              <a:rPr lang="fr" sz="3600" dirty="0" smtClean="0"/>
              <a:t>trimestre</a:t>
            </a:r>
            <a:endParaRPr lang="fr" sz="3600" dirty="0"/>
          </a:p>
        </p:txBody>
      </p:sp>
    </p:spTree>
    <p:extLst>
      <p:ext uri="{BB962C8B-B14F-4D97-AF65-F5344CB8AC3E}">
        <p14:creationId xmlns:p14="http://schemas.microsoft.com/office/powerpoint/2010/main" val="23782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endParaRPr lang="en-US" dirty="0" smtClean="0"/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dirty="0"/>
              <a:t>La valeur (D) est égale à </a:t>
            </a:r>
            <a:r>
              <a:rPr lang="fr" dirty="0" smtClean="0"/>
              <a:t>la quantité de </a:t>
            </a:r>
            <a:r>
              <a:rPr lang="fr" dirty="0"/>
              <a:t>consommation mensuelle d'un article qui </a:t>
            </a:r>
            <a:r>
              <a:rPr lang="fr" dirty="0" smtClean="0"/>
              <a:t>doit être gardé </a:t>
            </a:r>
            <a:r>
              <a:rPr lang="fr" dirty="0"/>
              <a:t>en réserve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dirty="0"/>
              <a:t>La valeur (D) est égale à (C</a:t>
            </a:r>
            <a:r>
              <a:rPr lang="fr" dirty="0" smtClean="0"/>
              <a:t>)/3</a:t>
            </a:r>
            <a:r>
              <a:rPr lang="fr" dirty="0"/>
              <a:t>, la quantité d'un article calculée pour un mois :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buFontTx/>
              <a:buNone/>
            </a:pPr>
            <a:r>
              <a:rPr lang="fr" dirty="0">
                <a:solidFill>
                  <a:schemeClr val="accent5"/>
                </a:solidFill>
              </a:rPr>
              <a:t>				D = C/3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dirty="0"/>
              <a:t>Stock de réserve d'eau de Javel concentrée est </a:t>
            </a:r>
            <a:r>
              <a:rPr lang="fr" dirty="0" smtClean="0"/>
              <a:t>égal </a:t>
            </a:r>
            <a:r>
              <a:rPr lang="fr" dirty="0"/>
              <a:t>à 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buNone/>
            </a:pPr>
            <a:r>
              <a:rPr lang="fr" dirty="0">
                <a:solidFill>
                  <a:srgbClr val="002060"/>
                </a:solidFill>
              </a:rPr>
              <a:t>                           900 ml (C) 3 = 300 ml (D)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1" y="99492"/>
            <a:ext cx="10282495" cy="1216935"/>
          </a:xfrm>
        </p:spPr>
        <p:txBody>
          <a:bodyPr rtlCol="0">
            <a:noAutofit/>
          </a:bodyPr>
          <a:lstStyle/>
          <a:p>
            <a:pPr rtl="0"/>
            <a:r>
              <a:rPr lang="fr" sz="3100" dirty="0"/>
              <a:t>Exemple </a:t>
            </a:r>
            <a:r>
              <a:rPr lang="fr" sz="3100" dirty="0" smtClean="0"/>
              <a:t>2: calculer </a:t>
            </a:r>
            <a:r>
              <a:rPr lang="fr" sz="3100" dirty="0"/>
              <a:t>la quantité de réserve (D) de la solution d'eau de Javel</a:t>
            </a:r>
            <a:endParaRPr lang="en-US" sz="31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91791" y="1323627"/>
            <a:ext cx="5256584" cy="3600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0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pic>
        <p:nvPicPr>
          <p:cNvPr id="8" name="Picture 4" descr="MCj023901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5" y="1152809"/>
            <a:ext cx="494222" cy="60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9783" y="1283678"/>
            <a:ext cx="5544616" cy="646212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rtl="0">
              <a:defRPr/>
            </a:pPr>
            <a:r>
              <a:rPr lang="fr" i="1" dirty="0" smtClean="0">
                <a:solidFill>
                  <a:schemeClr val="bg1"/>
                </a:solidFill>
              </a:rPr>
              <a:t>Adapte </a:t>
            </a:r>
            <a:r>
              <a:rPr lang="fr" i="1" dirty="0">
                <a:solidFill>
                  <a:schemeClr val="bg1"/>
                </a:solidFill>
              </a:rPr>
              <a:t>au contexte local et à la </a:t>
            </a:r>
            <a:r>
              <a:rPr lang="fr" i="1" dirty="0" smtClean="0">
                <a:solidFill>
                  <a:schemeClr val="bg1"/>
                </a:solidFill>
              </a:rPr>
              <a:t>durée de validité matériels</a:t>
            </a:r>
            <a:endParaRPr lang="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endParaRPr lang="en-US" dirty="0" smtClean="0"/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dirty="0"/>
              <a:t>La valeur (E) est égale </a:t>
            </a:r>
            <a:r>
              <a:rPr lang="fr" dirty="0" smtClean="0"/>
              <a:t>au stock en main</a:t>
            </a:r>
            <a:endParaRPr lang="fr" dirty="0"/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dirty="0" smtClean="0"/>
              <a:t>Calculer </a:t>
            </a:r>
            <a:r>
              <a:rPr lang="fr" dirty="0"/>
              <a:t>(E) par le comptage physique réel des produits en stock (l’inventaire)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dirty="0" smtClean="0"/>
              <a:t>Partir </a:t>
            </a:r>
            <a:r>
              <a:rPr lang="fr" dirty="0"/>
              <a:t>de l’idée que le stock existant </a:t>
            </a:r>
            <a:r>
              <a:rPr lang="fr" dirty="0" smtClean="0"/>
              <a:t>est </a:t>
            </a:r>
            <a:r>
              <a:rPr lang="fr" dirty="0"/>
              <a:t>400 ml d'eau de Javel concentrée</a:t>
            </a:r>
            <a:endParaRPr lang="nl-NL" dirty="0" smtClean="0"/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None/>
            </a:pPr>
            <a:endParaRPr lang="en-US" dirty="0" smtClean="0"/>
          </a:p>
          <a:p>
            <a:pPr rt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sz="3600" dirty="0"/>
              <a:t>Exemple </a:t>
            </a:r>
            <a:r>
              <a:rPr lang="fr" sz="3600" dirty="0" smtClean="0"/>
              <a:t>2: calculer </a:t>
            </a:r>
            <a:r>
              <a:rPr lang="fr" sz="3600" dirty="0"/>
              <a:t>l’eau de Javel existante en stock (E)</a:t>
            </a:r>
          </a:p>
        </p:txBody>
      </p:sp>
    </p:spTree>
    <p:extLst>
      <p:ext uri="{BB962C8B-B14F-4D97-AF65-F5344CB8AC3E}">
        <p14:creationId xmlns:p14="http://schemas.microsoft.com/office/powerpoint/2010/main" val="29810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124796" indent="0" algn="ctr" rtl="0">
              <a:buNone/>
            </a:pPr>
            <a:r>
              <a:rPr lang="fr" sz="2800" kern="0" dirty="0">
                <a:solidFill>
                  <a:srgbClr val="002060"/>
                </a:solidFill>
              </a:rPr>
              <a:t>Conservation correcte et </a:t>
            </a:r>
            <a:r>
              <a:rPr lang="fr" sz="2800" kern="0" dirty="0" smtClean="0">
                <a:solidFill>
                  <a:srgbClr val="002060"/>
                </a:solidFill>
              </a:rPr>
              <a:t>appropriée de </a:t>
            </a:r>
            <a:r>
              <a:rPr lang="fr" sz="2800" kern="0" dirty="0">
                <a:solidFill>
                  <a:srgbClr val="002060"/>
                </a:solidFill>
              </a:rPr>
              <a:t>matériels de façon à assurer </a:t>
            </a:r>
            <a:r>
              <a:rPr lang="fr" sz="2800" kern="0" dirty="0" smtClean="0">
                <a:solidFill>
                  <a:srgbClr val="002060"/>
                </a:solidFill>
              </a:rPr>
              <a:t>un service ininterrompu </a:t>
            </a:r>
            <a:r>
              <a:rPr lang="fr" sz="2800" kern="0" dirty="0">
                <a:solidFill>
                  <a:srgbClr val="002060"/>
                </a:solidFill>
              </a:rPr>
              <a:t>et à réduire au minimum les déchets </a:t>
            </a:r>
          </a:p>
          <a:p>
            <a:pPr algn="ctr" rtl="0"/>
            <a:endParaRPr lang="fr-FR" dirty="0"/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rtl="0" eaLnBrk="1" hangingPunct="1">
              <a:defRPr/>
            </a:pPr>
            <a:r>
              <a:rPr lang="fr"/>
              <a:t>  </a:t>
            </a:r>
            <a:endParaRPr lang="en-US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rtlCol="0" anchor="ctr"/>
          <a:lstStyle/>
          <a:p>
            <a:pPr algn="ctr" defTabSz="1041632" rtl="0"/>
            <a:r>
              <a:rPr lang="fr" sz="4000" dirty="0">
                <a:latin typeface="+mj-lt"/>
                <a:ea typeface="+mj-ea"/>
                <a:cs typeface="+mj-cs"/>
              </a:rPr>
              <a:t>La gestion </a:t>
            </a:r>
            <a:r>
              <a:rPr lang="fr" sz="4000" dirty="0" smtClean="0">
                <a:latin typeface="+mj-lt"/>
                <a:ea typeface="+mj-ea"/>
                <a:cs typeface="+mj-cs"/>
              </a:rPr>
              <a:t>d'approvisionnement </a:t>
            </a:r>
            <a:r>
              <a:rPr lang="fr" sz="4000" dirty="0">
                <a:latin typeface="+mj-lt"/>
                <a:ea typeface="+mj-ea"/>
                <a:cs typeface="+mj-cs"/>
              </a:rPr>
              <a:t>signifie… </a:t>
            </a:r>
          </a:p>
        </p:txBody>
      </p:sp>
    </p:spTree>
    <p:extLst>
      <p:ext uri="{BB962C8B-B14F-4D97-AF65-F5344CB8AC3E}">
        <p14:creationId xmlns:p14="http://schemas.microsoft.com/office/powerpoint/2010/main" val="12780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Clr>
                <a:schemeClr val="hlink"/>
              </a:buClr>
            </a:pPr>
            <a:endParaRPr lang="en-US" dirty="0" smtClean="0"/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dirty="0"/>
              <a:t>La valeur (F) est égale à la quantité requise pour un trimestre (C) plus la quantité requise pour un</a:t>
            </a:r>
            <a:r>
              <a:rPr lang="fr" dirty="0">
                <a:solidFill>
                  <a:srgbClr val="421C5E"/>
                </a:solidFill>
              </a:rPr>
              <a:t> mois </a:t>
            </a:r>
            <a:r>
              <a:rPr lang="fr" dirty="0" smtClean="0">
                <a:solidFill>
                  <a:srgbClr val="421C5E"/>
                </a:solidFill>
              </a:rPr>
              <a:t>de </a:t>
            </a:r>
            <a:r>
              <a:rPr lang="fr" dirty="0" smtClean="0"/>
              <a:t>réserve </a:t>
            </a:r>
            <a:r>
              <a:rPr lang="fr" dirty="0"/>
              <a:t>(D) moins le stock existant (E) 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dirty="0" smtClean="0"/>
              <a:t>Calculer </a:t>
            </a:r>
            <a:r>
              <a:rPr lang="fr" dirty="0"/>
              <a:t>(F) comme suit : (F) = C + D - E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dirty="0" smtClean="0"/>
              <a:t>Stock en main est </a:t>
            </a:r>
            <a:r>
              <a:rPr lang="fr" dirty="0"/>
              <a:t>400 ml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dirty="0"/>
              <a:t>La quantité calculée d’eau de Javel à commander pour un trimestre est :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None/>
            </a:pPr>
            <a:r>
              <a:rPr lang="fr" dirty="0"/>
              <a:t>     900 ml (C) + 300 ml (D) – 400 ml (E) = 800 ml (F) </a:t>
            </a:r>
            <a:endParaRPr lang="en-US" dirty="0" smtClean="0"/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FontTx/>
              <a:buNone/>
            </a:pPr>
            <a:r>
              <a:rPr lang="fr" dirty="0"/>
              <a:t>				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FontTx/>
              <a:buNone/>
            </a:pPr>
            <a:endParaRPr lang="en-US" dirty="0" smtClean="0"/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FontTx/>
              <a:buNone/>
            </a:pPr>
            <a:endParaRPr lang="en-US" dirty="0" smtClean="0"/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rt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sz="3600" dirty="0"/>
              <a:t>Exemple </a:t>
            </a:r>
            <a:r>
              <a:rPr lang="fr" sz="3600" dirty="0" smtClean="0"/>
              <a:t>2: calculer </a:t>
            </a:r>
            <a:r>
              <a:rPr lang="fr" sz="3600" dirty="0"/>
              <a:t>la quantité (F) de la solution d'eau de Javel à commander</a:t>
            </a:r>
          </a:p>
        </p:txBody>
      </p:sp>
    </p:spTree>
    <p:extLst>
      <p:ext uri="{BB962C8B-B14F-4D97-AF65-F5344CB8AC3E}">
        <p14:creationId xmlns:p14="http://schemas.microsoft.com/office/powerpoint/2010/main" val="321242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endParaRPr lang="en-US" dirty="0" smtClean="0"/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dirty="0" smtClean="0"/>
              <a:t>Arrondir </a:t>
            </a:r>
            <a:r>
              <a:rPr lang="fr" dirty="0"/>
              <a:t>la quantité calculée pour une quantité conforme à l'unité </a:t>
            </a:r>
            <a:r>
              <a:rPr lang="fr" dirty="0" smtClean="0"/>
              <a:t>d’émission</a:t>
            </a:r>
            <a:endParaRPr lang="fr" dirty="0"/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dirty="0"/>
              <a:t>La quantité calculée de solution d'eau de Javel est </a:t>
            </a:r>
            <a:r>
              <a:rPr lang="fr" dirty="0" smtClean="0"/>
              <a:t>1824 </a:t>
            </a:r>
            <a:r>
              <a:rPr lang="fr" dirty="0"/>
              <a:t>ml, </a:t>
            </a:r>
            <a:r>
              <a:rPr lang="fr" dirty="0" smtClean="0"/>
              <a:t>arrondit le à </a:t>
            </a:r>
            <a:r>
              <a:rPr lang="fr" dirty="0"/>
              <a:t>2 litres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dirty="0"/>
              <a:t>L'unité de commande est 1 bouteille d'un litre</a:t>
            </a:r>
            <a:endParaRPr lang="nl-NL" dirty="0"/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dirty="0" smtClean="0"/>
              <a:t>Commander </a:t>
            </a:r>
            <a:r>
              <a:rPr lang="fr" dirty="0"/>
              <a:t>2 bouteilles</a:t>
            </a:r>
            <a:endParaRPr lang="en-US" dirty="0"/>
          </a:p>
          <a:p>
            <a:pPr rt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sz="3600" dirty="0"/>
              <a:t>Exemple 2 : </a:t>
            </a:r>
            <a:r>
              <a:rPr lang="fr" sz="3600" dirty="0" smtClean="0"/>
              <a:t>calculer </a:t>
            </a:r>
            <a:r>
              <a:rPr lang="fr" sz="3600" dirty="0"/>
              <a:t>la quantité de solution d'eau de Javel à </a:t>
            </a:r>
            <a:r>
              <a:rPr lang="fr" sz="3600" dirty="0" smtClean="0"/>
              <a:t>demander/émettre</a:t>
            </a:r>
            <a:endParaRPr lang="fr" sz="3600" dirty="0"/>
          </a:p>
        </p:txBody>
      </p:sp>
    </p:spTree>
    <p:extLst>
      <p:ext uri="{BB962C8B-B14F-4D97-AF65-F5344CB8AC3E}">
        <p14:creationId xmlns:p14="http://schemas.microsoft.com/office/powerpoint/2010/main" val="19228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 eaLnBrk="1" hangingPunct="1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dirty="0" smtClean="0"/>
              <a:t>Utiliser </a:t>
            </a:r>
            <a:r>
              <a:rPr lang="fr" dirty="0"/>
              <a:t>la feuille de calcul intitulée Exercice </a:t>
            </a:r>
            <a:r>
              <a:rPr lang="fr" dirty="0" smtClean="0"/>
              <a:t>#1</a:t>
            </a:r>
            <a:endParaRPr lang="fr" dirty="0"/>
          </a:p>
          <a:p>
            <a:pPr rtl="0" eaLnBrk="1" hangingPunct="1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dirty="0" smtClean="0"/>
              <a:t>Travailler </a:t>
            </a:r>
            <a:r>
              <a:rPr lang="fr" dirty="0"/>
              <a:t>individuellement</a:t>
            </a:r>
          </a:p>
          <a:p>
            <a:pPr rtl="0" eaLnBrk="1" hangingPunct="1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dirty="0" smtClean="0"/>
              <a:t>Utiliser </a:t>
            </a:r>
            <a:r>
              <a:rPr lang="fr" dirty="0"/>
              <a:t>les données fournies</a:t>
            </a:r>
          </a:p>
          <a:p>
            <a:pPr rtl="0" eaLnBrk="1" hangingPunct="1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dirty="0" smtClean="0"/>
              <a:t>Durée accordée: </a:t>
            </a:r>
            <a:r>
              <a:rPr lang="fr" dirty="0"/>
              <a:t>30 minutes.</a:t>
            </a:r>
          </a:p>
          <a:p>
            <a:pPr rt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" sz="3200" dirty="0"/>
              <a:t>Exercice </a:t>
            </a:r>
            <a:r>
              <a:rPr lang="fr" sz="3200" dirty="0" smtClean="0"/>
              <a:t>#1: Calculer </a:t>
            </a:r>
            <a:r>
              <a:rPr lang="fr" sz="3200" dirty="0"/>
              <a:t>l</a:t>
            </a:r>
            <a:r>
              <a:rPr lang="fr" sz="3200" dirty="0" smtClean="0"/>
              <a:t>es </a:t>
            </a:r>
            <a:r>
              <a:rPr lang="fr" sz="3200" dirty="0"/>
              <a:t>besoins trimestriels </a:t>
            </a:r>
            <a:r>
              <a:rPr lang="fr" sz="3200" dirty="0" smtClean="0"/>
              <a:t>pour </a:t>
            </a:r>
            <a:r>
              <a:rPr lang="fr" sz="3200" dirty="0"/>
              <a:t>les tests Xpert MTB/RIF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84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30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189903"/>
              </p:ext>
            </p:extLst>
          </p:nvPr>
        </p:nvGraphicFramePr>
        <p:xfrm>
          <a:off x="251536" y="1323628"/>
          <a:ext cx="10456887" cy="4745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Document" r:id="rId4" imgW="8227575" imgH="4493908" progId="Word.Document.12">
                  <p:embed/>
                </p:oleObj>
              </mc:Choice>
              <mc:Fallback>
                <p:oleObj name="Document" r:id="rId4" imgW="8227575" imgH="4493908" progId="Word.Document.12">
                  <p:embed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36" y="1323628"/>
                        <a:ext cx="10456887" cy="47453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" sz="3300" dirty="0"/>
              <a:t>Exercice </a:t>
            </a:r>
            <a:r>
              <a:rPr lang="fr" sz="3300" dirty="0" smtClean="0"/>
              <a:t>#1: Calculer </a:t>
            </a:r>
            <a:r>
              <a:rPr lang="fr" sz="3300" dirty="0"/>
              <a:t>l</a:t>
            </a:r>
            <a:r>
              <a:rPr lang="fr" sz="3300" dirty="0" smtClean="0"/>
              <a:t>es </a:t>
            </a:r>
            <a:r>
              <a:rPr lang="fr" sz="3300" dirty="0"/>
              <a:t>besoins trimestriels </a:t>
            </a:r>
            <a:r>
              <a:rPr lang="fr" sz="3300" dirty="0" smtClean="0"/>
              <a:t>pour </a:t>
            </a:r>
            <a:r>
              <a:rPr lang="fr" sz="3300" dirty="0"/>
              <a:t>les tests Xpert MTB/RIF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8081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220265"/>
              </p:ext>
            </p:extLst>
          </p:nvPr>
        </p:nvGraphicFramePr>
        <p:xfrm>
          <a:off x="231751" y="1035596"/>
          <a:ext cx="10297144" cy="5040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Document" r:id="rId4" imgW="8227575" imgH="4484528" progId="Word.Document.12">
                  <p:embed/>
                </p:oleObj>
              </mc:Choice>
              <mc:Fallback>
                <p:oleObj name="Document" r:id="rId4" imgW="8227575" imgH="4484528" progId="Word.Document.12">
                  <p:embed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51" y="1035596"/>
                        <a:ext cx="10297144" cy="50405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1" y="302102"/>
            <a:ext cx="9922455" cy="1014325"/>
          </a:xfrm>
        </p:spPr>
        <p:txBody>
          <a:bodyPr rtlCol="0">
            <a:normAutofit fontScale="90000"/>
          </a:bodyPr>
          <a:lstStyle/>
          <a:p>
            <a:pPr rtl="0"/>
            <a:r>
              <a:rPr lang="fr" sz="3200" dirty="0"/>
              <a:t>Réponse à l’exercice </a:t>
            </a:r>
            <a:r>
              <a:rPr lang="fr" sz="3200" dirty="0" smtClean="0"/>
              <a:t>#1: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fr" sz="2800" dirty="0" smtClean="0"/>
              <a:t>Besoins </a:t>
            </a:r>
            <a:r>
              <a:rPr lang="fr" sz="2800" dirty="0"/>
              <a:t>trimestriels </a:t>
            </a:r>
            <a:r>
              <a:rPr lang="fr" sz="2800" dirty="0" smtClean="0"/>
              <a:t>calculés pour </a:t>
            </a:r>
            <a:r>
              <a:rPr lang="fr" sz="2800" dirty="0"/>
              <a:t>les tests Xpert MTB/RIF</a:t>
            </a:r>
          </a:p>
        </p:txBody>
      </p:sp>
    </p:spTree>
    <p:extLst>
      <p:ext uri="{BB962C8B-B14F-4D97-AF65-F5344CB8AC3E}">
        <p14:creationId xmlns:p14="http://schemas.microsoft.com/office/powerpoint/2010/main" val="8497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 eaLnBrk="1" hangingPunct="1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dirty="0" smtClean="0"/>
              <a:t>Utiliser </a:t>
            </a:r>
            <a:r>
              <a:rPr lang="fr" dirty="0"/>
              <a:t>la feuille de calcul intitulée Exercice </a:t>
            </a:r>
            <a:r>
              <a:rPr lang="fr" dirty="0" smtClean="0"/>
              <a:t>#2</a:t>
            </a:r>
            <a:endParaRPr lang="fr" dirty="0"/>
          </a:p>
          <a:p>
            <a:pPr rtl="0" eaLnBrk="1" hangingPunct="1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dirty="0" smtClean="0"/>
              <a:t>Travailler </a:t>
            </a:r>
            <a:r>
              <a:rPr lang="fr" dirty="0"/>
              <a:t>individuellement</a:t>
            </a:r>
          </a:p>
          <a:p>
            <a:pPr rtl="0" eaLnBrk="1" hangingPunct="1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dirty="0" smtClean="0"/>
              <a:t>Utiliser </a:t>
            </a:r>
            <a:r>
              <a:rPr lang="fr" dirty="0"/>
              <a:t>les données fournies</a:t>
            </a:r>
          </a:p>
          <a:p>
            <a:pPr rtl="0" eaLnBrk="1" hangingPunct="1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dirty="0" smtClean="0"/>
              <a:t>Durée accordée: </a:t>
            </a:r>
            <a:r>
              <a:rPr lang="fr" dirty="0"/>
              <a:t>30 minutes.</a:t>
            </a:r>
          </a:p>
          <a:p>
            <a:pPr rt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" sz="3200" dirty="0"/>
              <a:t>Exercice </a:t>
            </a:r>
            <a:r>
              <a:rPr lang="fr" sz="3200" dirty="0" smtClean="0"/>
              <a:t>#2: Calculer </a:t>
            </a:r>
            <a:r>
              <a:rPr lang="fr" sz="3200" dirty="0"/>
              <a:t>l</a:t>
            </a:r>
            <a:r>
              <a:rPr lang="fr" sz="3200" dirty="0" smtClean="0"/>
              <a:t>es </a:t>
            </a:r>
            <a:r>
              <a:rPr lang="fr" sz="3200" dirty="0"/>
              <a:t>besoins trimestriels </a:t>
            </a:r>
            <a:r>
              <a:rPr lang="fr" sz="3200" dirty="0" smtClean="0"/>
              <a:t>pour </a:t>
            </a:r>
            <a:r>
              <a:rPr lang="fr" sz="3200" dirty="0"/>
              <a:t>les tests Xpert MTB/RIF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55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028601"/>
              </p:ext>
            </p:extLst>
          </p:nvPr>
        </p:nvGraphicFramePr>
        <p:xfrm>
          <a:off x="159743" y="1035596"/>
          <a:ext cx="10441160" cy="5033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Document" r:id="rId4" imgW="8236942" imgH="4474427" progId="Word.Document.12">
                  <p:embed/>
                </p:oleObj>
              </mc:Choice>
              <mc:Fallback>
                <p:oleObj name="Document" r:id="rId4" imgW="8236942" imgH="4474427" progId="Word.Document.12">
                  <p:embed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43" y="1035596"/>
                        <a:ext cx="10441160" cy="5033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" sz="3200" dirty="0"/>
              <a:t>Exercice </a:t>
            </a:r>
            <a:r>
              <a:rPr lang="fr" sz="3200" dirty="0" smtClean="0"/>
              <a:t>#2: calculer les </a:t>
            </a:r>
            <a:r>
              <a:rPr lang="fr" sz="3200" dirty="0"/>
              <a:t>besoins trimestriels </a:t>
            </a:r>
            <a:r>
              <a:rPr lang="fr" sz="3200" dirty="0" smtClean="0"/>
              <a:t>pour </a:t>
            </a:r>
            <a:r>
              <a:rPr lang="fr" sz="3200" dirty="0"/>
              <a:t>les tests Xpert MTB/RIF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85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790429"/>
              </p:ext>
            </p:extLst>
          </p:nvPr>
        </p:nvGraphicFramePr>
        <p:xfrm>
          <a:off x="303759" y="1251620"/>
          <a:ext cx="10297144" cy="4800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Document" r:id="rId4" imgW="8236942" imgH="4474427" progId="Word.Document.12">
                  <p:embed/>
                </p:oleObj>
              </mc:Choice>
              <mc:Fallback>
                <p:oleObj name="Document" r:id="rId4" imgW="8236942" imgH="4474427" progId="Word.Document.12">
                  <p:embed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759" y="1251620"/>
                        <a:ext cx="10297144" cy="48002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fr" sz="3200" dirty="0"/>
              <a:t>Réponse à l’exercice </a:t>
            </a:r>
            <a:r>
              <a:rPr lang="fr" sz="3200" dirty="0" smtClean="0"/>
              <a:t>#2: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fr" sz="2800" dirty="0"/>
              <a:t>Besoins </a:t>
            </a:r>
            <a:r>
              <a:rPr lang="fr" sz="2800" dirty="0" smtClean="0"/>
              <a:t>trimestriels calculés pour </a:t>
            </a:r>
            <a:r>
              <a:rPr lang="fr" sz="2800" dirty="0"/>
              <a:t>les tests Xpert MTB/RIF</a:t>
            </a:r>
          </a:p>
        </p:txBody>
      </p:sp>
    </p:spTree>
    <p:extLst>
      <p:ext uri="{BB962C8B-B14F-4D97-AF65-F5344CB8AC3E}">
        <p14:creationId xmlns:p14="http://schemas.microsoft.com/office/powerpoint/2010/main" val="40901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dirty="0"/>
              <a:t>La procédure pour </a:t>
            </a:r>
            <a:r>
              <a:rPr lang="fr" dirty="0" smtClean="0"/>
              <a:t>le placement des commandes </a:t>
            </a:r>
            <a:r>
              <a:rPr lang="fr" dirty="0"/>
              <a:t>dépend </a:t>
            </a:r>
            <a:r>
              <a:rPr lang="fr" dirty="0" smtClean="0"/>
              <a:t>de </a:t>
            </a:r>
            <a:r>
              <a:rPr lang="fr" dirty="0"/>
              <a:t>la source de financement</a:t>
            </a:r>
          </a:p>
          <a:p>
            <a:pPr rtl="0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dirty="0" smtClean="0"/>
              <a:t>Discuter </a:t>
            </a:r>
            <a:r>
              <a:rPr lang="fr" dirty="0"/>
              <a:t>des procédures d'approvisionnement local et du plan de secours en cas de pénuries de matériels</a:t>
            </a:r>
            <a:endParaRPr lang="en-US" dirty="0" smtClean="0"/>
          </a:p>
          <a:p>
            <a:pPr rt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/>
              <a:t>Passer des commandes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19783" y="1107604"/>
            <a:ext cx="432048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0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pic>
        <p:nvPicPr>
          <p:cNvPr id="7" name="Picture 4" descr="MCj023901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5" y="879535"/>
            <a:ext cx="541155" cy="6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9783" y="1035596"/>
            <a:ext cx="4248471" cy="399990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rtl="0">
              <a:defRPr/>
            </a:pPr>
            <a:r>
              <a:rPr lang="fr" i="1" dirty="0">
                <a:solidFill>
                  <a:schemeClr val="bg1"/>
                </a:solidFill>
              </a:rPr>
              <a:t>À adapter au système propre du </a:t>
            </a:r>
            <a:r>
              <a:rPr lang="fr" sz="2000" i="1" dirty="0">
                <a:solidFill>
                  <a:schemeClr val="bg1"/>
                </a:solidFill>
              </a:rPr>
              <a:t>pays</a:t>
            </a:r>
          </a:p>
        </p:txBody>
      </p:sp>
    </p:spTree>
    <p:extLst>
      <p:ext uri="{BB962C8B-B14F-4D97-AF65-F5344CB8AC3E}">
        <p14:creationId xmlns:p14="http://schemas.microsoft.com/office/powerpoint/2010/main" val="26509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" dirty="0"/>
              <a:t>Passer une commande directement </a:t>
            </a:r>
            <a:r>
              <a:rPr lang="fr" dirty="0" smtClean="0"/>
              <a:t>à </a:t>
            </a:r>
            <a:r>
              <a:rPr lang="fr" dirty="0"/>
              <a:t>Cepheid France</a:t>
            </a:r>
            <a:r>
              <a:rPr lang="fr" dirty="0">
                <a:solidFill>
                  <a:srgbClr val="002060"/>
                </a:solidFill>
              </a:rPr>
              <a:t> :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fr" dirty="0">
                <a:solidFill>
                  <a:srgbClr val="002060"/>
                </a:solidFill>
              </a:rPr>
              <a:t>Cepheid HBDC SAS, Vira Solelh, 81470 Maurens-Scopont, France ; ordershbdc@cepheidhbdc.com,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fr" dirty="0">
                <a:solidFill>
                  <a:srgbClr val="002060"/>
                </a:solidFill>
              </a:rPr>
              <a:t>Tél. + 33 563 825 333, </a:t>
            </a:r>
            <a:r>
              <a:rPr lang="fr" dirty="0"/>
              <a:t>fax + 33 563 825 301 ou</a:t>
            </a:r>
          </a:p>
          <a:p>
            <a:pPr rtl="0"/>
            <a:r>
              <a:rPr lang="fr" dirty="0" smtClean="0"/>
              <a:t>Passer </a:t>
            </a:r>
            <a:r>
              <a:rPr lang="fr" dirty="0"/>
              <a:t>une commande par un distributeur local autorisé de Cepheid. </a:t>
            </a:r>
            <a:r>
              <a:rPr lang="fr" dirty="0" smtClean="0"/>
              <a:t>Communiquer </a:t>
            </a:r>
            <a:r>
              <a:rPr lang="fr" dirty="0"/>
              <a:t>avec Cepheid pour les renseignements de contact de votre fournisseur local</a:t>
            </a:r>
          </a:p>
          <a:p>
            <a:pPr rtl="0"/>
            <a:r>
              <a:rPr lang="fr" dirty="0"/>
              <a:t>Il existe d'autres mécanismes d'achat propres au projet. L’OMS peut également être en mesure de vous aider au moyen du dispositif mondial d'approvisionnement en médicaments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" sz="3300" dirty="0"/>
              <a:t>Options pour l'achat d'outils GeneXpert et de cartouches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178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" dirty="0"/>
              <a:t>Les pays devraient envisager la mise en œuvre d’un système centralisé (national, régional) de gestion </a:t>
            </a:r>
            <a:r>
              <a:rPr lang="fr" dirty="0" smtClean="0"/>
              <a:t>de </a:t>
            </a:r>
            <a:r>
              <a:rPr lang="fr" dirty="0"/>
              <a:t>matériels Xpert MTB/RIF qui soit intégré au système général d'approvisionnement, comme c'est le cas avec la microscopie ou l'approvisionnement en médicaments </a:t>
            </a:r>
          </a:p>
          <a:p>
            <a:pPr rtl="0"/>
            <a:endParaRPr lang="nl-NL" dirty="0" smtClean="0"/>
          </a:p>
          <a:p>
            <a:pPr rtl="0"/>
            <a:r>
              <a:rPr lang="fr" dirty="0"/>
              <a:t>Le système </a:t>
            </a:r>
            <a:r>
              <a:rPr lang="fr" dirty="0" smtClean="0"/>
              <a:t>devrait être coordonné </a:t>
            </a:r>
            <a:r>
              <a:rPr lang="fr" dirty="0"/>
              <a:t>par le gouvernement </a:t>
            </a:r>
            <a:r>
              <a:rPr lang="fr" dirty="0" smtClean="0"/>
              <a:t>et devrait inclure le ministère </a:t>
            </a:r>
            <a:r>
              <a:rPr lang="fr" dirty="0"/>
              <a:t>de la Santé, les donateurs et les partenaires</a:t>
            </a:r>
          </a:p>
          <a:p>
            <a:pPr rt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" sz="3000" dirty="0"/>
              <a:t>Structure </a:t>
            </a:r>
            <a:r>
              <a:rPr lang="fr" sz="3000" dirty="0" smtClean="0"/>
              <a:t>d’un </a:t>
            </a:r>
            <a:r>
              <a:rPr lang="fr" sz="3000" dirty="0"/>
              <a:t>système de gestion </a:t>
            </a:r>
            <a:r>
              <a:rPr lang="fr" sz="3000" dirty="0" smtClean="0"/>
              <a:t>de </a:t>
            </a:r>
            <a:r>
              <a:rPr lang="fr" sz="3000" dirty="0"/>
              <a:t>matériels :  Échelle nationale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247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1" y="1629252"/>
            <a:ext cx="9778439" cy="4439703"/>
          </a:xfrm>
        </p:spPr>
        <p:txBody>
          <a:bodyPr rtlCol="0"/>
          <a:lstStyle/>
          <a:p>
            <a:pPr rtl="0"/>
            <a:r>
              <a:rPr lang="fr" sz="2200" dirty="0" smtClean="0"/>
              <a:t>Suivre </a:t>
            </a:r>
            <a:r>
              <a:rPr lang="fr" sz="2200" dirty="0"/>
              <a:t>les lignes directrices nationales pour l'autorisation préalable du matériel et des équipements, si nécessaire</a:t>
            </a:r>
          </a:p>
          <a:p>
            <a:pPr rtl="0"/>
            <a:r>
              <a:rPr lang="fr" sz="2200" dirty="0" smtClean="0"/>
              <a:t>Préparer </a:t>
            </a:r>
            <a:r>
              <a:rPr lang="fr" sz="2200" dirty="0"/>
              <a:t>la documentation douanière visant l'importation ou l'exemption des taxes à l'importation (si nécessaire)</a:t>
            </a:r>
          </a:p>
          <a:p>
            <a:pPr rtl="0"/>
            <a:r>
              <a:rPr lang="fr" sz="2200" dirty="0" smtClean="0"/>
              <a:t>Commencer </a:t>
            </a:r>
            <a:r>
              <a:rPr lang="fr" sz="2200" dirty="0"/>
              <a:t>longtemps </a:t>
            </a:r>
            <a:r>
              <a:rPr lang="fr" sz="2200" dirty="0" smtClean="0"/>
              <a:t>en avance</a:t>
            </a:r>
            <a:r>
              <a:rPr lang="fr" sz="2200" dirty="0"/>
              <a:t>, car la préparation peut durer des mois</a:t>
            </a:r>
          </a:p>
          <a:p>
            <a:pPr rtl="0"/>
            <a:r>
              <a:rPr lang="fr" sz="2200" dirty="0" smtClean="0"/>
              <a:t>Consulter Cepheid </a:t>
            </a:r>
            <a:r>
              <a:rPr lang="fr" sz="2200" dirty="0"/>
              <a:t>au sujet des délais de transport des commandes et de la durée minimale de validité garantie des cartouches que vous désirez commander</a:t>
            </a:r>
          </a:p>
          <a:p>
            <a:pPr rtl="0"/>
            <a:r>
              <a:rPr lang="fr" sz="2200" dirty="0" smtClean="0"/>
              <a:t>Vérifier </a:t>
            </a:r>
            <a:r>
              <a:rPr lang="fr" sz="2200" dirty="0"/>
              <a:t>si votre pays est parmi les </a:t>
            </a:r>
            <a:r>
              <a:rPr lang="fr" sz="2200" dirty="0" smtClean="0"/>
              <a:t>145 pays éligibles pour obtenir  l'équipement GeneXpert et les </a:t>
            </a:r>
            <a:r>
              <a:rPr lang="fr" sz="2200" dirty="0"/>
              <a:t>cartouches </a:t>
            </a:r>
            <a:r>
              <a:rPr lang="fr" sz="2200" dirty="0" smtClean="0"/>
              <a:t>à </a:t>
            </a:r>
            <a:r>
              <a:rPr lang="fr" sz="2200" dirty="0"/>
              <a:t>un prix réduit (prix </a:t>
            </a:r>
            <a:r>
              <a:rPr lang="fr" sz="2200" dirty="0" smtClean="0"/>
              <a:t>pays </a:t>
            </a:r>
            <a:r>
              <a:rPr lang="fr" sz="2200" dirty="0"/>
              <a:t>en cours de développement, à haute </a:t>
            </a:r>
            <a:r>
              <a:rPr lang="fr" sz="2200" dirty="0" smtClean="0"/>
              <a:t>charge de tuberculose) </a:t>
            </a:r>
            <a:r>
              <a:rPr lang="fr" sz="2200" dirty="0"/>
              <a:t>: (</a:t>
            </a:r>
            <a:r>
              <a:rPr lang="fr" sz="2200" dirty="0">
                <a:hlinkClick r:id="rId2"/>
              </a:rPr>
              <a:t>http://www.finddiagnostics.org/about/what_we_do/successes/find-negotiated-prices/xpert_mtb_rif.html</a:t>
            </a:r>
            <a:r>
              <a:rPr lang="fr" sz="2200" dirty="0"/>
              <a:t>).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Avant de passer une commande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fr" sz="2400" dirty="0"/>
              <a:t>Nombre </a:t>
            </a:r>
            <a:r>
              <a:rPr lang="fr" sz="2400" dirty="0" smtClean="0"/>
              <a:t>de </a:t>
            </a:r>
            <a:r>
              <a:rPr lang="fr" sz="2400" dirty="0"/>
              <a:t>modules </a:t>
            </a:r>
            <a:r>
              <a:rPr lang="fr" sz="2400" dirty="0" smtClean="0"/>
              <a:t>/de machine GeneXpert</a:t>
            </a:r>
            <a:endParaRPr lang="fr" sz="2400" dirty="0"/>
          </a:p>
          <a:p>
            <a:pPr rtl="0"/>
            <a:r>
              <a:rPr lang="fr" sz="2400" dirty="0"/>
              <a:t>Ordinateur de bureau ou </a:t>
            </a:r>
            <a:r>
              <a:rPr lang="fr" sz="2400" dirty="0" smtClean="0"/>
              <a:t>portable</a:t>
            </a:r>
            <a:endParaRPr lang="fr" sz="2400" dirty="0"/>
          </a:p>
          <a:p>
            <a:pPr rtl="0"/>
            <a:r>
              <a:rPr lang="fr" sz="2400" dirty="0"/>
              <a:t>Nombre de cartouches Xpert MTB/RIF</a:t>
            </a:r>
          </a:p>
          <a:p>
            <a:pPr rtl="0"/>
            <a:r>
              <a:rPr lang="fr" sz="2400" dirty="0"/>
              <a:t>Numéros </a:t>
            </a:r>
            <a:r>
              <a:rPr lang="fr" sz="2400" dirty="0" smtClean="0"/>
              <a:t>de catalogue</a:t>
            </a:r>
            <a:endParaRPr lang="en-US" sz="2400" dirty="0"/>
          </a:p>
          <a:p>
            <a:pPr rtl="0"/>
            <a:r>
              <a:rPr lang="fr" sz="2400" dirty="0"/>
              <a:t>Pays de livraison</a:t>
            </a:r>
          </a:p>
          <a:p>
            <a:pPr rtl="0"/>
            <a:r>
              <a:rPr lang="fr" sz="2400" dirty="0"/>
              <a:t>Aéroport de destination</a:t>
            </a:r>
          </a:p>
          <a:p>
            <a:pPr rtl="0"/>
            <a:r>
              <a:rPr lang="fr" sz="2400" dirty="0" smtClean="0"/>
              <a:t>Coordonnées du </a:t>
            </a:r>
            <a:r>
              <a:rPr lang="fr" sz="2400" dirty="0"/>
              <a:t>destinataire </a:t>
            </a:r>
          </a:p>
          <a:p>
            <a:pPr rtl="0"/>
            <a:r>
              <a:rPr lang="fr" sz="2400" dirty="0"/>
              <a:t>La date de livraison préférée 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dirty="0" smtClean="0"/>
              <a:t>Information nécessaire </a:t>
            </a:r>
            <a:r>
              <a:rPr lang="fr" dirty="0"/>
              <a:t>pour </a:t>
            </a:r>
            <a:r>
              <a:rPr lang="fr" dirty="0" smtClean="0"/>
              <a:t>placer une </a:t>
            </a:r>
            <a:r>
              <a:rPr lang="fr" dirty="0"/>
              <a:t>commande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" dirty="0"/>
              <a:t>Chepheid/le distributeur local préparera une estimation</a:t>
            </a:r>
            <a:endParaRPr lang="nl-NL" dirty="0" smtClean="0"/>
          </a:p>
          <a:p>
            <a:pPr rtl="0"/>
            <a:r>
              <a:rPr lang="fr" dirty="0"/>
              <a:t>Le client paye à l'avance pour bénéficier de la réduction de prix [prix pour les pays en cours de développement, à charge </a:t>
            </a:r>
            <a:r>
              <a:rPr lang="fr" dirty="0" smtClean="0"/>
              <a:t>élevés de tuberculose] </a:t>
            </a:r>
            <a:endParaRPr lang="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 dirty="0"/>
              <a:t>Après avoir </a:t>
            </a:r>
            <a:r>
              <a:rPr lang="fr" dirty="0" smtClean="0"/>
              <a:t>placé une </a:t>
            </a:r>
            <a:r>
              <a:rPr lang="fr" dirty="0"/>
              <a:t>commande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  <a:buClr>
                <a:schemeClr val="hlink"/>
              </a:buClr>
              <a:buNone/>
            </a:pPr>
            <a:r>
              <a:rPr lang="fr" dirty="0" smtClean="0"/>
              <a:t>Inspecter &amp; vérifier </a:t>
            </a:r>
            <a:r>
              <a:rPr lang="fr" dirty="0"/>
              <a:t>la livraison des commandes :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dirty="0" smtClean="0"/>
              <a:t>Vérifier </a:t>
            </a:r>
            <a:r>
              <a:rPr lang="fr" dirty="0"/>
              <a:t>le contenu de la commande reçue avec le bon de commande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dirty="0" smtClean="0"/>
              <a:t>Vérifier </a:t>
            </a:r>
            <a:r>
              <a:rPr lang="fr" dirty="0"/>
              <a:t>l'intégrité </a:t>
            </a:r>
            <a:r>
              <a:rPr lang="fr" dirty="0" smtClean="0"/>
              <a:t>du </a:t>
            </a:r>
            <a:r>
              <a:rPr lang="fr" dirty="0"/>
              <a:t>matériels livrés 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dirty="0" smtClean="0"/>
              <a:t>Dater chaque </a:t>
            </a:r>
            <a:r>
              <a:rPr lang="fr" dirty="0"/>
              <a:t>article </a:t>
            </a:r>
            <a:r>
              <a:rPr lang="fr" dirty="0" smtClean="0"/>
              <a:t>reçu</a:t>
            </a:r>
            <a:endParaRPr lang="fr" dirty="0"/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dirty="0" smtClean="0"/>
              <a:t>Ranger la nouvelle expédition </a:t>
            </a:r>
            <a:r>
              <a:rPr lang="fr" dirty="0"/>
              <a:t>derrière </a:t>
            </a:r>
            <a:r>
              <a:rPr lang="fr" dirty="0" smtClean="0"/>
              <a:t>l’expédition existente afin de suivre la méthode de «PREMIER PERIME-PREMIER SORTI»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35000"/>
              </a:spcAft>
            </a:pPr>
            <a:r>
              <a:rPr lang="fr" dirty="0" smtClean="0"/>
              <a:t>Créer </a:t>
            </a:r>
            <a:r>
              <a:rPr lang="fr" dirty="0"/>
              <a:t>ou </a:t>
            </a:r>
            <a:r>
              <a:rPr lang="fr" dirty="0" smtClean="0"/>
              <a:t>metter </a:t>
            </a:r>
            <a:r>
              <a:rPr lang="fr" dirty="0"/>
              <a:t>à jour les registres</a:t>
            </a:r>
          </a:p>
          <a:p>
            <a:pPr rt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 smtClean="0"/>
              <a:t>Dès la réception</a:t>
            </a:r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15256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dirty="0" smtClean="0"/>
              <a:t>Conserver </a:t>
            </a:r>
            <a:r>
              <a:rPr lang="fr" dirty="0"/>
              <a:t>dans un endroit propre, sec, bien ventilé et organisé</a:t>
            </a:r>
            <a:endParaRPr lang="en-US" dirty="0" smtClean="0">
              <a:solidFill>
                <a:srgbClr val="FF0000"/>
              </a:solidFill>
            </a:endParaRP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dirty="0"/>
              <a:t>Les </a:t>
            </a:r>
            <a:r>
              <a:rPr lang="fr" dirty="0" smtClean="0"/>
              <a:t>kits </a:t>
            </a:r>
            <a:r>
              <a:rPr lang="fr" dirty="0"/>
              <a:t>Xpert MTB/RIF doivent être </a:t>
            </a:r>
            <a:r>
              <a:rPr lang="fr" dirty="0" smtClean="0"/>
              <a:t>stockés </a:t>
            </a:r>
            <a:r>
              <a:rPr lang="fr" dirty="0"/>
              <a:t>à </a:t>
            </a:r>
            <a:r>
              <a:rPr lang="fr" dirty="0">
                <a:solidFill>
                  <a:srgbClr val="002060"/>
                </a:solidFill>
              </a:rPr>
              <a:t>2-28</a:t>
            </a:r>
            <a:r>
              <a:rPr lang="fr" dirty="0">
                <a:solidFill>
                  <a:srgbClr val="002060"/>
                </a:solidFill>
                <a:sym typeface="Symbol" pitchFamily="18" charset="2"/>
              </a:rPr>
              <a:t>C </a:t>
            </a:r>
            <a:endParaRPr lang="en-US" dirty="0" smtClean="0">
              <a:solidFill>
                <a:srgbClr val="002060"/>
              </a:solidFill>
            </a:endParaRP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dirty="0" smtClean="0"/>
              <a:t>Stocker </a:t>
            </a:r>
            <a:r>
              <a:rPr lang="fr" dirty="0"/>
              <a:t>à l'abri du soleil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dirty="0" smtClean="0"/>
              <a:t>Organiser </a:t>
            </a:r>
            <a:r>
              <a:rPr lang="fr" dirty="0"/>
              <a:t>les livraisons actuelles et nouvelles par la date d'expiration (les matériels avec une date d’expiration rapide </a:t>
            </a:r>
            <a:r>
              <a:rPr lang="fr" dirty="0" smtClean="0"/>
              <a:t>sdoivent être </a:t>
            </a:r>
            <a:r>
              <a:rPr lang="fr" dirty="0"/>
              <a:t>utilisés en premier)</a:t>
            </a:r>
          </a:p>
          <a:p>
            <a:pPr rt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/>
              <a:t>Stockage adéquat </a:t>
            </a:r>
            <a:r>
              <a:rPr lang="fr" dirty="0" smtClean="0"/>
              <a:t>de </a:t>
            </a:r>
            <a:r>
              <a:rPr lang="fr" dirty="0"/>
              <a:t>matériels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905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endParaRPr lang="en-US" dirty="0" smtClean="0"/>
          </a:p>
          <a:p>
            <a:pPr rt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/>
              <a:t>Sommaire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63799" y="1539652"/>
            <a:ext cx="961977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4178" tIns="52089" rIns="104178" bIns="52089" numCol="1" rtlCol="0" anchor="t" anchorCtr="0" compatLnSpc="1">
            <a:prstTxWarp prst="textNoShape">
              <a:avLst/>
            </a:prstTxWarp>
          </a:bodyPr>
          <a:lstStyle>
            <a:lvl1pPr marL="415987" indent="-291191" algn="l" rtl="0" eaLnBrk="1" fontAlgn="base" hangingPunct="1">
              <a:spcBef>
                <a:spcPts val="456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黑体" charset="0"/>
              </a:defRPr>
            </a:lvl1pPr>
            <a:lvl2pPr marL="707178" indent="-260444" algn="l" rtl="0" eaLnBrk="1" fontAlgn="base" hangingPunct="1">
              <a:spcBef>
                <a:spcPts val="37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黑体" charset="0"/>
              </a:defRPr>
            </a:lvl2pPr>
            <a:lvl3pPr marL="97847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3pPr>
            <a:lvl4pPr marL="1302220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4pPr>
            <a:lvl5pPr marL="156266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5pPr>
            <a:lvl6pPr marL="1823108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3552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3996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4440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rtl="0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sz="2200" dirty="0">
                <a:solidFill>
                  <a:schemeClr val="tx1"/>
                </a:solidFill>
              </a:rPr>
              <a:t>La gestion centralisée (au niveau national ou régional) </a:t>
            </a:r>
            <a:r>
              <a:rPr lang="fr" sz="2200" dirty="0" smtClean="0">
                <a:solidFill>
                  <a:schemeClr val="tx1"/>
                </a:solidFill>
              </a:rPr>
              <a:t>de </a:t>
            </a:r>
            <a:r>
              <a:rPr lang="fr" sz="2200" dirty="0">
                <a:solidFill>
                  <a:schemeClr val="tx1"/>
                </a:solidFill>
              </a:rPr>
              <a:t>matériels Xpert MTB/RIF intégrée au système général d'approvisionnement devrait être organisée et coordonnée par le gouvernement.</a:t>
            </a:r>
          </a:p>
          <a:p>
            <a:pPr rtl="0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sz="2200" dirty="0">
                <a:solidFill>
                  <a:schemeClr val="tx1"/>
                </a:solidFill>
              </a:rPr>
              <a:t>Certains matériels requis pour les tests Xpert MTB/RIF ne sont pas fournis par Cepheid.</a:t>
            </a:r>
          </a:p>
          <a:p>
            <a:pPr rtl="0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sz="2200" dirty="0">
                <a:solidFill>
                  <a:schemeClr val="tx1"/>
                </a:solidFill>
              </a:rPr>
              <a:t>Lorsque vous calculez </a:t>
            </a:r>
            <a:r>
              <a:rPr lang="fr" sz="2200" dirty="0" smtClean="0">
                <a:solidFill>
                  <a:schemeClr val="tx1"/>
                </a:solidFill>
              </a:rPr>
              <a:t>les commandes de matériels, </a:t>
            </a:r>
            <a:r>
              <a:rPr lang="fr" sz="2200" dirty="0">
                <a:solidFill>
                  <a:schemeClr val="tx1"/>
                </a:solidFill>
              </a:rPr>
              <a:t>prenez en considération votre ancien taux de consommation, </a:t>
            </a:r>
            <a:r>
              <a:rPr lang="fr" sz="2200" dirty="0" smtClean="0">
                <a:solidFill>
                  <a:schemeClr val="tx1"/>
                </a:solidFill>
              </a:rPr>
              <a:t>stock en main, </a:t>
            </a:r>
            <a:r>
              <a:rPr lang="fr" sz="2200" dirty="0">
                <a:solidFill>
                  <a:schemeClr val="tx1"/>
                </a:solidFill>
              </a:rPr>
              <a:t>la durée de validité </a:t>
            </a:r>
            <a:r>
              <a:rPr lang="fr" sz="2200" dirty="0" smtClean="0">
                <a:solidFill>
                  <a:schemeClr val="tx1"/>
                </a:solidFill>
              </a:rPr>
              <a:t>de </a:t>
            </a:r>
            <a:r>
              <a:rPr lang="fr" sz="2200" dirty="0">
                <a:solidFill>
                  <a:schemeClr val="tx1"/>
                </a:solidFill>
              </a:rPr>
              <a:t>matériels commandés, la durée d'approvisionnement et votre capacité de </a:t>
            </a:r>
            <a:r>
              <a:rPr lang="fr" sz="2200" dirty="0" smtClean="0">
                <a:solidFill>
                  <a:schemeClr val="tx1"/>
                </a:solidFill>
              </a:rPr>
              <a:t>stockage afin </a:t>
            </a:r>
            <a:r>
              <a:rPr lang="fr" sz="2200" dirty="0">
                <a:solidFill>
                  <a:schemeClr val="tx1"/>
                </a:solidFill>
              </a:rPr>
              <a:t>d'évaluer la quantité et la fréquence des commandes.</a:t>
            </a:r>
          </a:p>
          <a:p>
            <a:pPr rtl="0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sz="2200" dirty="0" smtClean="0">
                <a:solidFill>
                  <a:schemeClr val="tx1"/>
                </a:solidFill>
              </a:rPr>
              <a:t>Effectuer </a:t>
            </a:r>
            <a:r>
              <a:rPr lang="fr" sz="2200" dirty="0">
                <a:solidFill>
                  <a:schemeClr val="tx1"/>
                </a:solidFill>
              </a:rPr>
              <a:t>un recensement physique de chaque article en stock à la fin de chaque mois et </a:t>
            </a:r>
            <a:r>
              <a:rPr lang="fr" sz="2200" dirty="0" smtClean="0">
                <a:solidFill>
                  <a:schemeClr val="tx1"/>
                </a:solidFill>
              </a:rPr>
              <a:t>enregistrer </a:t>
            </a:r>
            <a:r>
              <a:rPr lang="fr" sz="2200" dirty="0">
                <a:solidFill>
                  <a:schemeClr val="tx1"/>
                </a:solidFill>
              </a:rPr>
              <a:t>les résultats dans un registre dédié.	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sz="2200" dirty="0" smtClean="0">
                <a:solidFill>
                  <a:schemeClr val="tx1"/>
                </a:solidFill>
              </a:rPr>
              <a:t>Passer </a:t>
            </a:r>
            <a:r>
              <a:rPr lang="fr" sz="2200" dirty="0">
                <a:solidFill>
                  <a:schemeClr val="tx1"/>
                </a:solidFill>
              </a:rPr>
              <a:t>une commande en fournissant toutes les informations requises à Cepheid ou à votre distributeur </a:t>
            </a:r>
            <a:r>
              <a:rPr lang="fr" sz="2200" dirty="0" smtClean="0">
                <a:solidFill>
                  <a:schemeClr val="tx1"/>
                </a:solidFill>
              </a:rPr>
              <a:t>local autorisé</a:t>
            </a:r>
            <a:r>
              <a:rPr lang="fr" sz="2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98553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1" y="1629252"/>
            <a:ext cx="10154207" cy="4439703"/>
          </a:xfrm>
        </p:spPr>
        <p:txBody>
          <a:bodyPr rtlCol="0"/>
          <a:lstStyle/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dirty="0"/>
              <a:t>Qu'est-ce </a:t>
            </a:r>
            <a:r>
              <a:rPr lang="fr" dirty="0" smtClean="0"/>
              <a:t>que c’est </a:t>
            </a:r>
            <a:r>
              <a:rPr lang="fr" dirty="0"/>
              <a:t>la gestion </a:t>
            </a:r>
            <a:r>
              <a:rPr lang="fr" dirty="0" smtClean="0"/>
              <a:t>de stock?</a:t>
            </a:r>
            <a:endParaRPr lang="fr" dirty="0"/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dirty="0"/>
              <a:t>Pourquoi est-il nécessaire d'effectuer un comptage physique </a:t>
            </a:r>
            <a:r>
              <a:rPr lang="fr" dirty="0" smtClean="0"/>
              <a:t>de stock?</a:t>
            </a:r>
            <a:endParaRPr lang="fr" dirty="0"/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dirty="0"/>
              <a:t>Pourquoi est-il nécessaire de tenir un livre </a:t>
            </a:r>
            <a:r>
              <a:rPr lang="fr" dirty="0" smtClean="0"/>
              <a:t>d'inventaire?</a:t>
            </a:r>
            <a:endParaRPr lang="fr" dirty="0"/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dirty="0"/>
              <a:t>Comment </a:t>
            </a:r>
            <a:r>
              <a:rPr lang="fr" dirty="0" smtClean="0"/>
              <a:t>calculez-vous du matériel nécessaire?</a:t>
            </a:r>
            <a:endParaRPr lang="fr" dirty="0"/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fr" dirty="0"/>
              <a:t>Pourquoi </a:t>
            </a:r>
            <a:r>
              <a:rPr lang="fr" dirty="0" smtClean="0"/>
              <a:t>doit-on stocker proprement du matériel? </a:t>
            </a:r>
            <a:endParaRPr lang="fr" dirty="0"/>
          </a:p>
          <a:p>
            <a:pPr rt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/>
              <a:t>E</a:t>
            </a:r>
            <a:r>
              <a:rPr lang="fr" dirty="0" smtClean="0"/>
              <a:t>valuation</a:t>
            </a:r>
            <a:endParaRPr lang="fr" dirty="0"/>
          </a:p>
        </p:txBody>
      </p:sp>
      <p:sp>
        <p:nvSpPr>
          <p:cNvPr id="4" name="AutoShape 5">
            <a:hlinkClick r:id="" action="ppaction://noaction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4120183" y="531540"/>
            <a:ext cx="685495" cy="532168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21" tIns="45661" rIns="91321" bIns="45661" rtlCol="0" anchor="ctr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3141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96207" y="823154"/>
            <a:ext cx="10044656" cy="336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en-US" sz="2000" b="1" dirty="0" err="1" smtClean="0">
                <a:latin typeface="+mn-lt"/>
                <a:ea typeface="+mn-ea"/>
                <a:cs typeface="Calibri" panose="020F0502020204030204" pitchFamily="34" charset="0"/>
              </a:rPr>
              <a:t>Remerciements</a:t>
            </a:r>
            <a:endParaRPr lang="en-US" sz="2000" b="1" dirty="0"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sz="2000" dirty="0"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Le module de formation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Xpert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>
                <a:latin typeface="+mn-lt"/>
                <a:ea typeface="+mn-ea"/>
                <a:cs typeface="Calibri" panose="020F0502020204030204" pitchFamily="34" charset="0"/>
              </a:rPr>
              <a:t>MTB/RIF 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a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été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développé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par un consortium de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partenaires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de GLI, y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compris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>
                <a:latin typeface="+mn-lt"/>
                <a:ea typeface="+mn-ea"/>
                <a:cs typeface="Calibri" panose="020F0502020204030204" pitchFamily="34" charset="0"/>
              </a:rPr>
              <a:t>FIND, KNCV, US CDC, 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USAID, TB CARE I et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l’OMS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, avec un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financement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de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l’USAID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Les </a:t>
            </a:r>
            <a:r>
              <a:rPr lang="en-US" dirty="0">
                <a:latin typeface="+mn-lt"/>
                <a:ea typeface="+mn-ea"/>
                <a:cs typeface="Calibri" panose="020F0502020204030204" pitchFamily="34" charset="0"/>
              </a:rPr>
              <a:t>modules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sont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basés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sur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du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materiels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développés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à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l’origine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par FIND</a:t>
            </a:r>
            <a:r>
              <a:rPr lang="en-US" dirty="0">
                <a:latin typeface="+mn-lt"/>
                <a:ea typeface="+mn-ea"/>
                <a:cs typeface="Calibri" panose="020F0502020204030204" pitchFamily="34" charset="0"/>
              </a:rPr>
              <a:t>, KNCV 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et </a:t>
            </a:r>
            <a:r>
              <a:rPr lang="en-US" dirty="0">
                <a:latin typeface="+mn-lt"/>
                <a:ea typeface="+mn-ea"/>
                <a:cs typeface="Calibri" panose="020F0502020204030204" pitchFamily="34" charset="0"/>
              </a:rPr>
              <a:t>Cepheid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fr-FR" dirty="0">
                <a:latin typeface="+mn-lt"/>
              </a:rPr>
              <a:t>La traduction de ces documents a été rendue possible par la Fondation pour de nouveaux diagnostics </a:t>
            </a:r>
            <a:r>
              <a:rPr lang="fr-FR" dirty="0" smtClean="0">
                <a:latin typeface="+mn-lt"/>
              </a:rPr>
              <a:t>innovants (FIND), </a:t>
            </a:r>
            <a:r>
              <a:rPr lang="fr-FR" dirty="0">
                <a:latin typeface="+mn-lt"/>
              </a:rPr>
              <a:t>avec le soutien financier du Plan d'urgence du Président pour la lutte contre le sida (PEPFAR)</a:t>
            </a:r>
            <a:r>
              <a:rPr lang="en-GB" dirty="0" smtClean="0">
                <a:latin typeface="+mn-lt"/>
              </a:rPr>
              <a:t> à travers CDC </a:t>
            </a:r>
            <a:r>
              <a:rPr lang="fr-FR" dirty="0">
                <a:latin typeface="+mn-lt"/>
              </a:rPr>
              <a:t>aux termes </a:t>
            </a:r>
            <a:r>
              <a:rPr lang="fr-FR" dirty="0" smtClean="0">
                <a:latin typeface="+mn-lt"/>
              </a:rPr>
              <a:t>d’accord </a:t>
            </a:r>
            <a:r>
              <a:rPr lang="fr-FR" dirty="0">
                <a:latin typeface="+mn-lt"/>
              </a:rPr>
              <a:t>de coopération </a:t>
            </a:r>
            <a:r>
              <a:rPr lang="fr-FR" dirty="0" smtClean="0">
                <a:latin typeface="+mn-lt"/>
              </a:rPr>
              <a:t>numéro </a:t>
            </a:r>
            <a:r>
              <a:rPr lang="en-GB" dirty="0" smtClean="0">
                <a:latin typeface="+mn-lt"/>
              </a:rPr>
              <a:t> </a:t>
            </a:r>
            <a:r>
              <a:rPr lang="en-GB" dirty="0">
                <a:latin typeface="+mn-lt"/>
              </a:rPr>
              <a:t>U2GPS002746.</a:t>
            </a:r>
            <a:endParaRPr lang="en-US" dirty="0"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28" y="30528"/>
            <a:ext cx="1871850" cy="137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kncv.or.id/images/logo_tb_care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931" y="4623989"/>
            <a:ext cx="1905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BRUUEhQWFBUVGSAYGBgYGSAcHxsgGh8cGyIcJCUhIicgHiMlIiMgIi8gJCcpLCwsHSIxNTAqNScrLCkBCQoKDgwOGg8PGjQlHyUpLSw0LSwpNCkqLyouLyoyMjQsLC8sLCw0KzQrMCksNSwsLCk0LSwwLDQsKi0sLCwsKf/AABEIAF0AewMBIgACEQEDEQH/xAAcAAACAwEBAQEAAAAAAAAAAAAGBwMEBQgCAQD/xABIEAACAQEGAwUCCQkGBgMAAAABAgMRAAQFEiExBkFRBxMiMmFxgSMzQmJzgpGhsRQVJDVDUnKywiU2U6LB8Bc3VJKT0RYmJ//EABkBAAIDAQAAAAAAAAAAAAAAAAIEAAEDBf/EAC8RAAEDAgMFBwUBAQAAAAAAAAEAAhEDBBIhMRNBUWHwFCJxgaHR4QUyM7HBkVL/2gAMAwEAAhEDEQA/ANvtF7Qb3c+LDDAyBAitRkBNTWutsSXtWv4wSN88eZ3kB+DGyCOn3sbVu2L/AJgH6JP6rDN+NMAuw69632vT+m3do0KZpsJaM/YrmvqOxOzRfH2rX/8AMbyF48wkRF+DHNXZvwW37Du1a/ssrM8dI4mf4sb1Cr/mI+y3zAuzK9XrhuMGkCmR5CZAcxBVFUhRrsGOtLax7NrnBh7xS4iiNKyqSci07vxFaFupUmp5DrbNxthIgTO4IgKpzlD47XcRLUDxknQDuhubW8X7V79Hirxo8ZCHIT3Y1ZQAx9matLWL52Ym5xfliXhJ4oQZaZaElQStKEqRmpXXaw5wVwS2JTygSiMxhSSyls2ct6jpX320AtiC8AQOSE7Ud2cyty89qt/TCYiXj7yUl/ixpGPCunVmDH2AdbfMK7U7/JfwHkjEagvIwiGiLqfefKPVhbXxjseZ7+XN7ijXREVkOiqAqr5hU0GvrW34djUowVkjvMZaRgWYowBVdVUUJ0zeI9aL0tjjtcO6Ty60R4a0/KHn7YcQMhIaIAk0Hdg0HSvOnW3u7dq2JyXpURo2ZjlUd2Nz/vflbN4g7OL7dIS7xiSMbvEcwHqR5gPWlLZq/o+E1/bTr4eqRHQn0Mmw+ZU/KFmhToOEsAKxxVAe8SinEe12+LfMsUkbKoC5+7HjI3cdFJ2HQDraG7dq+JyXlUQxszGigRjUn32BrGuAcEXqS6lIEpI4yyyvosSn9kDuXYefLXKKLuWtH0qFNuYHmra+o85Eq3iXa3fFmCRSRPkFHk7sUdq6lfmjYHnSvMAVP+L+Ifvxf+MW2JOyKCCEG94gkRPKiqPdmap+y0kHY3FKge731Zo660A1pyDKxAOw1Gla0tgH2gGnnCPDWJ19VRuPajfzdzNNJGsKGmkYzSNv3aV59W2UanWgLouU+e4I5FCyhqe0A25ix6dzf2Rwq91mjVF8qBSRReuupY6sdTbpjCf1NF9Gv8oste0msDSBE8FtbvLiQUke2L/mAfok/qsU9mfBiS4fd73MAwSMiJDsG7xyXPWlQB7z0sK9sh/+/N9En9VnRw3cBDw1BGuyRqPfQVPvNTbSvULbdgG9DTaDVcSgrte4xe73RLtAxSSUFnYHVU2oOhY116A9bKfE/Dhl2j+YZW9srE/yqtt7tUlMnaPKo1ICRqPqjT7TbA4hcHHpAuoQiJfZEBGPtp99m7WmGMbHj1/qwrOLnH/Fo4bjT3bg2SMElL2WTISaKqDVwORLMB65DY17Cru2e9PTwnIoPqMxI9wI+2y6x8Zb8sI17hBFp+95n/zlh7rNTsl8GJXiAfsI41b1kYu0h+2i/UFs7qBRJG/P1Hwio/kHJX+1y5LJg8HefFRymSQ/NVG0Hqxoo9Wsn4eJ7zHizTxStE7GtFJyjouXYqBQAEbCzW7cJSOFoQCQGmFR1orEffrZM3a7NJelRBmZyFUdSf8Ae9pZNBpS7mpcOOPJdDcBcWjEOHs7ACVDklUbVpUEejDX7Rysue2DhEQYkt6j8kxyuP3XA0p0BA25EettXsiv6jiGa7RGsSRBsw/aOGAaT2GtFH7qjqbGHaTBG3A8xlUuseWTKDSpVhQV5A7EjWlaWTadhcd3Q7uRTBG0pZpZdmPB4nxdZZRoozovpWgkPvBC9SGOy6tLi/HFw7hF5EUVHgiXlmbb3DVj1obY3ZApfhuSd6F5pjWgoAqAIqgclXUAchar2yxq2H3fvXyRK7M9KZmIFFRQd2NTqdFFSehlQ7W4wv0lRgwUpalSiNeJ3vN6kYpXxufM7b92lef3INTyB9XfiieLGEmhbuu70RFrkVa1yEfKB5k6k672pYhiBllGgREGWONfKi9B1J3LHVjqbVbdkMBHeHkkC6NFLiN672+ySEU7xmenTMSaW6gwn9TRfRr/ACi3MVzw5pc1KKqiryNoqDqT+CipJ0ANunsMA/NMVDUZFodq6DW3M+oxDQOtE3aTmUj+2T+/rfQp/VZ24HPnwGFts0SN9qg2SXbL/f1voU/qsZ8BcZgcQTXGU0yse5Y7UVQGQ9KUJHtI6WGuwuoMI3D2V03BtVwO8oZ46uWTtfMjDwhFvHuiQn+ZKWDMBUHGA76rEDM/r3YzU+s1B77O/tG4Wa84M0kC5rwsZjArTMjMrMvt009p62ShhMGASZwUeVxFRhQhY6O+h18xjH22ZtaofTjfkFlWZhf6r5gzE4g14k8QhBmavynJ8A98hB9gNmB2FuTiF7JNSRGSTzJLkmwjd+G7w/DAEUTMCDeZWpQBVBEa1O5pnfKNfELHnYzd1iMyU+FKRySH90PmyJ7l8R9X9LVdPaaTo5D1V0WkPCm7cv7tQfTf0NZWp+j4Tm/bTrReqRHQt6GTYfMqflCzh7Wrmr4FC0gLRxy52Ubv4WAQU18RoCeQqbKq58LX6/YmWWB6udXZSiL6VOwA0AFdALDZubsoccldcHHkivsMuhON3iSnhWNU97NX8FsZ9rV9EfZ7MDvIVjHvYH8AbaHCXDceG8N5Cwrq8sh0BNNTrsoGgryFljx5xKuI4lUMUuN2NM4GsrnkgO7EaCugFWOmllgdvcYxoD+vda/jpYTqi/sUvYbgxk5xzMP+4Kw/G1Ht0uhOD3aTkkjKfrrp/LYR4M4/N14kBcZLqw7sxrUiMVqGHNmBqWbdqn0FnFxBhEeI8KtGGBWVQUcagEaqw6iv3VtKoNG4FRwyJlRhFSlhGq5ptfueGD8mEszGOHlTzyEckB39XPhX1OltC/4AbhL+mJmk1yRa5DQ0zuw3Xoimp+VlG9CC73i+4pRFeaQ0FFGgA2GnhRR00At18eISDlxSOGDB14KHEsTMkIRVEcSVKRrsD+8Tu7Hm516UGlum8J/U0X0a/wAotzBilweC+yRSjK8ZKsPUfiPW3T+FfqeL6Nf5Rbm/UAMLI5/xN2sy6Uk+1xM3aPTrHGPtJFsWd/7YxCToJAPryhPwJsSdpMebteiHXuB/nsJSS/2LeX/xJ1X7DLKfwWzVL8bfAftYv+8+JRJhXaTe7ngENWE+cuaS1JCKVRQCDXcPvWxNJ2oZ8dSCS5xswALszVEfhDvup0QV94sv2uwPEkMT+S7xIZPYi98495JX32qi8EYTNO/xl5Yxg+lRJK33qnvNgdb03GYz99PREKjhlKM37VrxeHbKiQXeJc75dXYVosdTopckLoKgE66WH+EONbzdsZkMSJNLemUENXepOlCKDX2AD0tk4j8DhyQfKNJZv4iPAn1VNf4nPS32P9HwnN+2nUhfmRHQt6GTVR83MflC2go0w0gDXr5QGo4mSdEdYh21zrfisUUDqtFzePxHYldfKTtzIp1t6xbtgvUSiPu4O+HxmjEITsnm1YfK5AmnI2BboPya6LMfjnFYV/cG3fH15IPa3Ja1sPw/OrSSMUhQ+N9ySdQi18zt05ak6Cwi2o6xkPUotrU4ravvEN6v6M98nZbuhGYKAoJ3CKo0ZzyrWg1Om+HiOImWQAAJGgpHGNkH+rHdmOpPuA/YhiBldQFCRoKRxjUKDvr8pjuzHUn0AA/XDDWlqahI088jeVa/eWPJRUn77MNaGCSI6/fXjkXF2Shut1eS8hI1LM2wH3noAOZOg52JcK4vlw6Du7tL3pJq9atCPmoNK15yaV5DmcW9Ykoupiu4KRnzsfPL/FTZekY065jragiFpAFBJJoABUk9AOdrczaDvjLgqBw/bqmUnba7QUmucUnsc0+xgfxtJH2rXmW7st1usF3VfPIx8CV5k0Va9BqTyBsCfkEcBreDnk/wEbUfSONE/gWrdctqt+xJ5QA1FRfJGgyovsHX5xqTzJsv2akftb7LXbPGpWjiePfpryqxnvDateJF2NKfBpstNgzajkFt0XhbE4TESakopJ+qLcrv5D7LdT4T+povo1/lFlPqDA0Njn/FvauJJSj4+X/9mi9BGf8AtzN/pYRuF17zDrpGdpp3Zv4R3aV9wD2dOOw3I8SjvLq094yAkxxlyiGqAsQQAD4h10NvEeC4YMaW7rCnfRggKEfwhwSddgCCefOwsusLQIOQ9/dW6jJJnekwZy9zvMwBL3mXukHOjN3jAe7u1+tad4lGLUYBoLigB6O4O315Sfqg9LNvD7jhLuBDHGxgzuAqOShVgrEDetctOZoKVtD+QYP+ZA/coIXkABMcgDOAaaUqaDNrtvbTtY/5PXwh2PMJN3GLvb3JPeKsiHPKdi7MTSMermvsUMeVpYj3kr3u8jMuaipsJHAFIx0RBTNTZaLuRZyXrCMJjSOKSGNRJSRVKOPORGGPQk0XXatpoeHsLmxAwCCN3gGUrlaia1Ir5dzXfnazejXCfhULc8R8pIQwNeL0807lUBrJJTmdkQbFiBRVGgAqaAWgxHEDKygLkjTSOMGoUHck/KY7s3M9AAB0Bf8Ag7Do8KrLd4xFCGbY0UbsaA+mvPS2S+C4MLkshu8eVyQvwUhLZRUkKBmIA1JpS1tvmnPCVDbnSUm7rhqi6iW8EpGfIo88tP3a7L1kOnTMdLQ3/EWloKBI08ka+Va7nqWPNzUn7rPG/YVhLYmgliiaSYIVOVjUOcqajQAkUAto/wDDrD/+ki+w/wDu07c3VzSp2Y6ApAXPCWa7947CKHbvGHm9EUayH2aDmRaV8VEcZS6qYwRRpD8a46VGiL81PeTZyJcsMvONZHuhzEvGjuhCsYahlU5iNKHSg2NLfGwTBssJ7iL4cVjojnMKgV9NSN6b2nbAT3mnwVdn4EJEgWnudxklmyxozkb0Gw6k7AepIs9IOGcJfF2gW7RmVDRlCP4dAdT5diOfO0v5twpsGlHdxdzdmIkADBVI3JHyvRta8jYjfjc0qha8Ski9zgiQ96/fN/hwnw+xpCKe5A3tt0rhZ/smKgp4F06eEWDZsEwZbhHI13jCSkqnwb1YitRSleRsbwAC7qFFFAFBtQU0HpZG6rbWMj5pmjTwShziEXN8bRZopJZgoPwSyEqhbTOUI8OYGgauxNLSG83EcRSSZwJ0BLkM4+LXUaHIxVdwKkWv4hw3BNfRI6tnAC5ld0JANQrZSMwB1obeH4Vu5vTuUNXD18TUHeDK5ArRWYaFgAbLhzYiStIPJZtzxLDYYzeYmQAKEMih28LkyAHfmSddq002t6lbD2SK6sQKFXjQ94pBcMV10IJ8WhPW2ivC13F1lQR0WYqZACRmKgAHfQ6CtN+dpJuHoHxcTslZQQQ1TXwhlA9lGNRz9wteJvE9dFSDyWT+UYdK6vmVzD3aqxL1FXAQgnUgvpnFQdiTbV/NV3hvz3oqFfK2ZyWNF3bckAachytXXg27C6sgRgGyj4x6qI2zqqnNVFVtQq0FbXZcGjfB+4fM8ZFCGdiWFa0LE5j9u2lhJG4n4VgHeFTxDHbm+Dp3sq91egVWtQHFDUdRpXoeW9ql6mw+Z4oGK1orRgZ00lU0oy0pnWvhJ110tcfg+6m592YgUq5ykkgd6KNpXnv6HUW9LwrdxfkkynMgQL42p8ECEJWtCVBNCRztYLBoSpDuSy8fvdwuuJxGeOjqgMbKp8CRGgpQ6AF9huDsRbWbie7C+vGZQHjDFhQ6ZAGblQ0BBoOVrM+ERPiSzMgZ0UqpOtASCdNq1A13tVbhW7m+ySZPHKHV2qasJAoYb9AKdOW5tJYRnKkOGiyrjNhscv5ShCly9JGz0qVMjlc2gqoJJUCtKelvZgw97zHdqZjCAVj+EoooJBXkeR8Vr54RuxwsQshaNXVwrOxoU2proPTY613tP/8AH4vzu04DCR9GIcgN4cuorTa14m6yVWE8Ase7Yph3eSXuOQagPI6GQijVSrKNB5SNtMtdLerumHR3N8uWNXhDP50rGGIBOxrmJAPmNbaMHCV2S7yKkeUTRiKShPiVQVFdd6EjNubTXvh6CViXTNWMRHU+VWzDY6ENqGGtbTE2dSpB5LBlOFjDIVZlWPPIY/FIpDgEya1DBqE1Da62K7sym6qVNVIBB11FNN9dutsmTg66tc8jx5lIeuZmYsZaZmJJqWNB4jqKClLbEMIWAKNlAA9g0sLiDoT5omgh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8" descr="data:image/jpeg;base64,/9j/4AAQSkZJRgABAQAAAQABAAD/2wCEAAkGBxITERUUEhQUFRUWGCAXGBgWGRsgIBwcHRohHBsdIRonHygmHRoxJxwhITElJSksLi8uHB8zODMsOigtLiwBCgoKDg0OGxAQGjUkICYsLDgsLCwsNS8yNSw2Ly8tNDQsNTQ0LC8tLCwwNC0wOCwsNzA0MC8sLDQsOCwsLC80L//AABEIADwAuAMBIgACEQEDEQH/xAAaAAADAAMBAAAAAAAAAAAAAAAABAUCAwYB/8QAOBAAAgECBAQEBAQFBAMAAAAAAQIDABEEBRIhEzFBUSJhcaEGMoGRFCNC4VJisdHwQ3OiwRU0Y//EABkBAAMBAQEAAAAAAAAAAAAAAAABAgMEBf/EACcRAAICAQIFBAMBAAAAAAAAAAABAhEhAzESIkFR8BNhweGBobEy/9oADAMBAAIRAxEAPwCpRRV3KcoXUrS3bw6xGvNrk6R6bXJ5AEb7160pKKtnkRi5OkQqyjjZjZQSewBNVmhMhaVlDE/JEnVb2BsN9Hpuee3On8LlzNGXnlKR3sEht4rdBbmenXkal6iRa02yfnWTCERlCz6k1Nty5dhsN+vapFdjieEWiD8VbxIFkTbRdiNz06fY0pjsocX4lnAYqZALMm1wzHkVsbm/3qIauKZc9LNxOZorocHhA8bxS28O8co6A8r/APzPc8t72qNj8IY2APJlDA+R/cEfStFNN0ZSg0rF6Kcy3LzNr0kAopex626Ct2GyZ3w7TgjSt9t7m1rn/O1NyS3EoN7E2im58AVhjlJFpCQB12Nr+1KU07E01uFFO5NghNMsZJUNfceSk/8AVKSpZiOxI96LV0FOrMaKoZ5lwgkCBi11DXI73/tWAy5vw5nuLBtNutJSTSY3F20JUU7i8uaOKKQkESXsB0t3pKmmnsJprcKKKo4jLQuHilBJMjFdP360NpAk3sTqKr4DI2bEcGQ6Dp1G1j0vUehST2G4tbntFFFMkfyGBXxEatyJ/oLiruKkBjjBOgOqq1vmZUXxknouxAHUm9SfhoAykE6brs38LXBU/fb61VzEm4LqdRRzJY8iV8KA+SqT9fOufU/2dOniBKhlckMtlklPhPRI12PoNiPRT3qhDA2JAETmKJQbk7bD9Q8j25CssuwQlZQqOPySN2AtclSPl586oYfMUsq6SPAyEH5bA+JSwHhK9yOR871M5dkVCPdnkccQdLCWV1QBdiqaQTYnuL3539K1T4+3F1rcf6qEHxKbAMt+wA9bg8zs9gMVpuRuBGrMDz0gtc35XF+XWlfiPGxlnW5bTGQ6jaxJW2+nc8uvSs1mVUaPEbsjYWThuQGYCNgysOfDe1/Ubhrevenc8gDRMSoBjRbaeR1OSCv8pFzbpy6Ui5TcKrauAvNgeemwtbnuKsYkflMf0aSY168RgylPRTqbyv5VpJ00zOKtNEL4Ul04pAeTgofqNvcCruHj4fCwx/XFLcebG49ga5DCTFHR13KsCB5g1Vx2aTfiExDx6CosAQQCN/7mr1INyx2/ZnpzSj+f0XEhVdIZQxw+G1hTy1Ne9x38PvSmFInihmdV1rOEuABqBPUfX2qT/wCfk47TAL4hpZTuCLWt7Xr2bPWPDCIiJG2sIvIm99zU+nIv1IluHFA5isSoiqjPaw3JKG5JpSSYQYZHVFLSyvqLKDsGIt7VKizdlxJxGkaiSdO9txatmGztlQo0aONRddQ+Vj1FP03jHb5F6iznv8DPxp/7C/7a/wBTTGXGIZeeMGKcX9J3vtapGY458TKp0jUQFAXr/l69mxbpC2GZLWfUb8we1VwPhUSeNcTkdKcNFL+CUA8PxkBudgL2NJZkySQyKzwNJrHCEdgRvbTy3qSc5k0whQFMN9J737issXnAceGGJHJDF1G9wb7dt6lack151KepFp+dDocNGSXhmMBIjJ4aJutgLHVbn9etICcphcIy2vxCNxfnccq1YbPJZJCY4IzIykOVBuwt7D9qlzZkxijisBw21A9b0lpu8+bjlqKsebHXCctmOg2sqG1hvuBe561GxU4mwLOyIpSQKugWsNtvetJ+JG4qy8KMOAQSL+K9ufpb3qemYEQNDYWZg1+u1v7UR0mqx2+xS1U7z3+hOiiiuk5ihkU+mYDTrDjQy/xA9B59vOugxURKAxtxLSNLvzIWMAo3ZrXFceD2rsslzAygSGISOuzGMgNyt4lNgw8wftWGsq5kdGi0+VjOUZ4TIY5PECNSSADdel+n77VIxs0bSMsJVo2fVKjAqzG9za9uXIAW8wa9x2G4eHF1cJfRIvykEfK46b7XHK9vWkN3H+nOOhY6XA7HcE/8h51EYRviRcpyrhZ1WXlGbTbSpAKqoAA52uBuTt12qf8AEGDQvJYkAFXlsCSwC8ge+3LzudhshxHRo3SMBkQKC72C2vta41c+daRiWeZC0nFmLAIFvoUnqTtf0G3maUYNO0xymmqaMsLGza35MbSkdo1PhH1PLyW/UVSzqQRpNpOpiWUW5Rq53A/nNzfqB7sR4bS0o4UkgKhS2yhiDqYliRYb226LXOZ7mBkbQNAjTksfy36m+1z50488hS5I+4z8JxrqllIuYoyy+vf2pnI8W+JWeKZi4KFhf9J7jtUzIMxWGQ6wSjrpa3Y9adjxWHw0cnBkMkkg0jwkaR5+dVOLt47URCSpZ72a58qhSCNy7a5UBRf5iBzP8O9NjIcOJkgaSTiEajYCx2JsOx2v6CkMzxyNHhQhu0SAMLHYi23tVzBYiCbGRyqz8TSdSaflspBJP1tt1tSk5pXnr9FRUG6x0+yFl2DgYkOJmbWV/LW4A6Emmovh9ONPGzkCNQwa3Qi+4rOHMIuCE4rxFJGZgoP5gLEjcEem9bZM3h4+IfX4ZIgq7Hc2tblQ3O3XmRJQpX5gVfLIrQSwvIFeTQb2DA35j7VjPhIvxUkcrTO2oBStiTcDmSa9w2YRjD4dC3iSbWwsdhvvTeFzDDjEzzF7E7RsVJtdbE2tz6U7kr/P9Coutun8EMZl+HjxJjLSMoXfQAW1fw/amHyqFHgf83hyNbSwGoMDtfyoy/EwRPKBMSZE2m0m6tc3899jfyrHH5lFw4AsjSGKTUxYG5F73F+nbejmtLPiDlpvHjHcRh42zDRG0iMb6ythbwAjT5d6mQZZEsTTTs+nWUUJa5tfff0P2p44/DjGrOJbqwOrwnw+Gw9aVixcMsBhkcx6ZC6tpJBBvtbvufakuJJb9Pkb4W3t1+DZH8PL+JEeslHTWjDnbpelsZlsP4fjQu50tobULX8x25iqMOdw/ika5EUcfDDEHfztzqVDjEGCkiJ8ZkDAWPLbr9Ka47V+xL4Kde5KoooroOcKzhlZWDKSCOoJHuKwooA6CPPoytpUmfuplJU/Q/vWQziEgkYeBFX9JUMzHte1gO5N652is/Sia+rIt4LNYyxDQwJc3DFLgeR5kL5jl2rcmeYe9zhgjjk0TaftYCueooelFiWrJFLM82Mg0qZQvUNIzX+mwqbRRVqKSpEOTbthRRRTEANV5fiTEFSt1FxYkKAbetSKKlxT3RSk1swoooqiQooooAKKKKACiiigAooooAKKKK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1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8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0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22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4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68" y="4496879"/>
            <a:ext cx="1536957" cy="76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563" y="4302465"/>
            <a:ext cx="1243125" cy="12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 descr="http://wid.org/images/other-logos/Horizontal_RGB_600.jpg/image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t="12071" r="6892" b="14480"/>
          <a:stretch/>
        </p:blipFill>
        <p:spPr bwMode="auto">
          <a:xfrm>
            <a:off x="24934" y="4530583"/>
            <a:ext cx="2090081" cy="7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eportal.kncvtbc.nl/sites/eportal.kncvtbc.nl/files/kncv_origins_logo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23" y="4466446"/>
            <a:ext cx="1820587" cy="8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4" descr="data:image/jpeg;base64,/9j/4AAQSkZJRgABAQAAAQABAAD/2wCEAAkGBxQTEhUUExQUFhUWGB0bFxgXGBcdHxwcHBocHB4gGhwfHCggHxolHBoYIjEhJSksLi4uGyA2ODMsNywtLisBCgoKDg0OGxAQGzQkICY0LywvNDQsLCw0LDQ0LCwsNDQsLCwsLCwsLCwsLCwsLCwsLCwsLCwsLCwsLCwsLCwsLP/AABEIAMABBgMBEQACEQEDEQH/xAAcAAABBAMBAAAAAAAAAAAAAAAGAAQFBwECAwj/xABMEAACAQMABQcFDQYEBgIDAAABAgMABBEFBhIhMQcTIkFRYXEyUoGRkhQVIzVCU3OhsbLB0dIXM2JygqIkNENjFiVEVJPC4fCDs/H/xAAaAQACAwEBAAAAAAAAAAAAAAADBAACBQEG/8QANREAAgECBAIIBQQDAQEBAAAAAAECAxEEEiExQVETIjIzYXGBoRSxwdHhBRUjkUJi8FKy8f/aAAwDAQACEQMRAD8At3WTTsdlCZpQ5QMF6ABOW4biRRKVJ1ZZYlJzUFdgn+1yx8y49hf101+31fAD8VA72XKnZyyJGqXG1IyouUXGWIAz0+GTXJYCpFNu2h1YmDdjF7yp2cUjxss+1G7I2EXGVYqcdPhkVI4CrJJq2pJYmCdmcf2uWPmXHsL+uu/t9XwOfFQHt3ylWkcUMzJPszhyg2VzhG2SSNrdk8KrHBVJScVbQs8RFJPmMv2uWPmXHsL+urft9XwK/FQH2huUi1uZlhjSfabJyyqAAqliSdrcMCqVMFUhHM7FoYiMnZDEcrtj5lx7C/ron7fV8CvxUBftcsfMuPYX9dc/b6vgT4qA+0Zyk2k/O7CzgRRNK5ZVACrj+LiSQAKpPBVIWvbV2LRxEZXtwGP7XLHzLj2F/XV/2+r4FfioC/a5Y+Zcewv66n7fV8CfFQHz8pFqLZbkrMI3kMajZXaYqMkgbXkjhntqnwVTPk0vuW+IjlzDH9rlj5lx7C/rq/7fV8CvxUBftcsfMuPYX9dT9vq+BPioD+DlHtWt5LnZmEUbqmSq5Z237KDa3kDeewGqPBVFNQ0uyyxEcubgMP2uWPmXHsL+ur/t9XwK/FQF+1yx8y49hf11P2+r4E+KgL9rlj5lx7C/rqft9XwJ8VAX7XbHzLj2F/XXf2+r4E+KgSGl+Ua1tjGsqzB3QPsBVLKG4bY2uixG/HHtxQ4YOpO+W3ItLERjuR/7XLHzLj2F/XV/2+r4FfioC/a5Y+Zcewv66n7fV8CfFQF+1yx8y49hf11P2+r4E+KgSEPKJam3e5KzLErBAWVQXc/JjG10iBvPUPXVHg6mfJpf/ty/Txy5uBH/ALXLHzLj2F/XV/2+r4FPioC/a5Y+Zcewv66n7fV8CfFQF+1yx8y49hf11P2+r4E+KgL9rlj5lx7C/rqft9XwJ8VA72XKlaSyLHHFdO7nCqI1yT7f19VclgakVdtWOrEwbsrhtDKGAIxjuIPDcd43caTasMG9cIA/LJ8Wt9JH96nMB3y9QGJ7tlDVumYTepEe1pC0H+8p9Rz+FAxLtSl5BaKvURHaWk2p5m7ZXPrcmiU1aC8kUn2mNauVCbXTorYw/N2cbHuaQs5H2Uth9XOXNv2D1v8AFeAM0yACbU083FfXPXFbFFPY87bCnxwGpXEdZwhzfyD0tFKXgDIpoAKoQJofgNFO3y72YIPooekxHjIQDSz69dL/AMr3f4DLq0vP6AzTIE3hhZ2VEGWYhVHaScAeuuNpK7OpX0QQ68zKssdpGQY7NOayODScZW8S+7+ml8Mm4uo95a+nALWavlXAG6ZAm8ELOyogLMxCqB1knAHrrjaSuzqV9EEeukyxc1YxEFLUfCEfLnbfI3gPJHZg0vh05Xqvd/LgFqu1oLh8wZpkCKoQVQgS6o2SIHvrhcwW5Gwp/wBWc70Qdw8puwY76WrybtTju/ZBqSS68tl8yC0jfPPK80p2nkYsx7z2dwGAB1ACjwgoRUVsgcpOTuxvVioqhCX1a0J7pkbabm4Ihtzyngid3a7cAPyoNar0a01b2QSnDM/Dibazab90uqxrzdvCNiCLzV7T/G3En7cVKNLItdW92SpPM9NlsQ1GBiqEFUIdbS1eV1jjUu7nCqOJNVlJRV3sdSbdkFN5dLo1Gt4GDXbjZuJ14RDrihPnec3o4+StGLrPPLs8Fz8X9AzaprLHfi/oi4eT34ttPohWRiu+l5j9LsIIqAEAflk+LW+kj+9TmA75eoDE92yhq3TMCTk4XOkrbuZ29mJz+FLYvuZf9xDUO8QN7ed569/r30zsCMhC3RG8ncPE7hUvbUiCPlFkB0hMo4R7EY/ojUfbmlsIv4l46ha/bYNE0yBCcgxaIG7fdXRPjHCgH/7GpbtYjyXz/Afal5sGAwpkAZAJ3AZJ3ADrNcOhPr6wSWG0U5W0hWM98jDbkPpJHqpbC6xdR/5O/wBg1bRqPIGKaABPqNGI2mvXAKWke0oPBpn6MS+vJ9ApXEvMlTX+Xy4h6Kteb4A07liWYksSSSesneSfE0yrLRAW7mtdOBRqiot45tIOB8F8Hbg/Kncce8ImWPiOyla/XapLjq/L8h6XVTm+G3mDDMSSSSSTkk8STxJ76ZQExXTgqhB9oXRb3U6Qx+U54ngoG9mbuAyaHUqKnFyZeEHJ2RI626UR2S3t/wDK2wKx/wAbfLlbtLHh3eJodCm0nOfaft4F6sk+rHZEBTAEVQg80ToyS5mSGIZdzu7AOssepQN5NUnOMIuUi0YuTsiY1m0lGiLZWpzBGcySdc8vW5/gHBR6d+6g0YSb6Se728EEqSSWSO3zBommQJkb+FQhgmoQ7Wts8jrHGpd3OFVd5JPZVZSUVdnUm3ZBVd3K6NRoIGDXjjFxOvCIHjFCfO85/wAfJWjF13ml2eC5+L+iDtqmssd+L+wIU2LnpDk9+LbT6IV53Fd9LzNal2EENACAPyyfFrfSR/epzAd8vUBie7ZQ1bpmBPyd7rtm8y3nb1RkfjSuL7u3ivmHodv0YLrwFNAAo1D1ZnuriJ0jPMxyo0jncuFYEgHrbA4D04pXE14U4NN6tB6NOUpJ8C1I+TO0aeWe4LzPJIzlSSqDaJOAF3nGes9XCsz42ooqMdLDnw8W25ahJaaFtYBmOCCMDiQiD1nFLyqTnu2wqhGOyNbrTVpG2xJPbo2B0WdAcHeNxPXUjSqSV0mcc4J2bN5NH2twuTHBMvbsow9eDUU5we7R1xjIgpeTqw56OZIjG0bq+EY7LFTkAqcjGQNwxRljKuVxbvfQH0EL3SKD0hdNLLJI+9pHZj4sSa3YRUYpIzZO7bLM5H9A21xBO08EcpWUAF1BwNgHA9NZuPqzhNKLtoOYaEXF3RYy6rWYjMQtoRGzBimyMFgMAkduKz+nqXzZncZyRtaxw/4K0f8A9nB7Aq3xNb/0/wCznRQ5C/4K0f8A9nB7AqfE1v8A0/7J0UOR1uNU7N41ia3j5tCSqgYALcSMY3ntrixFRPMpanXTi1Zogr7kr0e46CSRHtSRj9T7Qo8cfWW7v6fYE8NTYG6e5I54wWtpFmHmMNh/Qc7JPs03T/UYvSasAnhWuyV5d2zxMUkVkdfKVgQR4g0/GSkroVaadmFFyPe+05sbru7TMnbFbngnc8nE9wx2Gll/NUv/AIx93+A7/jjbi/kCVNi4qhDZELEKoJJIAAGSSdwAHWSa43Y6HcOiZoUNhZqZL2ZR7rkU7oUPCIPwX+I538N+7CLqRm+lqaRW3j4/YZyOPUju9/AJNX+SGJQGu5Wkb5uPoqO4t5R8Rs0vV/UZPSCsFhhV/kHGjtVrOADmraFcdZUM3tNlvrpKdepPeTGI04R2Rvcaas4zsvPbIexpIx9WakaVSWqTI5wW7R0j9y3K7uYmXrxsOPxrjzwfFHerIZf8I2q7bQxiCR0Kc5CArKDx2Mgqp7wM1f4io7KTuuTK9FFbKx5/1m0YLa6mgDFxG2Ax4nIB39++t2jPpIKXMzakcsmiMooM9IcnvxbafRCvO4rvpeZrUuwghoAQB+WT4tb6SP71OYDvl6gMT3bKGrdMwJdRzg3reZYTn0nYX8aWxP8Aiv8AZB6P+XkyU5N9RDennp8i2U4AGQZCOIB6lHAkde4deBYvF9F1Y7/ItQoZ9XsXna2yRoqRqqIowqqAAB2ACsVycndmglbYg9dNa49Hw7bdKRsiKPO9j1k9ijdk+HWRRsPh5VpWW3EpVqqCuykJtLXOk7qKOeRmEkqqEGQigsAcJw3DO/ju41tKnChBuK2Rn55VJJNnDXS8E1/cuOHOFV/lTEY9GFFdw8ctKK8PycrO82yO0bpCW3fbgkeNu1CRnxHAjuORRJwjNWkrlIycdmXtqFrY13bK1zsJKztGmDjnSihiVXqIGcjuNYmJw6pztDbfyNGjUc43ZQLcT41umaXJyF/5a4+mH3BWR+pduPl9R/CdllmVnDQE8r8zJo8lGZTzqb1JB4nrFOYFJ1dfEBiG1DQrjVjSc9vbT3rzTHHwNurSOQ0rje2yTgiNMnfuz3itCtCM5qmkub04fkVpykoubfkcNFco+kISMzc6o+TKoP8AcMN9dWngqMuFvIrHEVFxuWnqZygQXxEbDmZ/MY5Dduw3X4bj9tZmIwk6Wu6HKVeM9OIY0oHIrTOr1vcmNpold4mDIx4gg5wccUzxU7jRadadO6i9ykoRluefdcbW4jvJhdb5WbaLDgwPklf4cDAHVjHVW9h5QlTWTYzKqkpvMQtGBiqELP5OdUXAEzDZnkXMRIB5iNt3OkHdzjbwinvPDOMzF4hPqrZb+L5eXMdoUmtXv8i1ND6Jito+biXAzliTlnY8WdjvZj1k1mVKkpu8huMVHYWmtLRWsLzTNsog9JPUAOsk7qlOnKpJRiSUlFXZQmtuvFzeswLNHB8mJTgY/jI8o+O7sFblDCwpLm+ZnVa0p+QNW1szsqRqWdjhVUZJJ6gKZlJJXYFJt2QXXMqaLRooSrX7jZmmXhADxjiPznaw4Uok67zS7PBc/F+Aw2qSyrf5BJqBymNtLb3zZDbknO4g9Qk6sfxevtC+KwStmp/19glHEf4zA3lF+M7r6QfcWnMJ3MQFfvGDlMAT0hye/Ftp9EK87iu+l5mtS7CCGgBAH5ZPi1vpI/vU5gO+XqAxPdsoat0zA55LNE+6TeRZ2Q8KoT2K0gLY79lTSONqZMr8foM4eGa5eVnapEixxqFRAFUDqA3CsWUnJ3ZoJJKyOpOK4dPNmuunze3ckuTsA7MQ7EB3evex8a9Fh6PRU1HjxMqrUzyuOeT0BbppzwtoJZvSqbI/uceqq4rWGXm0jtDtX5agzkned5PHxpkEYJqHAs1xla3a0tUJVrSJWYjqnkIkcjvB2aVw6U803/k/ZaB6ry2iuHzBQ00BLt5EbNks5JGGFllJTvCqFJ8NoEeisX9RknUS5I0MKupcsSkBkDOVi0eWyWKMZd54lUd5JA9HfTeCko1LvkwNeLlCyKl11u0Dx2kJzDaKYwfPkzmV/S270Vq4eLs6kt5a+nARrNXyrZA3TIE2jkKkMpIZSCCNxBG8EHtBrjVzp6I5PdZPd1ortjnUOxLjzgNzeDDB8cjqrAxVHoqlltwNSjUzxuE9LBQI5V9XRc2hlUfC24Lr2lPlr6htDvXvpzBVslTK9mL4inmjfiiha3TNCrVDQqkC6nTbjDhLeHruJicKo/2wfKPDdjqIpWvVfYi9eL5L78g9Kn/k/TxL60TZmJOm21I3SlfGNpyN+B1KMAAdQAFYc5ZnptwNGKsh7VCxR/LJp8zXQtlPwcHlDtkYb/ZUgelq2cBSywzvd/Iz8VO8svIAreBnZURSzMcKqjJJPUBT7aSuxZJt2QXTzLotDFEwa/cYlkXeLdTxSM/O9rDhSiTxDu+xw8fPwGG1SVl2vkBtOCwqhDeaZnO07FmOMknJ3AAfUAK4kkrI63fc0rpw9IcnvxbafRCvO4rvpeZrUuwghoAQB+WT4tb6SP71OYDvl6gMT3bKGrdMwuXkO0XswTXB4yuEX+WMHePFmYf01j/qNS8lDkP4SNotlmVnDYPcoF/zGjrlwcHm9gEdRkIQEd+Wo+FhmrRX/cwdaVoNnm+vRGSEuiDzWjLyXrmeK3T0Zlf0bIWlqnWrQXK7+gaOlOT56A1TIEnNSrATXsKv+7Q85ITwCRjbOe44A9NAxE8tN232/sLRjmmiN0rfm4nlmbjK7PjsycgegYHookIKEVFcCkpZpNmljaNNIkSDLyMFXxY49VdlJRTb4Eim3ZHoDUW7Q8/DF+6tWWBO/YQbbeJctv7hWDiYtWk93qadJrVLhoFVLBQZ5RNLe5bJ5VGZAQsR812yu14gFjTGFp9JUUXtxBVpZYNnnSvQmUKoQVQhcHJZGlm6QSZ903ac6V+bRB0Aw89gXbuAANZGNbqrMto6eY/h0oaPd6lo1mjZhlyMHgahDzxDqpm8uUkbm7a1djNJ2Jk7Kr2uwwAP/p33iP44tayexmdF13fZBZyey+79ImbYCW9nHs28Q4JtZVf6iA5J7cdgpXFLoqWW93Ld8w9F5534LYtysocNJpAqljwUEn0b66lch5buJXuJ2YAtJNISABkku2cAemvSpKEbcEY7vKXmFEsy6KQxxlW0g64kkBBFup+Qh65SOLdVLJPEO77HDx/Ae/RKy7XyA4nO87yeJNOC5iocFUIKoQVQh6Q5Pfi20+iFedxXfS8zWpdhBDQAgD8snxa30kf3qcwHfL1AYnu2UNW6Zh6N5OLbm9G2o7Y9s/1kt+Neexcr1pGrRVqaCSlwoCcs0mNHEedKg+0/hTv6ev5vRi+Jf8ZRNbhmhNp4c1o+wh65OcuHH87BIz7KmlqXWqzlysvuHnpTivUGaZABPoT4DR15cfKmK2sfg3Tl/swKVqdatGPLrfYPDq03LnoDFNAAn1MHMLcXzf8ATpsw988vRXHbsqWJ9FK4jrONLnv5IPS6qc+Qfchh/wAPcZ3nnhv/AKBSP6l24+QzhOyyzKzhoBeWb4uP0qfaadwHfejF8T3ZRFbhmiqECPVGwjAe9uBm3tsYX52Y70jHdwJ7sdRpavN6U4bv2XMNSiu3LZDrUzSskumIJ5Wy8sp2j/MjKAO4bgB2AVXEU1HDuK2SLUpN1U2ehKwTSFUIUfywaTb3U1soCRjZkfZ/1JGUDaftwoAA7vDGzgILJne+3kZ+Jl1soTchlvi1nfrafZ9Coh+1zS/6k+ul4fUNhF1Wyyqzhoi9aNr3Hc7AJYwyBQoySxQgADtyRRKNukjfmilTsuxScjropCiFX0g64dxgrbKR5KdRmI4t1fbspPEO77Hz/AhpSX+3yA9mJJJJJO8k9Z7++mwBiunBVCCqEFUIS+gNX5LoswKxwx75ZpNyIPxbsUfVQataNPTdvZBIU3LyPQOpyxCytxCzNEIwEZxgkdpHVnjisGvm6SWbc06dsqsTNCLgPyyfFrfSR/epzAd8vUBie7ZQ1bpmHpbUg/8AL7T6CP7orzmI72XmzWpdheRN0EIAXLTHnR4PmzIfqYfjT36e/wCX0F8Uv4yjEjLEKu8scAd53D662m7aszrXCTlDce7TEvk28ccC+CIM/wBzNS+EX8eZ8bsLXfXty0BommQIT63fAw2dn1xRc7KOvnZ+mQe9V2R6aWodaUqnN2Xkg1XRRgDBNMggo1rHue3tbEbmVefuB/uyDog96R7v6qVodecqnovJfdhqnVioerD3kL/y1x9MPuCkf1Ltx8vqM4Tsssys4aAXlm+Lj9Kn2mncB33oxfE92URW4Zo80PoyS5mSGIZdzjuA4lj3AZJ8KpUqKEXJloRcnZEprbpKNilrbn/DW2VQ/OP8uVu0scgd3DjQqEGrzn2n7eBepJdmOyMagrnSNpj50fUCamK7mXkSj3iPSVeeNUVQhQHK64Ok5O5IwfZz+NbuAX8K9TNxL/kD/kSYGwcdk7g+wh+wikf1HvV5fcZwnY9SwKQGSM1nmdLO5eNirrDIysOohCQR6qJRSdSKfNFKjai7HmIsTvJJJ3kniSe3vr0hk3MV04KoQVQgqhAj0Rq8giF1esYrY+Qo/eTnsjHUva53faFqlZuWSnq/Zef2DRpq2ae3zGun9YHuAsaqIbaP91Ankr3t57nrY9/aavSoqGr1b3ZWdTNotEXvye/Ftp9EKw8V30vM0qXYQQ0AIA/LJ8Wt9JH96nMB3y9QGJ7tlDVumYeheSy529GW+fk7Sey7AfVisDGxtWkamHd6aCylQwKcqVpzmjLjHFAr+w6sf7QaawcstaP9Aa6vTZS2otoJL+2DeSr843hGDJv7ujj01sYmWWlJry/vQQoq80RWkbszTSSnjI7P7TE/jRYRyxUeRSTu2x/qloz3ReQRHyS+X/kXpNn0Aj00OvPJTci1KOaaRw1g0kbm5mn6pHJX+XOEHoUKPRVqUMkFHkcqSzSbHupej1lulMn7mAGaY/wR9LB8Tsr6apiJuMNN3ovUtSjeWuy1I3S+kGuJ5Jn8qRyx7s8B4AYHoolOChFRXApKTk22W1yF/wCWuPph9wVlfqXbj5fUewnZZZlZw0AvLN8XH6VPtNO4DvvRi+J7soitwzQtf/l9ps8Lu8TpdsNuertDyHj3DqIpRfzVL/4x93+Bju4eL9kCVNi4Yck1pzmk4j1Rq7n2dkfWwpPHStRfiMYZXqHoGsI0hVCHmrXm9E2kLqQHI5wqD3IAn/rXosNHLSiv+5mVWd5tlhchV4ObuYesOsg/qXZP3B6xSH6lHWMvQawj0aLTrMGzhf24kieM8HRlP9QI/GuxdmmcaurHlZkKkqeIOD4jdXp076mPsYrpwVQhlEJIABJJAAAySTuAA6yT1Vy9jqVwtj0bDo8CS8VZrojMdrnKpneGuCPqj9fcq5yraU9I8+fl9w+VU9Zavl9wd0tpSW5lMszl3O7uA6lUcFUdgpinTjCOWIGUnJ3Yzq5U9IcnvxbafRCvO4rvpeZrUuwghoAQB+WT4tb6SP71OYDvl6gMT3bKGrdMwvDkx0osVvZ2zbjNFLIneVmOR4lTn+k1i4yDlOU+TS9jRw8rRiuZYNIDJwvbVZY3jcZWRWVh3MCD9RrsZOLTRxq6sUHoSxe0Gk3kGGghMH9czhAR/SCfA1u1JKp0aXF3/ozoRcM1+GgI02LhPqz8DZ3t1wYoLaI/xS73x3hAD6aVrdapCHq/QPT6sJS9AYpoAFH+W0X2S3z+kQRH/wBpPWKV7yv4R+b/AAH7NPxfyBemgBdfIhbMtpK5GFkl6B7QqgE+Gcj0Gsb9RknUS8DQwq6hY1Z40AvLN8XH6VPtNO4DvvRi+J7sqrVLR8Y27y4Gbe2wdn52U+RGO3fgt2Ab9xrTrzelOG79lzE6UV25bIh9KaQe4meaU5eRsn8AO4DAHcKNCChFRWyByk5O7GtXKly8iegzHDJdOMGY7MefMU7z6W+6Kx/1CreSguBoYWFlmfEsys4aITXPTgs7SWYnpY2Yx2u25fVxPcDRsPS6Woog6s8kWzzWiliAAWZjgAZJJPYOsk16LRGUWTqbPDoq4jjnObm4IWUBujbo29Q+NxkLbJPmj+7OxCliItx7K28fwN0rUmk937FzVkDwqhDztylaINtpCYYwkp51PB/K9T7X1Vv4OpnpLw0MyvDLNgvTQAeaJ0XLcyCKFC7nqHADrLHgFHaapOpGCzSZaMXJ2QRPpGHRwKWjLNdkYe6xlY+orbg8T1c56u5fJKtrPSPLn5/YNmVPSOr5/YE5HLEsxJJOSSckk8ST1mmkrADWunBVCHpDk9+LbT6IV53Fd9LzNal2EENACAPyyfFrfSR/epzAd8vUBie7ZQ1bpmBXrDdvANGNGdl47RJVPYXkc/hSlKKn0l+LaD1G45bci6dTtZo7+3EqYDjdKnWjfpPEHrHfkVkV6DpTs/QfpVFONydoAQAuVbQTyWkj20eWaRHn2fKZI1YDA6yCQe3Ap7BVVGolN+QviINxdii81tmaE2sw5i0srXgxQ3Mve0pwgPesagemlqPXqTn6L0/Iap1Yxj6kHorR7XE0cKeVIwUd2eJPcBk+ijTmoRcnwBxjmaRN6ys15fczaozpEBBAi7+hHuz2YJy2T1HfQaNqdPNN76v1CVLznaPkQ+iNFvcTx26DDu2zv+Tjyie5QCT4UWdRQi5MHGLlLKXrye6SSUXCQ/uLd1hh71RBlu8sxY57CKxMVBxact3qzSoyTTtstAvpUMCPKfo2S5tFhiGXeaMDsHEknuAyT3CmsHNQqZpcmBrxco2RTutukozsWtuc21tkKfnZD5cp8TnHd41r0IPWc+0/bwEakl2Y7IHiaYAhzqPydzXTLJcK0VuN+/c0nco4hf4j6M8QjicZGmrR1fyGaWHctZbF6QQqiqiAKqgBQOAAGAB3YrFbbd2aKVhTzKilnYKqgliTgADiSeyok27IjdiguUTWw6QnVItrmIziIAHLsd21jjk8AOOPEitzC4foY3lu9/Aza1XpHZbCGzopfkvpF17itqrD1Gcg+j701xD/ANP/AK/H/eU7pf7fL8ghI5YksSSxJJJySTxJPWTTaVtgBevJdrgLqEQSt/iIlxv/ANRBuDDtYbg3r692JjMN0cs0dn7Gjh6udWe4d0kMAlyjap+77cbGBPFloyevPFCew4HpA76awmI6Keuz3A1qWePiUvofVeWVpDL/AIeKE4mllBAQ+aBxZ+xR3cMitipXjFK2reyQhGk3e+ljvpbWFFiNrZK0VufLc/vZz2yEcF7EHV6qrCi3LPU1fsvL7nZ1FbLHb5g5TIEyqkkAAkk4AAyST1AdZrh0739jJDIY5UKOuMq3EZAI+oiuRmpK8djsouLsxvVip6Q5Pfi20+iFedxXfS8zWpdhBDQAgD8snxa30kf3qcwHfL1AYnu2UKa3TMCbXwYltl8yygH9pP8A7UthXeMn4sPX0aXgh1yf37WyX10mNqKFAu1kqWeQAbQyM+SfrqmKgpuEHxf0O0JZVKRaOqXKHbXgCuRDP8253E/wNwPhuPdWbXwc6eq1Q3Trxn4MMaUDgdrFycWd0/OYaJycsY8AP27SkY39owabpYypTVt0Anh4Sdwf1o5MJ7q6knFxEA5GypRuioAVRuPUAKPRx0acFHKDqYZyle4+1Q5MvckjSyXG25jZE2E2dgsMFgSTlsZA3dfXVK+O6RZUi1PD5He4XaD1ftrJCsEaxjHSbiTjzmO8+vFK1Ks6rvJ3DRhGGxWGtnue0N1d2zhnvSYodngg/wCodT1gkBQw4Fj1VpUM9TLTmtI6v6ClTLC8o8f+ZMchX+WuPph9wUH9S7cfL6hMJ2WWZWcNDPS9hz8Lwl3jDjZLRlQwB44JBAyMjOOur055JKVrnJK6sBttySWC+U1w/c0ij7qLTb/UKr5IXWFggh0RqdZWxBit4ww4M2Wb0FiSPRS88RVn2pBY0oR2RO0EIQOsOt9pZg89KNvqjTpOf6Rw8TgUelh6lTsoHOrGG7Ka1x15uNIHm1Bjhz0YlyS5zu2yPKOeCjd4nfWvh8LCjq9XzEKtaVTTgbBV0UoJ2X0g46IOCtqpHE9RnI4DgPvc1xD/ANP/AK/B3ul/t8vyCMshZizEszEkknJJO8kntptK2iAGtdOHW0uXidZI2KOpyrKcEGqyipKz2OptO6Lk1O5UopQI7wiKThznCNvHzD47u8cKyK+AlHWnqvf8j9LEp6S0LHRgQCCCDvBHXWeNEJrVqtBfxhJtsbJyrI2ME9eN6n0g92KNRryou8QdSlGasyvbvkafJ5q6Ur1bcZBHiQxB8cCn4/qS4x9xZ4Tkzay5Gmz8NdDZ6xHHvP8AUzYHqNSX6krdWPuRYTmw61b1LtLLpRR5k+ckO0/oOML/AEgUjVxNSr2npyGIUYw2K25amt2uI2jkVpwpSZV34A3qWI3Bt7DHHGOytH9PzqDTWnAVxWW6tuCWg9W5rkGToxQL5c8p2UXwPym7h9VN1K8YabvkgEKblrwL/wBTY41sbdYnMkYjAVyuztDt2erPZWFXbdSTaszTp2yKxM0EuA/LJ8Wt9JH96nMB3y9QGJ7tlCvwNbpmhPyj7r90+bjhT1QofxpXCd0nzv8AMLX7dvIVl0NEXLdc11FH4iNDJ+IrstcRFck3/eh1aUm+bIXQtjz9xDDjIkkRD4FgD9WTRqk8kHLkgcFeSQUaW18vI724aCdhHzrBUIDJsqdkYDA4BC56OONKwwlOVOKktbBp15qbswo0Dyl3DW1zPPHCRAEVNkMu3I7YAySRuUEnA7KWqYKCnGMXuFhiJOLlLgNv2yv/ANmv/lP6Kv8Atq/9e35K/FvkOtceUu4t5RBFHCJBGhm2tptiRhtFVwRnAI3mqYfBQnHM27cC1XESi7JAUNL32lJ47eSdyJGwVGFRV4sSq4BCqCelnhTnR0sPFzS2AZ51ZKLYy1v0os9xiLdbwqIoB1bCbs+LHLZ7xV8PTcIdbd6srVnmlpstjOr+tt1ZKyW7qqu202UVt+MdY7BUq4enVd5IkKsoKyDXVfXm9dZbm5lX3NAOkBGgMkh8iNTjieJPUMdtJ1sLSTUILrP2XMYp1ptOUnoiBblQ0iSTzsYyeAjTA7hkZx40f4Gjy9wXxNTmb23KPpSR1RJFZ3IVVESZJPADdXHgqCV2vcixFVuyJjWnlAurcJbRzq1wm+4lCIQH+bjGzjC9bEZz2bxQaGEpz67WnBfVhKleUeqnrxA3SGuF9MMSXUxHWFIQHxCBQacjhqUdor5/MBKtN7shACTuBJJ6t5JP2kmjA9wwWJdFoGbDaQdcou4i2UjymHAzEHcOr7VLvEOy7H/1+A+lJf7fIEJJCxLMSzMckkkkk8SSeJptK2iAGtdOCqENoo2ZgqgszHCqoJJJ4AAbya42lqzoWrYw6NAe4Cz3vFLfOY4expyPKbrCD8iFc0q+kdI8+L8vuHsqer1fLl5kbHrjfLK0y3Uodjk7wV/8ZBQAeFEeGpOOXL/3nuU6ad73COx5XL1MCRIJO/ZZSfSGx9VLy/TqT2bQVYqa3JIcs0n/AGif+U/oof7av/Xt+S3xb5HG55Y5yPg7aFT2szt9Q2a6v02HGRHi3wQP3muWkr5hCsj9PcIoF2c+kdLHblsUeOGoUlma9WCdapPRewveu1sd92Rc3A4W0bdBD/vyDif4F9OQanSVKvY0XP7ImWNPtavl9yG05p6a6I51gEXyIkGzGg7EQbh47z30anRjT2/viwc6kpbl+8nvxbafRCsLFd9LzNOl2EENACAPyyfFrfSR/epzAd8vUBie7ZRVvHtOq9rAesgVuN2VzNSu7E9yhvnSV13OB7KKv4UDC9zELX7xm+lTsaLslH+rLPKf6SIgfUDXIa15vkkvqSWlOK8zPJ/0LiS4PC1t5ZvSEKqPHLVMVrBQ5tIlDtZuSBgUyBCjTo5iws7f5Uu1dSD+boRf2BqWpderKfLqr6h59WEY+py1GtFa556UfA2qGeTv2PIXxL43deDXcTJqGVbvQ5RXWu9lqQl9dtNI8rnLyMXbxY5Po30aMVFJLgDk3J3YR2A9yaPec7p73MUPasIPwr/1HCj10vL+Sqo8I6vz4BY9SnfiwVpoAO9E6OkuJkhiGXkOB3dpPcBknwqk5qEXJloxcnZEtrbpCPoWluc21tkBvnZD5ch7cnIHdw3GhUIPWpLd+y5BKsl2Y7IHiaYBBhEvvZAHP+fnToA8beJvlHslcbh1gZ7wU3/PK3+C939kH7pX/wAn7AfTgAyBncN5PACuEDCKNdFIHcK2kHGUQ4ItlI3M44c8RwU8PtUbeIdl2Pn+BjSkr/5fIEJZGZizEszElmYkkk8SSeJptKyshc1rpwVQg+0PoiW6kEcKbTcSeCqOtnbgqjtodSpGmryLxg5OyJ+bSsNgpjsWEtwRiW7xuXtW3HUP4+vq6sAVOVZ3qaLgvv8AYK5qnpDfn9gTYkkkkkk5JPEk9ZPbTYAxUOCqEFUIEOjNVyYxcXcgtbY8GcdOTuij4se/h176XnX1ywV38vNho0tM0tEdL7WgIhhsIzbRHc75zNL/ADyDgP4V3fZXI0LvNVd37L0I6tlaCt8waFMgRVCHpDk9+LbT6IV53Fd9LzNal2EENACAPyyfFrfSR/epzAd8vUBie7ZSmgo9q6t186aMeuRRWzVdoSfg/kZ9NXkhzrhLtX123+/IPUxH4VWgrUorwR2q+ux9rn0VsYvMs42I/ikLOftFUw+rnLxfsWq6ZV4GdFfBaLvJOBnligU9y/CvjxGBUn1q8VyTf0Ox0pyfPQhdD6PNxPFAvGV1XwBO8+gZPoo1SeSLlyBQjmkkP9ddICe9mZP3anm4wOASMbAx3HBPpoeGhlppPff+y9aWabHl3/htGRx8Jb1+dftEMZxGD3M+0wqkevWb4R09eJ19Wnbnr6ERq/olrq4jgXdtnpN5qDezHwXP1UarUVODkykIZpJDnWzS63NwTGMQRqIoF7I03Lu7Tvb01WhTcI67vV+Z2rPNLTbgQ1GBhap977PsvLxPTDbn7HkP1DqIpTvqn+sfd/gY7uHi/ZAlTYuFOr1mltEL+5UMM4tIj/qyD5bD5pDv7yPDKtWTqS6KHq+S+7D00orPL0B2+vHmkeWVizucsx6z+XVjqpiMVFWWwFtt3ZwA7K6QMrdE0WgkkAfSDrmOM7xbqRudx86RwXq66UbeIdl2Pn+BhWpK77XyBCeZnZndizMSWYnJJPEk9tNpJKyF27u7NK6cFUITWgdXmnDSyMILVP3k78P5UHF5D2D09QIatZQ6q1ly+/gFhTzavRDjTOsK82bWzQw2ueln95MfOlbs/hG4fUK06Lvnqay9l5HZ1NMsNEDtMARVCCqEJDQ2hZrp9iBC2N7NwVB2ux3Af/Rmh1KsaavJl4QlJ6E4LizsP3YS9uh/qMPgIz/trxkYH5R3dnZQMtStv1Y+78+QS8Ke2r9gd0npKW4kMk8jSOetj9QHADuG6mIQjBWirIFKTk7sa1cqKoQVQh6Q5Pfi20+iFedxXfS8zWpdhBDQAgD8snxa30kf3qcwHfL1AYnu2VBqVFtaQtB/vofZO1+Fa+IdqUvIQpK80MdKEyXMuOLzP/c5/Orw6sF4L6HJayZL8or/APMJ1Hkx7Ea9wSNF+0Gg4Rfwp+b9y9fts31g+DsLCDrdZLh//wAjYT+wVyl1qs5eSO1NIRj6i1K+CFzeH/poSIz/AL03wafUWNdxHWy0+b9lqco6XnyIjV/RZubmKAf6jAE9ijex9Cgmi1anRwcuRSEc0kh1rfpQXF1I6fulxHCOoRxjZXHccFv6qrQhkgk9935nass0tCRtf8Ho5pOE99mOPtW3U9Nu7bbo+GDQ3/JWtwjr6/guupC/F/IFaaABDqlo2Ml7u4H+GtsFh87IfIjXtycE93Hjml683pCG79lzDUortS2RE6X0lJczPNKcu5yewdgHcBgDwotOChFRXAHKTk7sktV9CpLtz3BKWkG+VhxY/JjTtdt3gD4UOtVcbRh2nt9y9OCestkNNYNMvdS84wCKoCxRr5McY8lV8BxPWfVVqVJU42Xr4lZzc3cjQOyilQyghXRaCWVVe/cZiiO8W4PB5B1yHqXqpNt4h5Y9ji+fl4DCSpK73+QI3M7SOzuxZ2OWYnJJPWabSSVkLttu7OddOCqECfR+gI4I1udIbSxtvit13SzePmRdrHf2dWVZVnN5KW/F8F92GVNRWaf9cyN0/p+S6K7QVIo90UKbkjHcOs9rHefqotKjGntvxfMrOo5eRFUUGKoQyikkAAkk4AG8k9gHWa4dCiHVuO2USaRcx5GUto8GZ/5uqNe87+PA0s68p6UtfHh+QypqOs/6GWmtZpJk5mNVt7YcIIuB75G4u3efVV6dBReZ6vm/pyKzqtqy0RB0cEKoQVQgqhBVCHpDk9+LbT6IV53Fd9LzNal2EENACAPyyfFrfSR/epzAd8vUBie7ZVPJyudJW3czH2Ynb8K1cX3Mv+4iVDvENNVIeev7YedOpPgG2j9Qq1d5aUvIrTWaa8zhpyQz3k7LvaWd9n+qQ7I+sCrU0o01fgl8jk9ZvzJLlBkHu14l8i3SOBO4RoAR7W1QsKv47vjd/wBl6769uWh00mOY0ZbRcHupGuH/AJF6EYPcd7eiuQ69aUuWn3Oy6tNLnqZ1ePuayubvg8n+Gg8XG1K3oQAA9pNSr16kafBav6Eh1YOXoiK1a0Qbq4jhB2VJzI3mxrvZvQPrIotap0cHIHThmlY6a06WFzcM6DZiUCOBepYk3IMdWR0j3k1yjTyQs9935naks0rrYZaL0fJcTJDEMvI2FH2k9wGSe4GrzmoRcnsisYuTsiY1t0hH0LO3Obe2yNr52U7nkPpyB2DxoNCD1qS3fsuQSrJdiOyI/V/Qz3cwiQhRgtI7eTGg8pm7h9ZolWqqcbv/APSkIObsh5rPphJNi3tgVtIMiMHjI3ypX7WbfjsHZvqtGm1ec+0/bwLVJp2jHZEDRwQYW9smjEWaZQ984zDC28QA8JJR855q9XHwTcnXeWPZ4vn4LwGElSV3v8gTuZ2kdndizscszHJJPWabSSVkAbbd2c66cOlvA0jKiKzOxwqqMknsArjaSuzqTbsgr9zwaM3yhJ74b1iztRQHqMmPLkHm8B6jSt5V+zpHnxflyQe0ae+svkDOkb+SeRpZnZ3bizfh1Adw3UxCEYK0VZAZScndjarlRVCEzoPVuW5BkysUC+XPKdlF7cH5Tdw+qg1K8YabvkgkKblrwJFtPQWYKaPUtJwa7lUbZ7eZQ7ox3nJx66H0U6mtXbkvrzL9JGHY/sGJpWdizsWZjksxJJPeTvNMpJKyAt33NK6cFUIKoQVQg80Xoua5fYgjeRuxRw/mPADvJqk6kYK8nYtGLk7JE62g7S1/ztxzkg/6e1IYg9kkp6K94G/sNA6WpU7tWXN/RBejhDtv0Rd2pkyPY27RxiJDGNlAxbZHUNo7z4msbEJqpJN3NCnbKrE1QS4Dcsh/5a30kf207gO+XqAxPdsqzk7OLzb+agnf1RMP/atPF93bm18xKguvflcxybYF4sm7EEMsvsxkfawqYzu7c2l7naHbvyOOoFsJb+32j0UbnXPdGC5z6QKtipZaUv6/srRV5ojQWu7nd+8uJv7pX/NqJpTh4JfIrrKXmSuvF0Jb544t6RbNvCo7I+gAPFtr10LDRy0ry46v1L1tZ2XkddeZFiaGyQgraR7LEdcz9KU+vA9BrmGTknUf+Xy4Ha2loLgbI3uPRxOcT3+4dq2ynee7nG3d6iud5V8I/P8ABOxT8X8gW2h2imgAWo3vfZ7XC8vE6PbFbnr7nk6usDsIpTvqn+sfd/gY7uHi/ZAxZWzSyJFEu07kKqjrJ/Dv6qak1FNvYAk27IJNYLyO0iNhbuGJObyVf9Rx/pqfm03+Jz35WpRdSXSzXkuXj5sNN5Fkj6grtDtpqwAMLWBNGIs8wVr1xmCFv9EHhLKPP81Tw8eCkm67yx7PF8/BDCSprM9+HgCdzdNI7PI5Z2OWZjkkntpqMVFWQBtt3Zz2h2iunCR0HoaW7k5uEA4GXYnCovWztwAodSpGmryLwg5OyJq401BZIYbBtqUjEt5wJ7VgHyE/i4n1GgqlKq81XbgvuFc1DSG/P7AoX7/rpqwAW0O0VDh3sbR5nEcSNI7cFUZP/wDO+qykoq8tEWSbdkEp0daWO+7Zbm5H/TRt0EP+9IOJ/gX05FLZ6lXsaLnx9EGyxp9rV8iG03rBNdEc642F8iJAFjQdiINw3bs8e+j06MafZ/viwU5yluRm0O0UQoLaHaKhBbQ7RUILaHaKhCT0LoK4uiRBGWA8p+CL/M56I3b+2hVKsKfaZeNOUtkS3uTR9r++l92yj/SgbZiB/im4t/RQs1ap2VlXN7/0Ey04b6sZ6U1tnlTmkKW8HVDANhf6iOkx7cnHdV4YeMXmer5vUrKrJqy0XgQO0O6jgj0jye/Ftp9EK87iu+l5mtS7CCKgBDSWJWGGUMOwgH7a6nbYhxFhF81H7C/lXcz5nLIQsIvm4/ZX8qmaXMlkIWEXzcfsL+VTNLmSyENHxfNR+wv5VM0uZLIQ0fF81H7C/lUzS5kshe98XzUfsL+VTNLmSyEbCL5uP2V/KpmlzJZC974vmo/YX8qmaXMlkI2ER4xx+yv5VMz5kshCwiHCOP2V/KpmlzJZC974vmo/YX8qmaXMlkL3vi+aj9hfyqZpcyWQjYRHjHH7K/lUzS5kshe98XzUfsL+VTNLmSyF73xfNR+wv5VM0uZLIyLCLhzce/j0V/KpmfMlkY974vmo/YX8qmaXMlkL3vi+aj9hfyqZpcyWQve+L5qP2F/KpmlzJZGVsYhwjjHgq/lXMz5ksjHvdF81H7C/lXc0uZLIXvfF81H7C/lUzS5kshe98XzUfsL+VTNLmSyF73xfNR+wv5VM0uZLIXvfF81H7C/lUzS5kshe98XzUfsL+VTNLmSyM+4YsY5tMdmyv5VzM+ZLIx73xfNR+wv5V3NLmSyF73xfNR+wv5VM0uZLIXvfF81H7C/lUzS5ksjuiBRgAADgBuAqp0yGHbUIQevOkZbewuJoR8IijZ3ZxlgC2P4VJb0UfDQjOqoy2B1ZOMG0A+itE2zwRXEml5xK+wXPujHSJGU2c7Q37u7jTk6k1JwVNW8gEYxcU3L3CrlH0tNa2YkgbZfnEXOA245B3N10rhKcalS0uQatJxjdC1Ue7eQtPJcBVGObnggjLE/KUxu24YO7PXUrdGlaKXo2/mkdhmvqyE1i1mvYNIS80OdtrdI5JogF2thhhipxncelx+rOD0qFKdJX0bukwU6k1N22RM6h6ZlvLaeQyE/DSLExVRhABsZAHHfk5oOJpRpTStwVy9KbnFshoJtItpB7L3cvQgEvOe549+WVcYzu8rjn0UZqiqSqZONtwd6mfJfhfYkuUPTNxbtaLbswM0hRgiI7HcMbIcgbXpFCwtOE1Jy4BKspJpLiSWqRuWDPcSynO4RzQxRsuPlfBswIOR19VDr5FpFeqbfzLQzcWBendb7mKa+HPyosDhYtm3R0yy5VZHIGzk4Az9dOU8PCUYaLXfX5IBOrJOWu3gGGkL+9XRglWNPdhRMqSoAZiAcZbBO/cM8d2/gVIwpOtZvqhpOahdbkRqhp2ZrsQXE1yHMZYRT20cZYjG9HRiCg6W446t/EUWvSioZopeabfzK05vNZv2D2kg4qhCtdLaw3Yv7qGOS45uIIVEFtHMRtLk7WSMDPDjWhCjT6KMmld83YVlUlna5eFyd1t0vPY2KMHWSZnWPnXUKo2yemyjcAAMeOKDQpxq1bWst7BKknCAxtNK3VtfW1tNcx3aXKseiio0ZVc56JOUPDf2Hsq7p050pTjHLb3KqUozUW73OeuGsU8N+IVllSH3Nzrc1AsrAhyCSCNyYG89W7trtCjGVLNbW9tXYlSo1O3hyuTXJ/pO4uLXnbjB2nbmnwql4/ksygkKc53d1BxUIQnlj6+ZejKUo3YS0uFNJh0T4GoiFL6BtVfRT3cl/cx3CByv8AiGwSvkjYJyc7h6a2KsrV8igmvISWtPM5a+Ycppuf3k91FsTi329rA3kcGxjHSGD6aSdKHxOThcPnl0WbjYdzaTufepJ4dl7l4YmG2VUFn2M8cDPSOB1nA66qqcOncZaRuyKUujUlvYh9U9Ozm7SC5muVdkZhFPbRptEdcboxyoG1xxwHhRa9KCp5oJeab90ytObzWk/Y5azadvF0k1tA02wIFk2YYYZGznB/eMo2fTxxu7O0aVN0c8rb21bXyuSU5dJlXIMdXxKIFM0jSO3SJZFRlyAdllUkArwNKVcubqoNC9tSv7XlDc3quZojZyTtCsYKbargBZT8rYLZO/q9FPywa6O1nmSvfh5CyrvNvpsGWu97dRW6mzUGVpFU+SWCYYsUViAz7h0ezJ6qTw8acpdfYPUckuqRmpGm5JZ5YZppy6IGEVxbpE4Gd7ZQkMu9ccOJouIpKMVKKVuadytObbab9iHvtP3zX15DE9wUhZNkQwQSbIZc9Mu6nGeGNo8ezeWNGkqUZO13zb+iZRzm5NLgWHYQsIlWR+dbGGfZA2t5+SNw8KQk1e6Vhhbag/ealxyYHOMq4UFUGzkqW2TuPVzj+Oe4UeOJa4f9/wAgbpJhQygggjIPEGlgoO/8CaP29v3JFnwOz7Odn6qY+KrWtmYPoYciU0poeG4jEU0YeMEELvAyOHAjhQoVJQeaL1LSipKzG2jNV7W3k5yGEI+CMhnO44yN5I6hVp16k1aTOKnFO6Q8j0XEszzhAJXUK7ZO9RwGM43eFVc5OOXgWyq9zXROiIbZSkCBFZixAJxk8TvPcKk6kpu8mcjFR2MpomETtcBBzzLsF8nJXccYzjGQOqp0ksuS+hMqvm4nLTGgre62fdEYk2CSuSwwTx4Edldp1Z0+y7ElCMtzXRGr1vbMzQRBCwAbBY5AyRxJ7TUnWnNWkzkYRjsYk1dtmE4aIEXBBmBLdMg5Gd/V3VFWmrWe2x3JHXxO0+hoHgFu8YeEAAI2WGBw4nO7q7MCuKpJSzJ6kyq1hvonVm1tnLwwqjkY2ssTjsBYkgdwq061SatJnIwjHVIl6EXFUIMrfRUSTSTqmJZQA7ZbpY4ZGcbqu6knFRb0RVRSdzveWiSo0ciK6MMMrAEHxFVjJxd0daT0ZG6G1XtLVi8ECRsRgsMk47ASSQO4USpXqVFaTuVjTjHZDt9FQmbnyg53Y5vbyfIJzs4zjGd/Cq9JLLlvpudyq9xaI0TDbR83AmwmchQWIBPHGScVJ1JTd5PUkYqKsh7VCxhlyCD11CA3HqDo5SCLSLI4Z2iPUTg0w8XWf+QLoYcicvbGOWJopFBjYYK7wCOzd1UGMnF5luEaTVmcZdDwNALdo1aEBVEbZIwuNkb+zAx4CuqpNSzp6nMqtbgNtFasWls/OQwqr4xtZYkDsBYnA8KtOvUmrSZyNOMXdIxpPVW0uJOdmhDyEAbRLg4HAbjwqQr1ILLF6ElTjJ3aHVjoaGGJoY02Y2zlQW+UMHfnIz41WVSUpZnudUUlZHKXV62a3FsYUMAAATfjAORvzniO2uqtNTzp6kyK1jrpLQ0FxGsc0ayIpBUNk4IGAQc52sE7+O81yFSUHeLsRxTVmc9D6v29rtGCJUL42jvJOOALEk47q7OrOfaZIwjHYa3mp1lLI0skCs7nLNtPknhvw3ZVo4ipFWT0KulFu7RK2NmkMaxxrsoowo3nA9O+hyk5O7LpJKyHFVOkHrtptrOyluEUMyBQoPDLMFBPcC2cdeKNh6Sq1FFg6s8kWwc0bonSjpFcHSijnNhmQQx7IViMhW4E4O7o7zjxpidSgm4qn7sGo1HrmJbWTWGdLmKztI4nnkjMhaYsEVASMkLvJJB4d3oFSowcHUm9FpoWnUalljuY1e1kmla6guI40ubUAsYyWjYOpZSM7x4E9Y9Eq0YxUZRfVf8AZ2E27p7oEI+VOcWkjyxRJOVWS36L83Km2FceXnaHSPHq9bbwEHUSi3bZ817APiJZdd+AY63aTvbeHn7cWzRxxF5ed5zOR5gU9meJ7N9KUIUpyyyvdvS1vcNUlNK8bC0HpS9a0kuLhbYZhEkIi5zzGY84GP8ALwPbvqVIUlNQhfezvb2JCU3FuVvAF9D8otxI1tn3JIZpFVoYhMJUBOCxySuBjJpmpg4RUt1bi7WYKNeTttr5hFpbWG6e8ezsY4C8SK8r3BfZG1vAUJvJwRvpeFGmqaqVG7PawWU5OWWHuc7PW+SSxu5jGiXFoZFdCSyF4xncQQdk+PrrssPFVYxvdSt7nFVbg3xQQ6uXzT2sEzhQ0sSOwUEAFlBwMknG/toFWKhNxXBhYNuKbJGhlgDudeZFvSoSP3Es4t3m37QlK5O/axshiATjqNOrCxdO9+ta9vAXdZqfhsSev+n57OOE2yRySSzLEFcMcllYjGGG/IA9NDwtKFSTzuySuWrTlFLKMdW9eDeXcUKBAhgZ5VKsHSVW2SvlYxvzw/8Ai9XC9HTcnz05NHIVs0rI4S6zaQe4vo7dLQpZkZEnOhmVgzbiGI2sKeOBwqyoUVCDk31vIr0lRyklbQKtWNMC7tYrgLs84uSvHBBKkZ6xkHfStan0c3DkGhLNFMF+U/S80DWYimkhWWRlkMahzs9HgpBywycAcaZwdOM1LMr2BV5ONrM11F0ndyXUqNJPPaiMESzwc0RJkdEbhkYz/wDHX3EwpqCaSUvB3JTlJya3REz8o9yvPHNkWimaNYdmYSSBX2crhiuT+FFWDg7b6q99LIo68lfYItddaprUWhjWNfdBIfnVkbY3KeCEHdkgjBpfD0I1M1+HK31CVako2txHurOkbq4jkkZrZlIIiKRzr0xnO2shB2fJ4Y66pWhTg0lfx1X0LU5Skrv6kDonXuedbWJUiF1LO8c6FXxGkeSxA287WyV4nBOaPPCwg5Nt5UrrxuDjWk7LjfUca264T216LaPmFQwiTakjmc52mGMRnPVxxXKGHhOlnd97br6kqVZRnlXLxJWTS9zHo6W6cwNIsZkj2FkCFNkMNpWYMCd/X2eFC6ODrKCvbbgEzSyOTBe25SJiII3jjjuXnjV0ZX2TDLvV4+n2EcSeNMvBQ1ad42f9rmB6eWie9yZ181gvrIGaNbVrfKqNvnOc2m47gQuzn00HDUaVXqu9/SxetOcNVaw80npS8trCeecW3Px71EYkMZXo8ckNne3X2VSFOlOqoxvZ/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/jqnhfnYCsPFE3p/VeG6MbuZY5YshJYpGR1B4jaHH09/aaDSryp3S1T4MJKmpamdCasQ2qSLHtlpv3krsXkY4IyWPZk7uG89tSpXlNpvhsiRpqOwxudRLWSzjs35wxxElGyu2uSSQG2eBzjhV1i6iqOot2VdGLjlJrSmi1nt3t3Ztl02GIwGx19WMnwoMJuMlJF3G6sKLRarbC2BbYEfN53bWzs7PZjOO6o5tzz+pFHq5SIg1LgT3LsPMrWgYRuGXJVjkq/Rwy8RjHWaK8TJ5rpdYoqSVrcDrpvVGG4lE23PDMF2TJBI0bFexiOIrlPEShHLZNeKudlTUnfib2+qlvHaSWkYZY5Q22wOXYtuYljnpEbvsrjxE3NTe6J0cVHKhronUtLd42S6vSsXkxvOxjwBgApjGyBwHVgVeeJc004rXw1/skaeXiwldcgjJGRxHEd4zSwQE/2cWHMmIxbTHOZjgy72LZ28cd+OHCmvjaubNf04AeghlsS2kdXkmW2WR5D7mkSRGyuWeMYBfo7+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/wFcqVc6tZLyOxhl4jXRmqNvBdy3abXOy7W0CRsjaIY7IxkEkdvWatPETnTVN7I5GlFScka6W1TjnuPdPPXEUoQRgxOF6OSceSTxNSGIcYZLJrfU5KknLNc7/8ADqm2ltnmnkWXIZ5HDPhgAQCVwBgdnWa50zzqaSVi2Tq2uN7/AFNt5fcxbbDWuzzbjZDEJjZDnZ3jIzjxrscTOOa3ErKlF2vwHusugY72HmZS4XaDdAgHI4cQd1VpVXSlmiWnBTVmdtN6LW5geCQsEkGGK4BxkHdkEdXZVac3CSkuB2UcysNNJasQT28cEu2RFs824bZdSowGDLjfjuxV4V5Qm5LicdNNWZz0FqpDbSNMGmlmZdkyzyGR9njgE8BwrtTESmsuiXJKxI01F34nManW/M3MDbbJcytM+1skiR8ZZDs7iMDHZU+JnmjLkrHOjVmnxJbQ+jlt4Y4ELFY12VLYzgcM4AodSbnJyfEtGOVWHlULH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60" name="Picture 36" descr="http://www.biomarkerbliki.org/files/user_15/cdc_log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96" y="4275956"/>
            <a:ext cx="157078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" dirty="0" smtClean="0"/>
              <a:t>Décrire </a:t>
            </a:r>
            <a:r>
              <a:rPr lang="fr" dirty="0"/>
              <a:t>le/les système(s) de gestion </a:t>
            </a:r>
            <a:r>
              <a:rPr lang="fr" dirty="0" smtClean="0"/>
              <a:t>d’approvisionnement dans vos </a:t>
            </a:r>
            <a:r>
              <a:rPr lang="fr" dirty="0"/>
              <a:t>pays.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51" y="202660"/>
            <a:ext cx="10585176" cy="1014325"/>
          </a:xfrm>
        </p:spPr>
        <p:txBody>
          <a:bodyPr rtlCol="0">
            <a:normAutofit fontScale="90000"/>
          </a:bodyPr>
          <a:lstStyle/>
          <a:p>
            <a:pPr rtl="0"/>
            <a:r>
              <a:rPr lang="fr" dirty="0"/>
              <a:t>Système de gestion </a:t>
            </a:r>
            <a:r>
              <a:rPr lang="fr" dirty="0" smtClean="0"/>
              <a:t>d'approvisionnement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63799" y="1141669"/>
            <a:ext cx="3816424" cy="39798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0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pic>
        <p:nvPicPr>
          <p:cNvPr id="8" name="Picture 4" descr="MCj023901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9" y="809636"/>
            <a:ext cx="657488" cy="80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1791" y="1107604"/>
            <a:ext cx="4680520" cy="399990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rtl="0">
              <a:defRPr/>
            </a:pPr>
            <a:r>
              <a:rPr lang="fr" sz="2000" i="1" dirty="0"/>
              <a:t>À adapter au système </a:t>
            </a:r>
            <a:r>
              <a:rPr lang="fr" sz="2000" i="1" dirty="0" smtClean="0"/>
              <a:t>du </a:t>
            </a:r>
            <a:r>
              <a:rPr lang="fr" sz="2000" i="1" dirty="0"/>
              <a:t>pays</a:t>
            </a:r>
          </a:p>
        </p:txBody>
      </p:sp>
    </p:spTree>
    <p:extLst>
      <p:ext uri="{BB962C8B-B14F-4D97-AF65-F5344CB8AC3E}">
        <p14:creationId xmlns:p14="http://schemas.microsoft.com/office/powerpoint/2010/main" val="37683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 eaLnBrk="1" hangingPunct="1">
              <a:lnSpc>
                <a:spcPct val="110000"/>
              </a:lnSpc>
            </a:pPr>
            <a:r>
              <a:rPr lang="fr" sz="2400" dirty="0"/>
              <a:t>Que faut-il commander ?</a:t>
            </a:r>
          </a:p>
          <a:p>
            <a:pPr rtl="0" eaLnBrk="1" hangingPunct="1">
              <a:lnSpc>
                <a:spcPct val="110000"/>
              </a:lnSpc>
            </a:pPr>
            <a:r>
              <a:rPr lang="fr" sz="2400" dirty="0"/>
              <a:t>D'où ?</a:t>
            </a:r>
          </a:p>
          <a:p>
            <a:pPr rtl="0" eaLnBrk="1" hangingPunct="1">
              <a:lnSpc>
                <a:spcPct val="110000"/>
              </a:lnSpc>
            </a:pPr>
            <a:r>
              <a:rPr lang="fr" sz="2400" dirty="0"/>
              <a:t>Combien ?</a:t>
            </a:r>
          </a:p>
          <a:p>
            <a:pPr rtl="0" eaLnBrk="1" hangingPunct="1">
              <a:lnSpc>
                <a:spcPct val="110000"/>
              </a:lnSpc>
            </a:pPr>
            <a:r>
              <a:rPr lang="fr" sz="2400" dirty="0"/>
              <a:t>À quelle fréquence ? </a:t>
            </a:r>
          </a:p>
          <a:p>
            <a:pPr rtl="0" eaLnBrk="1" hangingPunct="1">
              <a:lnSpc>
                <a:spcPct val="110000"/>
              </a:lnSpc>
            </a:pPr>
            <a:r>
              <a:rPr lang="fr" sz="2400" dirty="0"/>
              <a:t>Comment évaluer </a:t>
            </a:r>
            <a:r>
              <a:rPr lang="fr" sz="2400" dirty="0" smtClean="0"/>
              <a:t>le bien-fondé d’une commande </a:t>
            </a:r>
            <a:r>
              <a:rPr lang="fr" sz="2400" dirty="0"/>
              <a:t>?</a:t>
            </a:r>
          </a:p>
          <a:p>
            <a:pPr rtl="0" eaLnBrk="1" hangingPunct="1">
              <a:lnSpc>
                <a:spcPct val="110000"/>
              </a:lnSpc>
            </a:pPr>
            <a:r>
              <a:rPr lang="fr" sz="2400" dirty="0"/>
              <a:t>Quelle est </a:t>
            </a:r>
            <a:r>
              <a:rPr lang="fr" sz="2400" dirty="0" smtClean="0"/>
              <a:t>le délai nécessaire?	</a:t>
            </a:r>
          </a:p>
          <a:p>
            <a:pPr rtl="0" eaLnBrk="1" hangingPunct="1">
              <a:lnSpc>
                <a:spcPct val="110000"/>
              </a:lnSpc>
            </a:pPr>
            <a:r>
              <a:rPr lang="fr" sz="2400" dirty="0" smtClean="0"/>
              <a:t>Qu’elle est la réserve de stock nécessaire? 	</a:t>
            </a:r>
            <a:endParaRPr lang="fr" sz="2400" dirty="0"/>
          </a:p>
          <a:p>
            <a:pPr rtl="0" eaLnBrk="1" hangingPunct="1">
              <a:lnSpc>
                <a:spcPct val="110000"/>
              </a:lnSpc>
            </a:pPr>
            <a:r>
              <a:rPr lang="fr" sz="2400" dirty="0"/>
              <a:t>Qui </a:t>
            </a:r>
            <a:r>
              <a:rPr lang="fr" sz="2400" dirty="0" smtClean="0"/>
              <a:t>est responsable de la commande?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dirty="0"/>
              <a:t>Commande </a:t>
            </a:r>
            <a:r>
              <a:rPr lang="fr" dirty="0" smtClean="0"/>
              <a:t>de </a:t>
            </a:r>
            <a:r>
              <a:rPr lang="fr" dirty="0"/>
              <a:t>matériels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04559" y="3867496"/>
            <a:ext cx="2923949" cy="2215872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algn="ctr" rtl="0"/>
            <a:r>
              <a:rPr lang="fr" sz="1900" u="sng" dirty="0">
                <a:solidFill>
                  <a:srgbClr val="003399"/>
                </a:solidFill>
                <a:latin typeface="+mn-lt"/>
                <a:cs typeface="+mn-cs"/>
              </a:rPr>
              <a:t>Toujours </a:t>
            </a:r>
            <a:r>
              <a:rPr lang="fr" sz="1900" u="sng" dirty="0" smtClean="0">
                <a:solidFill>
                  <a:srgbClr val="003399"/>
                </a:solidFill>
                <a:latin typeface="+mn-lt"/>
                <a:cs typeface="+mn-cs"/>
              </a:rPr>
              <a:t>considérer</a:t>
            </a:r>
            <a:endParaRPr lang="fr" sz="1900" u="sng" dirty="0">
              <a:solidFill>
                <a:srgbClr val="003399"/>
              </a:solidFill>
              <a:latin typeface="+mn-lt"/>
              <a:cs typeface="+mn-cs"/>
            </a:endParaRPr>
          </a:p>
          <a:p>
            <a:pPr lvl="0" algn="ctr" rtl="0"/>
            <a:r>
              <a:rPr lang="fr" sz="1900" dirty="0" smtClean="0">
                <a:solidFill>
                  <a:srgbClr val="003399"/>
                </a:solidFill>
                <a:latin typeface="+mn-lt"/>
                <a:cs typeface="+mn-cs"/>
              </a:rPr>
              <a:t>la </a:t>
            </a:r>
            <a:r>
              <a:rPr lang="fr" sz="1900" dirty="0">
                <a:solidFill>
                  <a:srgbClr val="003399"/>
                </a:solidFill>
                <a:latin typeface="+mn-lt"/>
                <a:cs typeface="+mn-cs"/>
              </a:rPr>
              <a:t>durée </a:t>
            </a:r>
            <a:r>
              <a:rPr lang="fr" sz="1900" dirty="0" smtClean="0">
                <a:solidFill>
                  <a:srgbClr val="003399"/>
                </a:solidFill>
                <a:latin typeface="+mn-lt"/>
                <a:cs typeface="+mn-cs"/>
              </a:rPr>
              <a:t>de vie du matériel commandé </a:t>
            </a:r>
            <a:r>
              <a:rPr lang="fr" sz="1900" dirty="0">
                <a:solidFill>
                  <a:srgbClr val="003399"/>
                </a:solidFill>
                <a:latin typeface="+mn-lt"/>
                <a:cs typeface="+mn-cs"/>
              </a:rPr>
              <a:t>et de votre capacité de stockage dans des conditions appropriées</a:t>
            </a:r>
            <a:endParaRPr lang="en-US" sz="1900" dirty="0">
              <a:solidFill>
                <a:srgbClr val="003399"/>
              </a:solidFill>
              <a:latin typeface="+mn-lt"/>
              <a:cs typeface="+mn-cs"/>
            </a:endParaRPr>
          </a:p>
          <a:p>
            <a:pPr algn="ctr" rtl="0"/>
            <a:endParaRPr lang="en-US" sz="24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34818" name="Picture 2" descr="I:\UnitData\Xpert\Xpert training material\GLI modules Revised training package\21.08.13 WEBMINAR VERSION\redu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10" y="1701715"/>
            <a:ext cx="4760379" cy="178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7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629252"/>
            <a:ext cx="9619774" cy="4878952"/>
          </a:xfrm>
        </p:spPr>
        <p:txBody>
          <a:bodyPr rtlCol="0"/>
          <a:lstStyle/>
          <a:p>
            <a:pPr rtl="0"/>
            <a:r>
              <a:rPr lang="fr" sz="2400" dirty="0"/>
              <a:t>L’outil GeneXpert avec </a:t>
            </a:r>
            <a:r>
              <a:rPr lang="fr" sz="2400" dirty="0" smtClean="0"/>
              <a:t>un ordinateur </a:t>
            </a:r>
            <a:r>
              <a:rPr lang="fr" sz="2400" dirty="0"/>
              <a:t>(portable ou </a:t>
            </a:r>
            <a:r>
              <a:rPr lang="fr" sz="2400" dirty="0" smtClean="0"/>
              <a:t>de bureau</a:t>
            </a:r>
            <a:r>
              <a:rPr lang="fr" sz="2400" dirty="0"/>
              <a:t>) et </a:t>
            </a:r>
            <a:r>
              <a:rPr lang="fr" sz="2400" dirty="0" smtClean="0"/>
              <a:t>un lecteur </a:t>
            </a:r>
            <a:r>
              <a:rPr lang="fr" sz="2400" dirty="0"/>
              <a:t>de codes-barres</a:t>
            </a:r>
          </a:p>
          <a:p>
            <a:pPr lvl="1" rtl="0"/>
            <a:r>
              <a:rPr lang="fr" sz="2000" dirty="0"/>
              <a:t>Lors de la commande, </a:t>
            </a:r>
            <a:r>
              <a:rPr lang="fr" sz="2000" dirty="0" smtClean="0"/>
              <a:t>ispécifier </a:t>
            </a:r>
            <a:r>
              <a:rPr lang="fr" sz="2000" dirty="0"/>
              <a:t>la langue de travail afin d'avoir le bon clavier, etc. </a:t>
            </a:r>
          </a:p>
          <a:p>
            <a:pPr rtl="0"/>
            <a:r>
              <a:rPr lang="fr" sz="2400" dirty="0" smtClean="0"/>
              <a:t>Kit </a:t>
            </a:r>
            <a:r>
              <a:rPr lang="fr" sz="2400" dirty="0"/>
              <a:t>de cartouches de tests Xpert MTB/RIF</a:t>
            </a:r>
          </a:p>
          <a:p>
            <a:pPr rtl="0"/>
            <a:r>
              <a:rPr lang="fr" sz="2400" dirty="0" smtClean="0"/>
              <a:t>Kit </a:t>
            </a:r>
            <a:r>
              <a:rPr lang="fr" sz="2400" dirty="0"/>
              <a:t>de calibration de cartouches des tests Xpert MTB/RIF</a:t>
            </a:r>
          </a:p>
          <a:p>
            <a:pPr rtl="0"/>
            <a:endParaRPr lang="nl-NL" sz="2400" dirty="0"/>
          </a:p>
          <a:p>
            <a:pPr marL="0" indent="0">
              <a:buNone/>
            </a:pPr>
            <a:r>
              <a:rPr lang="fr" sz="2200" dirty="0" smtClean="0">
                <a:solidFill>
                  <a:schemeClr val="accent5"/>
                </a:solidFill>
              </a:rPr>
              <a:t>Remarque : Cepheid peut fournir un onduleur (alimentation sans coupure), mais de secours très limité. Cependant, il est prérable de se procurer d’un </a:t>
            </a:r>
            <a:r>
              <a:rPr lang="fr" sz="2200" dirty="0">
                <a:solidFill>
                  <a:schemeClr val="accent5"/>
                </a:solidFill>
              </a:rPr>
              <a:t>onduleur </a:t>
            </a:r>
            <a:r>
              <a:rPr lang="fr" sz="2200" dirty="0" smtClean="0">
                <a:solidFill>
                  <a:schemeClr val="accent5"/>
                </a:solidFill>
              </a:rPr>
              <a:t>au niveau </a:t>
            </a:r>
            <a:endParaRPr lang="nl-NL" sz="2400" dirty="0" smtClean="0"/>
          </a:p>
          <a:p>
            <a:pPr marL="0" indent="0" rtl="0">
              <a:buNone/>
            </a:pPr>
            <a:r>
              <a:rPr lang="fr" sz="1700" dirty="0" smtClean="0"/>
              <a:t>*</a:t>
            </a:r>
            <a:r>
              <a:rPr lang="fr" sz="1700" dirty="0"/>
              <a:t>Spécifications : </a:t>
            </a:r>
            <a:r>
              <a:rPr lang="fr" sz="1700" dirty="0" smtClean="0"/>
              <a:t>un onduleur en </a:t>
            </a:r>
            <a:r>
              <a:rPr lang="fr" sz="1700" dirty="0"/>
              <a:t>ligne - </a:t>
            </a:r>
            <a:r>
              <a:rPr lang="fr" sz="1700" i="1" dirty="0"/>
              <a:t>Powervar</a:t>
            </a:r>
            <a:r>
              <a:rPr lang="fr" sz="1700" dirty="0"/>
              <a:t>. Capacité de 800 VA pour un GeneXpert à 4 modules et un ordinateur ; 110 V ou 220 V selon le pays. Durée de transfert minimale de 4ms max. Batteries supplémentaires peuvent être ajoutées pour prolonger la durée.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rtl="0"/>
            <a:r>
              <a:rPr lang="fr" sz="3300"/>
              <a:t>Matériels requis pour Xpert MTB/RIF : </a:t>
            </a:r>
            <a:r>
              <a:rPr lang="en-US" sz="3300" dirty="0"/>
              <a:t/>
            </a:r>
            <a:br>
              <a:rPr lang="en-US" sz="3300" dirty="0"/>
            </a:br>
            <a:r>
              <a:rPr lang="fr" sz="3300"/>
              <a:t>Fournis par Cepheid</a:t>
            </a:r>
          </a:p>
        </p:txBody>
      </p:sp>
    </p:spTree>
    <p:extLst>
      <p:ext uri="{BB962C8B-B14F-4D97-AF65-F5344CB8AC3E}">
        <p14:creationId xmlns:p14="http://schemas.microsoft.com/office/powerpoint/2010/main" val="18373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639171"/>
              </p:ext>
            </p:extLst>
          </p:nvPr>
        </p:nvGraphicFramePr>
        <p:xfrm>
          <a:off x="595787" y="1610487"/>
          <a:ext cx="9429052" cy="4524167"/>
        </p:xfrm>
        <a:graphic>
          <a:graphicData uri="http://schemas.openxmlformats.org/drawingml/2006/table">
            <a:tbl>
              <a:tblPr firstRow="1" bandRow="1"/>
              <a:tblGrid>
                <a:gridCol w="2357263"/>
                <a:gridCol w="2535285"/>
                <a:gridCol w="2304256"/>
                <a:gridCol w="2232248"/>
              </a:tblGrid>
              <a:tr h="55117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2400" b="1" dirty="0" smtClean="0">
                          <a:solidFill>
                            <a:srgbClr val="002060"/>
                          </a:solidFill>
                        </a:rPr>
                        <a:t>Configuration</a:t>
                      </a:r>
                      <a:endParaRPr lang="en-US" sz="2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rtl="0"/>
                      <a:r>
                        <a:rPr lang="fr" sz="2400" b="1" dirty="0" smtClean="0">
                          <a:solidFill>
                            <a:srgbClr val="002060"/>
                          </a:solidFill>
                        </a:rPr>
                        <a:t>GeneXpert</a:t>
                      </a:r>
                      <a:endParaRPr lang="nl-NL" sz="2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fr" sz="2400" b="1" dirty="0" smtClean="0">
                          <a:solidFill>
                            <a:srgbClr val="002060"/>
                          </a:solidFill>
                        </a:rPr>
                        <a:t>Numéro de </a:t>
                      </a:r>
                      <a:r>
                        <a:rPr lang="fr" sz="2400" b="1" dirty="0">
                          <a:solidFill>
                            <a:srgbClr val="002060"/>
                          </a:solidFill>
                        </a:rPr>
                        <a:t>catalogue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1059">
                <a:tc v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2400" b="1" dirty="0">
                          <a:solidFill>
                            <a:srgbClr val="002060"/>
                          </a:solidFill>
                        </a:rPr>
                        <a:t>Avec ordinateur de bureau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2400" b="1" dirty="0">
                          <a:solidFill>
                            <a:srgbClr val="002060"/>
                          </a:solidFill>
                        </a:rPr>
                        <a:t>Avec </a:t>
                      </a:r>
                      <a:r>
                        <a:rPr lang="fr" sz="2400" b="1" dirty="0" smtClean="0">
                          <a:solidFill>
                            <a:srgbClr val="002060"/>
                          </a:solidFill>
                        </a:rPr>
                        <a:t>un </a:t>
                      </a:r>
                      <a:r>
                        <a:rPr lang="fr" sz="2400" b="1" dirty="0">
                          <a:solidFill>
                            <a:srgbClr val="002060"/>
                          </a:solidFill>
                        </a:rPr>
                        <a:t>portable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0726">
                <a:tc>
                  <a:txBody>
                    <a:bodyPr/>
                    <a:lstStyle/>
                    <a:p>
                      <a:pPr rtl="0"/>
                      <a:r>
                        <a:rPr lang="fr" sz="1800" b="1" dirty="0">
                          <a:solidFill>
                            <a:srgbClr val="002060"/>
                          </a:solidFill>
                        </a:rPr>
                        <a:t>GeneXpert à 1 module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2400" b="1">
                          <a:solidFill>
                            <a:srgbClr val="002060"/>
                          </a:solidFill>
                        </a:rPr>
                        <a:t>GXI-1D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2400" b="1">
                          <a:solidFill>
                            <a:srgbClr val="002060"/>
                          </a:solidFill>
                        </a:rPr>
                        <a:t>GXI-1-L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8192">
                <a:tc>
                  <a:txBody>
                    <a:bodyPr/>
                    <a:lstStyle/>
                    <a:p>
                      <a:pPr rtl="0"/>
                      <a:r>
                        <a:rPr lang="fr" sz="1800" b="1" dirty="0">
                          <a:solidFill>
                            <a:srgbClr val="002060"/>
                          </a:solidFill>
                        </a:rPr>
                        <a:t>GeneXpert à 2 modules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2400" b="1" dirty="0">
                          <a:solidFill>
                            <a:srgbClr val="002060"/>
                          </a:solidFill>
                        </a:rPr>
                        <a:t>GXII-2-D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2400" b="1">
                          <a:solidFill>
                            <a:srgbClr val="002060"/>
                          </a:solidFill>
                        </a:rPr>
                        <a:t>GXII-2-L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0180">
                <a:tc>
                  <a:txBody>
                    <a:bodyPr/>
                    <a:lstStyle/>
                    <a:p>
                      <a:pPr rtl="0"/>
                      <a:r>
                        <a:rPr lang="fr" sz="1800" b="1" dirty="0">
                          <a:solidFill>
                            <a:srgbClr val="002060"/>
                          </a:solidFill>
                        </a:rPr>
                        <a:t>GeneXpert à 4 modules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2400" b="1">
                          <a:solidFill>
                            <a:srgbClr val="002060"/>
                          </a:solidFill>
                        </a:rPr>
                        <a:t>GXIV-4-D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2400" b="1" dirty="0">
                          <a:solidFill>
                            <a:srgbClr val="002060"/>
                          </a:solidFill>
                        </a:rPr>
                        <a:t>GXIV-4-L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0639">
                <a:tc>
                  <a:txBody>
                    <a:bodyPr/>
                    <a:lstStyle/>
                    <a:p>
                      <a:pPr rtl="0"/>
                      <a:r>
                        <a:rPr lang="fr" sz="1800" b="1" dirty="0">
                          <a:solidFill>
                            <a:srgbClr val="002060"/>
                          </a:solidFill>
                        </a:rPr>
                        <a:t>GeneXpert à 16 modules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2400" b="1">
                          <a:solidFill>
                            <a:srgbClr val="002060"/>
                          </a:solidFill>
                        </a:rPr>
                        <a:t>GXXVI-16-D</a:t>
                      </a: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sz="2400" b="1" dirty="0">
                          <a:solidFill>
                            <a:srgbClr val="002060"/>
                          </a:solidFill>
                        </a:rPr>
                        <a:t>GXXVI-16-L</a:t>
                      </a: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399" marR="91399" marT="45614" marB="456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3719" y="5809729"/>
            <a:ext cx="9547144" cy="584656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txBody>
          <a:bodyPr wrap="square" lIns="91321" tIns="45661" rIns="91321" bIns="45661" rtlCol="0">
            <a:spAutoFit/>
          </a:bodyPr>
          <a:lstStyle/>
          <a:p>
            <a:pPr rtl="0"/>
            <a:r>
              <a:rPr lang="fr" sz="1600" b="1" dirty="0">
                <a:solidFill>
                  <a:schemeClr val="bg1"/>
                </a:solidFill>
              </a:rPr>
              <a:t>Remarque : un </a:t>
            </a:r>
            <a:r>
              <a:rPr lang="fr" sz="1600" b="1" dirty="0" smtClean="0">
                <a:solidFill>
                  <a:schemeClr val="bg1"/>
                </a:solidFill>
              </a:rPr>
              <a:t>instrument </a:t>
            </a:r>
            <a:r>
              <a:rPr lang="fr" sz="1600" b="1" dirty="0">
                <a:solidFill>
                  <a:schemeClr val="bg1"/>
                </a:solidFill>
              </a:rPr>
              <a:t>à 4 modules peut être </a:t>
            </a:r>
            <a:r>
              <a:rPr lang="fr" sz="1600" b="1" dirty="0" smtClean="0">
                <a:solidFill>
                  <a:schemeClr val="bg1"/>
                </a:solidFill>
              </a:rPr>
              <a:t>fournis </a:t>
            </a:r>
            <a:r>
              <a:rPr lang="fr" sz="1600" b="1" dirty="0">
                <a:solidFill>
                  <a:schemeClr val="bg1"/>
                </a:solidFill>
              </a:rPr>
              <a:t>avec 1 ou 2 modules </a:t>
            </a:r>
            <a:r>
              <a:rPr lang="fr" sz="1600" b="1" dirty="0" smtClean="0">
                <a:solidFill>
                  <a:schemeClr val="bg1"/>
                </a:solidFill>
              </a:rPr>
              <a:t>seulement en </a:t>
            </a:r>
            <a:r>
              <a:rPr lang="fr" sz="1600" b="1" dirty="0">
                <a:solidFill>
                  <a:schemeClr val="bg1"/>
                </a:solidFill>
              </a:rPr>
              <a:t>vue d'une expansion ultérieure.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53" y="3158686"/>
            <a:ext cx="2915269" cy="162132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rtl="0"/>
            <a:r>
              <a:rPr lang="fr" sz="3300"/>
              <a:t>Matériels requis pour Xpert MTB/RIF : </a:t>
            </a:r>
            <a:r>
              <a:rPr lang="en-US" sz="3300" dirty="0"/>
              <a:t/>
            </a:r>
            <a:br>
              <a:rPr lang="en-US" sz="3300" dirty="0"/>
            </a:br>
            <a:r>
              <a:rPr lang="fr" sz="3300"/>
              <a:t>GeneXpert (Cepheid)</a:t>
            </a:r>
          </a:p>
        </p:txBody>
      </p:sp>
    </p:spTree>
    <p:extLst>
      <p:ext uri="{BB962C8B-B14F-4D97-AF65-F5344CB8AC3E}">
        <p14:creationId xmlns:p14="http://schemas.microsoft.com/office/powerpoint/2010/main" val="12584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-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2996</Words>
  <Application>Microsoft Office PowerPoint</Application>
  <PresentationFormat>Custom</PresentationFormat>
  <Paragraphs>387</Paragraphs>
  <Slides>57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business-template</vt:lpstr>
      <vt:lpstr>Document</vt:lpstr>
      <vt:lpstr>PowerPoint Presentation</vt:lpstr>
      <vt:lpstr>Objectifs d’apprentissage</vt:lpstr>
      <vt:lpstr>Contenu de ce module</vt:lpstr>
      <vt:lpstr>  </vt:lpstr>
      <vt:lpstr>Structure d’un système de gestion de matériels :  Échelle nationale</vt:lpstr>
      <vt:lpstr>Système de gestion d'approvisionnement</vt:lpstr>
      <vt:lpstr>Commande de matériels</vt:lpstr>
      <vt:lpstr>Matériels requis pour Xpert MTB/RIF :  Fournis par Cepheid</vt:lpstr>
      <vt:lpstr>Matériels requis pour Xpert MTB/RIF :  GeneXpert (Cepheid)</vt:lpstr>
      <vt:lpstr>Matériels requis pour Xpert MTB/RIF :  Fournis par Cepheid</vt:lpstr>
      <vt:lpstr>Matériels requis pour Xpert MTB/RIF :  Fournis par Cepheid</vt:lpstr>
      <vt:lpstr>Matériels requis pour Xpert MTB/RIF :  Non fournis par Cepheid</vt:lpstr>
      <vt:lpstr>Matériels requis pour Xpert MTB/RIF :  Non fournis par Cepheid</vt:lpstr>
      <vt:lpstr>Matériels requis pour Xpert MTB/RIF: Onduleur</vt:lpstr>
      <vt:lpstr>Matériels requis pour Xpert MTB/RIF :  Générateur</vt:lpstr>
      <vt:lpstr>Matériels requis pour Xpert MTB/RIF :  Onduleur</vt:lpstr>
      <vt:lpstr>Matériels requis pour Xpert MTB/RIF :  Parasurtenseur</vt:lpstr>
      <vt:lpstr>Matériels requis pour Xpert MTB/RIF :  Non fournis par Cepheid</vt:lpstr>
      <vt:lpstr>Matériels requis pour Xpert MTB/RIF :  Non fournis par Cepheid</vt:lpstr>
      <vt:lpstr>Matériels requis pour Xpert MTB/RIF :  Non fournis par Cepheid</vt:lpstr>
      <vt:lpstr>Matériels requis pour Xpert MTB/RIF :  Non fournis par Cepheid</vt:lpstr>
      <vt:lpstr>La gestion de stock</vt:lpstr>
      <vt:lpstr>Registre d'inventaire : données requises</vt:lpstr>
      <vt:lpstr>Regitre d'inventaire: Exemple  </vt:lpstr>
      <vt:lpstr>Effectuer un comptage de stock</vt:lpstr>
      <vt:lpstr>Données requises pour le calcul de matériels</vt:lpstr>
      <vt:lpstr>Exemples d'articles requis</vt:lpstr>
      <vt:lpstr>Calculer les besoins trimestriels pour les tests Xpert MTB/RIF </vt:lpstr>
      <vt:lpstr>Quantités requises pour un seul test Xpert MTB/RIF (B)</vt:lpstr>
      <vt:lpstr>Le nombre total de tests effectués au cours trimestre précédent</vt:lpstr>
      <vt:lpstr>Calcul de la quantité nécessaire d’un article pour un trimestre (C)</vt:lpstr>
      <vt:lpstr>Exemple 1: calculer le nombre de cartouches Xpert MTB/RIF pour un trimestre (C)</vt:lpstr>
      <vt:lpstr>Exemple 1: calculez la quantité de réserve (D) de kits Xpert MTB/RIF</vt:lpstr>
      <vt:lpstr>Exemple1 : calculer le matériel Xpert MTB/RIF, le stock en main (E)</vt:lpstr>
      <vt:lpstr>Exemple 1: calculer la quantité requise (D) de kits Xpert MTB/RIF</vt:lpstr>
      <vt:lpstr>Exemple 1: calculer les quantités demandées/émises de kits Xpert MTB/RIF </vt:lpstr>
      <vt:lpstr>Exemple 2: calculer la quantité de solution d'eau de Javel (C) nécessaire pour un trimestre</vt:lpstr>
      <vt:lpstr>Exemple 2: calculer la quantité de réserve (D) de la solution d'eau de Javel</vt:lpstr>
      <vt:lpstr>Exemple 2: calculer l’eau de Javel existante en stock (E)</vt:lpstr>
      <vt:lpstr>Exemple 2: calculer la quantité (F) de la solution d'eau de Javel à commander</vt:lpstr>
      <vt:lpstr>Exemple 2 : calculer la quantité de solution d'eau de Javel à demander/émettre</vt:lpstr>
      <vt:lpstr>Exercice #1: Calculer les besoins trimestriels pour les tests Xpert MTB/RIF</vt:lpstr>
      <vt:lpstr>Exercice #1: Calculer les besoins trimestriels pour les tests Xpert MTB/RIF</vt:lpstr>
      <vt:lpstr>Réponse à l’exercice #1: Besoins trimestriels calculés pour les tests Xpert MTB/RIF</vt:lpstr>
      <vt:lpstr>Exercice #2: Calculer les besoins trimestriels pour les tests Xpert MTB/RIF</vt:lpstr>
      <vt:lpstr>Exercice #2: calculer les besoins trimestriels pour les tests Xpert MTB/RIF</vt:lpstr>
      <vt:lpstr>Réponse à l’exercice #2: Besoins trimestriels calculés pour les tests Xpert MTB/RIF</vt:lpstr>
      <vt:lpstr>Passer des commandes </vt:lpstr>
      <vt:lpstr>Options pour l'achat d'outils GeneXpert et de cartouches</vt:lpstr>
      <vt:lpstr>Avant de passer une commande</vt:lpstr>
      <vt:lpstr>Information nécessaire pour placer une commande</vt:lpstr>
      <vt:lpstr>Après avoir placé une commande</vt:lpstr>
      <vt:lpstr>Dès la réception</vt:lpstr>
      <vt:lpstr>Stockage adéquat de matériels</vt:lpstr>
      <vt:lpstr>Sommaire</vt:lpstr>
      <vt:lpstr>Evaluation</vt:lpstr>
      <vt:lpstr>PowerPoint Presentation</vt:lpstr>
    </vt:vector>
  </TitlesOfParts>
  <Company>Party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Ric</dc:creator>
  <cp:lastModifiedBy>IRAGENA, Jean de Dieu</cp:lastModifiedBy>
  <cp:revision>97</cp:revision>
  <dcterms:created xsi:type="dcterms:W3CDTF">2006-07-23T20:13:44Z</dcterms:created>
  <dcterms:modified xsi:type="dcterms:W3CDTF">2014-10-31T16:36:59Z</dcterms:modified>
</cp:coreProperties>
</file>