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7" r:id="rId18"/>
    <p:sldId id="280" r:id="rId19"/>
    <p:sldId id="281" r:id="rId20"/>
    <p:sldId id="282" r:id="rId21"/>
    <p:sldId id="283" r:id="rId22"/>
    <p:sldId id="284" r:id="rId23"/>
    <p:sldId id="285" r:id="rId24"/>
    <p:sldId id="288" r:id="rId25"/>
  </p:sldIdLst>
  <p:sldSz cx="10688638" cy="7543800"/>
  <p:notesSz cx="6858000" cy="9144000"/>
  <p:defaultTextStyle>
    <a:defPPr rtl="0"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87"/>
            <p14:sldId id="280"/>
            <p14:sldId id="281"/>
            <p14:sldId id="282"/>
            <p14:sldId id="283"/>
            <p14:sldId id="284"/>
            <p14:sldId id="285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146" y="-252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fr-FR" smtClean="0"/>
              <a:t>23/04/2014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r>
              <a:rPr lang="fr-FR" smtClean="0"/>
              <a:t>‹#›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r>
              <a:rPr lang="fr-FR" altLang="zh-CN"/>
              <a:t>23/04/2014</a:t>
            </a:r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/>
            <a:r>
              <a:rPr lang="fr-CA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rtlCol="0"/>
          <a:lstStyle/>
          <a:p>
            <a:pPr rtl="0"/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 eaLnBrk="1" hangingPunct="1"/>
            <a:r>
              <a:rPr lang="fr-CA" altLang="zh-CN">
                <a:latin typeface="Calibri" charset="0"/>
              </a:rPr>
              <a:t>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 rtlCol="0"/>
          <a:lstStyle/>
          <a:p>
            <a:pPr rtl="0"/>
            <a:r>
              <a:rPr lang="fr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 rtlCol="0"/>
          <a:lstStyle/>
          <a:p>
            <a:pPr rtl="0"/>
            <a:r>
              <a:rPr lang="en-GB" smtClean="0"/>
              <a:t>23 April, 2014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rtlCol="0"/>
          <a:lstStyle/>
          <a:p>
            <a:pPr rtl="0"/>
            <a:r>
              <a:rPr lang="en-GB" smtClean="0"/>
              <a:t>2</a:t>
            </a: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pPr rtl="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24</a:t>
            </a:fld>
            <a:endParaRPr lang="fr-CA" altLang="zh-CN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/>
          <a:p>
            <a:pPr algn="ctr" rtl="0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/>
            <a:lstStyle/>
            <a:p>
              <a:pPr rtl="0"/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algn="l" rtl="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rtl="0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rtlCol="0" anchor="b"/>
          <a:lstStyle>
            <a:lvl1pPr algn="l" rtl="0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 rtlCol="0"/>
          <a:lstStyle>
            <a:lvl1pPr marL="0" marR="72924" indent="0" algn="l" rtl="0">
              <a:buNone/>
              <a:defRPr>
                <a:solidFill>
                  <a:schemeClr val="tx2"/>
                </a:solidFill>
              </a:defRPr>
            </a:lvl1pPr>
            <a:lvl2pPr marL="520888" indent="0" algn="ctr" rtl="0">
              <a:buNone/>
            </a:lvl2pPr>
            <a:lvl3pPr marL="1041776" indent="0" algn="ctr" rtl="0">
              <a:buNone/>
            </a:lvl3pPr>
            <a:lvl4pPr marL="1562664" indent="0" algn="ctr" rtl="0">
              <a:buNone/>
            </a:lvl4pPr>
            <a:lvl5pPr marL="2083552" indent="0" algn="ctr" rtl="0">
              <a:buNone/>
            </a:lvl5pPr>
            <a:lvl6pPr marL="2604440" indent="0" algn="ctr" rtl="0">
              <a:buNone/>
            </a:lvl6pPr>
            <a:lvl7pPr marL="3125328" indent="0" algn="ctr" rtl="0">
              <a:buNone/>
            </a:lvl7pPr>
            <a:lvl8pPr marL="3646216" indent="0" algn="ctr" rtl="0">
              <a:buNone/>
            </a:lvl8pPr>
            <a:lvl9pPr marL="4167104" indent="0" algn="ctr" rtl="0">
              <a:buNone/>
            </a:lvl9pPr>
            <a:extLst/>
          </a:lstStyle>
          <a:p>
            <a:pPr rtl="0"/>
            <a:r>
              <a:rPr lang="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 rtlCol="0"/>
          <a:lstStyle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 rtlCol="0"/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 rtlCol="0"/>
          <a:lstStyle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algn="l" rtl="0">
              <a:defRPr>
                <a:solidFill>
                  <a:schemeClr val="tx1"/>
                </a:solidFill>
              </a:defRPr>
            </a:lvl1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rtlCol="0" anchor="b"/>
          <a:lstStyle>
            <a:lvl1pPr algn="l" rtl="0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 rtlCol="0"/>
          <a:lstStyle>
            <a:lvl1pPr marL="0" indent="0" algn="l" rtl="0">
              <a:buNone/>
              <a:defRPr sz="2600">
                <a:solidFill>
                  <a:schemeClr val="tx1"/>
                </a:solidFill>
              </a:defRPr>
            </a:lvl1pPr>
            <a:lvl2pPr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700"/>
            </a:lvl2pPr>
            <a:lvl3pPr algn="l" rtl="0">
              <a:defRPr sz="2300"/>
            </a:lvl3pPr>
            <a:lvl4pPr algn="l" rtl="0">
              <a:defRPr sz="2100"/>
            </a:lvl4pPr>
            <a:lvl5pPr algn="l" rtl="0">
              <a:defRPr sz="21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700"/>
            </a:lvl2pPr>
            <a:lvl3pPr algn="l" rtl="0">
              <a:defRPr sz="2300"/>
            </a:lvl3pPr>
            <a:lvl4pPr algn="l" rtl="0">
              <a:defRPr sz="2100"/>
            </a:lvl4pPr>
            <a:lvl5pPr algn="l" rtl="0">
              <a:defRPr sz="21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rtlCol="0" anchor="ctr"/>
          <a:lstStyle>
            <a:lvl1pPr marL="0" indent="0" algn="l" rtl="0">
              <a:buNone/>
              <a:defRPr sz="2700" b="0">
                <a:solidFill>
                  <a:schemeClr val="bg1"/>
                </a:solidFill>
              </a:defRPr>
            </a:lvl1pPr>
            <a:lvl2pPr algn="l" rtl="0">
              <a:buNone/>
              <a:defRPr sz="2300" b="1"/>
            </a:lvl2pPr>
            <a:lvl3pPr algn="l" rtl="0">
              <a:buNone/>
              <a:defRPr sz="2100" b="1"/>
            </a:lvl3pPr>
            <a:lvl4pPr algn="l" rtl="0">
              <a:buNone/>
              <a:defRPr sz="1800" b="1"/>
            </a:lvl4pPr>
            <a:lvl5pPr algn="l" rtl="0">
              <a:buNone/>
              <a:defRPr sz="1800" b="1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rtlCol="0" anchor="ctr"/>
          <a:lstStyle>
            <a:lvl1pPr marL="0" indent="0" algn="l" rtl="0">
              <a:buNone/>
              <a:defRPr sz="2700" b="0">
                <a:solidFill>
                  <a:schemeClr val="bg1"/>
                </a:solidFill>
              </a:defRPr>
            </a:lvl1pPr>
            <a:lvl2pPr algn="l" rtl="0">
              <a:buNone/>
              <a:defRPr sz="2300" b="1"/>
            </a:lvl2pPr>
            <a:lvl3pPr algn="l" rtl="0">
              <a:buNone/>
              <a:defRPr sz="2100" b="1"/>
            </a:lvl3pPr>
            <a:lvl4pPr algn="l" rtl="0">
              <a:buNone/>
              <a:defRPr sz="1800" b="1"/>
            </a:lvl4pPr>
            <a:lvl5pPr algn="l" rtl="0">
              <a:buNone/>
              <a:defRPr sz="1800" b="1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 rtlCol="0"/>
          <a:lstStyle>
            <a:lvl1pPr algn="l" rtl="0">
              <a:defRPr sz="2700"/>
            </a:lvl1pPr>
            <a:lvl2pPr algn="l" rtl="0">
              <a:defRPr sz="2300"/>
            </a:lvl2pPr>
            <a:lvl3pPr algn="l" rtl="0">
              <a:defRPr sz="2100"/>
            </a:lvl3pPr>
            <a:lvl4pPr algn="l" rtl="0">
              <a:defRPr sz="1800"/>
            </a:lvl4pPr>
            <a:lvl5pPr algn="l" rtl="0">
              <a:defRPr sz="18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 rtlCol="0"/>
          <a:lstStyle>
            <a:lvl1pPr algn="l" rtl="0">
              <a:spcBef>
                <a:spcPts val="0"/>
              </a:spcBef>
              <a:defRPr sz="2700"/>
            </a:lvl1pPr>
            <a:lvl2pPr algn="l" rtl="0">
              <a:defRPr sz="2300"/>
            </a:lvl2pPr>
            <a:lvl3pPr algn="l" rtl="0">
              <a:defRPr sz="2100"/>
            </a:lvl3pPr>
            <a:lvl4pPr algn="l" rtl="0">
              <a:defRPr sz="1800"/>
            </a:lvl4pPr>
            <a:lvl5pPr algn="l" rtl="0">
              <a:defRPr sz="18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fr-FR" altLang="zh-CN" smtClean="0"/>
              <a:t>23/04/2014</a:t>
            </a: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400"/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fr-FR" altLang="zh-CN" smtClean="0"/>
              <a:t>23/04/2014</a:t>
            </a: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en-US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rtlCol="0" anchor="t">
            <a:noAutofit/>
            <a:sp3d prstMaterial="softEdge">
              <a:bevelT w="0" h="0"/>
            </a:sp3d>
          </a:bodyPr>
          <a:lstStyle>
            <a:lvl1pPr algn="l" rtl="0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 rtlCol="0"/>
          <a:lstStyle>
            <a:lvl1pPr marL="0" indent="0" algn="l" rtl="0">
              <a:buNone/>
              <a:defRPr sz="1800"/>
            </a:lvl1pPr>
            <a:lvl2pPr algn="l" rtl="0">
              <a:buNone/>
              <a:defRPr sz="1400"/>
            </a:lvl2pPr>
            <a:lvl3pPr algn="l" rtl="0">
              <a:buNone/>
              <a:defRPr sz="1100"/>
            </a:lvl3pPr>
            <a:lvl4pPr algn="l" rtl="0">
              <a:buNone/>
              <a:defRPr sz="1000"/>
            </a:lvl4pPr>
            <a:lvl5pPr algn="l" rtl="0">
              <a:buNone/>
              <a:defRPr sz="10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 rtlCol="0"/>
          <a:lstStyle>
            <a:lvl1pPr algn="l" rtl="0">
              <a:defRPr sz="3600"/>
            </a:lvl1pPr>
            <a:lvl2pPr algn="l" rtl="0">
              <a:defRPr sz="3200"/>
            </a:lvl2pPr>
            <a:lvl3pPr algn="l" rtl="0">
              <a:defRPr sz="2700"/>
            </a:lvl3pPr>
            <a:lvl4pPr algn="l" rtl="0">
              <a:defRPr sz="2300"/>
            </a:lvl4pPr>
            <a:lvl5pPr algn="l" rtl="0">
              <a:defRPr sz="23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fr-FR" altLang="zh-CN" smtClean="0"/>
              <a:t>23/04/2014</a:t>
            </a: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rtl="0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rtlCol="0" anchor="ctr"/>
          <a:lstStyle/>
          <a:p>
            <a:pPr rtl="0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 rtlCol="0"/>
          <a:lstStyle>
            <a:lvl1pPr marL="0" marR="20836" indent="0" algn="l" rtl="0">
              <a:buNone/>
              <a:defRPr sz="1600"/>
            </a:lvl1pPr>
            <a:lvl2pPr algn="l" rtl="0">
              <a:defRPr sz="1400"/>
            </a:lvl2pPr>
            <a:lvl3pPr algn="l" rtl="0">
              <a:defRPr sz="1100"/>
            </a:lvl3pPr>
            <a:lvl4pPr algn="l" rtl="0">
              <a:defRPr sz="1000"/>
            </a:lvl4pPr>
            <a:lvl5pPr algn="l" rtl="0">
              <a:defRPr sz="1000"/>
            </a:lvl5pPr>
            <a:extLst/>
          </a:lstStyle>
          <a:p>
            <a:pPr lvl="0" rtl="0"/>
            <a:r>
              <a:rPr lang="fr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 rtlCol="0">
            <a:normAutofit/>
          </a:bodyPr>
          <a:lstStyle>
            <a:lvl1pPr marL="0" indent="0" algn="l" rtl="0">
              <a:buNone/>
              <a:defRPr sz="3600"/>
            </a:lvl1pPr>
            <a:extLst/>
          </a:lstStyle>
          <a:p>
            <a:pPr lvl="0" rtl="0"/>
            <a:r>
              <a:rPr lang="fr" noProof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rtlCol="0" anchor="t">
            <a:sp3d prstMaterial="softEdge"/>
          </a:bodyPr>
          <a:lstStyle>
            <a:lvl1pPr marR="0" algn="l" rtl="0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pPr rtl="0"/>
            <a:r>
              <a:rPr lang="fr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fr-FR" altLang="zh-CN" smtClean="0"/>
              <a:t>23/04/2014</a:t>
            </a:r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 rtlCol="0"/>
          <a:lstStyle>
            <a:lvl1pPr algn="l" rtl="0">
              <a:defRPr/>
            </a:lvl1pPr>
          </a:lstStyle>
          <a:p>
            <a:pPr rtl="0"/>
            <a:r>
              <a:rPr lang="en-US" altLang="zh-CN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rtlCol="0" anchor="ctr"/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rtl="0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 rtlCol="0"/>
          <a:lstStyle/>
          <a:p>
            <a:pPr rtl="0"/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pPr rtl="0"/>
            <a:r>
              <a:rPr lang="fr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4178" tIns="52089" rIns="104178" bIns="52089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fr"/>
              <a:t>Cliquez pour modifier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 rtl="0"/>
            <a:r>
              <a:rPr lang="fr" sz="1900">
                <a:solidFill>
                  <a:schemeClr val="accent4"/>
                </a:solidFill>
              </a:rPr>
              <a:t>Global Laboratory Initiative</a:t>
            </a:r>
          </a:p>
          <a:p>
            <a:pPr algn="r" rtl="0"/>
            <a:r>
              <a:rPr lang="fr" sz="1900" b="1">
                <a:solidFill>
                  <a:schemeClr val="accent5"/>
                </a:solidFill>
              </a:rPr>
              <a:t>Xpert MTB/RIF Training Package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 rtlCol="0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 rtl="0"/>
            <a:r>
              <a:rPr lang="fr">
                <a:solidFill>
                  <a:srgbClr val="39639D"/>
                </a:solidFill>
              </a:rPr>
              <a:t>-</a:t>
            </a:r>
            <a:r>
              <a:rPr lang="en-US" altLang="zh-CN" smtClean="0">
                <a:solidFill>
                  <a:schemeClr val="bg1"/>
                </a:solidFill>
              </a:rPr>
              <a:t>‹#›</a:t>
            </a:r>
            <a:r>
              <a:rPr lang="fr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mailto:training@cepheidhbdc.fr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2107724"/>
            <a:ext cx="9258904" cy="222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 rtlCol="0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 eaLnBrk="1" hangingPunct="1"/>
            <a:r>
              <a:rPr lang="fr" sz="460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Module 5 : </a:t>
            </a:r>
            <a:endParaRPr lang="en-US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rtl="0" eaLnBrk="1" hangingPunct="1"/>
            <a:r>
              <a:rPr lang="fr" sz="460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Installation de GeneXpert et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fr" sz="460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et paramétrage de Xpert MTB/RIF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 rtlCol="0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rtl="0"/>
            <a:r>
              <a:rPr lang="fr" dirty="0">
                <a:solidFill>
                  <a:schemeClr val="bg1"/>
                </a:solidFill>
              </a:rPr>
              <a:t>Global Laboratory Initiative – </a:t>
            </a:r>
            <a:r>
              <a:rPr lang="fr" dirty="0" smtClean="0">
                <a:solidFill>
                  <a:schemeClr val="bg1"/>
                </a:solidFill>
              </a:rPr>
              <a:t>Module </a:t>
            </a:r>
            <a:r>
              <a:rPr lang="fr" dirty="0">
                <a:solidFill>
                  <a:schemeClr val="bg1"/>
                </a:solidFill>
              </a:rPr>
              <a:t>de formation sur Xpert MTB/RIF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>
          <a:xfrm>
            <a:off x="1167855" y="4347964"/>
            <a:ext cx="4520920" cy="41310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rtl="0"/>
            <a:r>
              <a:rPr lang="fr" sz="2000">
                <a:solidFill>
                  <a:srgbClr val="421C5E"/>
                </a:solidFill>
              </a:rPr>
              <a:t>Diapositives adaptées par Cepheid</a:t>
            </a:r>
            <a:endParaRPr lang="en-US" sz="2000" dirty="0">
              <a:solidFill>
                <a:srgbClr val="421C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456606" indent="-456606" rtl="0">
              <a:spcBef>
                <a:spcPts val="599"/>
              </a:spcBef>
              <a:buFont typeface="+mj-lt"/>
              <a:buAutoNum type="arabicPeriod" startAt="4"/>
            </a:pPr>
            <a:r>
              <a:rPr lang="fr" sz="2000" b="1" dirty="0" smtClean="0"/>
              <a:t>Attender </a:t>
            </a:r>
            <a:r>
              <a:rPr lang="fr" sz="2000" b="1" dirty="0"/>
              <a:t>que le logiciel GeneXpert DX démarre automatiquement</a:t>
            </a:r>
          </a:p>
          <a:p>
            <a:pPr marL="390638" indent="-390638" rtl="0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 rtl="0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 rtl="0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 rtl="0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 rtl="0">
              <a:spcBef>
                <a:spcPts val="0"/>
              </a:spcBef>
              <a:buFont typeface="+mj-lt"/>
              <a:buAutoNum type="arabicPeriod" startAt="4"/>
            </a:pPr>
            <a:r>
              <a:rPr lang="fr" sz="2000" b="1" dirty="0"/>
              <a:t>Sur l'écran </a:t>
            </a:r>
            <a:r>
              <a:rPr lang="fr" sz="2000" b="1" dirty="0" smtClean="0"/>
              <a:t>de vérification d'état, vérifier que tous </a:t>
            </a:r>
            <a:r>
              <a:rPr lang="fr" sz="2000" b="1" dirty="0"/>
              <a:t>les modules </a:t>
            </a:r>
            <a:r>
              <a:rPr lang="fr" sz="2000" b="1" dirty="0" smtClean="0"/>
              <a:t>sont disponibles</a:t>
            </a:r>
            <a:endParaRPr lang="fr" sz="2000" b="1" dirty="0"/>
          </a:p>
          <a:p>
            <a:pPr marL="0" indent="0" rtl="0">
              <a:spcBef>
                <a:spcPts val="0"/>
              </a:spcBef>
              <a:buNone/>
            </a:pPr>
            <a:r>
              <a:rPr lang="fr" sz="2000" b="1" dirty="0"/>
              <a:t>(Si les modules ne sont pas accessibles, </a:t>
            </a:r>
            <a:r>
              <a:rPr lang="fr" sz="2000" b="1" dirty="0" smtClean="0"/>
              <a:t>se reporter au chapitre </a:t>
            </a:r>
            <a:r>
              <a:rPr lang="fr" sz="2000" b="1" dirty="0"/>
              <a:t>11 du </a:t>
            </a:r>
            <a:r>
              <a:rPr lang="fr" sz="2000" b="1" dirty="0" smtClean="0"/>
              <a:t>manuel </a:t>
            </a:r>
            <a:r>
              <a:rPr lang="fr" sz="2000" b="1" dirty="0"/>
              <a:t>d'utilisation ou </a:t>
            </a:r>
            <a:r>
              <a:rPr lang="fr" sz="2000" b="1" dirty="0" smtClean="0"/>
              <a:t>appeler </a:t>
            </a:r>
            <a:r>
              <a:rPr lang="fr" sz="2000" b="1" dirty="0"/>
              <a:t>le département de soutien technique de Cepheid)</a:t>
            </a:r>
          </a:p>
          <a:p>
            <a:pPr marL="703148" lvl="1" indent="-390638" rtl="0">
              <a:spcBef>
                <a:spcPts val="599"/>
              </a:spcBef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5767" y="302102"/>
            <a:ext cx="9778439" cy="1014325"/>
          </a:xfrm>
        </p:spPr>
        <p:txBody>
          <a:bodyPr rtlCol="0">
            <a:noAutofit/>
          </a:bodyPr>
          <a:lstStyle/>
          <a:p>
            <a:r>
              <a:rPr lang="fr" sz="3000" dirty="0">
                <a:cs typeface="Arial" charset="0"/>
              </a:rPr>
              <a:t>Démarrage et paramétrage du logiciel informatique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algn="ctr" rtl="0"/>
            <a:r>
              <a:rPr lang="fr" sz="1200" i="1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 rtlCol="0">
            <a:spAutoFit/>
          </a:bodyPr>
          <a:lstStyle/>
          <a:p>
            <a:pPr rtl="0"/>
            <a:r>
              <a:rPr lang="fr" sz="1200" i="1">
                <a:solidFill>
                  <a:schemeClr val="bg1"/>
                </a:solidFill>
              </a:rPr>
              <a:t>Windows XP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2" y="2073238"/>
            <a:ext cx="10158649" cy="1168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302" y="4780012"/>
            <a:ext cx="6389361" cy="198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41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0" indent="0" rtl="0">
              <a:spcBef>
                <a:spcPts val="599"/>
              </a:spcBef>
              <a:buNone/>
            </a:pPr>
            <a:r>
              <a:rPr lang="fr" sz="2000" b="1" dirty="0"/>
              <a:t>Si le logiciel a été fermé </a:t>
            </a:r>
            <a:r>
              <a:rPr lang="fr" sz="2000" b="1" dirty="0" smtClean="0"/>
              <a:t>(ordinateur encore allumé), le logiciel peut être redémarré en cliquant </a:t>
            </a:r>
            <a:r>
              <a:rPr lang="fr" sz="2000" b="1" dirty="0"/>
              <a:t>sur le l'icône </a:t>
            </a:r>
            <a:r>
              <a:rPr lang="fr" sz="2000" b="1" dirty="0" smtClean="0"/>
              <a:t>«GeneXpert Dx » </a:t>
            </a:r>
            <a:r>
              <a:rPr lang="fr" sz="2000" b="1" dirty="0"/>
              <a:t>sur </a:t>
            </a:r>
            <a:r>
              <a:rPr lang="fr" sz="2000" b="1" dirty="0" smtClean="0"/>
              <a:t>le bureau</a:t>
            </a:r>
            <a:endParaRPr lang="fr" sz="2000" b="1" dirty="0"/>
          </a:p>
          <a:p>
            <a:pPr marL="703148" lvl="1" indent="-390638" rtl="0">
              <a:spcBef>
                <a:spcPts val="599"/>
              </a:spcBef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fr" sz="3000" kern="1200" dirty="0" smtClean="0">
                <a:cs typeface="Arial" charset="0"/>
              </a:rPr>
              <a:t>Démarrage et paramétrage du logiciel </a:t>
            </a:r>
            <a:r>
              <a:rPr lang="fr" sz="3000" dirty="0">
                <a:cs typeface="Arial" charset="0"/>
              </a:rPr>
              <a:t>informatique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algn="ctr" rtl="0"/>
            <a:r>
              <a:rPr lang="fr" sz="1200" i="1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 rtlCol="0">
            <a:spAutoFit/>
          </a:bodyPr>
          <a:lstStyle/>
          <a:p>
            <a:pPr rtl="0"/>
            <a:r>
              <a:rPr lang="fr" sz="1200" i="1">
                <a:solidFill>
                  <a:schemeClr val="bg1"/>
                </a:solidFill>
              </a:rPr>
              <a:t>Windows XP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04156" y="3101785"/>
            <a:ext cx="1850702" cy="134668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555985" y="2485418"/>
            <a:ext cx="3167691" cy="1232734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81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390638" indent="-390638" rtl="0">
              <a:buFont typeface="+mj-lt"/>
              <a:buAutoNum type="arabicPeriod"/>
            </a:pPr>
            <a:r>
              <a:rPr lang="fr" sz="2000" b="1" dirty="0" smtClean="0"/>
              <a:t>Régler </a:t>
            </a:r>
            <a:r>
              <a:rPr lang="fr" sz="2000" b="1" dirty="0"/>
              <a:t>l'heure locale sur le système opérationnel Windows</a:t>
            </a:r>
          </a:p>
          <a:p>
            <a:pPr marL="390638" indent="-390638">
              <a:buFont typeface="+mj-lt"/>
              <a:buAutoNum type="arabicPeriod"/>
            </a:pPr>
            <a:r>
              <a:rPr lang="fr" sz="2000" b="1" dirty="0" smtClean="0"/>
              <a:t>Renommer </a:t>
            </a:r>
            <a:r>
              <a:rPr lang="fr" sz="2000" b="1" dirty="0"/>
              <a:t>votre GeneXpert </a:t>
            </a:r>
            <a:r>
              <a:rPr lang="en" sz="2000" b="1" u="sng" dirty="0"/>
              <a:t>dans le logiciel</a:t>
            </a:r>
            <a:r>
              <a:rPr lang="en" sz="2000" b="1" dirty="0"/>
              <a:t>, du menu SETUP → </a:t>
            </a:r>
            <a:r>
              <a:rPr lang="en" sz="2000" b="1" dirty="0" smtClean="0"/>
              <a:t>CONFIGURATION DU SYSTEM → remplacer </a:t>
            </a:r>
            <a:r>
              <a:rPr lang="en" sz="2000" b="1" dirty="0"/>
              <a:t>« GeneXpert </a:t>
            </a:r>
            <a:r>
              <a:rPr lang="en" sz="2000" b="1" dirty="0" smtClean="0"/>
              <a:t>PC» par le </a:t>
            </a:r>
            <a:r>
              <a:rPr lang="en" sz="2000" b="1" dirty="0"/>
              <a:t>nom du laboratoire, le pays et le </a:t>
            </a:r>
            <a:r>
              <a:rPr lang="en" sz="2000" b="1" dirty="0" smtClean="0"/>
              <a:t>numéro </a:t>
            </a:r>
            <a:r>
              <a:rPr lang="en" sz="2000" b="1" dirty="0"/>
              <a:t>de série du GeneXpert → voir la capture d'écran ci-dessous et sur la diapositive suivante</a:t>
            </a:r>
            <a:endParaRPr lang="en-US" sz="2000" b="1" u="sng" dirty="0"/>
          </a:p>
          <a:p>
            <a:pPr marL="703148" lvl="1" indent="-390638" rtl="0"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fr" sz="3000" kern="1200" dirty="0">
                <a:cs typeface="Arial" charset="0"/>
              </a:rPr>
              <a:t>Installation </a:t>
            </a:r>
            <a:r>
              <a:rPr lang="fr" sz="3000" kern="1200" dirty="0" smtClean="0">
                <a:cs typeface="Arial" charset="0"/>
              </a:rPr>
              <a:t>optimale: Configuration </a:t>
            </a:r>
            <a:r>
              <a:rPr lang="fr" sz="3000" kern="1200" dirty="0">
                <a:cs typeface="Arial" charset="0"/>
              </a:rPr>
              <a:t>du logiciel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algn="ctr" rtl="0"/>
            <a:r>
              <a:rPr lang="fr" sz="1200" i="1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 rtlCol="0">
            <a:spAutoFit/>
          </a:bodyPr>
          <a:lstStyle/>
          <a:p>
            <a:pPr rtl="0"/>
            <a:r>
              <a:rPr lang="fr" sz="1200" i="1">
                <a:solidFill>
                  <a:schemeClr val="bg1"/>
                </a:solidFill>
              </a:rPr>
              <a:t>Windows XP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153" y="3594005"/>
            <a:ext cx="4151051" cy="183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9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fr" sz="3000" kern="1200" dirty="0">
                <a:cs typeface="Arial" charset="0"/>
              </a:rPr>
              <a:t>Installation </a:t>
            </a:r>
            <a:r>
              <a:rPr lang="fr" sz="3000" kern="1200" dirty="0" smtClean="0">
                <a:cs typeface="Arial" charset="0"/>
              </a:rPr>
              <a:t>optimale</a:t>
            </a:r>
            <a:r>
              <a:rPr lang="fr" sz="3000" dirty="0">
                <a:cs typeface="Arial" charset="0"/>
              </a:rPr>
              <a:t>: Configuration du </a:t>
            </a:r>
            <a:r>
              <a:rPr lang="fr" sz="3000" kern="1200" dirty="0">
                <a:cs typeface="Arial" charset="0"/>
              </a:rPr>
              <a:t>logiciel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algn="ctr" rtl="0"/>
            <a:r>
              <a:rPr lang="fr" sz="1200" i="1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 rtlCol="0">
            <a:spAutoFit/>
          </a:bodyPr>
          <a:lstStyle/>
          <a:p>
            <a:pPr rtl="0"/>
            <a:r>
              <a:rPr lang="fr" sz="1200" i="1">
                <a:solidFill>
                  <a:schemeClr val="bg1"/>
                </a:solidFill>
              </a:rPr>
              <a:t>Windows XP </a:t>
            </a:r>
          </a:p>
        </p:txBody>
      </p:sp>
      <p:sp>
        <p:nvSpPr>
          <p:cNvPr id="7" name="Rectangle 6"/>
          <p:cNvSpPr/>
          <p:nvPr/>
        </p:nvSpPr>
        <p:spPr>
          <a:xfrm>
            <a:off x="6537587" y="1505742"/>
            <a:ext cx="4036802" cy="304686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marL="456606" indent="-456606" defTabSz="1041632" eaLnBrk="0" hangingPunct="0">
              <a:spcBef>
                <a:spcPct val="80000"/>
              </a:spcBef>
              <a:buClr>
                <a:srgbClr val="1E7FB8"/>
              </a:buClr>
              <a:buFont typeface="+mj-lt"/>
              <a:buAutoNum type="arabicPeriod" startAt="3"/>
            </a:pPr>
            <a:r>
              <a:rPr lang="fr" sz="2400" dirty="0" smtClean="0"/>
              <a:t>Régler </a:t>
            </a:r>
            <a:r>
              <a:rPr lang="fr" sz="2400" dirty="0"/>
              <a:t>les options selon vos besoins (impression automatique, balayage du code-barres d'un patient, etc.), de SETPUP → </a:t>
            </a:r>
            <a:r>
              <a:rPr lang="fr" sz="2400" dirty="0" smtClean="0"/>
              <a:t>CONFIGURATION DU SYSTEME</a:t>
            </a:r>
            <a:endParaRPr lang="fr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1455544"/>
            <a:ext cx="5793464" cy="494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7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629252"/>
            <a:ext cx="9619774" cy="5022968"/>
          </a:xfrm>
        </p:spPr>
        <p:txBody>
          <a:bodyPr rtlCol="0">
            <a:noAutofit/>
          </a:bodyPr>
          <a:lstStyle/>
          <a:p>
            <a:pPr marL="703148" lvl="1" indent="-390638" rtl="0">
              <a:buAutoNum type="arabicPeriod"/>
            </a:pPr>
            <a:r>
              <a:rPr lang="fr" sz="2300" b="1" dirty="0">
                <a:solidFill>
                  <a:schemeClr val="tx1"/>
                </a:solidFill>
              </a:rPr>
              <a:t> Compte ADMIN : </a:t>
            </a:r>
            <a:r>
              <a:rPr lang="fr" sz="2300" dirty="0">
                <a:solidFill>
                  <a:schemeClr val="tx1"/>
                </a:solidFill>
              </a:rPr>
              <a:t>à la première installation, avant de créer le compte utilisateur</a:t>
            </a:r>
          </a:p>
          <a:p>
            <a:pPr marL="703148" lvl="1" indent="-390638" rtl="0">
              <a:buAutoNum type="arabicPeriod"/>
            </a:pPr>
            <a:endParaRPr lang="en-US" sz="2300" b="1" dirty="0">
              <a:solidFill>
                <a:schemeClr val="tx1"/>
              </a:solidFill>
            </a:endParaRPr>
          </a:p>
          <a:p>
            <a:pPr marL="703148" lvl="1" indent="-390638" rtl="0">
              <a:buAutoNum type="arabicPeriod"/>
            </a:pPr>
            <a:r>
              <a:rPr lang="fr" sz="2300" b="1" dirty="0">
                <a:solidFill>
                  <a:schemeClr val="tx1"/>
                </a:solidFill>
              </a:rPr>
              <a:t> Compte d'utilisateur : </a:t>
            </a:r>
            <a:r>
              <a:rPr lang="fr" sz="2300" dirty="0">
                <a:solidFill>
                  <a:schemeClr val="tx1"/>
                </a:solidFill>
              </a:rPr>
              <a:t>permet au personnel d'utiliser </a:t>
            </a:r>
            <a:r>
              <a:rPr lang="fr" sz="2300" dirty="0" smtClean="0">
                <a:solidFill>
                  <a:schemeClr val="tx1"/>
                </a:solidFill>
              </a:rPr>
              <a:t>GeneXpert</a:t>
            </a:r>
            <a:endParaRPr lang="fr" sz="2300" dirty="0">
              <a:solidFill>
                <a:schemeClr val="tx1"/>
              </a:solidFill>
            </a:endParaRPr>
          </a:p>
          <a:p>
            <a:pPr marL="703148" lvl="1" indent="-390638" rtl="0">
              <a:buAutoNum type="arabicPeriod"/>
            </a:pPr>
            <a:endParaRPr lang="en-US" sz="2300" dirty="0">
              <a:solidFill>
                <a:schemeClr val="tx1"/>
              </a:solidFill>
            </a:endParaRPr>
          </a:p>
          <a:p>
            <a:pPr marL="703148" lvl="1" indent="-390638" rtl="0">
              <a:buAutoNum type="arabicPeriod"/>
            </a:pPr>
            <a:r>
              <a:rPr lang="fr" sz="2300" b="1" dirty="0">
                <a:solidFill>
                  <a:schemeClr val="tx1"/>
                </a:solidFill>
              </a:rPr>
              <a:t> FICHIER DE DÉFINITION DES TESTS (ADF) </a:t>
            </a:r>
            <a:r>
              <a:rPr lang="fr" sz="2300" dirty="0">
                <a:solidFill>
                  <a:schemeClr val="tx1"/>
                </a:solidFill>
              </a:rPr>
              <a:t>: permet à l'appareil de lancer le logiciel XPERT MTB/RIF</a:t>
            </a:r>
            <a:endParaRPr lang="en-US" sz="2300" dirty="0">
              <a:solidFill>
                <a:schemeClr val="tx1"/>
              </a:solidFill>
            </a:endParaRPr>
          </a:p>
          <a:p>
            <a:pPr marL="703148" lvl="1" indent="-390638" rtl="0">
              <a:buAutoNum type="arabicPeriod"/>
            </a:pPr>
            <a:endParaRPr lang="en-US" sz="2300" b="1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r>
              <a:rPr lang="fr" sz="2300" b="1" dirty="0" smtClean="0">
                <a:solidFill>
                  <a:schemeClr val="tx1"/>
                </a:solidFill>
              </a:rPr>
              <a:t>INSTALLATION DE QUALIFICATION: </a:t>
            </a:r>
            <a:r>
              <a:rPr lang="fr" sz="2300" dirty="0" smtClean="0">
                <a:solidFill>
                  <a:schemeClr val="tx1"/>
                </a:solidFill>
              </a:rPr>
              <a:t>Le rapport puublié à </a:t>
            </a:r>
            <a:r>
              <a:rPr lang="fr" sz="2300" dirty="0">
                <a:solidFill>
                  <a:schemeClr val="tx1"/>
                </a:solidFill>
              </a:rPr>
              <a:t>la fin de l'installation </a:t>
            </a:r>
            <a:r>
              <a:rPr lang="fr" sz="2300" dirty="0" smtClean="0">
                <a:solidFill>
                  <a:schemeClr val="tx1"/>
                </a:solidFill>
              </a:rPr>
              <a:t>sera </a:t>
            </a:r>
            <a:r>
              <a:rPr lang="fr" sz="2300" dirty="0">
                <a:solidFill>
                  <a:schemeClr val="tx1"/>
                </a:solidFill>
              </a:rPr>
              <a:t>signé et envoyé à Cepheid (étape obligatoire pour la calibration et la garantie de l'équipement GeneXpert)</a:t>
            </a:r>
            <a:endParaRPr lang="en-US" sz="23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7735" y="302102"/>
            <a:ext cx="10441159" cy="1014325"/>
          </a:xfrm>
        </p:spPr>
        <p:txBody>
          <a:bodyPr rtlCol="0">
            <a:noAutofit/>
          </a:bodyPr>
          <a:lstStyle/>
          <a:p>
            <a:pPr rtl="0"/>
            <a:r>
              <a:rPr lang="en-GB" sz="3200" kern="1200" dirty="0" smtClean="0">
                <a:cs typeface="Arial" charset="0"/>
              </a:rPr>
              <a:t>Installation</a:t>
            </a:r>
            <a:r>
              <a:rPr lang="fr" sz="3200" kern="1200" dirty="0" smtClean="0">
                <a:cs typeface="Arial" charset="0"/>
              </a:rPr>
              <a:t> de comptes </a:t>
            </a:r>
            <a:r>
              <a:rPr lang="fr" sz="3200" kern="1200" dirty="0">
                <a:cs typeface="Arial" charset="0"/>
              </a:rPr>
              <a:t>et </a:t>
            </a:r>
            <a:r>
              <a:rPr lang="fr" sz="3200" kern="1200" dirty="0" smtClean="0">
                <a:cs typeface="Arial" charset="0"/>
              </a:rPr>
              <a:t>fichiers de définition</a:t>
            </a:r>
            <a:endParaRPr lang="fr" sz="3200" kern="1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rcRect l="2375" t="6417" r="2782"/>
          <a:stretch>
            <a:fillRect/>
          </a:stretch>
        </p:blipFill>
        <p:spPr>
          <a:xfrm>
            <a:off x="1564239" y="2943411"/>
            <a:ext cx="8088794" cy="2240510"/>
          </a:xfrm>
          <a:prstGeom prst="rect">
            <a:avLst/>
          </a:prstGeom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6033" y="4549149"/>
            <a:ext cx="2821711" cy="21750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2043708"/>
            <a:ext cx="10141512" cy="4025247"/>
          </a:xfrm>
        </p:spPr>
        <p:txBody>
          <a:bodyPr rtlCol="0">
            <a:normAutofit/>
          </a:bodyPr>
          <a:lstStyle/>
          <a:p>
            <a:pPr marL="703148" lvl="1" indent="-390638">
              <a:buNone/>
            </a:pPr>
            <a:r>
              <a:rPr lang="fr" sz="1800" b="1" dirty="0">
                <a:latin typeface="Arial" charset="0"/>
                <a:cs typeface="Arial" charset="0"/>
              </a:rPr>
              <a:t>1. </a:t>
            </a:r>
            <a:r>
              <a:rPr lang="fr" sz="1800" b="1" dirty="0" smtClean="0">
                <a:latin typeface="Arial" charset="0"/>
                <a:cs typeface="Arial" charset="0"/>
              </a:rPr>
              <a:t>Cliquer </a:t>
            </a:r>
            <a:r>
              <a:rPr lang="fr" sz="1800" b="1" dirty="0">
                <a:latin typeface="Arial" charset="0"/>
                <a:cs typeface="Arial" charset="0"/>
              </a:rPr>
              <a:t>sur « Setup/User Administration » « configuration/gestion des </a:t>
            </a:r>
            <a:r>
              <a:rPr lang="fr" sz="1800" b="1" dirty="0" smtClean="0">
                <a:latin typeface="Arial" charset="0"/>
                <a:cs typeface="Arial" charset="0"/>
              </a:rPr>
              <a:t>utilisateurs »</a:t>
            </a:r>
            <a:endParaRPr lang="fr" sz="1800" b="1" dirty="0">
              <a:latin typeface="Arial" charset="0"/>
              <a:cs typeface="Arial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kern="1200" dirty="0">
                <a:cs typeface="Arial" charset="0"/>
              </a:rPr>
              <a:t>Création des comptes : ADMIN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38041" y="2488021"/>
            <a:ext cx="0" cy="55826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0059" y="5512309"/>
            <a:ext cx="2828363" cy="381441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/>
              <a:t>2. Cliquez sur « Add » (ajout)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85179" y="5714143"/>
            <a:ext cx="4196710" cy="843787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 bwMode="auto">
          <a:xfrm>
            <a:off x="3258770" y="3365077"/>
            <a:ext cx="1227449" cy="17025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207072" y="3133600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139909" y="6399635"/>
            <a:ext cx="555638" cy="39660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86219" y="2515165"/>
            <a:ext cx="6114684" cy="320631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 sz="1400" dirty="0">
                <a:solidFill>
                  <a:schemeClr val="bg1"/>
                </a:solidFill>
              </a:rPr>
              <a:t>REMARQUE : Le premier compte à créer doit être un compte « </a:t>
            </a:r>
            <a:r>
              <a:rPr lang="fr" sz="1400" dirty="0" smtClean="0">
                <a:solidFill>
                  <a:schemeClr val="bg1"/>
                </a:solidFill>
              </a:rPr>
              <a:t>Admin»</a:t>
            </a:r>
            <a:endParaRPr lang="fr" sz="14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9783" y="1337457"/>
            <a:ext cx="9649072" cy="706251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rtl="0"/>
            <a:r>
              <a:rPr lang="fr" sz="2000" dirty="0" smtClean="0"/>
              <a:t>Saisisser </a:t>
            </a:r>
            <a:r>
              <a:rPr lang="fr" sz="2000" dirty="0"/>
              <a:t>la personne du laboratoire qui aura des droits d’accès complets au logiciel. Il peut y avoir </a:t>
            </a:r>
            <a:r>
              <a:rPr lang="fr" sz="2000" dirty="0" smtClean="0"/>
              <a:t>plus d’un compte d’administrateur par système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67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775" y="1734631"/>
            <a:ext cx="5347541" cy="1336294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400" dirty="0"/>
              <a:t>3. </a:t>
            </a:r>
            <a:r>
              <a:rPr lang="fr" sz="2400" dirty="0" smtClean="0"/>
              <a:t>Créer </a:t>
            </a:r>
            <a:r>
              <a:rPr lang="fr" sz="2400" dirty="0"/>
              <a:t>un nom d’utilisateur et le mot de passe  associé :</a:t>
            </a:r>
          </a:p>
          <a:p>
            <a:pPr marL="703148" lvl="1" indent="-390638" rtl="0"/>
            <a:r>
              <a:rPr lang="fr" sz="3200" dirty="0"/>
              <a:t> </a:t>
            </a:r>
            <a:r>
              <a:rPr lang="fr" sz="1200" i="1" dirty="0"/>
              <a:t> (</a:t>
            </a:r>
            <a:r>
              <a:rPr lang="fr" sz="1200" i="1" dirty="0" smtClean="0"/>
              <a:t>Idéalement les </a:t>
            </a:r>
            <a:r>
              <a:rPr lang="fr" sz="1200" i="1" dirty="0"/>
              <a:t>mêmes pour toutes les machines dans le pays)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8369" y="2227522"/>
            <a:ext cx="5172926" cy="351299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 kern="1200">
                <a:cs typeface="Arial" charset="0"/>
              </a:rPr>
              <a:t>Création des comptes : ADMIN (suite)</a:t>
            </a:r>
            <a:endParaRPr lang="en-US" kern="1200" dirty="0"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13703" y="2281987"/>
            <a:ext cx="1124666" cy="422139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5516" y="3079102"/>
            <a:ext cx="4745032" cy="843851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400" dirty="0"/>
              <a:t>4. </a:t>
            </a:r>
            <a:r>
              <a:rPr lang="fr" sz="2400" dirty="0" smtClean="0"/>
              <a:t>Sélectionner </a:t>
            </a:r>
            <a:r>
              <a:rPr lang="fr" sz="2400" dirty="0"/>
              <a:t>le type </a:t>
            </a:r>
            <a:r>
              <a:rPr lang="fr" sz="2400" dirty="0" smtClean="0"/>
              <a:t>d'utilisateur: </a:t>
            </a:r>
            <a:r>
              <a:rPr lang="fr" sz="2400" dirty="0"/>
              <a:t>« Admin »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2774" y="5539040"/>
            <a:ext cx="3277330" cy="474519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400" dirty="0"/>
              <a:t>5. </a:t>
            </a:r>
            <a:r>
              <a:rPr lang="fr" sz="2400" dirty="0" smtClean="0"/>
              <a:t>Cliquer </a:t>
            </a:r>
            <a:r>
              <a:rPr lang="fr" sz="2400" dirty="0"/>
              <a:t>sur </a:t>
            </a:r>
            <a:r>
              <a:rPr lang="fr" sz="2400" dirty="0" smtClean="0"/>
              <a:t>«OK»</a:t>
            </a:r>
            <a:endParaRPr lang="fr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37939" y="3552662"/>
            <a:ext cx="1354943" cy="1079806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3400104" y="5539040"/>
            <a:ext cx="5521558" cy="237260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 bwMode="auto">
          <a:xfrm>
            <a:off x="5338369" y="4575058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921661" y="5221796"/>
            <a:ext cx="555638" cy="5518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rcRect l="2375" t="6417" r="2782"/>
          <a:stretch>
            <a:fillRect/>
          </a:stretch>
        </p:blipFill>
        <p:spPr>
          <a:xfrm>
            <a:off x="521015" y="2301139"/>
            <a:ext cx="8213071" cy="2274934"/>
          </a:xfrm>
          <a:prstGeom prst="rect">
            <a:avLst/>
          </a:prstGeom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3663" y="3841646"/>
            <a:ext cx="3377133" cy="26032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03148" lvl="1" indent="-390638">
              <a:buNone/>
            </a:pPr>
            <a:r>
              <a:rPr lang="en-US" b="1" kern="1200" dirty="0" smtClean="0">
                <a:latin typeface="Arial" charset="0"/>
                <a:ea typeface="+mn-ea"/>
                <a:cs typeface="Arial" charset="0"/>
              </a:rPr>
              <a:t>1</a:t>
            </a:r>
            <a:r>
              <a:rPr lang="en-US" sz="1800" b="1" kern="1200" dirty="0" smtClean="0">
                <a:latin typeface="Arial" charset="0"/>
                <a:cs typeface="Arial" charset="0"/>
              </a:rPr>
              <a:t>. </a:t>
            </a:r>
            <a:r>
              <a:rPr lang="fr" sz="1800" b="1" dirty="0" smtClean="0">
                <a:latin typeface="Arial" charset="0"/>
                <a:cs typeface="Arial" charset="0"/>
              </a:rPr>
              <a:t>Cliquer </a:t>
            </a:r>
            <a:r>
              <a:rPr lang="fr" sz="1800" b="1" dirty="0">
                <a:latin typeface="Arial" charset="0"/>
                <a:cs typeface="Arial" charset="0"/>
              </a:rPr>
              <a:t>sur «Setup/User Administration» «Configuration/gestion des utilisateurs » </a:t>
            </a:r>
            <a:endParaRPr lang="en-US" sz="2800" b="1" dirty="0">
              <a:latin typeface="Arial" charset="0"/>
              <a:cs typeface="Arial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" sz="3200" dirty="0">
                <a:cs typeface="Arial" charset="0"/>
              </a:rPr>
              <a:t>Création </a:t>
            </a:r>
            <a:r>
              <a:rPr lang="fr" sz="3200" dirty="0" smtClean="0">
                <a:cs typeface="Arial" charset="0"/>
              </a:rPr>
              <a:t>de comptes: </a:t>
            </a:r>
            <a:r>
              <a:rPr lang="fr" sz="3200" dirty="0">
                <a:cs typeface="Arial" charset="0"/>
              </a:rPr>
              <a:t>UTILISATEUR</a:t>
            </a:r>
            <a:endParaRPr lang="en-US" sz="3200" kern="1200" dirty="0" smtClean="0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6435" y="5326452"/>
            <a:ext cx="2828363" cy="412147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000" dirty="0"/>
              <a:t>2. </a:t>
            </a:r>
            <a:r>
              <a:rPr lang="fr" sz="2000" dirty="0"/>
              <a:t>Cliquez sur </a:t>
            </a:r>
            <a:r>
              <a:rPr lang="en-US" sz="2000" dirty="0" smtClean="0"/>
              <a:t>“</a:t>
            </a:r>
            <a:r>
              <a:rPr lang="en-US" sz="2000" dirty="0"/>
              <a:t>Add”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98708" y="2062715"/>
            <a:ext cx="0" cy="578837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14798" y="5572100"/>
            <a:ext cx="2837485" cy="664139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 bwMode="auto">
          <a:xfrm>
            <a:off x="2185541" y="2525813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220782" y="2641552"/>
            <a:ext cx="1353338" cy="3199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85643" y="6007874"/>
            <a:ext cx="555638" cy="5518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9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3817" y="3868272"/>
            <a:ext cx="3338167" cy="1490182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 dirty="0"/>
              <a:t>REMARQUE : Si vous sélectionnez « Detail » (détaillé), l'utilisateur verra les courbes </a:t>
            </a:r>
            <a:r>
              <a:rPr lang="fr" dirty="0" smtClean="0"/>
              <a:t>individuelles </a:t>
            </a:r>
            <a:r>
              <a:rPr lang="fr" dirty="0"/>
              <a:t>pour les phares moléculaires.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2967" y="2205830"/>
            <a:ext cx="5586180" cy="37936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01986" y="2215633"/>
            <a:ext cx="1028563" cy="486915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r>
              <a:rPr lang="fr" sz="3200" dirty="0">
                <a:cs typeface="Arial" charset="0"/>
              </a:rPr>
              <a:t>Création </a:t>
            </a:r>
            <a:r>
              <a:rPr lang="fr" sz="3200" dirty="0" smtClean="0">
                <a:cs typeface="Arial" charset="0"/>
              </a:rPr>
              <a:t>de </a:t>
            </a:r>
            <a:r>
              <a:rPr lang="fr" sz="3200" dirty="0">
                <a:cs typeface="Arial" charset="0"/>
              </a:rPr>
              <a:t>comptes: </a:t>
            </a:r>
            <a:r>
              <a:rPr lang="fr" sz="3200" dirty="0" smtClean="0">
                <a:cs typeface="Arial" charset="0"/>
              </a:rPr>
              <a:t>UTILISATEUR (suite)</a:t>
            </a:r>
            <a:endParaRPr lang="en-US" sz="3200" kern="1200" dirty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2775" y="1734631"/>
            <a:ext cx="5347541" cy="1336294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400" dirty="0"/>
              <a:t>3. </a:t>
            </a:r>
            <a:r>
              <a:rPr lang="fr" sz="2000" dirty="0" smtClean="0"/>
              <a:t>Créer le </a:t>
            </a:r>
            <a:r>
              <a:rPr lang="fr" sz="2000" dirty="0"/>
              <a:t>nom </a:t>
            </a:r>
            <a:r>
              <a:rPr lang="fr" sz="2000" dirty="0" smtClean="0"/>
              <a:t>d’utilisateur et </a:t>
            </a:r>
            <a:r>
              <a:rPr lang="fr" sz="2000" dirty="0"/>
              <a:t>le mot de passe  associé </a:t>
            </a:r>
            <a:r>
              <a:rPr lang="fr" sz="2400" dirty="0" smtClean="0"/>
              <a:t>:</a:t>
            </a:r>
          </a:p>
          <a:p>
            <a:pPr marL="703148" lvl="1" indent="-390638" rtl="0"/>
            <a:r>
              <a:rPr lang="fr" sz="3200" dirty="0" smtClean="0"/>
              <a:t> </a:t>
            </a:r>
            <a:r>
              <a:rPr lang="fr" sz="1200" i="1" dirty="0" smtClean="0"/>
              <a:t> (sélectionner vous-même)</a:t>
            </a:r>
            <a:endParaRPr lang="fr" sz="1200" i="1" dirty="0"/>
          </a:p>
        </p:txBody>
      </p:sp>
      <p:sp>
        <p:nvSpPr>
          <p:cNvPr id="10" name="Rectangle 9"/>
          <p:cNvSpPr/>
          <p:nvPr/>
        </p:nvSpPr>
        <p:spPr>
          <a:xfrm>
            <a:off x="85516" y="2907804"/>
            <a:ext cx="4745032" cy="720740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000" dirty="0"/>
              <a:t>4. </a:t>
            </a:r>
            <a:r>
              <a:rPr lang="fr" sz="2000" dirty="0" smtClean="0"/>
              <a:t>Sélectionner </a:t>
            </a:r>
            <a:r>
              <a:rPr lang="fr" sz="2000" dirty="0"/>
              <a:t>le type </a:t>
            </a:r>
            <a:r>
              <a:rPr lang="fr" sz="2000" dirty="0" smtClean="0"/>
              <a:t>d'utilisateur: «Basic»</a:t>
            </a:r>
            <a:endParaRPr lang="fr" sz="2000" dirty="0"/>
          </a:p>
        </p:txBody>
      </p:sp>
      <p:sp>
        <p:nvSpPr>
          <p:cNvPr id="11" name="Rectangle 10"/>
          <p:cNvSpPr/>
          <p:nvPr/>
        </p:nvSpPr>
        <p:spPr>
          <a:xfrm>
            <a:off x="122774" y="5539040"/>
            <a:ext cx="3001172" cy="474519"/>
          </a:xfrm>
          <a:prstGeom prst="rect">
            <a:avLst/>
          </a:prstGeom>
        </p:spPr>
        <p:txBody>
          <a:bodyPr wrap="square" lIns="104170" tIns="52085" rIns="104170" bIns="52085" rtlCol="0">
            <a:spAutoFit/>
          </a:bodyPr>
          <a:lstStyle/>
          <a:p>
            <a:pPr marL="703148" lvl="1" indent="-390638" rtl="0"/>
            <a:r>
              <a:rPr lang="fr" sz="2400" dirty="0"/>
              <a:t>5</a:t>
            </a:r>
            <a:r>
              <a:rPr lang="fr" sz="2000" dirty="0"/>
              <a:t>. </a:t>
            </a:r>
            <a:r>
              <a:rPr lang="fr" sz="2000" dirty="0" smtClean="0"/>
              <a:t>Cliquer </a:t>
            </a:r>
            <a:r>
              <a:rPr lang="fr" sz="2000" dirty="0"/>
              <a:t>sur </a:t>
            </a:r>
            <a:r>
              <a:rPr lang="fr" sz="2000" dirty="0" smtClean="0"/>
              <a:t>«OK»</a:t>
            </a:r>
            <a:endParaRPr lang="fr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01984" y="3552662"/>
            <a:ext cx="1028564" cy="70468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3"/>
          </p:cNvCxnSpPr>
          <p:nvPr/>
        </p:nvCxnSpPr>
        <p:spPr>
          <a:xfrm flipV="1">
            <a:off x="3123946" y="5677974"/>
            <a:ext cx="5470316" cy="98326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 bwMode="auto">
          <a:xfrm>
            <a:off x="4832595" y="4167138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585793" y="5428263"/>
            <a:ext cx="1011131" cy="70608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0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kern="1200" dirty="0" smtClean="0">
                <a:cs typeface="Arial" charset="0"/>
              </a:rPr>
              <a:t>Comment se connecter</a:t>
            </a:r>
            <a:endParaRPr lang="en-US" kern="1200" dirty="0"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2" y="1426601"/>
            <a:ext cx="8679875" cy="479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94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389879" indent="-389879" defTabSz="1041265" rtl="0">
              <a:spcBef>
                <a:spcPts val="599"/>
              </a:spcBef>
            </a:pPr>
            <a:r>
              <a:rPr lang="fr" dirty="0">
                <a:cs typeface="+mn-cs"/>
              </a:rPr>
              <a:t>Comment déballer les éléments du système GeneXpert et les placer en laboratoire</a:t>
            </a:r>
          </a:p>
          <a:p>
            <a:pPr marL="389879" indent="-389879" defTabSz="1041265" rtl="0">
              <a:lnSpc>
                <a:spcPct val="150000"/>
              </a:lnSpc>
              <a:spcBef>
                <a:spcPts val="599"/>
              </a:spcBef>
            </a:pPr>
            <a:r>
              <a:rPr lang="fr" dirty="0">
                <a:cs typeface="+mn-cs"/>
              </a:rPr>
              <a:t>Comment connecter les éléments</a:t>
            </a: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fr" dirty="0"/>
              <a:t>Comment</a:t>
            </a:r>
            <a:r>
              <a:rPr lang="fr" dirty="0" smtClean="0">
                <a:cs typeface="+mn-cs"/>
              </a:rPr>
              <a:t> démarrer l'ordinateur </a:t>
            </a:r>
            <a:r>
              <a:rPr lang="fr" dirty="0">
                <a:cs typeface="+mn-cs"/>
              </a:rPr>
              <a:t>et </a:t>
            </a:r>
            <a:r>
              <a:rPr lang="fr" dirty="0" smtClean="0">
                <a:cs typeface="+mn-cs"/>
              </a:rPr>
              <a:t>le </a:t>
            </a:r>
            <a:r>
              <a:rPr lang="fr" dirty="0">
                <a:cs typeface="+mn-cs"/>
              </a:rPr>
              <a:t>logiciel</a:t>
            </a: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fr" dirty="0"/>
              <a:t>Comment</a:t>
            </a:r>
            <a:r>
              <a:rPr lang="fr" dirty="0" smtClean="0">
                <a:cs typeface="+mn-cs"/>
              </a:rPr>
              <a:t> créer </a:t>
            </a:r>
            <a:r>
              <a:rPr lang="fr" dirty="0">
                <a:cs typeface="+mn-cs"/>
              </a:rPr>
              <a:t>des comptes </a:t>
            </a:r>
            <a:r>
              <a:rPr lang="fr" dirty="0" smtClean="0">
                <a:cs typeface="+mn-cs"/>
              </a:rPr>
              <a:t>d’administrateur </a:t>
            </a:r>
            <a:r>
              <a:rPr lang="fr" dirty="0">
                <a:cs typeface="+mn-cs"/>
              </a:rPr>
              <a:t>et </a:t>
            </a:r>
            <a:r>
              <a:rPr lang="fr" dirty="0" smtClean="0">
                <a:cs typeface="+mn-cs"/>
              </a:rPr>
              <a:t>utilisateur</a:t>
            </a:r>
            <a:endParaRPr lang="fr" dirty="0">
              <a:cs typeface="+mn-cs"/>
            </a:endParaRP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fr" dirty="0"/>
              <a:t>Comment </a:t>
            </a:r>
            <a:r>
              <a:rPr lang="fr" dirty="0" smtClean="0"/>
              <a:t>i</a:t>
            </a:r>
            <a:r>
              <a:rPr lang="fr" dirty="0" smtClean="0">
                <a:cs typeface="+mn-cs"/>
              </a:rPr>
              <a:t>mporter le </a:t>
            </a:r>
            <a:r>
              <a:rPr lang="fr" dirty="0">
                <a:cs typeface="+mn-cs"/>
              </a:rPr>
              <a:t>fichier de définition des tests</a:t>
            </a:r>
          </a:p>
          <a:p>
            <a:pPr marL="389879" indent="-389879" defTabSz="1041265">
              <a:spcBef>
                <a:spcPts val="1200"/>
              </a:spcBef>
            </a:pPr>
            <a:r>
              <a:rPr lang="fr" dirty="0"/>
              <a:t>Comment </a:t>
            </a:r>
            <a:r>
              <a:rPr lang="fr" dirty="0" smtClean="0"/>
              <a:t>publier le</a:t>
            </a:r>
            <a:r>
              <a:rPr lang="fr" dirty="0" smtClean="0">
                <a:cs typeface="+mn-cs"/>
              </a:rPr>
              <a:t> </a:t>
            </a:r>
            <a:r>
              <a:rPr lang="fr" dirty="0">
                <a:cs typeface="+mn-cs"/>
              </a:rPr>
              <a:t>rapport de qualification </a:t>
            </a:r>
            <a:r>
              <a:rPr lang="fr" dirty="0" smtClean="0">
                <a:cs typeface="+mn-cs"/>
              </a:rPr>
              <a:t>d'installation </a:t>
            </a:r>
            <a:r>
              <a:rPr lang="fr" dirty="0">
                <a:cs typeface="+mn-cs"/>
              </a:rPr>
              <a:t>et son importance</a:t>
            </a:r>
          </a:p>
          <a:p>
            <a:pPr rtl="0"/>
            <a:endParaRPr lang="en-GB" dirty="0" smtClean="0">
              <a:latin typeface="Calibri" pitchFamily="34" charset="0"/>
            </a:endParaRP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 rtl="0" eaLnBrk="1" hangingPunct="1">
              <a:defRPr/>
            </a:pPr>
            <a:r>
              <a:rPr lang="fr" dirty="0"/>
              <a:t>  </a:t>
            </a:r>
            <a:endParaRPr lang="en-US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rtlCol="0" anchor="ctr"/>
          <a:lstStyle/>
          <a:p>
            <a:pPr algn="ctr" defTabSz="1041632" rtl="0"/>
            <a:r>
              <a:rPr lang="fr" sz="4400" dirty="0" smtClean="0">
                <a:latin typeface="+mj-lt"/>
              </a:rPr>
              <a:t>Contenu de ce </a:t>
            </a:r>
            <a:r>
              <a:rPr lang="fr" sz="4400" dirty="0">
                <a:latin typeface="+mj-lt"/>
              </a:rPr>
              <a:t>module</a:t>
            </a:r>
          </a:p>
        </p:txBody>
      </p:sp>
    </p:spTree>
    <p:extLst>
      <p:ext uri="{BB962C8B-B14F-4D97-AF65-F5344CB8AC3E}">
        <p14:creationId xmlns:p14="http://schemas.microsoft.com/office/powerpoint/2010/main" val="1623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>
              <a:buNone/>
            </a:pPr>
            <a:r>
              <a:rPr lang="fr" sz="2300" b="1" dirty="0" smtClean="0"/>
              <a:t>Créer </a:t>
            </a:r>
            <a:r>
              <a:rPr lang="fr" sz="2300" b="1" dirty="0"/>
              <a:t>un rapport à la fin de </a:t>
            </a:r>
            <a:r>
              <a:rPr lang="fr" sz="2300" b="1" dirty="0" smtClean="0"/>
              <a:t>l'installation:</a:t>
            </a:r>
            <a:endParaRPr lang="en-US" sz="2300" b="1" dirty="0">
              <a:sym typeface="Wingdings"/>
            </a:endParaRPr>
          </a:p>
          <a:p>
            <a:pPr marL="390638" indent="-390638" rtl="0">
              <a:buAutoNum type="arabicParenR"/>
            </a:pPr>
            <a:r>
              <a:rPr lang="fr" sz="2100" dirty="0" smtClean="0">
                <a:sym typeface="Wingdings"/>
              </a:rPr>
              <a:t>Cliquer sur «Reports», </a:t>
            </a:r>
            <a:r>
              <a:rPr lang="fr" sz="2100" dirty="0">
                <a:sym typeface="Wingdings"/>
              </a:rPr>
              <a:t>puis sur </a:t>
            </a:r>
            <a:r>
              <a:rPr lang="fr" sz="2100" dirty="0" smtClean="0">
                <a:sym typeface="Wingdings"/>
              </a:rPr>
              <a:t>«Installation Qualification» </a:t>
            </a:r>
          </a:p>
          <a:p>
            <a:pPr marL="390638" indent="-390638" rtl="0">
              <a:buAutoNum type="arabicParenR"/>
            </a:pPr>
            <a:r>
              <a:rPr lang="fr" sz="2100" dirty="0" smtClean="0">
                <a:sym typeface="Wingdings"/>
              </a:rPr>
              <a:t>Un </a:t>
            </a:r>
            <a:r>
              <a:rPr lang="fr" sz="2100" dirty="0">
                <a:sym typeface="Wingdings"/>
              </a:rPr>
              <a:t>fichier PDF </a:t>
            </a:r>
            <a:r>
              <a:rPr lang="fr" sz="2100" dirty="0" smtClean="0">
                <a:sym typeface="Wingdings"/>
              </a:rPr>
              <a:t>apparaitra: sauvegarder sur l’ordinateur </a:t>
            </a:r>
            <a:r>
              <a:rPr lang="fr" sz="2100" dirty="0">
                <a:sym typeface="Wingdings"/>
              </a:rPr>
              <a:t>et </a:t>
            </a:r>
            <a:r>
              <a:rPr lang="fr" sz="2100" dirty="0" smtClean="0">
                <a:sym typeface="Wingdings"/>
              </a:rPr>
              <a:t>imprimer </a:t>
            </a:r>
            <a:r>
              <a:rPr lang="fr" sz="2100" dirty="0">
                <a:sym typeface="Wingdings"/>
              </a:rPr>
              <a:t>une copie</a:t>
            </a:r>
          </a:p>
          <a:p>
            <a:pPr marL="390638" indent="-390638" rtl="0">
              <a:buFont typeface="+mj-lt"/>
              <a:buAutoNum type="arabicParenR"/>
            </a:pPr>
            <a:r>
              <a:rPr lang="fr" sz="2100" dirty="0">
                <a:sym typeface="Wingdings"/>
              </a:rPr>
              <a:t>Le superviseur </a:t>
            </a:r>
            <a:r>
              <a:rPr lang="fr" sz="2100" dirty="0" smtClean="0">
                <a:sym typeface="Wingdings"/>
              </a:rPr>
              <a:t>signe </a:t>
            </a:r>
            <a:r>
              <a:rPr lang="fr" sz="2100" dirty="0">
                <a:sym typeface="Wingdings"/>
              </a:rPr>
              <a:t>le rapport et </a:t>
            </a:r>
            <a:r>
              <a:rPr lang="fr" sz="2100" dirty="0" smtClean="0">
                <a:sym typeface="Wingdings"/>
              </a:rPr>
              <a:t>envoit </a:t>
            </a:r>
            <a:r>
              <a:rPr lang="fr" sz="2100" dirty="0">
                <a:sym typeface="Wingdings"/>
              </a:rPr>
              <a:t>une copie à Cepheid à : </a:t>
            </a:r>
            <a:r>
              <a:rPr lang="fr" sz="2100" dirty="0">
                <a:hlinkClick r:id="rId2"/>
              </a:rPr>
              <a:t>training@cepheidhbdc.com</a:t>
            </a:r>
            <a:r>
              <a:rPr lang="fr" sz="2100" dirty="0"/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 sz="3600" kern="1200" dirty="0">
                <a:cs typeface="Arial" charset="0"/>
              </a:rPr>
              <a:t>Rapport de qualification </a:t>
            </a:r>
            <a:r>
              <a:rPr lang="fr" sz="3600" dirty="0" smtClean="0">
                <a:cs typeface="Arial" charset="0"/>
              </a:rPr>
              <a:t>d</a:t>
            </a:r>
            <a:r>
              <a:rPr lang="fr" sz="3600" kern="1200" dirty="0" smtClean="0">
                <a:cs typeface="Arial" charset="0"/>
              </a:rPr>
              <a:t>'installation</a:t>
            </a:r>
            <a:endParaRPr lang="fr" sz="3600" kern="1200" dirty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86591" y="3783851"/>
            <a:ext cx="4284087" cy="24963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56287" y="3594445"/>
            <a:ext cx="4334699" cy="2875176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 rtlCol="0">
            <a:spAutoFit/>
          </a:bodyPr>
          <a:lstStyle/>
          <a:p>
            <a:pPr algn="ctr" rtl="0"/>
            <a:r>
              <a:rPr lang="fr" dirty="0"/>
              <a:t>REMARQUE IMPORTANTE :</a:t>
            </a:r>
          </a:p>
          <a:p>
            <a:pPr rtl="0"/>
            <a:r>
              <a:rPr lang="fr" dirty="0"/>
              <a:t>Le rapport de qualification </a:t>
            </a:r>
            <a:r>
              <a:rPr lang="fr" dirty="0" smtClean="0"/>
              <a:t>d'installation </a:t>
            </a:r>
            <a:r>
              <a:rPr lang="fr" dirty="0"/>
              <a:t>est requis pour la calibration et la garantie de la </a:t>
            </a:r>
            <a:r>
              <a:rPr lang="fr" dirty="0" smtClean="0"/>
              <a:t>machine: </a:t>
            </a:r>
            <a:r>
              <a:rPr lang="fr" dirty="0"/>
              <a:t>il doit être envoyé à Cepheid juste après l'installation.</a:t>
            </a:r>
          </a:p>
          <a:p>
            <a:pPr rtl="0"/>
            <a:r>
              <a:rPr lang="fr" dirty="0"/>
              <a:t>Au cas contraire, la </a:t>
            </a:r>
            <a:r>
              <a:rPr lang="fr" dirty="0" smtClean="0"/>
              <a:t>date de </a:t>
            </a:r>
            <a:r>
              <a:rPr lang="fr" dirty="0"/>
              <a:t>garantie </a:t>
            </a:r>
            <a:r>
              <a:rPr lang="fr" dirty="0" smtClean="0"/>
              <a:t>commence le </a:t>
            </a:r>
            <a:r>
              <a:rPr lang="fr" dirty="0"/>
              <a:t>jour </a:t>
            </a:r>
            <a:r>
              <a:rPr lang="fr" dirty="0" smtClean="0"/>
              <a:t>de l’expédition </a:t>
            </a:r>
            <a:r>
              <a:rPr lang="fr" dirty="0"/>
              <a:t>(voir le Module 10 pour plus de renseignements concernant la garantie et l'entretien).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4439703"/>
          </a:xfrm>
        </p:spPr>
        <p:txBody>
          <a:bodyPr rtlCol="0" anchor="ctr"/>
          <a:lstStyle/>
          <a:p>
            <a:pPr rtl="0">
              <a:buNone/>
            </a:pPr>
            <a:r>
              <a:rPr lang="fr" dirty="0" smtClean="0"/>
              <a:t>Afin de </a:t>
            </a:r>
            <a:r>
              <a:rPr lang="fr" dirty="0"/>
              <a:t>protéger le logiciel </a:t>
            </a:r>
            <a:r>
              <a:rPr lang="fr" dirty="0" smtClean="0"/>
              <a:t>GeneXpert, </a:t>
            </a:r>
            <a:r>
              <a:rPr lang="fr" dirty="0"/>
              <a:t>il est recommandé de :</a:t>
            </a:r>
          </a:p>
          <a:p>
            <a:pPr marL="585956" indent="-585956" rtl="0"/>
            <a:r>
              <a:rPr lang="fr" dirty="0"/>
              <a:t>Installer le logiciel antivirus fourni avec </a:t>
            </a:r>
            <a:r>
              <a:rPr lang="fr" dirty="0" smtClean="0"/>
              <a:t>l‘instrument </a:t>
            </a:r>
            <a:r>
              <a:rPr lang="fr" dirty="0"/>
              <a:t>(Norton</a:t>
            </a:r>
            <a:r>
              <a:rPr lang="fr" baseline="30000" dirty="0"/>
              <a:t>TM</a:t>
            </a:r>
            <a:r>
              <a:rPr lang="fr" dirty="0"/>
              <a:t>)</a:t>
            </a:r>
            <a:endParaRPr lang="nl-NL" dirty="0" smtClean="0">
              <a:solidFill>
                <a:srgbClr val="FF0000"/>
              </a:solidFill>
            </a:endParaRPr>
          </a:p>
          <a:p>
            <a:pPr marL="585956" indent="-585956" rtl="0"/>
            <a:r>
              <a:rPr lang="fr" dirty="0"/>
              <a:t>Ne pas connecter l’ordinateur à internet, sauf pour effectuer la calibration Xpert ou si vous êtes </a:t>
            </a:r>
            <a:r>
              <a:rPr lang="fr" dirty="0" smtClean="0"/>
              <a:t>connectés </a:t>
            </a:r>
            <a:r>
              <a:rPr lang="fr" dirty="0"/>
              <a:t>à un système de </a:t>
            </a:r>
            <a:r>
              <a:rPr lang="fr" dirty="0" smtClean="0"/>
              <a:t>surveillance de </a:t>
            </a:r>
            <a:r>
              <a:rPr lang="fr" dirty="0"/>
              <a:t>données à distance</a:t>
            </a:r>
            <a:endParaRPr lang="nl-NL" dirty="0" smtClean="0">
              <a:solidFill>
                <a:srgbClr val="FF0000"/>
              </a:solidFill>
            </a:endParaRPr>
          </a:p>
          <a:p>
            <a:pPr marL="585956" indent="-585956" rtl="0"/>
            <a:r>
              <a:rPr lang="fr" dirty="0"/>
              <a:t>N'utiliser pas une clé USB pour transférer des fichiers vers/de l'ordinateur. Utiliser un CD ou un disque dur </a:t>
            </a:r>
            <a:r>
              <a:rPr lang="fr" dirty="0" smtClean="0"/>
              <a:t>de recueil de </a:t>
            </a:r>
            <a:r>
              <a:rPr lang="fr" dirty="0"/>
              <a:t>données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 kern="1200" dirty="0">
                <a:cs typeface="Arial" charset="0"/>
              </a:rPr>
              <a:t>Protection contre les virus</a:t>
            </a:r>
          </a:p>
        </p:txBody>
      </p:sp>
    </p:spTree>
    <p:extLst>
      <p:ext uri="{BB962C8B-B14F-4D97-AF65-F5344CB8AC3E}">
        <p14:creationId xmlns:p14="http://schemas.microsoft.com/office/powerpoint/2010/main" val="18081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83" y="1611660"/>
            <a:ext cx="9619774" cy="4745327"/>
          </a:xfrm>
        </p:spPr>
        <p:txBody>
          <a:bodyPr rtlCol="0" anchor="ctr"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" sz="2000" dirty="0" smtClean="0">
                <a:cs typeface="+mn-cs"/>
              </a:rPr>
              <a:t>Lors de la livraison, vérifier si tous les produits sont présents dans l'emballage avant de procéder à installer l'équipement dans votre laboratoire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cs typeface="+mn-cs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" sz="2000" dirty="0" smtClean="0">
                <a:cs typeface="+mn-cs"/>
              </a:rPr>
              <a:t>Brancher GeneXpert à toutes ses composantes (ordinateur, écran, Onduleur, lecteur de codes-barres) et à internet (via le câble Ethernet)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" sz="2000" dirty="0" smtClean="0">
                <a:cs typeface="+mn-cs"/>
              </a:rPr>
              <a:t>Créer votre compte «Admin» (lors de la première installation) et ensuite vos comptes «Utilisateurs»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cs typeface="+mn-cs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" sz="2000" dirty="0" smtClean="0">
                <a:cs typeface="+mn-cs"/>
              </a:rPr>
              <a:t>Le fichier de définition des tests (ADF) permet à l'appareil de lancer le programme Xpert MTB/RIF: utilisez le «CD bleu » fourni pour importer le fichier ADF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cs typeface="+mn-cs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" sz="2000" dirty="0" smtClean="0">
                <a:cs typeface="+mn-cs"/>
              </a:rPr>
              <a:t>Le rapport de qualification d'installation est délivré à la fin de l'installation et doit être signé et envoyé à Cepheid (étape obligatoire pour la garantie de l'équipement GeneXpert)</a:t>
            </a:r>
            <a:endParaRPr lang="fr" sz="2000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 kern="1200" dirty="0">
                <a:latin typeface="+mj-lt"/>
                <a:cs typeface="Arial" charset="0"/>
              </a:rPr>
              <a:t>Sommaire</a:t>
            </a:r>
            <a:endParaRPr lang="en-US" kern="1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775" y="1755676"/>
            <a:ext cx="9619774" cy="4673319"/>
          </a:xfrm>
        </p:spPr>
        <p:txBody>
          <a:bodyPr rtlCol="0" anchor="ctr"/>
          <a:lstStyle/>
          <a:p>
            <a:pPr rtl="0"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fr" dirty="0" smtClean="0">
                <a:latin typeface="+mn-lt"/>
                <a:cs typeface="+mn-cs"/>
              </a:rPr>
              <a:t>Dresser la liste des principales composantes de l’isntrument et les principales caractéristiques du </a:t>
            </a:r>
            <a:r>
              <a:rPr lang="fr" dirty="0">
                <a:latin typeface="+mn-lt"/>
                <a:cs typeface="+mn-cs"/>
              </a:rPr>
              <a:t>choix </a:t>
            </a:r>
            <a:r>
              <a:rPr lang="fr" dirty="0" smtClean="0">
                <a:latin typeface="+mn-lt"/>
                <a:cs typeface="+mn-cs"/>
              </a:rPr>
              <a:t>d'espace physique pour l'installation</a:t>
            </a:r>
            <a:endParaRPr lang="en-US" dirty="0">
              <a:latin typeface="+mn-lt"/>
              <a:cs typeface="+mn-cs"/>
            </a:endParaRPr>
          </a:p>
          <a:p>
            <a:pPr rtl="0"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fr" dirty="0" smtClean="0">
                <a:latin typeface="+mn-lt"/>
                <a:cs typeface="+mn-cs"/>
              </a:rPr>
              <a:t>Indiquer la liste de touts les mesures nécessaires pour connecter </a:t>
            </a:r>
            <a:r>
              <a:rPr lang="fr" dirty="0">
                <a:latin typeface="+mn-lt"/>
                <a:cs typeface="+mn-cs"/>
              </a:rPr>
              <a:t>l'équipement, installer le logiciel et créer les comptes et les rapports</a:t>
            </a:r>
          </a:p>
          <a:p>
            <a:pPr rtl="0"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fr" dirty="0">
                <a:latin typeface="+mn-lt"/>
                <a:cs typeface="+mn-cs"/>
              </a:rPr>
              <a:t>Pourquoi est-il essentiel d'importer un fichier de définition de test (ADF) et d'envoyer le rapport de qualification de l'installation à </a:t>
            </a:r>
            <a:r>
              <a:rPr lang="fr" dirty="0" smtClean="0">
                <a:latin typeface="+mn-lt"/>
                <a:cs typeface="+mn-cs"/>
              </a:rPr>
              <a:t>Cepheid?</a:t>
            </a:r>
            <a:endParaRPr lang="fr" dirty="0">
              <a:latin typeface="+mn-lt"/>
              <a:cs typeface="+mn-cs"/>
            </a:endParaRPr>
          </a:p>
          <a:p>
            <a:pPr rtl="0"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fr" dirty="0">
                <a:latin typeface="+mn-lt"/>
                <a:cs typeface="+mn-cs"/>
              </a:rPr>
              <a:t>Que devez-vous faire pour protéger le logiciel </a:t>
            </a:r>
            <a:r>
              <a:rPr lang="fr" dirty="0" smtClean="0">
                <a:latin typeface="+mn-lt"/>
                <a:cs typeface="+mn-cs"/>
              </a:rPr>
              <a:t>Xpert </a:t>
            </a:r>
            <a:r>
              <a:rPr lang="fr" dirty="0">
                <a:latin typeface="+mn-lt"/>
                <a:cs typeface="+mn-cs"/>
              </a:rPr>
              <a:t>MTB/RIF </a:t>
            </a:r>
            <a:r>
              <a:rPr lang="fr" dirty="0" smtClean="0">
                <a:latin typeface="+mn-lt"/>
                <a:cs typeface="+mn-cs"/>
              </a:rPr>
              <a:t>d’une mauvaise utilisation ou d’un virus </a:t>
            </a:r>
            <a:r>
              <a:rPr lang="fr" dirty="0">
                <a:latin typeface="+mn-lt"/>
                <a:cs typeface="+mn-cs"/>
              </a:rPr>
              <a:t>?</a:t>
            </a:r>
            <a:endParaRPr lang="en-US" dirty="0">
              <a:latin typeface="+mn-lt"/>
              <a:cs typeface="+mn-cs"/>
            </a:endParaRPr>
          </a:p>
          <a:p>
            <a:pPr rtl="0">
              <a:buNone/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" kern="1200" dirty="0">
                <a:cs typeface="Arial" charset="0"/>
              </a:rPr>
              <a:t>Évaluation</a:t>
            </a:r>
            <a:endParaRPr lang="en-US" kern="1200" dirty="0">
              <a:cs typeface="Arial" charset="0"/>
            </a:endParaRPr>
          </a:p>
        </p:txBody>
      </p:sp>
      <p:sp>
        <p:nvSpPr>
          <p:cNvPr id="5" name="AutoShape 5">
            <a:hlinkClick r:id="" action="ppaction://noaction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4120183" y="575436"/>
            <a:ext cx="685495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1" rIns="91321" bIns="45661" rtlCol="0" anchor="ctr"/>
          <a:lstStyle/>
          <a:p>
            <a:pPr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4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823154"/>
            <a:ext cx="10044656" cy="336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sz="2000" b="1" dirty="0" err="1" smtClean="0">
                <a:latin typeface="+mn-lt"/>
                <a:ea typeface="+mn-ea"/>
                <a:cs typeface="Calibri" panose="020F0502020204030204" pitchFamily="34" charset="0"/>
              </a:rPr>
              <a:t>Remerciements</a:t>
            </a:r>
            <a:endParaRPr lang="en-US" sz="2000" b="1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Le module de formation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MTB/RIF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a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été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développé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par un consortium de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partenaires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de GLI, y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compris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FIND, KNCV, US CDC,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USAID, TB CARE I et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l’OMS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, avec un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financement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de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l’USAID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Les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modules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sont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basés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sur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du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materiels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développés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à </a:t>
            </a:r>
            <a:r>
              <a:rPr lang="en-US" dirty="0" err="1" smtClean="0">
                <a:latin typeface="+mn-lt"/>
                <a:ea typeface="+mn-ea"/>
                <a:cs typeface="Calibri" panose="020F0502020204030204" pitchFamily="34" charset="0"/>
              </a:rPr>
              <a:t>l’origine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 par FIND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, KNCV 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et </a:t>
            </a:r>
            <a:r>
              <a:rPr lang="en-US" dirty="0">
                <a:latin typeface="+mn-lt"/>
                <a:ea typeface="+mn-ea"/>
                <a:cs typeface="Calibri" panose="020F0502020204030204" pitchFamily="34" charset="0"/>
              </a:rPr>
              <a:t>Cepheid</a:t>
            </a:r>
            <a:r>
              <a:rPr lang="en-US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+mn-lt"/>
              </a:rPr>
              <a:t>La traduction de ces documents a été rendue possible par la Fondation pour de nouveaux diagnostics </a:t>
            </a:r>
            <a:r>
              <a:rPr lang="fr-FR" dirty="0" smtClean="0">
                <a:latin typeface="+mn-lt"/>
              </a:rPr>
              <a:t>innovants (FIND), </a:t>
            </a:r>
            <a:r>
              <a:rPr lang="fr-FR" dirty="0">
                <a:latin typeface="+mn-lt"/>
              </a:rPr>
              <a:t>avec le soutien financier du Plan d'urgence du Président pour la lutte contre le sida (PEPFAR)</a:t>
            </a:r>
            <a:r>
              <a:rPr lang="en-GB" dirty="0" smtClean="0">
                <a:latin typeface="+mn-lt"/>
              </a:rPr>
              <a:t> à travers CDC </a:t>
            </a:r>
            <a:r>
              <a:rPr lang="fr-FR" dirty="0">
                <a:latin typeface="+mn-lt"/>
              </a:rPr>
              <a:t>aux termes </a:t>
            </a:r>
            <a:r>
              <a:rPr lang="fr-FR" dirty="0" smtClean="0">
                <a:latin typeface="+mn-lt"/>
              </a:rPr>
              <a:t>d’accord </a:t>
            </a:r>
            <a:r>
              <a:rPr lang="fr-FR" dirty="0">
                <a:latin typeface="+mn-lt"/>
              </a:rPr>
              <a:t>de coopération </a:t>
            </a:r>
            <a:r>
              <a:rPr lang="fr-FR" dirty="0" smtClean="0">
                <a:latin typeface="+mn-lt"/>
              </a:rPr>
              <a:t>numéro </a:t>
            </a:r>
            <a:r>
              <a:rPr lang="en-GB" dirty="0" smtClean="0">
                <a:latin typeface="+mn-lt"/>
              </a:rPr>
              <a:t> </a:t>
            </a:r>
            <a:r>
              <a:rPr lang="en-GB" dirty="0">
                <a:latin typeface="+mn-lt"/>
              </a:rPr>
              <a:t>U2GPS002746.</a:t>
            </a:r>
            <a:endParaRPr lang="en-US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28" y="30528"/>
            <a:ext cx="1871850" cy="13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931" y="4623989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68" y="4496879"/>
            <a:ext cx="1536957" cy="7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563" y="4302465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24934" y="4530583"/>
            <a:ext cx="2090081" cy="7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723" y="4466446"/>
            <a:ext cx="1820587" cy="8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696" y="4275956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95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rtlCol="0">
            <a:normAutofit/>
          </a:bodyPr>
          <a:lstStyle/>
          <a:p>
            <a:pPr marL="0" indent="0" defTabSz="1041265" rtl="0">
              <a:spcBef>
                <a:spcPts val="599"/>
              </a:spcBef>
              <a:spcAft>
                <a:spcPts val="599"/>
              </a:spcAft>
              <a:buNone/>
            </a:pPr>
            <a:r>
              <a:rPr lang="fr" dirty="0"/>
              <a:t>À la fin de ce module, vous serez en mesure de :</a:t>
            </a:r>
            <a:endParaRPr lang="en-US" dirty="0" smtClean="0">
              <a:cs typeface="+mn-cs"/>
            </a:endParaRPr>
          </a:p>
          <a:p>
            <a:pPr marL="389879" indent="-389879" defTabSz="1041265" rtl="0">
              <a:spcBef>
                <a:spcPts val="599"/>
              </a:spcBef>
              <a:spcAft>
                <a:spcPts val="599"/>
              </a:spcAft>
            </a:pPr>
            <a:r>
              <a:rPr lang="fr" dirty="0">
                <a:cs typeface="+mn-cs"/>
              </a:rPr>
              <a:t>Vous familiariser avec les éléments du système GeneXpert et </a:t>
            </a:r>
            <a:r>
              <a:rPr lang="fr" dirty="0" smtClean="0">
                <a:cs typeface="+mn-cs"/>
              </a:rPr>
              <a:t>la </a:t>
            </a:r>
            <a:r>
              <a:rPr lang="fr" dirty="0">
                <a:cs typeface="+mn-cs"/>
              </a:rPr>
              <a:t>façon de l'installer en laboratoire</a:t>
            </a:r>
          </a:p>
          <a:p>
            <a:pPr marL="389879" indent="-389879" defTabSz="1041265" rtl="0">
              <a:spcBef>
                <a:spcPts val="599"/>
              </a:spcBef>
              <a:spcAft>
                <a:spcPts val="599"/>
              </a:spcAft>
            </a:pPr>
            <a:r>
              <a:rPr lang="fr" dirty="0">
                <a:cs typeface="+mn-cs"/>
              </a:rPr>
              <a:t>Apprendre à utiliser le logiciel, créer des comptes </a:t>
            </a:r>
            <a:r>
              <a:rPr lang="fr" dirty="0" smtClean="0">
                <a:cs typeface="+mn-cs"/>
              </a:rPr>
              <a:t>d’administrateur </a:t>
            </a:r>
            <a:r>
              <a:rPr lang="fr" dirty="0">
                <a:cs typeface="+mn-cs"/>
              </a:rPr>
              <a:t>et </a:t>
            </a:r>
            <a:r>
              <a:rPr lang="fr" dirty="0" smtClean="0">
                <a:cs typeface="+mn-cs"/>
              </a:rPr>
              <a:t>d’utilisateur </a:t>
            </a:r>
            <a:r>
              <a:rPr lang="fr" dirty="0">
                <a:cs typeface="+mn-cs"/>
              </a:rPr>
              <a:t>et importer un fichier de définition de test</a:t>
            </a:r>
          </a:p>
          <a:p>
            <a:pPr marL="389879" indent="-389879" defTabSz="1041265" rtl="0">
              <a:spcBef>
                <a:spcPts val="599"/>
              </a:spcBef>
              <a:spcAft>
                <a:spcPts val="599"/>
              </a:spcAft>
            </a:pPr>
            <a:r>
              <a:rPr lang="fr" dirty="0">
                <a:cs typeface="+mn-cs"/>
              </a:rPr>
              <a:t>Comprendre l'importance du rapport de qualification </a:t>
            </a:r>
            <a:r>
              <a:rPr lang="fr" dirty="0" smtClean="0">
                <a:cs typeface="+mn-cs"/>
              </a:rPr>
              <a:t>d’installation</a:t>
            </a:r>
            <a:endParaRPr lang="en-GB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 kern="1200">
                <a:ea typeface="+mn-ea"/>
                <a:cs typeface="Arial" charset="0"/>
              </a:rPr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83004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94" y="1472793"/>
            <a:ext cx="6156757" cy="445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40462" y="1629252"/>
            <a:ext cx="3513743" cy="4439703"/>
          </a:xfrm>
        </p:spPr>
        <p:txBody>
          <a:bodyPr rtlCol="0"/>
          <a:lstStyle/>
          <a:p>
            <a:pPr rtl="0"/>
            <a:r>
              <a:rPr lang="fr" sz="2200" dirty="0" smtClean="0"/>
              <a:t>Déballer </a:t>
            </a:r>
            <a:r>
              <a:rPr lang="fr" sz="2200" dirty="0"/>
              <a:t>le système et </a:t>
            </a:r>
            <a:r>
              <a:rPr lang="fr" sz="2200" dirty="0" smtClean="0"/>
              <a:t>s’assurer </a:t>
            </a:r>
            <a:r>
              <a:rPr lang="fr" sz="2200" dirty="0"/>
              <a:t>que tous les éléments sont compris</a:t>
            </a:r>
          </a:p>
          <a:p>
            <a:pPr rtl="0"/>
            <a:endParaRPr lang="en-US" sz="2200" dirty="0"/>
          </a:p>
          <a:p>
            <a:pPr rtl="0"/>
            <a:r>
              <a:rPr lang="fr" sz="2200" dirty="0" smtClean="0"/>
              <a:t>Conserver </a:t>
            </a:r>
            <a:r>
              <a:rPr lang="fr" sz="2200" dirty="0"/>
              <a:t>l'emballage et tous les documents fournis pour le future ré-emballage / transport</a:t>
            </a:r>
          </a:p>
          <a:p>
            <a:pPr rtl="0"/>
            <a:endParaRPr lang="fr-FR" sz="2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 kern="1200" dirty="0">
                <a:ea typeface="+mn-ea"/>
                <a:cs typeface="Arial" charset="0"/>
              </a:rPr>
              <a:t>Contenu de l'emballage </a:t>
            </a:r>
            <a:r>
              <a:rPr lang="fr" kern="1200" dirty="0" smtClean="0">
                <a:ea typeface="+mn-ea"/>
                <a:cs typeface="Arial" charset="0"/>
              </a:rPr>
              <a:t>d'équipement</a:t>
            </a:r>
            <a:endParaRPr lang="en-US" sz="3200" b="0" dirty="0">
              <a:solidFill>
                <a:srgbClr val="FF0000"/>
              </a:solidFill>
              <a:ea typeface="+mn-ea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643951" y="4966892"/>
            <a:ext cx="898234" cy="766415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610726" y="3774985"/>
            <a:ext cx="632038" cy="215606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320441" y="4966891"/>
            <a:ext cx="278478" cy="1066038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50144" y="4089567"/>
            <a:ext cx="678430" cy="1841481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4953" y="6057618"/>
            <a:ext cx="1979437" cy="381441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/>
              <a:t>Ordinateur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98009" y="6057618"/>
            <a:ext cx="2915322" cy="381441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/>
              <a:t>Ecran, clavier, souris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0678" y="5988831"/>
            <a:ext cx="1450310" cy="381441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/>
              <a:t>GeneXpert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2868" y="5726997"/>
            <a:ext cx="1979437" cy="381441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pPr rtl="0"/>
            <a:r>
              <a:rPr lang="fr"/>
              <a:t>Un lecteur de code-barres</a:t>
            </a:r>
          </a:p>
        </p:txBody>
      </p:sp>
    </p:spTree>
    <p:extLst>
      <p:ext uri="{BB962C8B-B14F-4D97-AF65-F5344CB8AC3E}">
        <p14:creationId xmlns:p14="http://schemas.microsoft.com/office/powerpoint/2010/main" val="153288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6408" y="1629252"/>
            <a:ext cx="4017798" cy="5311000"/>
          </a:xfrm>
        </p:spPr>
        <p:txBody>
          <a:bodyPr rtlCol="0"/>
          <a:lstStyle/>
          <a:p>
            <a:pPr rtl="0"/>
            <a:r>
              <a:rPr lang="fr" sz="1500" dirty="0" smtClean="0"/>
              <a:t>Placer </a:t>
            </a:r>
            <a:r>
              <a:rPr lang="fr" sz="1500" dirty="0"/>
              <a:t>le GeneXpert sur une surface dure et uniforme</a:t>
            </a:r>
          </a:p>
          <a:p>
            <a:pPr rtl="0"/>
            <a:r>
              <a:rPr lang="fr" sz="1500" dirty="0" smtClean="0"/>
              <a:t>Laisser </a:t>
            </a:r>
            <a:r>
              <a:rPr lang="fr" sz="1500" dirty="0"/>
              <a:t>au moins 10 cm d'espace libre de chaque côté de l'équipement GeneXpert</a:t>
            </a:r>
            <a:endParaRPr lang="en-US" sz="1500" dirty="0"/>
          </a:p>
          <a:p>
            <a:pPr rtl="0"/>
            <a:r>
              <a:rPr lang="fr" sz="1500" dirty="0"/>
              <a:t>Ne </a:t>
            </a:r>
            <a:r>
              <a:rPr lang="fr" sz="1500" dirty="0" smtClean="0"/>
              <a:t>bloquer </a:t>
            </a:r>
            <a:r>
              <a:rPr lang="fr" sz="1500" dirty="0"/>
              <a:t>pas le ventilateur du côté bas ou l'entrée d'air du côté arrière supérieur</a:t>
            </a:r>
          </a:p>
          <a:p>
            <a:pPr rtl="0"/>
            <a:r>
              <a:rPr lang="fr" sz="1500" dirty="0" smtClean="0"/>
              <a:t>N'exposer </a:t>
            </a:r>
            <a:r>
              <a:rPr lang="fr" sz="1500" dirty="0"/>
              <a:t>pas le GeneXpert directement à la lumière du soleil (p.ex. devant une fenêtre)</a:t>
            </a:r>
          </a:p>
          <a:p>
            <a:pPr rtl="0"/>
            <a:r>
              <a:rPr lang="fr" sz="1500" dirty="0"/>
              <a:t>Ne </a:t>
            </a:r>
            <a:r>
              <a:rPr lang="fr" sz="1500" dirty="0" smtClean="0"/>
              <a:t>placer </a:t>
            </a:r>
            <a:r>
              <a:rPr lang="fr" sz="1500" dirty="0"/>
              <a:t>pas le GeneXpert directement sous l'appareil de climatisation</a:t>
            </a:r>
          </a:p>
          <a:p>
            <a:pPr rtl="0"/>
            <a:r>
              <a:rPr lang="fr" sz="1500" dirty="0"/>
              <a:t>La température ambiante de la pièce doit être de 15 à 30°C</a:t>
            </a:r>
          </a:p>
          <a:p>
            <a:r>
              <a:rPr lang="en-GB" sz="1500" dirty="0" smtClean="0"/>
              <a:t>S</a:t>
            </a:r>
            <a:r>
              <a:rPr lang="fr" sz="1500" dirty="0" smtClean="0"/>
              <a:t>’a</a:t>
            </a:r>
            <a:r>
              <a:rPr lang="fr-FR" sz="1600" dirty="0" smtClean="0"/>
              <a:t>assurer </a:t>
            </a:r>
            <a:r>
              <a:rPr lang="fr-FR" sz="1600" dirty="0"/>
              <a:t>que la connexion du cordon d'alimentation et l'interrupteur d'alimentation (à l'arrière) sont facilement </a:t>
            </a:r>
            <a:r>
              <a:rPr lang="fr-FR" sz="1600" dirty="0" smtClean="0"/>
              <a:t>accessibles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fr" sz="3400" kern="1200" dirty="0">
                <a:ea typeface="+mn-ea"/>
                <a:cs typeface="Arial" charset="0"/>
              </a:rPr>
              <a:t>Installation </a:t>
            </a:r>
            <a:r>
              <a:rPr lang="fr" sz="3400" kern="1200" dirty="0" smtClean="0">
                <a:ea typeface="+mn-ea"/>
                <a:cs typeface="Arial" charset="0"/>
              </a:rPr>
              <a:t>d'équipement </a:t>
            </a:r>
            <a:r>
              <a:rPr lang="fr" sz="3400" kern="1200" dirty="0">
                <a:ea typeface="+mn-ea"/>
                <a:cs typeface="Arial" charset="0"/>
              </a:rPr>
              <a:t>GeneXpert : Choix de l'espace</a:t>
            </a:r>
            <a:endParaRPr lang="en-US" sz="3400" kern="1200" dirty="0">
              <a:ea typeface="+mn-ea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13" y="1969920"/>
            <a:ext cx="6317995" cy="363081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10800000">
            <a:off x="324914" y="4252495"/>
            <a:ext cx="532924" cy="11941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1898814" y="4264436"/>
            <a:ext cx="532924" cy="11941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228739" y="3595265"/>
            <a:ext cx="405998" cy="380159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9793" y="5716116"/>
            <a:ext cx="3457378" cy="305242"/>
          </a:xfrm>
          <a:prstGeom prst="rect">
            <a:avLst/>
          </a:prstGeom>
          <a:noFill/>
        </p:spPr>
        <p:txBody>
          <a:bodyPr wrap="none" lIns="104170" tIns="52085" rIns="104170" bIns="52085" rtlCol="0">
            <a:spAutoFit/>
          </a:bodyPr>
          <a:lstStyle/>
          <a:p>
            <a:pPr rtl="0"/>
            <a:r>
              <a:rPr lang="fr" sz="1300" i="1"/>
              <a:t>Photo : Manuel de l'utilisateur GeneXpert, Cepheid</a:t>
            </a:r>
          </a:p>
        </p:txBody>
      </p:sp>
    </p:spTree>
    <p:extLst>
      <p:ext uri="{BB962C8B-B14F-4D97-AF65-F5344CB8AC3E}">
        <p14:creationId xmlns:p14="http://schemas.microsoft.com/office/powerpoint/2010/main" val="2533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t="8749"/>
          <a:stretch/>
        </p:blipFill>
        <p:spPr>
          <a:xfrm>
            <a:off x="650995" y="1512513"/>
            <a:ext cx="5518147" cy="3158967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848374" y="1629252"/>
            <a:ext cx="4305831" cy="4832327"/>
          </a:xfrm>
        </p:spPr>
        <p:txBody>
          <a:bodyPr rtlCol="0"/>
          <a:lstStyle/>
          <a:p>
            <a:pPr rtl="0"/>
            <a:r>
              <a:rPr lang="fr" sz="2000" dirty="0" smtClean="0"/>
              <a:t>Brancher </a:t>
            </a:r>
            <a:r>
              <a:rPr lang="fr" sz="2000" dirty="0"/>
              <a:t>le câble Ethernet fourni au port </a:t>
            </a:r>
            <a:r>
              <a:rPr lang="fr" sz="2000" dirty="0" smtClean="0"/>
              <a:t>réseau </a:t>
            </a:r>
            <a:r>
              <a:rPr lang="fr" sz="2000" dirty="0"/>
              <a:t>à l'arrière de l'ordinateur</a:t>
            </a:r>
          </a:p>
          <a:p>
            <a:pPr rtl="0"/>
            <a:endParaRPr lang="en-US" sz="2000" dirty="0"/>
          </a:p>
          <a:p>
            <a:pPr rtl="0"/>
            <a:r>
              <a:rPr lang="fr" sz="2000" dirty="0" smtClean="0"/>
              <a:t>Brancher </a:t>
            </a:r>
            <a:r>
              <a:rPr lang="fr" sz="2000" dirty="0"/>
              <a:t>l'autre extrémité du câble Ethernet au port réseau sur la partie inférieure du panneau de l'équipement GeneXpert</a:t>
            </a:r>
          </a:p>
          <a:p>
            <a:pPr rtl="0"/>
            <a:endParaRPr lang="en-US" sz="2000" dirty="0"/>
          </a:p>
          <a:p>
            <a:pPr rtl="0"/>
            <a:r>
              <a:rPr lang="fr" sz="2000" dirty="0" smtClean="0"/>
              <a:t>REMARQUE </a:t>
            </a:r>
            <a:r>
              <a:rPr lang="fr" sz="2000" dirty="0"/>
              <a:t>: Le câble Ethernet est unidirectionnel. S'il ne détecte pas l'équipement GeneXpert, </a:t>
            </a:r>
            <a:r>
              <a:rPr lang="fr" sz="2000" dirty="0" smtClean="0"/>
              <a:t>changer </a:t>
            </a:r>
            <a:r>
              <a:rPr lang="fr" sz="2000" dirty="0"/>
              <a:t>les ports du câble</a:t>
            </a:r>
          </a:p>
          <a:p>
            <a:pPr rtl="0"/>
            <a:endParaRPr lang="en-US" sz="2000" dirty="0"/>
          </a:p>
          <a:p>
            <a:pPr rtl="0"/>
            <a:endParaRPr lang="fr-FR" sz="20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 kern="1200" dirty="0">
                <a:ea typeface="+mn-ea"/>
                <a:cs typeface="Arial" charset="0"/>
              </a:rPr>
              <a:t>Installation </a:t>
            </a:r>
            <a:r>
              <a:rPr lang="fr" kern="1200" dirty="0" smtClean="0">
                <a:ea typeface="+mn-ea"/>
                <a:cs typeface="Arial" charset="0"/>
              </a:rPr>
              <a:t>d'équipement </a:t>
            </a:r>
            <a:r>
              <a:rPr lang="fr" kern="1200" dirty="0">
                <a:ea typeface="+mn-ea"/>
                <a:cs typeface="Arial" charset="0"/>
              </a:rPr>
              <a:t>GeneXpert : Connexion</a:t>
            </a:r>
            <a:endParaRPr lang="en-US" kern="1200" dirty="0">
              <a:ea typeface="+mn-ea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97130" y="3472142"/>
            <a:ext cx="532625" cy="1690632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zalloccod\AppData\Local\Microsoft\Windows\Temporary Internet Files\Content.Outlook\6AUENU1H\SNC007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084" y="4974025"/>
            <a:ext cx="2669117" cy="14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3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629252"/>
            <a:ext cx="4233823" cy="4439703"/>
          </a:xfrm>
        </p:spPr>
        <p:txBody>
          <a:bodyPr rtlCol="0"/>
          <a:lstStyle/>
          <a:p>
            <a:pPr rtl="0"/>
            <a:r>
              <a:rPr lang="fr" sz="1800" dirty="0"/>
              <a:t>Connecter le câble d'alimentation fourni avec l'équipement, à l'ordinateur et à l’écran puis </a:t>
            </a:r>
            <a:r>
              <a:rPr lang="fr" sz="1800" dirty="0" smtClean="0"/>
              <a:t>brancher </a:t>
            </a:r>
            <a:r>
              <a:rPr lang="fr" sz="1800" dirty="0"/>
              <a:t>les cordons d'alimentation à la source d'alimentation sans interruption </a:t>
            </a:r>
            <a:r>
              <a:rPr lang="fr" sz="1800" dirty="0" smtClean="0"/>
              <a:t>(UPS).</a:t>
            </a:r>
            <a:endParaRPr lang="fr" sz="1800" dirty="0"/>
          </a:p>
          <a:p>
            <a:pPr rtl="0"/>
            <a:endParaRPr lang="en-US" sz="1800" dirty="0"/>
          </a:p>
          <a:p>
            <a:pPr rtl="0"/>
            <a:r>
              <a:rPr lang="fr" sz="1800" dirty="0" smtClean="0"/>
              <a:t>Relier </a:t>
            </a:r>
            <a:r>
              <a:rPr lang="fr" sz="1800" dirty="0"/>
              <a:t>le lecteur de codes à barres et la souris aux ports USB de l'ordinateur. </a:t>
            </a:r>
          </a:p>
          <a:p>
            <a:pPr rtl="0"/>
            <a:endParaRPr lang="en-US" sz="1800" dirty="0"/>
          </a:p>
          <a:p>
            <a:pPr rtl="0"/>
            <a:r>
              <a:rPr lang="fr" sz="1800" dirty="0" smtClean="0"/>
              <a:t>Mettre </a:t>
            </a:r>
            <a:r>
              <a:rPr lang="fr" sz="1800" dirty="0"/>
              <a:t>l'équipement en marche : une lumière bleue s'allume sur le devant de l'équipement.</a:t>
            </a:r>
          </a:p>
          <a:p>
            <a:pPr rtl="0"/>
            <a:endParaRPr lang="fr-FR" sz="1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4431" y="302102"/>
            <a:ext cx="9778439" cy="1014325"/>
          </a:xfrm>
        </p:spPr>
        <p:txBody>
          <a:bodyPr rtlCol="0">
            <a:noAutofit/>
          </a:bodyPr>
          <a:lstStyle/>
          <a:p>
            <a:pPr rtl="0"/>
            <a:r>
              <a:rPr lang="fr" sz="3300" kern="1200" dirty="0">
                <a:ea typeface="+mn-ea"/>
                <a:cs typeface="Arial" charset="0"/>
              </a:rPr>
              <a:t>Installation du lecteur de code-barres, de la souris, de </a:t>
            </a:r>
            <a:r>
              <a:rPr lang="fr" sz="3300" kern="1200" dirty="0" smtClean="0">
                <a:ea typeface="+mn-ea"/>
                <a:cs typeface="Arial" charset="0"/>
              </a:rPr>
              <a:t>l‘ondulateur </a:t>
            </a:r>
            <a:r>
              <a:rPr lang="fr" sz="3300" kern="1200" dirty="0">
                <a:ea typeface="+mn-ea"/>
                <a:cs typeface="Arial" charset="0"/>
              </a:rPr>
              <a:t>: connexions</a:t>
            </a:r>
            <a:endParaRPr lang="en-US" sz="3300" kern="1200" dirty="0">
              <a:ea typeface="+mn-ea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79" y="1421199"/>
            <a:ext cx="4915638" cy="4726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945" y="1479802"/>
            <a:ext cx="590287" cy="64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404576" y="1193091"/>
            <a:ext cx="3243648" cy="706250"/>
            <a:chOff x="4722298" y="-2470"/>
            <a:chExt cx="4858772" cy="462874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219709" y="45493"/>
              <a:ext cx="4098806" cy="3775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0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2" name="Picture 4" descr="MCj02390130000[1]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2298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261614" y="-2470"/>
              <a:ext cx="4319456" cy="462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>
                <a:defRPr/>
              </a:pPr>
              <a:r>
                <a:rPr lang="fr" sz="2000" i="1" dirty="0"/>
                <a:t>Version de l'ordinateur de bureau est montrée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49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629252"/>
            <a:ext cx="3513743" cy="4439703"/>
          </a:xfrm>
        </p:spPr>
        <p:txBody>
          <a:bodyPr rtlCol="0"/>
          <a:lstStyle/>
          <a:p>
            <a:pPr rtl="0"/>
            <a:r>
              <a:rPr lang="fr" sz="1600" dirty="0"/>
              <a:t>Connecter le câble d'alimentation fourni avec l'équipement, à l'ordinateur et à l’écran puis branchez les cordons d'alimentation à la source d'alimentation sans interruption </a:t>
            </a:r>
            <a:r>
              <a:rPr lang="fr" sz="1600" dirty="0" smtClean="0"/>
              <a:t>(UPS).</a:t>
            </a:r>
            <a:endParaRPr lang="fr" sz="1600" dirty="0"/>
          </a:p>
          <a:p>
            <a:pPr rtl="0"/>
            <a:endParaRPr lang="en-US" sz="1600" dirty="0"/>
          </a:p>
          <a:p>
            <a:pPr rtl="0"/>
            <a:r>
              <a:rPr lang="fr" sz="1600" dirty="0" smtClean="0"/>
              <a:t>Relier </a:t>
            </a:r>
            <a:r>
              <a:rPr lang="fr" sz="1600" dirty="0"/>
              <a:t>le lecteur de codes à barres et la souris aux ports USB de l'ordinateur. </a:t>
            </a:r>
          </a:p>
          <a:p>
            <a:pPr rtl="0"/>
            <a:endParaRPr lang="en-US" sz="1600" dirty="0"/>
          </a:p>
          <a:p>
            <a:pPr rtl="0"/>
            <a:r>
              <a:rPr lang="fr" sz="1600" dirty="0" smtClean="0"/>
              <a:t>Mettre </a:t>
            </a:r>
            <a:r>
              <a:rPr lang="fr" sz="1600" dirty="0"/>
              <a:t>l'équipement en </a:t>
            </a:r>
            <a:r>
              <a:rPr lang="fr" sz="1600" dirty="0" smtClean="0"/>
              <a:t>marche: </a:t>
            </a:r>
            <a:r>
              <a:rPr lang="fr" sz="1600" dirty="0"/>
              <a:t>une lumière bleue s'allume sur le devant de l'équipement.</a:t>
            </a:r>
          </a:p>
          <a:p>
            <a:pPr rtl="0"/>
            <a:endParaRPr lang="fr-FR" sz="16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fr" sz="3300" kern="1200">
                <a:ea typeface="+mn-ea"/>
                <a:cs typeface="Arial" charset="0"/>
              </a:rPr>
              <a:t>Installation du lecteur de code-barres, de la souris, de l'ASI : connexions</a:t>
            </a:r>
            <a:endParaRPr lang="en-US" sz="3300" kern="1200" dirty="0">
              <a:ea typeface="+mn-ea"/>
              <a:cs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928495" y="890407"/>
            <a:ext cx="3240359" cy="721253"/>
            <a:chOff x="4548857" y="-2470"/>
            <a:chExt cx="5458743" cy="472707"/>
          </a:xfrm>
        </p:grpSpPr>
        <p:sp>
          <p:nvSpPr>
            <p:cNvPr id="11" name="Rectangle 10"/>
            <p:cNvSpPr/>
            <p:nvPr/>
          </p:nvSpPr>
          <p:spPr bwMode="auto">
            <a:xfrm>
              <a:off x="4762500" y="45493"/>
              <a:ext cx="5245100" cy="4247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0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2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857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155384" y="-2470"/>
              <a:ext cx="4730912" cy="462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>
                <a:defRPr/>
              </a:pPr>
              <a:r>
                <a:rPr lang="fr" sz="2000" i="1" dirty="0"/>
                <a:t>Version de l’ordinateur portable est montrée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3" y="1804237"/>
            <a:ext cx="5912863" cy="4199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337" y="1950111"/>
            <a:ext cx="714057" cy="64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2" y="1804236"/>
            <a:ext cx="1335637" cy="118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6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629252"/>
            <a:ext cx="6466071" cy="4439703"/>
          </a:xfrm>
        </p:spPr>
        <p:txBody>
          <a:bodyPr rtlCol="0">
            <a:noAutofit/>
          </a:bodyPr>
          <a:lstStyle/>
          <a:p>
            <a:pPr marL="390638" indent="-390638" rtl="0">
              <a:buFont typeface="+mj-lt"/>
              <a:buAutoNum type="arabicPeriod"/>
            </a:pPr>
            <a:r>
              <a:rPr lang="fr" sz="2000" b="1" dirty="0" smtClean="0"/>
              <a:t>Mettre </a:t>
            </a:r>
            <a:r>
              <a:rPr lang="fr" sz="2000" b="1" dirty="0"/>
              <a:t>en marche le GeneXpert : une petite lumière bleue s'affiche sur le panneau avant</a:t>
            </a:r>
          </a:p>
          <a:p>
            <a:pPr marL="390638" indent="-390638" rtl="0">
              <a:buFont typeface="+mj-lt"/>
              <a:buAutoNum type="arabicPeriod"/>
            </a:pPr>
            <a:r>
              <a:rPr lang="fr" sz="2000" b="1" dirty="0" smtClean="0"/>
              <a:t>Allumer </a:t>
            </a:r>
            <a:r>
              <a:rPr lang="fr" sz="2000" b="1" dirty="0"/>
              <a:t>l'ordinateur</a:t>
            </a:r>
          </a:p>
          <a:p>
            <a:pPr marL="390638" indent="-390638" rtl="0">
              <a:buFont typeface="+mj-lt"/>
              <a:buAutoNum type="arabicPeriod"/>
            </a:pPr>
            <a:r>
              <a:rPr lang="fr" sz="2000" b="1" dirty="0" smtClean="0"/>
              <a:t>Ouvrir </a:t>
            </a:r>
            <a:r>
              <a:rPr lang="fr" sz="2000" b="1" dirty="0"/>
              <a:t>une session sur Windows (XP ou 7) en tant qu'utilisateur de Cepheid pour utiliser le </a:t>
            </a:r>
            <a:r>
              <a:rPr lang="fr" sz="2000" b="1" dirty="0" smtClean="0"/>
              <a:t>système. </a:t>
            </a:r>
            <a:r>
              <a:rPr lang="fr" sz="2000" b="1" dirty="0"/>
              <a:t>Pour </a:t>
            </a:r>
            <a:r>
              <a:rPr lang="fr" sz="2000" b="1" dirty="0" smtClean="0"/>
              <a:t>se </a:t>
            </a:r>
            <a:r>
              <a:rPr lang="fr" sz="2000" b="1" dirty="0"/>
              <a:t>connecter, </a:t>
            </a:r>
            <a:r>
              <a:rPr lang="fr" sz="2000" b="1" dirty="0" smtClean="0"/>
              <a:t>procéder </a:t>
            </a:r>
            <a:r>
              <a:rPr lang="fr" sz="2000" b="1" dirty="0"/>
              <a:t>comme suit :</a:t>
            </a:r>
          </a:p>
          <a:p>
            <a:pPr marL="703148" lvl="1" indent="-390638" rtl="0">
              <a:spcBef>
                <a:spcPts val="599"/>
              </a:spcBef>
              <a:buNone/>
            </a:pPr>
            <a:r>
              <a:rPr lang="fr" sz="1600" b="1" dirty="0">
                <a:solidFill>
                  <a:srgbClr val="FF0000"/>
                </a:solidFill>
              </a:rPr>
              <a:t>  </a:t>
            </a:r>
            <a:r>
              <a:rPr lang="fr" sz="2000" b="1" dirty="0">
                <a:solidFill>
                  <a:srgbClr val="FF0000"/>
                </a:solidFill>
              </a:rPr>
              <a:t>Nom d'utilisateur (Windows XP) </a:t>
            </a:r>
            <a:r>
              <a:rPr lang="fr" sz="2000" b="1" dirty="0" smtClean="0">
                <a:solidFill>
                  <a:srgbClr val="FF0000"/>
                </a:solidFill>
              </a:rPr>
              <a:t>: </a:t>
            </a:r>
            <a:r>
              <a:rPr lang="fr" sz="2000" b="1" dirty="0">
                <a:solidFill>
                  <a:srgbClr val="FF0000"/>
                </a:solidFill>
              </a:rPr>
              <a:t>Cepheid</a:t>
            </a:r>
          </a:p>
          <a:p>
            <a:pPr marL="703148" lvl="1" indent="-390638" rtl="0">
              <a:spcBef>
                <a:spcPts val="599"/>
              </a:spcBef>
              <a:buNone/>
            </a:pPr>
            <a:r>
              <a:rPr lang="fr" sz="2000" b="1" dirty="0">
                <a:solidFill>
                  <a:srgbClr val="FF0000"/>
                </a:solidFill>
              </a:rPr>
              <a:t>  Nom d'utilisateur (Windows 7) </a:t>
            </a:r>
            <a:r>
              <a:rPr lang="fr" sz="2000" b="1" dirty="0" smtClean="0">
                <a:solidFill>
                  <a:srgbClr val="FF0000"/>
                </a:solidFill>
              </a:rPr>
              <a:t>: </a:t>
            </a:r>
            <a:r>
              <a:rPr lang="fr" sz="2000" b="1" dirty="0">
                <a:solidFill>
                  <a:srgbClr val="FF0000"/>
                </a:solidFill>
              </a:rPr>
              <a:t>Cepheid-Amin</a:t>
            </a:r>
          </a:p>
          <a:p>
            <a:pPr marL="703148" lvl="1" indent="-390638" rtl="0">
              <a:spcBef>
                <a:spcPts val="599"/>
              </a:spcBef>
              <a:buNone/>
            </a:pPr>
            <a:r>
              <a:rPr lang="fr" sz="2000" b="1" dirty="0">
                <a:solidFill>
                  <a:srgbClr val="FF0000"/>
                </a:solidFill>
              </a:rPr>
              <a:t>  Mot de passe : cphd</a:t>
            </a:r>
            <a:endParaRPr lang="en-US" sz="2000" b="1" dirty="0">
              <a:solidFill>
                <a:srgbClr val="FF0000"/>
              </a:solidFill>
            </a:endParaRPr>
          </a:p>
          <a:p>
            <a:pPr marL="703148" lvl="1" indent="-390638" rtl="0"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5767" y="315516"/>
            <a:ext cx="10154206" cy="1014325"/>
          </a:xfrm>
        </p:spPr>
        <p:txBody>
          <a:bodyPr rtlCol="0">
            <a:noAutofit/>
          </a:bodyPr>
          <a:lstStyle/>
          <a:p>
            <a:pPr rtl="0"/>
            <a:r>
              <a:rPr lang="fr" sz="3000" kern="1200" dirty="0">
                <a:cs typeface="Arial" charset="0"/>
              </a:rPr>
              <a:t>Démarrage et paramétrage du </a:t>
            </a:r>
            <a:r>
              <a:rPr lang="fr" sz="3000" kern="1200" dirty="0" smtClean="0">
                <a:cs typeface="Arial" charset="0"/>
              </a:rPr>
              <a:t>logiciel informatique</a:t>
            </a:r>
            <a:endParaRPr lang="en-US" sz="3000" kern="1200" dirty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12" y="2154977"/>
            <a:ext cx="3031330" cy="1778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057" y="3580652"/>
            <a:ext cx="3133088" cy="112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 rtlCol="0">
            <a:spAutoFit/>
          </a:bodyPr>
          <a:lstStyle/>
          <a:p>
            <a:pPr algn="ctr" rtl="0"/>
            <a:r>
              <a:rPr lang="fr" sz="1200" i="1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088735" y="3206988"/>
            <a:ext cx="973766" cy="276880"/>
          </a:xfrm>
          <a:prstGeom prst="rect">
            <a:avLst/>
          </a:prstGeom>
        </p:spPr>
        <p:txBody>
          <a:bodyPr wrap="none" lIns="91321" tIns="45661" rIns="91321" bIns="45661" rtlCol="0">
            <a:spAutoFit/>
          </a:bodyPr>
          <a:lstStyle/>
          <a:p>
            <a:pPr rtl="0"/>
            <a:r>
              <a:rPr lang="fr" sz="1200" i="1">
                <a:solidFill>
                  <a:schemeClr val="bg1"/>
                </a:solidFill>
              </a:rPr>
              <a:t>Windows XP </a:t>
            </a:r>
          </a:p>
        </p:txBody>
      </p:sp>
    </p:spTree>
    <p:extLst>
      <p:ext uri="{BB962C8B-B14F-4D97-AF65-F5344CB8AC3E}">
        <p14:creationId xmlns:p14="http://schemas.microsoft.com/office/powerpoint/2010/main" val="69665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Words>1525</Words>
  <Application>Microsoft Office PowerPoint</Application>
  <PresentationFormat>Custom</PresentationFormat>
  <Paragraphs>151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business-template</vt:lpstr>
      <vt:lpstr>PowerPoint Presentation</vt:lpstr>
      <vt:lpstr>  </vt:lpstr>
      <vt:lpstr>Objectifs d’apprentissage</vt:lpstr>
      <vt:lpstr>Contenu de l'emballage d'équipement</vt:lpstr>
      <vt:lpstr>Installation d'équipement GeneXpert : Choix de l'espace</vt:lpstr>
      <vt:lpstr>Installation d'équipement GeneXpert : Connexion</vt:lpstr>
      <vt:lpstr>Installation du lecteur de code-barres, de la souris, de l‘ondulateur : connexions</vt:lpstr>
      <vt:lpstr>Installation du lecteur de code-barres, de la souris, de l'ASI : connexions</vt:lpstr>
      <vt:lpstr>Démarrage et paramétrage du logiciel informatique</vt:lpstr>
      <vt:lpstr>Démarrage et paramétrage du logiciel informatique</vt:lpstr>
      <vt:lpstr>Démarrage et paramétrage du logiciel informatique</vt:lpstr>
      <vt:lpstr>Installation optimale: Configuration du logiciel</vt:lpstr>
      <vt:lpstr>Installation optimale: Configuration du logiciel</vt:lpstr>
      <vt:lpstr>Installation de comptes et fichiers de définition</vt:lpstr>
      <vt:lpstr>Création des comptes : ADMIN</vt:lpstr>
      <vt:lpstr>Création des comptes : ADMIN (suite)</vt:lpstr>
      <vt:lpstr>Création de comptes: UTILISATEUR</vt:lpstr>
      <vt:lpstr>Création de comptes: UTILISATEUR (suite)</vt:lpstr>
      <vt:lpstr>Comment se connecter</vt:lpstr>
      <vt:lpstr>Rapport de qualification d'installation</vt:lpstr>
      <vt:lpstr>Protection contre les virus</vt:lpstr>
      <vt:lpstr>Sommaire</vt:lpstr>
      <vt:lpstr>Évaluation</vt:lpstr>
      <vt:lpstr>PowerPoint Presentation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IRAGENA, Jean de Dieu</cp:lastModifiedBy>
  <cp:revision>87</cp:revision>
  <dcterms:created xsi:type="dcterms:W3CDTF">2006-07-23T20:13:44Z</dcterms:created>
  <dcterms:modified xsi:type="dcterms:W3CDTF">2014-10-31T16:37:18Z</dcterms:modified>
</cp:coreProperties>
</file>