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embeddedFontLst>
    <p:embeddedFont>
      <p:font typeface="Roboto"/>
      <p:regular r:id="rId42"/>
      <p:bold r:id="rId43"/>
      <p:italic r:id="rId44"/>
      <p:boldItalic r:id="rId45"/>
    </p:embeddedFont>
    <p:embeddedFont>
      <p:font typeface="Montserrat"/>
      <p:regular r:id="rId46"/>
      <p:bold r:id="rId47"/>
      <p:italic r:id="rId48"/>
      <p:boldItalic r:id="rId49"/>
    </p:embeddedFont>
    <p:embeddedFont>
      <p:font typeface="Sofia"/>
      <p:regular r:id="rId50"/>
    </p:embeddedFont>
    <p:embeddedFont>
      <p:font typeface="Montserrat ExtraBold"/>
      <p:bold r:id="rId51"/>
      <p:boldItalic r:id="rId52"/>
    </p:embeddedFont>
    <p:embeddedFont>
      <p:font typeface="Gill Sans"/>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FC181B-775A-4D95-A6DA-1DF9821D47CE}">
  <a:tblStyle styleId="{0BFC181B-775A-4D95-A6DA-1DF9821D47C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Roboto-regular.fntdata"/><Relationship Id="rId41" Type="http://schemas.openxmlformats.org/officeDocument/2006/relationships/slide" Target="slides/slide34.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Montserrat-regular.fntdata"/><Relationship Id="rId45" Type="http://schemas.openxmlformats.org/officeDocument/2006/relationships/font" Target="fonts/Roboto-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ExtraBold-bold.fntdata"/><Relationship Id="rId50" Type="http://schemas.openxmlformats.org/officeDocument/2006/relationships/font" Target="fonts/Sofia-regular.fntdata"/><Relationship Id="rId53" Type="http://schemas.openxmlformats.org/officeDocument/2006/relationships/font" Target="fonts/GillSans-regular.fntdata"/><Relationship Id="rId52" Type="http://schemas.openxmlformats.org/officeDocument/2006/relationships/font" Target="fonts/MontserratExtraBold-boldItalic.fntdata"/><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font" Target="fonts/GillSans-bold.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402" name="Google Shape;402;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Instructors Notes: </a:t>
            </a:r>
            <a:endParaRPr/>
          </a:p>
          <a:p>
            <a:pPr indent="0" lvl="0" marL="158750" rtl="0" algn="l">
              <a:lnSpc>
                <a:spcPct val="100000"/>
              </a:lnSpc>
              <a:spcBef>
                <a:spcPts val="0"/>
              </a:spcBef>
              <a:spcAft>
                <a:spcPts val="0"/>
              </a:spcAft>
              <a:buSzPts val="1100"/>
              <a:buNone/>
            </a:pPr>
            <a:r>
              <a:rPr lang="en-US"/>
              <a:t>We tend to use MTBC, but the manufactures uses MTB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0" name="Google Shape;54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sz="1200">
                <a:solidFill>
                  <a:schemeClr val="dk1"/>
                </a:solidFill>
                <a:latin typeface="Gill Sans"/>
                <a:ea typeface="Gill Sans"/>
                <a:cs typeface="Gill Sans"/>
                <a:sym typeface="Gill Sans"/>
              </a:rPr>
              <a:t>For Truenat MTBPlus, the result screen will also show the Mtb load as “High” (Ct&lt;20), “Medium” (Ct 20-24), “Low”(Ct 25-29), “Very low” (Ct≥30) for positive samples.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sz="1050">
                <a:solidFill>
                  <a:srgbClr val="3C4043"/>
                </a:solidFill>
                <a:highlight>
                  <a:srgbClr val="FFFFFF"/>
                </a:highlight>
                <a:latin typeface="Roboto"/>
                <a:ea typeface="Roboto"/>
                <a:cs typeface="Roboto"/>
                <a:sym typeface="Roboto"/>
              </a:rPr>
              <a:t>If sample is MTBPlus "MTB detected low or very low" but MTB-RIF indeterminate, it is best to repeat on a new sample. Likely the bacillary load is below the limit of detection for the MTB-RIF test (if repeat is done on the same eluate, it is very likely to have indeterminate again)</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Notes:</a:t>
            </a:r>
            <a:endParaRPr/>
          </a:p>
          <a:p>
            <a:pPr indent="-298450" lvl="0" marL="457200" rtl="0" algn="l">
              <a:lnSpc>
                <a:spcPct val="100000"/>
              </a:lnSpc>
              <a:spcBef>
                <a:spcPts val="0"/>
              </a:spcBef>
              <a:spcAft>
                <a:spcPts val="0"/>
              </a:spcAft>
              <a:buSzPts val="1100"/>
              <a:buChar char="●"/>
            </a:pPr>
            <a:r>
              <a:rPr b="0" lang="en-US"/>
              <a:t>Inform participants to Consider requesting additional DST in accordance with national algorithms </a:t>
            </a:r>
            <a:r>
              <a:rPr b="1" lang="en-US"/>
              <a:t>when there is a high prevalence of INH resistance not associated with RIF resistance.</a:t>
            </a:r>
            <a:endParaRPr/>
          </a:p>
          <a:p>
            <a:pPr indent="-298450" lvl="0" marL="457200" rtl="0" algn="l">
              <a:lnSpc>
                <a:spcPct val="100000"/>
              </a:lnSpc>
              <a:spcBef>
                <a:spcPts val="0"/>
              </a:spcBef>
              <a:spcAft>
                <a:spcPts val="0"/>
              </a:spcAft>
              <a:buSzPts val="1100"/>
              <a:buChar char="●"/>
            </a:pPr>
            <a:r>
              <a:rPr b="0" lang="en-US"/>
              <a:t>Ask participants when they would conduct additional tests and which tests would they use. Answers to this will depend on national algorithms.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Notes:</a:t>
            </a:r>
            <a:endParaRPr/>
          </a:p>
          <a:p>
            <a:pPr indent="0" lvl="0" marL="158750" rtl="0" algn="l">
              <a:lnSpc>
                <a:spcPct val="100000"/>
              </a:lnSpc>
              <a:spcBef>
                <a:spcPts val="0"/>
              </a:spcBef>
              <a:spcAft>
                <a:spcPts val="0"/>
              </a:spcAft>
              <a:buSzPts val="1100"/>
              <a:buNone/>
            </a:pPr>
            <a:r>
              <a:t/>
            </a:r>
            <a:endParaRPr b="0"/>
          </a:p>
          <a:p>
            <a:pPr indent="0" lvl="0" marL="0" marR="0" rtl="0" algn="l">
              <a:lnSpc>
                <a:spcPct val="107000"/>
              </a:lnSpc>
              <a:spcBef>
                <a:spcPts val="0"/>
              </a:spcBef>
              <a:spcAft>
                <a:spcPts val="0"/>
              </a:spcAft>
              <a:buSzPts val="1100"/>
              <a:buFont typeface="Noto Sans Symbols"/>
              <a:buNone/>
            </a:pPr>
            <a:r>
              <a:rPr lang="en-US" sz="900">
                <a:solidFill>
                  <a:schemeClr val="dk1"/>
                </a:solidFill>
              </a:rPr>
              <a:t>Ask participants: </a:t>
            </a:r>
            <a:endParaRPr/>
          </a:p>
          <a:p>
            <a:pPr indent="0" lvl="0" marL="0" marR="0" rtl="0" algn="l">
              <a:lnSpc>
                <a:spcPct val="107000"/>
              </a:lnSpc>
              <a:spcBef>
                <a:spcPts val="0"/>
              </a:spcBef>
              <a:spcAft>
                <a:spcPts val="0"/>
              </a:spcAft>
              <a:buSzPts val="1100"/>
              <a:buFont typeface="Noto Sans Symbols"/>
              <a:buNone/>
            </a:pPr>
            <a:r>
              <a:rPr lang="en-US" sz="900">
                <a:solidFill>
                  <a:schemeClr val="dk1"/>
                </a:solidFill>
              </a:rPr>
              <a:t>What types of patients are high-risk for MDR-TB? </a:t>
            </a:r>
            <a:endParaRPr/>
          </a:p>
          <a:p>
            <a:pPr indent="0" lvl="0" marL="0" marR="0" rtl="0" algn="l">
              <a:lnSpc>
                <a:spcPct val="107000"/>
              </a:lnSpc>
              <a:spcBef>
                <a:spcPts val="0"/>
              </a:spcBef>
              <a:spcAft>
                <a:spcPts val="0"/>
              </a:spcAft>
              <a:buSzPts val="1100"/>
              <a:buFont typeface="Noto Sans Symbols"/>
              <a:buNone/>
            </a:pPr>
            <a:r>
              <a:rPr lang="en-US" sz="900">
                <a:solidFill>
                  <a:schemeClr val="dk1"/>
                </a:solidFill>
              </a:rPr>
              <a:t>Answer: </a:t>
            </a:r>
            <a:r>
              <a:rPr lang="en-US" sz="1100">
                <a:latin typeface="Calibri"/>
                <a:ea typeface="Calibri"/>
                <a:cs typeface="Calibri"/>
                <a:sym typeface="Calibri"/>
              </a:rPr>
              <a:t>previously treated patients, patients lost to follow up, patients who relapsed or failed a treatment regimen, non-converters, contacts of MDR-TB patients, other MDR-TB risk groups identified in the country.</a:t>
            </a:r>
            <a:endParaRPr/>
          </a:p>
          <a:p>
            <a:pPr indent="0" lvl="0" marL="0" marR="0" rtl="0" algn="l">
              <a:lnSpc>
                <a:spcPct val="107000"/>
              </a:lnSpc>
              <a:spcBef>
                <a:spcPts val="0"/>
              </a:spcBef>
              <a:spcAft>
                <a:spcPts val="0"/>
              </a:spcAft>
              <a:buSzPts val="1100"/>
              <a:buFont typeface="Noto Sans Symbols"/>
              <a:buNone/>
            </a:pPr>
            <a:r>
              <a:t/>
            </a:r>
            <a:endParaRPr sz="1100">
              <a:latin typeface="Calibri"/>
              <a:ea typeface="Calibri"/>
              <a:cs typeface="Calibri"/>
              <a:sym typeface="Calibri"/>
            </a:endParaRPr>
          </a:p>
          <a:p>
            <a:pPr indent="0" lvl="0" marL="0" marR="0" rtl="0" algn="l">
              <a:lnSpc>
                <a:spcPct val="107000"/>
              </a:lnSpc>
              <a:spcBef>
                <a:spcPts val="0"/>
              </a:spcBef>
              <a:spcAft>
                <a:spcPts val="0"/>
              </a:spcAft>
              <a:buSzPts val="1100"/>
              <a:buFont typeface="Noto Sans Symbols"/>
              <a:buNone/>
            </a:pPr>
            <a:r>
              <a:rPr lang="en-US" sz="1100">
                <a:solidFill>
                  <a:schemeClr val="dk1"/>
                </a:solidFill>
                <a:latin typeface="Calibri"/>
                <a:ea typeface="Calibri"/>
                <a:cs typeface="Calibri"/>
                <a:sym typeface="Calibri"/>
              </a:rPr>
              <a:t>Share the following with participants:</a:t>
            </a:r>
            <a:endParaRPr/>
          </a:p>
          <a:p>
            <a:pPr indent="0" lvl="0" marL="0" marR="0" rtl="0" algn="l">
              <a:lnSpc>
                <a:spcPct val="107000"/>
              </a:lnSpc>
              <a:spcBef>
                <a:spcPts val="0"/>
              </a:spcBef>
              <a:spcAft>
                <a:spcPts val="0"/>
              </a:spcAft>
              <a:buSzPts val="1100"/>
              <a:buFont typeface="Noto Sans Symbols"/>
              <a:buNone/>
            </a:pPr>
            <a:r>
              <a:rPr lang="en-US" sz="1100">
                <a:solidFill>
                  <a:schemeClr val="dk1"/>
                </a:solidFill>
                <a:latin typeface="Arial"/>
                <a:ea typeface="Arial"/>
                <a:cs typeface="Arial"/>
                <a:sym typeface="Arial"/>
              </a:rPr>
              <a:t>False-positive RIF-resistant results can happen due to laboratory or clerical errors </a:t>
            </a:r>
            <a:endParaRPr/>
          </a:p>
          <a:p>
            <a:pPr indent="0" lvl="0" marL="0" marR="0" rtl="0" algn="l">
              <a:lnSpc>
                <a:spcPct val="107000"/>
              </a:lnSpc>
              <a:spcBef>
                <a:spcPts val="0"/>
              </a:spcBef>
              <a:spcAft>
                <a:spcPts val="0"/>
              </a:spcAft>
              <a:buSzPts val="1100"/>
              <a:buFont typeface="Noto Sans Symbols"/>
              <a:buNone/>
            </a:pPr>
            <a:r>
              <a:rPr lang="en-US" sz="1100">
                <a:solidFill>
                  <a:schemeClr val="dk1"/>
                </a:solidFill>
                <a:latin typeface="Arial"/>
                <a:ea typeface="Arial"/>
                <a:cs typeface="Arial"/>
                <a:sym typeface="Arial"/>
              </a:rPr>
              <a:t>Assume the second test is done with more caution and consider this the final result </a:t>
            </a:r>
            <a:endParaRPr sz="1100">
              <a:solidFill>
                <a:schemeClr val="dk1"/>
              </a:solidFill>
              <a:latin typeface="Arial"/>
              <a:ea typeface="Arial"/>
              <a:cs typeface="Arial"/>
              <a:sym typeface="Arial"/>
            </a:endParaRPr>
          </a:p>
          <a:p>
            <a:pPr indent="0" lvl="0" marL="0" rtl="0" algn="l">
              <a:lnSpc>
                <a:spcPct val="107916"/>
              </a:lnSpc>
              <a:spcBef>
                <a:spcPts val="0"/>
              </a:spcBef>
              <a:spcAft>
                <a:spcPts val="0"/>
              </a:spcAft>
              <a:buClr>
                <a:schemeClr val="dk1"/>
              </a:buClr>
              <a:buSzPts val="1100"/>
              <a:buFont typeface="Arial"/>
              <a:buNone/>
            </a:pPr>
            <a:r>
              <a:rPr b="1" lang="en-US" sz="1050">
                <a:solidFill>
                  <a:srgbClr val="3C4043"/>
                </a:solidFill>
                <a:highlight>
                  <a:srgbClr val="FFFFFF"/>
                </a:highlight>
                <a:latin typeface="Roboto"/>
                <a:ea typeface="Roboto"/>
                <a:cs typeface="Roboto"/>
                <a:sym typeface="Roboto"/>
              </a:rPr>
              <a:t>If a patient is at low risk of MDR-TB, it is best to repeat testing for MTB and MTB/RIF on a new sample to rule out any clerical or technical issues.</a:t>
            </a:r>
            <a:endParaRPr>
              <a:solidFill>
                <a:schemeClr val="dk1"/>
              </a:solidFill>
            </a:endParaRPr>
          </a:p>
          <a:p>
            <a:pPr indent="0" lvl="0" marL="0" marR="0" rtl="0" algn="l">
              <a:lnSpc>
                <a:spcPct val="107000"/>
              </a:lnSpc>
              <a:spcBef>
                <a:spcPts val="0"/>
              </a:spcBef>
              <a:spcAft>
                <a:spcPts val="0"/>
              </a:spcAft>
              <a:buSzPts val="1100"/>
              <a:buFont typeface="Noto Sans Symbols"/>
              <a:buNone/>
            </a:pPr>
            <a:r>
              <a:t/>
            </a:r>
            <a:endParaRPr sz="110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Notes:</a:t>
            </a:r>
            <a:endParaRPr/>
          </a:p>
          <a:p>
            <a:pPr indent="0" lvl="0" marL="158750" rtl="0" algn="l">
              <a:lnSpc>
                <a:spcPct val="100000"/>
              </a:lnSpc>
              <a:spcBef>
                <a:spcPts val="0"/>
              </a:spcBef>
              <a:spcAft>
                <a:spcPts val="0"/>
              </a:spcAft>
              <a:buSzPts val="1100"/>
              <a:buNone/>
            </a:pPr>
            <a:r>
              <a:t/>
            </a:r>
            <a:endParaRPr b="0"/>
          </a:p>
          <a:p>
            <a:pPr indent="0" lvl="0" marL="0" marR="0" rtl="0" algn="l">
              <a:lnSpc>
                <a:spcPct val="107000"/>
              </a:lnSpc>
              <a:spcBef>
                <a:spcPts val="0"/>
              </a:spcBef>
              <a:spcAft>
                <a:spcPts val="0"/>
              </a:spcAft>
              <a:buSzPts val="1100"/>
              <a:buFont typeface="Noto Sans Symbols"/>
              <a:buNone/>
            </a:pPr>
            <a:r>
              <a:rPr lang="en-US" sz="900">
                <a:solidFill>
                  <a:schemeClr val="lt1"/>
                </a:solidFill>
              </a:rPr>
              <a:t>Ask participants: </a:t>
            </a:r>
            <a:endParaRPr/>
          </a:p>
          <a:p>
            <a:pPr indent="0" lvl="0" marL="0" marR="0" rtl="0" algn="l">
              <a:lnSpc>
                <a:spcPct val="107000"/>
              </a:lnSpc>
              <a:spcBef>
                <a:spcPts val="0"/>
              </a:spcBef>
              <a:spcAft>
                <a:spcPts val="0"/>
              </a:spcAft>
              <a:buSzPts val="1100"/>
              <a:buFont typeface="Noto Sans Symbols"/>
              <a:buNone/>
            </a:pPr>
            <a:r>
              <a:rPr lang="en-US" sz="900">
                <a:solidFill>
                  <a:schemeClr val="lt1"/>
                </a:solidFill>
              </a:rPr>
              <a:t>What methods are available to evaluate drug resistance?</a:t>
            </a:r>
            <a:endParaRPr/>
          </a:p>
          <a:p>
            <a:pPr indent="0" lvl="0" marL="0" marR="0" rtl="0" algn="l">
              <a:lnSpc>
                <a:spcPct val="107000"/>
              </a:lnSpc>
              <a:spcBef>
                <a:spcPts val="0"/>
              </a:spcBef>
              <a:spcAft>
                <a:spcPts val="0"/>
              </a:spcAft>
              <a:buSzPts val="1100"/>
              <a:buFont typeface="Noto Sans Symbols"/>
              <a:buNone/>
            </a:pPr>
            <a:r>
              <a:rPr lang="en-US" sz="900">
                <a:solidFill>
                  <a:schemeClr val="lt1"/>
                </a:solidFill>
              </a:rPr>
              <a:t>Answer: </a:t>
            </a:r>
            <a:r>
              <a:rPr lang="en-US" sz="1100"/>
              <a:t>Phenotypic (culture and DST) and molecular (line-probe assays, DNA sequencing, centralized molecular assays, etc.) methods are available to evaluate drug resistance.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800" u="none" strike="noStrike">
                <a:latin typeface="Sofia"/>
                <a:ea typeface="Sofia"/>
                <a:cs typeface="Sofia"/>
                <a:sym typeface="Sofia"/>
              </a:rPr>
              <a:t>Repeat testing with the same DNA eluate produced interpretable results in only about 30% of retests in a FIND study.</a:t>
            </a:r>
            <a:endParaRPr sz="1100">
              <a:latin typeface="Calibri"/>
              <a:ea typeface="Calibri"/>
              <a:cs typeface="Calibri"/>
              <a:sym typeface="Calibri"/>
            </a:endParaRPr>
          </a:p>
          <a:p>
            <a:pPr indent="-209550" lvl="0" marL="285750" marR="0" rtl="0" algn="l">
              <a:lnSpc>
                <a:spcPct val="100000"/>
              </a:lnSpc>
              <a:spcBef>
                <a:spcPts val="800"/>
              </a:spcBef>
              <a:spcAft>
                <a:spcPts val="0"/>
              </a:spcAft>
              <a:buClr>
                <a:srgbClr val="000000"/>
              </a:buClr>
              <a:buSzPts val="1200"/>
              <a:buFont typeface="Arial"/>
              <a:buNone/>
            </a:pPr>
            <a:r>
              <a:t/>
            </a:r>
            <a:endParaRPr sz="1200">
              <a:solidFill>
                <a:schemeClr val="dk1"/>
              </a:solidFill>
            </a:endParaRPr>
          </a:p>
          <a:p>
            <a:pPr indent="0" lvl="0" marL="158750" rtl="0" algn="l">
              <a:lnSpc>
                <a:spcPct val="100000"/>
              </a:lnSpc>
              <a:spcBef>
                <a:spcPts val="0"/>
              </a:spcBef>
              <a:spcAft>
                <a:spcPts val="0"/>
              </a:spcAft>
              <a:buSzPts val="1100"/>
              <a:buNone/>
            </a:pPr>
            <a:r>
              <a:t/>
            </a:r>
            <a:endParaRPr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 name="Google Shape;62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sz="18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a:p>
        </p:txBody>
      </p:sp>
      <p:sp>
        <p:nvSpPr>
          <p:cNvPr id="640" name="Google Shape;640;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7" name="Google Shape;67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Answer: </a:t>
            </a:r>
            <a:r>
              <a:rPr lang="en-US" sz="1100">
                <a:latin typeface="Montserrat"/>
                <a:ea typeface="Montserrat"/>
                <a:cs typeface="Montserrat"/>
                <a:sym typeface="Montserrat"/>
              </a:rPr>
              <a:t>Truenat MTB, MTB Plus, and MTB-RIF Dx. MTB and MTB Plus should be used as an initial diagnostic test for TB. MTB-RIF Dx should be used as the additional diagnostic test for RIF resistance.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Answers:</a:t>
            </a:r>
            <a:endParaRPr/>
          </a:p>
          <a:p>
            <a:pPr indent="-298450" lvl="0" marL="457200" rtl="0" algn="l">
              <a:lnSpc>
                <a:spcPct val="100000"/>
              </a:lnSpc>
              <a:spcBef>
                <a:spcPts val="0"/>
              </a:spcBef>
              <a:spcAft>
                <a:spcPts val="0"/>
              </a:spcAft>
              <a:buSzPts val="1100"/>
              <a:buChar char="●"/>
            </a:pPr>
            <a:r>
              <a:rPr lang="en-US"/>
              <a:t>Isolate DNA</a:t>
            </a:r>
            <a:endParaRPr/>
          </a:p>
          <a:p>
            <a:pPr indent="-298450" lvl="0" marL="457200" rtl="0" algn="l">
              <a:lnSpc>
                <a:spcPct val="100000"/>
              </a:lnSpc>
              <a:spcBef>
                <a:spcPts val="0"/>
              </a:spcBef>
              <a:spcAft>
                <a:spcPts val="0"/>
              </a:spcAft>
              <a:buSzPts val="1100"/>
              <a:buChar char="●"/>
            </a:pPr>
            <a:r>
              <a:rPr lang="en-US"/>
              <a:t>TB test</a:t>
            </a:r>
            <a:endParaRPr/>
          </a:p>
          <a:p>
            <a:pPr indent="-298450" lvl="0" marL="457200" rtl="0" algn="l">
              <a:lnSpc>
                <a:spcPct val="100000"/>
              </a:lnSpc>
              <a:spcBef>
                <a:spcPts val="0"/>
              </a:spcBef>
              <a:spcAft>
                <a:spcPts val="0"/>
              </a:spcAft>
              <a:buSzPts val="1100"/>
              <a:buChar char="●"/>
            </a:pPr>
            <a:r>
              <a:rPr lang="en-US"/>
              <a:t>RIF resistance test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Answer: 1. Patient’s specimen should be tested for RIF resistance, 2. Patient should be referred for care and treatment. Facilitator should emphasize country-specific methods for referrals, e.g. ensuring test results are transmitted electronically, counseling, doing a warm-handoff to TB treatment facilities, etc.</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7" name="Google Shape;70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lnSpc>
                <a:spcPct val="107000"/>
              </a:lnSpc>
              <a:spcBef>
                <a:spcPts val="0"/>
              </a:spcBef>
              <a:spcAft>
                <a:spcPts val="0"/>
              </a:spcAft>
              <a:buSzPts val="1100"/>
              <a:buChar char="●"/>
            </a:pPr>
            <a:r>
              <a:rPr b="1" lang="en-US" sz="1800">
                <a:latin typeface="Calibri"/>
                <a:ea typeface="Calibri"/>
                <a:cs typeface="Calibri"/>
                <a:sym typeface="Calibri"/>
              </a:rPr>
              <a:t>Terminal Objective:</a:t>
            </a:r>
            <a:endParaRPr sz="1800">
              <a:latin typeface="Calibri"/>
              <a:ea typeface="Calibri"/>
              <a:cs typeface="Calibri"/>
              <a:sym typeface="Calibri"/>
            </a:endParaRPr>
          </a:p>
          <a:p>
            <a:pPr indent="-298450" lvl="0" marL="457200" rtl="0" algn="l">
              <a:lnSpc>
                <a:spcPct val="100000"/>
              </a:lnSpc>
              <a:spcBef>
                <a:spcPts val="800"/>
              </a:spcBef>
              <a:spcAft>
                <a:spcPts val="0"/>
              </a:spcAft>
              <a:buSzPts val="1100"/>
              <a:buChar char="●"/>
            </a:pPr>
            <a:r>
              <a:rPr lang="en-US" sz="1800">
                <a:latin typeface="Calibri"/>
                <a:ea typeface="Calibri"/>
                <a:cs typeface="Calibri"/>
                <a:sym typeface="Calibri"/>
              </a:rPr>
              <a:t>At the end of this session, the participant will be able to interpret the results of the Truenat algorithm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 name="Google Shape;3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12" name="Google Shape;12;p2"/>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_COLUMN_TEXT_1">
    <p:spTree>
      <p:nvGrpSpPr>
        <p:cNvPr id="69" name="Shape 69"/>
        <p:cNvGrpSpPr/>
        <p:nvPr/>
      </p:nvGrpSpPr>
      <p:grpSpPr>
        <a:xfrm>
          <a:off x="0" y="0"/>
          <a:ext cx="0" cy="0"/>
          <a:chOff x="0" y="0"/>
          <a:chExt cx="0" cy="0"/>
        </a:xfrm>
      </p:grpSpPr>
      <p:sp>
        <p:nvSpPr>
          <p:cNvPr id="70" name="Google Shape;70;p11"/>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 name="Google Shape;71;p11"/>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72" name="Google Shape;72;p11"/>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73" name="Google Shape;73;p11"/>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cxnSp>
        <p:nvCxnSpPr>
          <p:cNvPr id="74" name="Google Shape;74;p11"/>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2"/>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12"/>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78" name="Google Shape;78;p12"/>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9" name="Google Shape;79;p12"/>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80" name="Shape 80"/>
        <p:cNvGrpSpPr/>
        <p:nvPr/>
      </p:nvGrpSpPr>
      <p:grpSpPr>
        <a:xfrm>
          <a:off x="0" y="0"/>
          <a:ext cx="0" cy="0"/>
          <a:chOff x="0" y="0"/>
          <a:chExt cx="0" cy="0"/>
        </a:xfrm>
      </p:grpSpPr>
      <p:sp>
        <p:nvSpPr>
          <p:cNvPr id="81" name="Google Shape;81;p13"/>
          <p:cNvSpPr txBox="1"/>
          <p:nvPr>
            <p:ph type="title"/>
          </p:nvPr>
        </p:nvSpPr>
        <p:spPr>
          <a:xfrm>
            <a:off x="687158" y="10041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2" name="Google Shape;82;p13"/>
          <p:cNvSpPr txBox="1"/>
          <p:nvPr>
            <p:ph idx="1" type="body"/>
          </p:nvPr>
        </p:nvSpPr>
        <p:spPr>
          <a:xfrm>
            <a:off x="687158" y="183810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83" name="Google Shape;83;p13"/>
          <p:cNvSpPr/>
          <p:nvPr/>
        </p:nvSpPr>
        <p:spPr>
          <a:xfrm>
            <a:off x="4603700" y="0"/>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4" name="Google Shape;84;p13"/>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
  <p:cSld name="2 Col">
    <p:bg>
      <p:bgPr>
        <a:solidFill>
          <a:schemeClr val="lt1"/>
        </a:solidFill>
      </p:bgPr>
    </p:bg>
    <p:spTree>
      <p:nvGrpSpPr>
        <p:cNvPr id="85" name="Shape 85"/>
        <p:cNvGrpSpPr/>
        <p:nvPr/>
      </p:nvGrpSpPr>
      <p:grpSpPr>
        <a:xfrm>
          <a:off x="0" y="0"/>
          <a:ext cx="0" cy="0"/>
          <a:chOff x="0" y="0"/>
          <a:chExt cx="0" cy="0"/>
        </a:xfrm>
      </p:grpSpPr>
      <p:sp>
        <p:nvSpPr>
          <p:cNvPr id="86" name="Google Shape;86;p14"/>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87" name="Google Shape;87;p14"/>
          <p:cNvCxnSpPr/>
          <p:nvPr/>
        </p:nvCxnSpPr>
        <p:spPr>
          <a:xfrm>
            <a:off x="71437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88" name="Google Shape;88;p14"/>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20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89" name="Google Shape;89;p14"/>
          <p:cNvSpPr txBox="1"/>
          <p:nvPr>
            <p:ph idx="2" type="body"/>
          </p:nvPr>
        </p:nvSpPr>
        <p:spPr>
          <a:xfrm>
            <a:off x="4772025" y="1725738"/>
            <a:ext cx="3573622"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20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90" name="Google Shape;90;p14"/>
          <p:cNvSpPr txBox="1"/>
          <p:nvPr>
            <p:ph idx="3" type="body"/>
          </p:nvPr>
        </p:nvSpPr>
        <p:spPr>
          <a:xfrm>
            <a:off x="723017" y="2492635"/>
            <a:ext cx="3620384"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91" name="Google Shape;91;p14"/>
          <p:cNvSpPr txBox="1"/>
          <p:nvPr>
            <p:ph idx="4" type="body"/>
          </p:nvPr>
        </p:nvSpPr>
        <p:spPr>
          <a:xfrm>
            <a:off x="4778466" y="2492635"/>
            <a:ext cx="3567181"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92" name="Google Shape;92;p14"/>
          <p:cNvCxnSpPr/>
          <p:nvPr/>
        </p:nvCxnSpPr>
        <p:spPr>
          <a:xfrm>
            <a:off x="477202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93" name="Google Shape;93;p1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14"/>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5" name="Google Shape;95;p14"/>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Col">
  <p:cSld name="1_2 Col">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98" name="Google Shape;98;p15"/>
          <p:cNvCxnSpPr/>
          <p:nvPr/>
        </p:nvCxnSpPr>
        <p:spPr>
          <a:xfrm>
            <a:off x="71437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99" name="Google Shape;99;p15"/>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400">
                <a:solidFill>
                  <a:schemeClr val="dk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100" name="Google Shape;100;p15"/>
          <p:cNvSpPr txBox="1"/>
          <p:nvPr>
            <p:ph idx="2" type="body"/>
          </p:nvPr>
        </p:nvSpPr>
        <p:spPr>
          <a:xfrm>
            <a:off x="723017" y="2028900"/>
            <a:ext cx="3620384" cy="23792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01" name="Google Shape;101;p1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2" name="Google Shape;102;p15"/>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 name="Google Shape;103;p15"/>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p17"/>
          <p:cNvSpPr txBox="1"/>
          <p:nvPr>
            <p:ph idx="1" type="body"/>
          </p:nvPr>
        </p:nvSpPr>
        <p:spPr>
          <a:xfrm>
            <a:off x="705225" y="1166075"/>
            <a:ext cx="7138500" cy="3078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110" name="Google Shape;110;p1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1" name="Shape 111"/>
        <p:cNvGrpSpPr/>
        <p:nvPr/>
      </p:nvGrpSpPr>
      <p:grpSpPr>
        <a:xfrm>
          <a:off x="0" y="0"/>
          <a:ext cx="0" cy="0"/>
          <a:chOff x="0" y="0"/>
          <a:chExt cx="0" cy="0"/>
        </a:xfrm>
      </p:grpSpPr>
      <p:sp>
        <p:nvSpPr>
          <p:cNvPr id="112" name="Google Shape;112;p18"/>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114" name="Google Shape;114;p18"/>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115" name="Shape 115"/>
        <p:cNvGrpSpPr/>
        <p:nvPr/>
      </p:nvGrpSpPr>
      <p:grpSpPr>
        <a:xfrm>
          <a:off x="0" y="0"/>
          <a:ext cx="0" cy="0"/>
          <a:chOff x="0" y="0"/>
          <a:chExt cx="0" cy="0"/>
        </a:xfrm>
      </p:grpSpPr>
      <p:grpSp>
        <p:nvGrpSpPr>
          <p:cNvPr id="116" name="Google Shape;116;p19"/>
          <p:cNvGrpSpPr/>
          <p:nvPr/>
        </p:nvGrpSpPr>
        <p:grpSpPr>
          <a:xfrm>
            <a:off x="0" y="1"/>
            <a:ext cx="9144000" cy="5143475"/>
            <a:chOff x="0" y="0"/>
            <a:chExt cx="9144000" cy="5143475"/>
          </a:xfrm>
        </p:grpSpPr>
        <p:grpSp>
          <p:nvGrpSpPr>
            <p:cNvPr id="117" name="Google Shape;117;p19"/>
            <p:cNvGrpSpPr/>
            <p:nvPr/>
          </p:nvGrpSpPr>
          <p:grpSpPr>
            <a:xfrm>
              <a:off x="0" y="0"/>
              <a:ext cx="9144000" cy="5143475"/>
              <a:chOff x="0" y="0"/>
              <a:chExt cx="9144000" cy="5143475"/>
            </a:xfrm>
          </p:grpSpPr>
          <p:sp>
            <p:nvSpPr>
              <p:cNvPr id="118" name="Google Shape;118;p19"/>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9"/>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9"/>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9"/>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 name="Google Shape;122;p19"/>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 name="Google Shape;123;p19"/>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Title + Two Lists">
    <p:spTree>
      <p:nvGrpSpPr>
        <p:cNvPr id="124" name="Shape 124"/>
        <p:cNvGrpSpPr/>
        <p:nvPr/>
      </p:nvGrpSpPr>
      <p:grpSpPr>
        <a:xfrm>
          <a:off x="0" y="0"/>
          <a:ext cx="0" cy="0"/>
          <a:chOff x="0" y="0"/>
          <a:chExt cx="0" cy="0"/>
        </a:xfrm>
      </p:grpSpPr>
      <p:sp>
        <p:nvSpPr>
          <p:cNvPr id="125" name="Google Shape;125;p20"/>
          <p:cNvSpPr txBox="1"/>
          <p:nvPr>
            <p:ph idx="1" type="body"/>
          </p:nvPr>
        </p:nvSpPr>
        <p:spPr>
          <a:xfrm>
            <a:off x="96667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126" name="Google Shape;126;p20"/>
          <p:cNvSpPr txBox="1"/>
          <p:nvPr>
            <p:ph idx="2" type="body"/>
          </p:nvPr>
        </p:nvSpPr>
        <p:spPr>
          <a:xfrm>
            <a:off x="490062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127" name="Google Shape;127;p2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 name="Google Shape;16;p3"/>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17" name="Google Shape;17;p3"/>
          <p:cNvSpPr txBox="1"/>
          <p:nvPr>
            <p:ph idx="1" type="body"/>
          </p:nvPr>
        </p:nvSpPr>
        <p:spPr>
          <a:xfrm>
            <a:off x="311150" y="1206500"/>
            <a:ext cx="8521700" cy="331946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22"/>
          <p:cNvSpPr/>
          <p:nvPr/>
        </p:nvSpPr>
        <p:spPr>
          <a:xfrm>
            <a:off x="4961200" y="-75"/>
            <a:ext cx="4182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2"/>
          <p:cNvSpPr/>
          <p:nvPr/>
        </p:nvSpPr>
        <p:spPr>
          <a:xfrm>
            <a:off x="0" y="-75"/>
            <a:ext cx="453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2"/>
          <p:cNvSpPr txBox="1"/>
          <p:nvPr>
            <p:ph type="title"/>
          </p:nvPr>
        </p:nvSpPr>
        <p:spPr>
          <a:xfrm>
            <a:off x="311700" y="23032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3" name="Google Shape;133;p22"/>
          <p:cNvSpPr txBox="1"/>
          <p:nvPr>
            <p:ph idx="2" type="title"/>
          </p:nvPr>
        </p:nvSpPr>
        <p:spPr>
          <a:xfrm>
            <a:off x="1921688" y="1703819"/>
            <a:ext cx="3546000" cy="841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134" name="Google Shape;134;p22"/>
          <p:cNvSpPr txBox="1"/>
          <p:nvPr>
            <p:ph idx="1" type="subTitle"/>
          </p:nvPr>
        </p:nvSpPr>
        <p:spPr>
          <a:xfrm>
            <a:off x="4947031" y="3080756"/>
            <a:ext cx="24051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5" name="Shape 135"/>
        <p:cNvGrpSpPr/>
        <p:nvPr/>
      </p:nvGrpSpPr>
      <p:grpSpPr>
        <a:xfrm>
          <a:off x="0" y="0"/>
          <a:ext cx="0" cy="0"/>
          <a:chOff x="0" y="0"/>
          <a:chExt cx="0" cy="0"/>
        </a:xfrm>
      </p:grpSpPr>
      <p:sp>
        <p:nvSpPr>
          <p:cNvPr id="136" name="Google Shape;136;p23"/>
          <p:cNvSpPr txBox="1"/>
          <p:nvPr>
            <p:ph idx="1" type="body"/>
          </p:nvPr>
        </p:nvSpPr>
        <p:spPr>
          <a:xfrm>
            <a:off x="12280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37" name="Google Shape;137;p23"/>
          <p:cNvSpPr txBox="1"/>
          <p:nvPr>
            <p:ph idx="2" type="body"/>
          </p:nvPr>
        </p:nvSpPr>
        <p:spPr>
          <a:xfrm>
            <a:off x="50983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38" name="Google Shape;138;p2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p23"/>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3"/>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41" name="Google Shape;141;p23"/>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142" name="Google Shape;142;p23"/>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143" name="Google Shape;143;p23"/>
          <p:cNvSpPr txBox="1"/>
          <p:nvPr>
            <p:ph idx="3" type="title"/>
          </p:nvPr>
        </p:nvSpPr>
        <p:spPr>
          <a:xfrm>
            <a:off x="1228048" y="1163688"/>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44" name="Google Shape;144;p23"/>
          <p:cNvSpPr txBox="1"/>
          <p:nvPr>
            <p:ph idx="4" type="title"/>
          </p:nvPr>
        </p:nvSpPr>
        <p:spPr>
          <a:xfrm>
            <a:off x="5098348" y="1163675"/>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2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7" name="Google Shape;147;p24"/>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8" name="Google Shape;148;p24"/>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149" name="Google Shape;149;p24"/>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50" name="Google Shape;150;p24"/>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51" name="Shape 151"/>
        <p:cNvGrpSpPr/>
        <p:nvPr/>
      </p:nvGrpSpPr>
      <p:grpSpPr>
        <a:xfrm>
          <a:off x="0" y="0"/>
          <a:ext cx="0" cy="0"/>
          <a:chOff x="0" y="0"/>
          <a:chExt cx="0" cy="0"/>
        </a:xfrm>
      </p:grpSpPr>
      <p:sp>
        <p:nvSpPr>
          <p:cNvPr id="152" name="Google Shape;152;p25"/>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3" name="Google Shape;153;p25"/>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54" name="Google Shape;154;p25"/>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5" name="Google Shape;155;p25"/>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56" name="Google Shape;156;p2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57" name="Shape 157"/>
        <p:cNvGrpSpPr/>
        <p:nvPr/>
      </p:nvGrpSpPr>
      <p:grpSpPr>
        <a:xfrm>
          <a:off x="0" y="0"/>
          <a:ext cx="0" cy="0"/>
          <a:chOff x="0" y="0"/>
          <a:chExt cx="0" cy="0"/>
        </a:xfrm>
      </p:grpSpPr>
      <p:sp>
        <p:nvSpPr>
          <p:cNvPr id="158" name="Google Shape;158;p26"/>
          <p:cNvSpPr txBox="1"/>
          <p:nvPr>
            <p:ph idx="1" type="subTitle"/>
          </p:nvPr>
        </p:nvSpPr>
        <p:spPr>
          <a:xfrm>
            <a:off x="705225" y="1135125"/>
            <a:ext cx="2588100" cy="276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59" name="Google Shape;159;p2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p26"/>
          <p:cNvSpPr/>
          <p:nvPr/>
        </p:nvSpPr>
        <p:spPr>
          <a:xfrm>
            <a:off x="4243400" y="625525"/>
            <a:ext cx="4900500" cy="450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6"/>
          <p:cNvSpPr txBox="1"/>
          <p:nvPr>
            <p:ph idx="2" type="body"/>
          </p:nvPr>
        </p:nvSpPr>
        <p:spPr>
          <a:xfrm>
            <a:off x="4698575" y="3174475"/>
            <a:ext cx="3559500" cy="141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FFFFFF"/>
              </a:buClr>
              <a:buSzPts val="1400"/>
              <a:buChar char="●"/>
              <a:defRPr sz="1400">
                <a:solidFill>
                  <a:srgbClr val="FFFFFF"/>
                </a:solidFill>
              </a:defRPr>
            </a:lvl1pPr>
            <a:lvl2pPr indent="-317500" lvl="1" marL="914400" algn="l">
              <a:lnSpc>
                <a:spcPct val="100000"/>
              </a:lnSpc>
              <a:spcBef>
                <a:spcPts val="1600"/>
              </a:spcBef>
              <a:spcAft>
                <a:spcPts val="0"/>
              </a:spcAft>
              <a:buClr>
                <a:srgbClr val="FFFFFF"/>
              </a:buClr>
              <a:buSzPts val="1400"/>
              <a:buChar char="○"/>
              <a:defRPr>
                <a:solidFill>
                  <a:srgbClr val="FFFFFF"/>
                </a:solidFill>
              </a:defRPr>
            </a:lvl2pPr>
            <a:lvl3pPr indent="-317500" lvl="2" marL="1371600" algn="l">
              <a:lnSpc>
                <a:spcPct val="100000"/>
              </a:lnSpc>
              <a:spcBef>
                <a:spcPts val="1600"/>
              </a:spcBef>
              <a:spcAft>
                <a:spcPts val="0"/>
              </a:spcAft>
              <a:buClr>
                <a:srgbClr val="FFFFFF"/>
              </a:buClr>
              <a:buSzPts val="1400"/>
              <a:buChar char="■"/>
              <a:defRPr>
                <a:solidFill>
                  <a:srgbClr val="FFFFFF"/>
                </a:solidFill>
              </a:defRPr>
            </a:lvl3pPr>
            <a:lvl4pPr indent="-317500" lvl="3" marL="1828800" algn="l">
              <a:lnSpc>
                <a:spcPct val="100000"/>
              </a:lnSpc>
              <a:spcBef>
                <a:spcPts val="1600"/>
              </a:spcBef>
              <a:spcAft>
                <a:spcPts val="0"/>
              </a:spcAft>
              <a:buClr>
                <a:srgbClr val="FFFFFF"/>
              </a:buClr>
              <a:buSzPts val="1400"/>
              <a:buChar char="●"/>
              <a:defRPr>
                <a:solidFill>
                  <a:srgbClr val="FFFFFF"/>
                </a:solidFill>
              </a:defRPr>
            </a:lvl4pPr>
            <a:lvl5pPr indent="-317500" lvl="4" marL="2286000" algn="l">
              <a:lnSpc>
                <a:spcPct val="100000"/>
              </a:lnSpc>
              <a:spcBef>
                <a:spcPts val="1600"/>
              </a:spcBef>
              <a:spcAft>
                <a:spcPts val="0"/>
              </a:spcAft>
              <a:buClr>
                <a:srgbClr val="FFFFFF"/>
              </a:buClr>
              <a:buSzPts val="1400"/>
              <a:buChar char="○"/>
              <a:defRPr>
                <a:solidFill>
                  <a:srgbClr val="FFFFFF"/>
                </a:solidFill>
              </a:defRPr>
            </a:lvl5pPr>
            <a:lvl6pPr indent="-317500" lvl="5" marL="2743200" algn="l">
              <a:lnSpc>
                <a:spcPct val="100000"/>
              </a:lnSpc>
              <a:spcBef>
                <a:spcPts val="1600"/>
              </a:spcBef>
              <a:spcAft>
                <a:spcPts val="0"/>
              </a:spcAft>
              <a:buClr>
                <a:srgbClr val="FFFFFF"/>
              </a:buClr>
              <a:buSzPts val="1400"/>
              <a:buChar char="■"/>
              <a:defRPr>
                <a:solidFill>
                  <a:srgbClr val="FFFFFF"/>
                </a:solidFill>
              </a:defRPr>
            </a:lvl6pPr>
            <a:lvl7pPr indent="-317500" lvl="6" marL="3200400" algn="l">
              <a:lnSpc>
                <a:spcPct val="100000"/>
              </a:lnSpc>
              <a:spcBef>
                <a:spcPts val="1600"/>
              </a:spcBef>
              <a:spcAft>
                <a:spcPts val="0"/>
              </a:spcAft>
              <a:buClr>
                <a:srgbClr val="FFFFFF"/>
              </a:buClr>
              <a:buSzPts val="1400"/>
              <a:buChar char="●"/>
              <a:defRPr>
                <a:solidFill>
                  <a:srgbClr val="FFFFFF"/>
                </a:solidFill>
              </a:defRPr>
            </a:lvl7pPr>
            <a:lvl8pPr indent="-317500" lvl="7" marL="3657600" algn="l">
              <a:lnSpc>
                <a:spcPct val="100000"/>
              </a:lnSpc>
              <a:spcBef>
                <a:spcPts val="1600"/>
              </a:spcBef>
              <a:spcAft>
                <a:spcPts val="0"/>
              </a:spcAft>
              <a:buClr>
                <a:srgbClr val="FFFFFF"/>
              </a:buClr>
              <a:buSzPts val="1400"/>
              <a:buChar char="○"/>
              <a:defRPr>
                <a:solidFill>
                  <a:srgbClr val="FFFFFF"/>
                </a:solidFill>
              </a:defRPr>
            </a:lvl8pPr>
            <a:lvl9pPr indent="-317500" lvl="8" marL="4114800" algn="l">
              <a:lnSpc>
                <a:spcPct val="100000"/>
              </a:lnSpc>
              <a:spcBef>
                <a:spcPts val="1600"/>
              </a:spcBef>
              <a:spcAft>
                <a:spcPts val="1600"/>
              </a:spcAft>
              <a:buClr>
                <a:srgbClr val="FFFFFF"/>
              </a:buClr>
              <a:buSzPts val="1400"/>
              <a:buChar char="■"/>
              <a:defRPr>
                <a:solidFill>
                  <a:srgbClr val="FFFFFF"/>
                </a:solidFill>
              </a:defRPr>
            </a:lvl9pPr>
          </a:lstStyle>
          <a:p/>
        </p:txBody>
      </p:sp>
      <p:cxnSp>
        <p:nvCxnSpPr>
          <p:cNvPr id="162" name="Google Shape;162;p26"/>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63" name="Google Shape;163;p2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164" name="Google Shape;164;p26"/>
          <p:cNvCxnSpPr/>
          <p:nvPr/>
        </p:nvCxnSpPr>
        <p:spPr>
          <a:xfrm rot="10800000">
            <a:off x="4248225" y="4940300"/>
            <a:ext cx="43440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65" name="Shape 165"/>
        <p:cNvGrpSpPr/>
        <p:nvPr/>
      </p:nvGrpSpPr>
      <p:grpSpPr>
        <a:xfrm>
          <a:off x="0" y="0"/>
          <a:ext cx="0" cy="0"/>
          <a:chOff x="0" y="0"/>
          <a:chExt cx="0" cy="0"/>
        </a:xfrm>
      </p:grpSpPr>
      <p:sp>
        <p:nvSpPr>
          <p:cNvPr id="166" name="Google Shape;166;p2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67" name="Google Shape;167;p2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68" name="Google Shape;168;p2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11823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71" name="Google Shape;171;p28"/>
          <p:cNvSpPr txBox="1"/>
          <p:nvPr>
            <p:ph idx="1" type="body"/>
          </p:nvPr>
        </p:nvSpPr>
        <p:spPr>
          <a:xfrm>
            <a:off x="311700" y="3076025"/>
            <a:ext cx="8520600" cy="483300"/>
          </a:xfrm>
          <a:prstGeom prst="rect">
            <a:avLst/>
          </a:prstGeom>
          <a:noFill/>
          <a:ln>
            <a:noFill/>
          </a:ln>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
        <p:nvSpPr>
          <p:cNvPr id="172" name="Google Shape;172;p28"/>
          <p:cNvSpPr/>
          <p:nvPr/>
        </p:nvSpPr>
        <p:spPr>
          <a:xfrm>
            <a:off x="0" y="-9525"/>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8"/>
          <p:cNvSpPr/>
          <p:nvPr/>
        </p:nvSpPr>
        <p:spPr>
          <a:xfrm>
            <a:off x="7715100" y="1756800"/>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174" name="Shape 174"/>
        <p:cNvGrpSpPr/>
        <p:nvPr/>
      </p:nvGrpSpPr>
      <p:grpSpPr>
        <a:xfrm>
          <a:off x="0" y="0"/>
          <a:ext cx="0" cy="0"/>
          <a:chOff x="0" y="0"/>
          <a:chExt cx="0" cy="0"/>
        </a:xfrm>
      </p:grpSpPr>
      <p:sp>
        <p:nvSpPr>
          <p:cNvPr id="175" name="Google Shape;175;p29"/>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76" name="Google Shape;176;p29"/>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77" name="Google Shape;177;p29"/>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78" name="Google Shape;178;p29"/>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79" name="Google Shape;179;p29"/>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80" name="Google Shape;180;p29"/>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81" name="Google Shape;181;p29"/>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82" name="Google Shape;182;p29"/>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83" name="Google Shape;183;p29"/>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84" name="Google Shape;184;p29"/>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85" name="Google Shape;185;p29"/>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86" name="Google Shape;186;p29"/>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87" name="Google Shape;187;p29"/>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88" name="Google Shape;188;p29"/>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89" name="Google Shape;189;p29"/>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90" name="Google Shape;190;p29"/>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1" name="Google Shape;191;p2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92" name="Google Shape;192;p29"/>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193" name="Google Shape;193;p29"/>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 + Four Columns ">
    <p:spTree>
      <p:nvGrpSpPr>
        <p:cNvPr id="194" name="Shape 194"/>
        <p:cNvGrpSpPr/>
        <p:nvPr/>
      </p:nvGrpSpPr>
      <p:grpSpPr>
        <a:xfrm>
          <a:off x="0" y="0"/>
          <a:ext cx="0" cy="0"/>
          <a:chOff x="0" y="0"/>
          <a:chExt cx="0" cy="0"/>
        </a:xfrm>
      </p:grpSpPr>
      <p:sp>
        <p:nvSpPr>
          <p:cNvPr id="195" name="Google Shape;195;p3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p30"/>
          <p:cNvSpPr txBox="1"/>
          <p:nvPr>
            <p:ph idx="2" type="title"/>
          </p:nvPr>
        </p:nvSpPr>
        <p:spPr>
          <a:xfrm>
            <a:off x="89930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7" name="Google Shape;197;p30"/>
          <p:cNvSpPr txBox="1"/>
          <p:nvPr>
            <p:ph idx="1" type="subTitle"/>
          </p:nvPr>
        </p:nvSpPr>
        <p:spPr>
          <a:xfrm>
            <a:off x="89930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8" name="Google Shape;198;p30"/>
          <p:cNvSpPr txBox="1"/>
          <p:nvPr>
            <p:ph idx="3" type="title"/>
          </p:nvPr>
        </p:nvSpPr>
        <p:spPr>
          <a:xfrm>
            <a:off x="279952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9" name="Google Shape;199;p30"/>
          <p:cNvSpPr txBox="1"/>
          <p:nvPr>
            <p:ph idx="4" type="subTitle"/>
          </p:nvPr>
        </p:nvSpPr>
        <p:spPr>
          <a:xfrm>
            <a:off x="279952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0" name="Google Shape;200;p30"/>
          <p:cNvSpPr txBox="1"/>
          <p:nvPr>
            <p:ph idx="5" type="title"/>
          </p:nvPr>
        </p:nvSpPr>
        <p:spPr>
          <a:xfrm>
            <a:off x="469975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01" name="Google Shape;201;p30"/>
          <p:cNvSpPr txBox="1"/>
          <p:nvPr>
            <p:ph idx="6" type="subTitle"/>
          </p:nvPr>
        </p:nvSpPr>
        <p:spPr>
          <a:xfrm>
            <a:off x="469975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2" name="Google Shape;202;p30"/>
          <p:cNvSpPr txBox="1"/>
          <p:nvPr>
            <p:ph idx="7" type="title"/>
          </p:nvPr>
        </p:nvSpPr>
        <p:spPr>
          <a:xfrm>
            <a:off x="659997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03" name="Google Shape;203;p30"/>
          <p:cNvSpPr txBox="1"/>
          <p:nvPr>
            <p:ph idx="8" type="subTitle"/>
          </p:nvPr>
        </p:nvSpPr>
        <p:spPr>
          <a:xfrm>
            <a:off x="659997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4" name="Google Shape;204;p30"/>
          <p:cNvSpPr/>
          <p:nvPr/>
        </p:nvSpPr>
        <p:spPr>
          <a:xfrm>
            <a:off x="-13950" y="1309000"/>
            <a:ext cx="9205200" cy="123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5" name="Google Shape;205;p30"/>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06" name="Google Shape;206;p30"/>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 + Design">
    <p:spTree>
      <p:nvGrpSpPr>
        <p:cNvPr id="207" name="Shape 207"/>
        <p:cNvGrpSpPr/>
        <p:nvPr/>
      </p:nvGrpSpPr>
      <p:grpSpPr>
        <a:xfrm>
          <a:off x="0" y="0"/>
          <a:ext cx="0" cy="0"/>
          <a:chOff x="0" y="0"/>
          <a:chExt cx="0" cy="0"/>
        </a:xfrm>
      </p:grpSpPr>
      <p:sp>
        <p:nvSpPr>
          <p:cNvPr id="208" name="Google Shape;208;p3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18" name="Shape 18"/>
        <p:cNvGrpSpPr/>
        <p:nvPr/>
      </p:nvGrpSpPr>
      <p:grpSpPr>
        <a:xfrm>
          <a:off x="0" y="0"/>
          <a:ext cx="0" cy="0"/>
          <a:chOff x="0" y="0"/>
          <a:chExt cx="0" cy="0"/>
        </a:xfrm>
      </p:grpSpPr>
      <p:sp>
        <p:nvSpPr>
          <p:cNvPr id="19" name="Google Shape;19;p4"/>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 name="Google Shape;20;p4"/>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1" name="Google Shape;21;p4"/>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2" name="Google Shape;22;p4"/>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3" name="Google Shape;23;p4"/>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4" name="Google Shape;24;p4"/>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5" name="Google Shape;25;p4"/>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6" name="Google Shape;26;p4"/>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7" name="Google Shape;27;p4"/>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8" name="Google Shape;28;p4"/>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9" name="Google Shape;29;p4"/>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0" name="Google Shape;30;p4"/>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1" name="Google Shape;31;p4"/>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2" name="Google Shape;32;p4"/>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3" name="Google Shape;33;p4"/>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4" name="Google Shape;34;p4"/>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 name="Google Shape;35;p4"/>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36" name="Google Shape;36;p4"/>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 + Two Columns ">
    <p:spTree>
      <p:nvGrpSpPr>
        <p:cNvPr id="209" name="Shape 209"/>
        <p:cNvGrpSpPr/>
        <p:nvPr/>
      </p:nvGrpSpPr>
      <p:grpSpPr>
        <a:xfrm>
          <a:off x="0" y="0"/>
          <a:ext cx="0" cy="0"/>
          <a:chOff x="0" y="0"/>
          <a:chExt cx="0" cy="0"/>
        </a:xfrm>
      </p:grpSpPr>
      <p:sp>
        <p:nvSpPr>
          <p:cNvPr id="210" name="Google Shape;210;p3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1" name="Google Shape;211;p32"/>
          <p:cNvSpPr txBox="1"/>
          <p:nvPr>
            <p:ph idx="2" type="title"/>
          </p:nvPr>
        </p:nvSpPr>
        <p:spPr>
          <a:xfrm>
            <a:off x="12956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12" name="Google Shape;212;p32"/>
          <p:cNvSpPr txBox="1"/>
          <p:nvPr>
            <p:ph idx="1" type="subTitle"/>
          </p:nvPr>
        </p:nvSpPr>
        <p:spPr>
          <a:xfrm>
            <a:off x="12956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3" name="Google Shape;213;p32"/>
          <p:cNvSpPr txBox="1"/>
          <p:nvPr>
            <p:ph idx="3" type="title"/>
          </p:nvPr>
        </p:nvSpPr>
        <p:spPr>
          <a:xfrm>
            <a:off x="50440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14" name="Google Shape;214;p32"/>
          <p:cNvSpPr txBox="1"/>
          <p:nvPr>
            <p:ph idx="4" type="subTitle"/>
          </p:nvPr>
        </p:nvSpPr>
        <p:spPr>
          <a:xfrm>
            <a:off x="50440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5" name="Google Shape;215;p32"/>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6" name="Google Shape;216;p32"/>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17" name="Google Shape;217;p32"/>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18" name="Google Shape;218;p32"/>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219" name="Google Shape;219;p32"/>
          <p:cNvSpPr/>
          <p:nvPr/>
        </p:nvSpPr>
        <p:spPr>
          <a:xfrm>
            <a:off x="4522375" y="0"/>
            <a:ext cx="4634100" cy="1479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220" name="Shape 220"/>
        <p:cNvGrpSpPr/>
        <p:nvPr/>
      </p:nvGrpSpPr>
      <p:grpSpPr>
        <a:xfrm>
          <a:off x="0" y="0"/>
          <a:ext cx="0" cy="0"/>
          <a:chOff x="0" y="0"/>
          <a:chExt cx="0" cy="0"/>
        </a:xfrm>
      </p:grpSpPr>
      <p:sp>
        <p:nvSpPr>
          <p:cNvPr id="221" name="Google Shape;221;p33"/>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2" name="Google Shape;222;p33"/>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23" name="Google Shape;223;p33"/>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224" name="Google Shape;224;p33"/>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sp>
        <p:nvSpPr>
          <p:cNvPr id="225" name="Google Shape;225;p33"/>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26" name="Google Shape;226;p33"/>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 + Six Columns ">
    <p:spTree>
      <p:nvGrpSpPr>
        <p:cNvPr id="227" name="Shape 227"/>
        <p:cNvGrpSpPr/>
        <p:nvPr/>
      </p:nvGrpSpPr>
      <p:grpSpPr>
        <a:xfrm>
          <a:off x="0" y="0"/>
          <a:ext cx="0" cy="0"/>
          <a:chOff x="0" y="0"/>
          <a:chExt cx="0" cy="0"/>
        </a:xfrm>
      </p:grpSpPr>
      <p:sp>
        <p:nvSpPr>
          <p:cNvPr id="228" name="Google Shape;228;p34"/>
          <p:cNvSpPr/>
          <p:nvPr/>
        </p:nvSpPr>
        <p:spPr>
          <a:xfrm>
            <a:off x="0" y="1348375"/>
            <a:ext cx="8620200" cy="1657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9" name="Google Shape;229;p3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p34"/>
          <p:cNvSpPr txBox="1"/>
          <p:nvPr>
            <p:ph idx="2" type="title"/>
          </p:nvPr>
        </p:nvSpPr>
        <p:spPr>
          <a:xfrm>
            <a:off x="10064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1" name="Google Shape;231;p34"/>
          <p:cNvSpPr txBox="1"/>
          <p:nvPr>
            <p:ph idx="1" type="subTitle"/>
          </p:nvPr>
        </p:nvSpPr>
        <p:spPr>
          <a:xfrm>
            <a:off x="10064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2" name="Google Shape;232;p34"/>
          <p:cNvSpPr txBox="1"/>
          <p:nvPr>
            <p:ph idx="3" type="title"/>
          </p:nvPr>
        </p:nvSpPr>
        <p:spPr>
          <a:xfrm>
            <a:off x="360300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3" name="Google Shape;233;p34"/>
          <p:cNvSpPr txBox="1"/>
          <p:nvPr>
            <p:ph idx="4" type="subTitle"/>
          </p:nvPr>
        </p:nvSpPr>
        <p:spPr>
          <a:xfrm>
            <a:off x="360300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4" name="Google Shape;234;p34"/>
          <p:cNvSpPr txBox="1"/>
          <p:nvPr>
            <p:ph idx="5" type="title"/>
          </p:nvPr>
        </p:nvSpPr>
        <p:spPr>
          <a:xfrm>
            <a:off x="61995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5" name="Google Shape;235;p34"/>
          <p:cNvSpPr txBox="1"/>
          <p:nvPr>
            <p:ph idx="6" type="subTitle"/>
          </p:nvPr>
        </p:nvSpPr>
        <p:spPr>
          <a:xfrm>
            <a:off x="61995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6" name="Google Shape;236;p34"/>
          <p:cNvSpPr txBox="1"/>
          <p:nvPr>
            <p:ph idx="7" type="title"/>
          </p:nvPr>
        </p:nvSpPr>
        <p:spPr>
          <a:xfrm>
            <a:off x="10064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37" name="Google Shape;237;p34"/>
          <p:cNvSpPr txBox="1"/>
          <p:nvPr>
            <p:ph idx="8" type="subTitle"/>
          </p:nvPr>
        </p:nvSpPr>
        <p:spPr>
          <a:xfrm>
            <a:off x="10064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38" name="Google Shape;238;p34"/>
          <p:cNvSpPr txBox="1"/>
          <p:nvPr>
            <p:ph idx="9" type="title"/>
          </p:nvPr>
        </p:nvSpPr>
        <p:spPr>
          <a:xfrm>
            <a:off x="360300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39" name="Google Shape;239;p34"/>
          <p:cNvSpPr txBox="1"/>
          <p:nvPr>
            <p:ph idx="13" type="subTitle"/>
          </p:nvPr>
        </p:nvSpPr>
        <p:spPr>
          <a:xfrm>
            <a:off x="360300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40" name="Google Shape;240;p34"/>
          <p:cNvSpPr txBox="1"/>
          <p:nvPr>
            <p:ph idx="14" type="title"/>
          </p:nvPr>
        </p:nvSpPr>
        <p:spPr>
          <a:xfrm>
            <a:off x="61995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41" name="Google Shape;241;p34"/>
          <p:cNvSpPr txBox="1"/>
          <p:nvPr>
            <p:ph idx="15" type="subTitle"/>
          </p:nvPr>
        </p:nvSpPr>
        <p:spPr>
          <a:xfrm>
            <a:off x="61995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42" name="Google Shape;242;p34"/>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3" name="Google Shape;243;p34"/>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44" name="Google Shape;244;p34"/>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45" name="Google Shape;245;p34"/>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Title + Design 1">
    <p:spTree>
      <p:nvGrpSpPr>
        <p:cNvPr id="246" name="Shape 246"/>
        <p:cNvGrpSpPr/>
        <p:nvPr/>
      </p:nvGrpSpPr>
      <p:grpSpPr>
        <a:xfrm>
          <a:off x="0" y="0"/>
          <a:ext cx="0" cy="0"/>
          <a:chOff x="0" y="0"/>
          <a:chExt cx="0" cy="0"/>
        </a:xfrm>
      </p:grpSpPr>
      <p:sp>
        <p:nvSpPr>
          <p:cNvPr id="247" name="Google Shape;247;p3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48" name="Google Shape;248;p35"/>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49" name="Google Shape;249;p3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50" name="Google Shape;250;p35"/>
          <p:cNvSpPr/>
          <p:nvPr/>
        </p:nvSpPr>
        <p:spPr>
          <a:xfrm>
            <a:off x="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5"/>
          <p:cNvSpPr/>
          <p:nvPr/>
        </p:nvSpPr>
        <p:spPr>
          <a:xfrm>
            <a:off x="493875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 + Four Columns 1">
    <p:spTree>
      <p:nvGrpSpPr>
        <p:cNvPr id="252" name="Shape 252"/>
        <p:cNvGrpSpPr/>
        <p:nvPr/>
      </p:nvGrpSpPr>
      <p:grpSpPr>
        <a:xfrm>
          <a:off x="0" y="0"/>
          <a:ext cx="0" cy="0"/>
          <a:chOff x="0" y="0"/>
          <a:chExt cx="0" cy="0"/>
        </a:xfrm>
      </p:grpSpPr>
      <p:sp>
        <p:nvSpPr>
          <p:cNvPr id="253" name="Google Shape;253;p3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54" name="Google Shape;254;p36"/>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55" name="Google Shape;255;p3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56" name="Google Shape;256;p36"/>
          <p:cNvSpPr txBox="1"/>
          <p:nvPr>
            <p:ph idx="2" type="title"/>
          </p:nvPr>
        </p:nvSpPr>
        <p:spPr>
          <a:xfrm>
            <a:off x="5746088" y="1725825"/>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57" name="Google Shape;257;p36"/>
          <p:cNvSpPr txBox="1"/>
          <p:nvPr>
            <p:ph idx="1" type="subTitle"/>
          </p:nvPr>
        </p:nvSpPr>
        <p:spPr>
          <a:xfrm>
            <a:off x="5746087" y="2001025"/>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58" name="Google Shape;258;p36"/>
          <p:cNvSpPr txBox="1"/>
          <p:nvPr>
            <p:ph idx="3" type="title"/>
          </p:nvPr>
        </p:nvSpPr>
        <p:spPr>
          <a:xfrm>
            <a:off x="5746088" y="3347598"/>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59" name="Google Shape;259;p36"/>
          <p:cNvSpPr txBox="1"/>
          <p:nvPr>
            <p:ph idx="4" type="subTitle"/>
          </p:nvPr>
        </p:nvSpPr>
        <p:spPr>
          <a:xfrm>
            <a:off x="5746087" y="3622800"/>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60" name="Google Shape;260;p36"/>
          <p:cNvSpPr txBox="1"/>
          <p:nvPr>
            <p:ph idx="5" type="title"/>
          </p:nvPr>
        </p:nvSpPr>
        <p:spPr>
          <a:xfrm>
            <a:off x="722513" y="1725825"/>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61" name="Google Shape;261;p36"/>
          <p:cNvSpPr txBox="1"/>
          <p:nvPr>
            <p:ph idx="6" type="subTitle"/>
          </p:nvPr>
        </p:nvSpPr>
        <p:spPr>
          <a:xfrm>
            <a:off x="869137" y="2001025"/>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62" name="Google Shape;262;p36"/>
          <p:cNvSpPr txBox="1"/>
          <p:nvPr>
            <p:ph idx="7" type="title"/>
          </p:nvPr>
        </p:nvSpPr>
        <p:spPr>
          <a:xfrm>
            <a:off x="722513" y="3347598"/>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63" name="Google Shape;263;p36"/>
          <p:cNvSpPr txBox="1"/>
          <p:nvPr>
            <p:ph idx="8" type="subTitle"/>
          </p:nvPr>
        </p:nvSpPr>
        <p:spPr>
          <a:xfrm>
            <a:off x="869137" y="3622800"/>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64" name="Google Shape;264;p36"/>
          <p:cNvSpPr/>
          <p:nvPr/>
        </p:nvSpPr>
        <p:spPr>
          <a:xfrm>
            <a:off x="3738600" y="1533525"/>
            <a:ext cx="1666800" cy="2800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text">
  <p:cSld name="Title + Two text">
    <p:spTree>
      <p:nvGrpSpPr>
        <p:cNvPr id="265" name="Shape 265"/>
        <p:cNvGrpSpPr/>
        <p:nvPr/>
      </p:nvGrpSpPr>
      <p:grpSpPr>
        <a:xfrm>
          <a:off x="0" y="0"/>
          <a:ext cx="0" cy="0"/>
          <a:chOff x="0" y="0"/>
          <a:chExt cx="0" cy="0"/>
        </a:xfrm>
      </p:grpSpPr>
      <p:sp>
        <p:nvSpPr>
          <p:cNvPr id="266" name="Google Shape;266;p37"/>
          <p:cNvSpPr/>
          <p:nvPr/>
        </p:nvSpPr>
        <p:spPr>
          <a:xfrm>
            <a:off x="-13950" y="2683850"/>
            <a:ext cx="3056700" cy="2459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7"/>
          <p:cNvSpPr/>
          <p:nvPr/>
        </p:nvSpPr>
        <p:spPr>
          <a:xfrm>
            <a:off x="6490450" y="0"/>
            <a:ext cx="2653500" cy="2868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69" name="Google Shape;269;p3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70" name="Google Shape;270;p3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71" name="Google Shape;271;p37"/>
          <p:cNvSpPr txBox="1"/>
          <p:nvPr>
            <p:ph idx="1" type="subTitle"/>
          </p:nvPr>
        </p:nvSpPr>
        <p:spPr>
          <a:xfrm>
            <a:off x="705225" y="1241225"/>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2" name="Google Shape;272;p37"/>
          <p:cNvSpPr txBox="1"/>
          <p:nvPr>
            <p:ph idx="2" type="subTitle"/>
          </p:nvPr>
        </p:nvSpPr>
        <p:spPr>
          <a:xfrm>
            <a:off x="5643600" y="3318500"/>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 + Bullet Points">
    <p:spTree>
      <p:nvGrpSpPr>
        <p:cNvPr id="273" name="Shape 273"/>
        <p:cNvGrpSpPr/>
        <p:nvPr/>
      </p:nvGrpSpPr>
      <p:grpSpPr>
        <a:xfrm>
          <a:off x="0" y="0"/>
          <a:ext cx="0" cy="0"/>
          <a:chOff x="0" y="0"/>
          <a:chExt cx="0" cy="0"/>
        </a:xfrm>
      </p:grpSpPr>
      <p:sp>
        <p:nvSpPr>
          <p:cNvPr id="274" name="Google Shape;274;p38"/>
          <p:cNvSpPr/>
          <p:nvPr/>
        </p:nvSpPr>
        <p:spPr>
          <a:xfrm>
            <a:off x="5792550" y="0"/>
            <a:ext cx="33516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5" name="Google Shape;275;p38"/>
          <p:cNvSpPr txBox="1"/>
          <p:nvPr>
            <p:ph idx="1" type="body"/>
          </p:nvPr>
        </p:nvSpPr>
        <p:spPr>
          <a:xfrm>
            <a:off x="705225" y="1497050"/>
            <a:ext cx="4366800" cy="3071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276" name="Google Shape;276;p3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7" name="Google Shape;277;p38"/>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278" name="Google Shape;278;p38"/>
          <p:cNvCxnSpPr/>
          <p:nvPr/>
        </p:nvCxnSpPr>
        <p:spPr>
          <a:xfrm rot="10800000">
            <a:off x="5757525" y="4940300"/>
            <a:ext cx="28347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Title + Two Columns  1">
    <p:spTree>
      <p:nvGrpSpPr>
        <p:cNvPr id="279" name="Shape 279"/>
        <p:cNvGrpSpPr/>
        <p:nvPr/>
      </p:nvGrpSpPr>
      <p:grpSpPr>
        <a:xfrm>
          <a:off x="0" y="0"/>
          <a:ext cx="0" cy="0"/>
          <a:chOff x="0" y="0"/>
          <a:chExt cx="0" cy="0"/>
        </a:xfrm>
      </p:grpSpPr>
      <p:sp>
        <p:nvSpPr>
          <p:cNvPr id="280" name="Google Shape;280;p3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1" name="Google Shape;281;p39"/>
          <p:cNvSpPr txBox="1"/>
          <p:nvPr>
            <p:ph idx="2" type="title"/>
          </p:nvPr>
        </p:nvSpPr>
        <p:spPr>
          <a:xfrm>
            <a:off x="1670763"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82" name="Google Shape;282;p39"/>
          <p:cNvSpPr txBox="1"/>
          <p:nvPr>
            <p:ph idx="1" type="subTitle"/>
          </p:nvPr>
        </p:nvSpPr>
        <p:spPr>
          <a:xfrm>
            <a:off x="1670763"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283" name="Google Shape;283;p39"/>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4" name="Google Shape;284;p39"/>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85" name="Google Shape;285;p39"/>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86" name="Google Shape;286;p39"/>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287" name="Google Shape;287;p39"/>
          <p:cNvSpPr txBox="1"/>
          <p:nvPr>
            <p:ph idx="3" type="title"/>
          </p:nvPr>
        </p:nvSpPr>
        <p:spPr>
          <a:xfrm>
            <a:off x="5265838"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88" name="Google Shape;288;p39"/>
          <p:cNvSpPr txBox="1"/>
          <p:nvPr>
            <p:ph idx="4" type="subTitle"/>
          </p:nvPr>
        </p:nvSpPr>
        <p:spPr>
          <a:xfrm>
            <a:off x="5265838"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hanks + Credits">
    <p:spTree>
      <p:nvGrpSpPr>
        <p:cNvPr id="289" name="Shape 289"/>
        <p:cNvGrpSpPr/>
        <p:nvPr/>
      </p:nvGrpSpPr>
      <p:grpSpPr>
        <a:xfrm>
          <a:off x="0" y="0"/>
          <a:ext cx="0" cy="0"/>
          <a:chOff x="0" y="0"/>
          <a:chExt cx="0" cy="0"/>
        </a:xfrm>
      </p:grpSpPr>
      <p:sp>
        <p:nvSpPr>
          <p:cNvPr id="290" name="Google Shape;290;p40"/>
          <p:cNvSpPr/>
          <p:nvPr/>
        </p:nvSpPr>
        <p:spPr>
          <a:xfrm flipH="1">
            <a:off x="275" y="0"/>
            <a:ext cx="5300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p40"/>
          <p:cNvSpPr txBox="1"/>
          <p:nvPr>
            <p:ph type="title"/>
          </p:nvPr>
        </p:nvSpPr>
        <p:spPr>
          <a:xfrm>
            <a:off x="705222" y="7615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92" name="Google Shape;292;p40"/>
          <p:cNvSpPr txBox="1"/>
          <p:nvPr>
            <p:ph idx="1" type="body"/>
          </p:nvPr>
        </p:nvSpPr>
        <p:spPr>
          <a:xfrm>
            <a:off x="705225" y="1517250"/>
            <a:ext cx="2808000" cy="1247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lt1"/>
              </a:buClr>
              <a:buSzPts val="1200"/>
              <a:buChar char="●"/>
              <a:defRPr sz="1200">
                <a:solidFill>
                  <a:schemeClr val="lt1"/>
                </a:solidFill>
              </a:defRPr>
            </a:lvl1pPr>
            <a:lvl2pPr indent="-304800" lvl="1" marL="914400" algn="l">
              <a:lnSpc>
                <a:spcPct val="100000"/>
              </a:lnSpc>
              <a:spcBef>
                <a:spcPts val="160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
        <p:nvSpPr>
          <p:cNvPr id="293" name="Google Shape;293;p40"/>
          <p:cNvSpPr txBox="1"/>
          <p:nvPr/>
        </p:nvSpPr>
        <p:spPr>
          <a:xfrm>
            <a:off x="705225" y="2839250"/>
            <a:ext cx="2574900" cy="82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CREDITS: This presentation template was created by </a:t>
            </a:r>
            <a:r>
              <a:rPr b="0" i="0" lang="en-US" sz="1000" u="none" cap="none" strike="noStrike">
                <a:solidFill>
                  <a:schemeClr val="hlink"/>
                </a:solidFill>
                <a:uFill>
                  <a:noFill/>
                </a:uFill>
                <a:latin typeface="Montserrat"/>
                <a:ea typeface="Montserrat"/>
                <a:cs typeface="Montserrat"/>
                <a:sym typeface="Montserrat"/>
                <a:hlinkClick r:id="rId2"/>
              </a:rPr>
              <a:t>Slidesgo</a:t>
            </a:r>
            <a:r>
              <a:rPr b="0" i="0" lang="en-US" sz="1000" u="none" cap="none" strike="noStrike">
                <a:solidFill>
                  <a:schemeClr val="lt1"/>
                </a:solidFill>
                <a:latin typeface="Montserrat"/>
                <a:ea typeface="Montserrat"/>
                <a:cs typeface="Montserrat"/>
                <a:sym typeface="Montserrat"/>
              </a:rPr>
              <a:t>, including icons by </a:t>
            </a:r>
            <a:r>
              <a:rPr b="0" i="0" lang="en-US" sz="1000" u="none" cap="none" strike="noStrike">
                <a:solidFill>
                  <a:schemeClr val="hlink"/>
                </a:solidFill>
                <a:uFill>
                  <a:noFill/>
                </a:uFill>
                <a:latin typeface="Montserrat"/>
                <a:ea typeface="Montserrat"/>
                <a:cs typeface="Montserrat"/>
                <a:sym typeface="Montserrat"/>
                <a:hlinkClick r:id="rId3"/>
              </a:rPr>
              <a:t>Flaticon</a:t>
            </a:r>
            <a:r>
              <a:rPr b="0" i="0" lang="en-US" sz="1000" u="none" cap="none" strike="noStrike">
                <a:solidFill>
                  <a:schemeClr val="lt1"/>
                </a:solidFill>
                <a:latin typeface="Montserrat"/>
                <a:ea typeface="Montserrat"/>
                <a:cs typeface="Montserrat"/>
                <a:sym typeface="Montserrat"/>
              </a:rPr>
              <a:t>, and infographics &amp; images by </a:t>
            </a:r>
            <a:r>
              <a:rPr b="0" i="0" lang="en-US" sz="1000" u="none" cap="none" strike="noStrike">
                <a:solidFill>
                  <a:schemeClr val="hlink"/>
                </a:solidFill>
                <a:uFill>
                  <a:noFill/>
                </a:uFill>
                <a:latin typeface="Montserrat"/>
                <a:ea typeface="Montserrat"/>
                <a:cs typeface="Montserrat"/>
                <a:sym typeface="Montserrat"/>
                <a:hlinkClick r:id="rId4"/>
              </a:rPr>
              <a:t>Freepik</a:t>
            </a:r>
            <a:r>
              <a:rPr b="0" i="0" lang="en-US" sz="1000" u="none" cap="none" strike="noStrike">
                <a:solidFill>
                  <a:schemeClr val="lt1"/>
                </a:solidFill>
                <a:latin typeface="Montserrat"/>
                <a:ea typeface="Montserrat"/>
                <a:cs typeface="Montserrat"/>
                <a:sym typeface="Montserrat"/>
              </a:rPr>
              <a:t>. </a:t>
            </a:r>
            <a:endParaRPr b="0" i="0" sz="1000" u="none" cap="none" strike="noStrike">
              <a:solidFill>
                <a:schemeClr val="lt1"/>
              </a:solidFill>
              <a:latin typeface="Montserrat"/>
              <a:ea typeface="Montserrat"/>
              <a:cs typeface="Montserrat"/>
              <a:sym typeface="Montserra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 + Bullet Points 1">
    <p:spTree>
      <p:nvGrpSpPr>
        <p:cNvPr id="294" name="Shape 294"/>
        <p:cNvGrpSpPr/>
        <p:nvPr/>
      </p:nvGrpSpPr>
      <p:grpSpPr>
        <a:xfrm>
          <a:off x="0" y="0"/>
          <a:ext cx="0" cy="0"/>
          <a:chOff x="0" y="0"/>
          <a:chExt cx="0" cy="0"/>
        </a:xfrm>
      </p:grpSpPr>
      <p:sp>
        <p:nvSpPr>
          <p:cNvPr id="295" name="Google Shape;295;p41"/>
          <p:cNvSpPr/>
          <p:nvPr/>
        </p:nvSpPr>
        <p:spPr>
          <a:xfrm>
            <a:off x="2207650" y="1307425"/>
            <a:ext cx="69366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6" name="Google Shape;296;p41"/>
          <p:cNvSpPr txBox="1"/>
          <p:nvPr>
            <p:ph idx="1" type="body"/>
          </p:nvPr>
        </p:nvSpPr>
        <p:spPr>
          <a:xfrm>
            <a:off x="2577375" y="1699975"/>
            <a:ext cx="4366800" cy="30717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Clr>
                <a:schemeClr val="lt1"/>
              </a:buClr>
              <a:buSzPts val="1300"/>
              <a:buChar char="●"/>
              <a:defRPr sz="1300">
                <a:solidFill>
                  <a:schemeClr val="lt1"/>
                </a:solidFill>
              </a:defRPr>
            </a:lvl1pPr>
            <a:lvl2pPr indent="-311150" lvl="1" marL="914400" algn="l">
              <a:lnSpc>
                <a:spcPct val="100000"/>
              </a:lnSpc>
              <a:spcBef>
                <a:spcPts val="1600"/>
              </a:spcBef>
              <a:spcAft>
                <a:spcPts val="0"/>
              </a:spcAft>
              <a:buClr>
                <a:schemeClr val="lt1"/>
              </a:buClr>
              <a:buSzPts val="1300"/>
              <a:buChar char="○"/>
              <a:defRPr sz="1300">
                <a:solidFill>
                  <a:schemeClr val="lt1"/>
                </a:solidFill>
              </a:defRPr>
            </a:lvl2pPr>
            <a:lvl3pPr indent="-311150" lvl="2" marL="1371600" algn="l">
              <a:lnSpc>
                <a:spcPct val="100000"/>
              </a:lnSpc>
              <a:spcBef>
                <a:spcPts val="1600"/>
              </a:spcBef>
              <a:spcAft>
                <a:spcPts val="0"/>
              </a:spcAft>
              <a:buClr>
                <a:schemeClr val="lt1"/>
              </a:buClr>
              <a:buSzPts val="1300"/>
              <a:buChar char="■"/>
              <a:defRPr sz="1300">
                <a:solidFill>
                  <a:schemeClr val="lt1"/>
                </a:solidFill>
              </a:defRPr>
            </a:lvl3pPr>
            <a:lvl4pPr indent="-311150" lvl="3" marL="1828800" algn="l">
              <a:lnSpc>
                <a:spcPct val="100000"/>
              </a:lnSpc>
              <a:spcBef>
                <a:spcPts val="1600"/>
              </a:spcBef>
              <a:spcAft>
                <a:spcPts val="0"/>
              </a:spcAft>
              <a:buClr>
                <a:schemeClr val="lt1"/>
              </a:buClr>
              <a:buSzPts val="1300"/>
              <a:buChar char="●"/>
              <a:defRPr sz="1300">
                <a:solidFill>
                  <a:schemeClr val="lt1"/>
                </a:solidFill>
              </a:defRPr>
            </a:lvl4pPr>
            <a:lvl5pPr indent="-311150" lvl="4" marL="2286000" algn="l">
              <a:lnSpc>
                <a:spcPct val="100000"/>
              </a:lnSpc>
              <a:spcBef>
                <a:spcPts val="1600"/>
              </a:spcBef>
              <a:spcAft>
                <a:spcPts val="0"/>
              </a:spcAft>
              <a:buClr>
                <a:schemeClr val="lt1"/>
              </a:buClr>
              <a:buSzPts val="1300"/>
              <a:buChar char="○"/>
              <a:defRPr sz="1300">
                <a:solidFill>
                  <a:schemeClr val="lt1"/>
                </a:solidFill>
              </a:defRPr>
            </a:lvl5pPr>
            <a:lvl6pPr indent="-311150" lvl="5" marL="2743200" algn="l">
              <a:lnSpc>
                <a:spcPct val="100000"/>
              </a:lnSpc>
              <a:spcBef>
                <a:spcPts val="1600"/>
              </a:spcBef>
              <a:spcAft>
                <a:spcPts val="0"/>
              </a:spcAft>
              <a:buClr>
                <a:schemeClr val="lt1"/>
              </a:buClr>
              <a:buSzPts val="1300"/>
              <a:buChar char="■"/>
              <a:defRPr sz="1300">
                <a:solidFill>
                  <a:schemeClr val="lt1"/>
                </a:solidFill>
              </a:defRPr>
            </a:lvl6pPr>
            <a:lvl7pPr indent="-311150" lvl="6" marL="3200400" algn="l">
              <a:lnSpc>
                <a:spcPct val="100000"/>
              </a:lnSpc>
              <a:spcBef>
                <a:spcPts val="1600"/>
              </a:spcBef>
              <a:spcAft>
                <a:spcPts val="0"/>
              </a:spcAft>
              <a:buClr>
                <a:schemeClr val="lt1"/>
              </a:buClr>
              <a:buSzPts val="1300"/>
              <a:buChar char="●"/>
              <a:defRPr sz="1300">
                <a:solidFill>
                  <a:schemeClr val="lt1"/>
                </a:solidFill>
              </a:defRPr>
            </a:lvl7pPr>
            <a:lvl8pPr indent="-311150" lvl="7" marL="3657600" algn="l">
              <a:lnSpc>
                <a:spcPct val="100000"/>
              </a:lnSpc>
              <a:spcBef>
                <a:spcPts val="1600"/>
              </a:spcBef>
              <a:spcAft>
                <a:spcPts val="0"/>
              </a:spcAft>
              <a:buClr>
                <a:schemeClr val="lt1"/>
              </a:buClr>
              <a:buSzPts val="1300"/>
              <a:buChar char="○"/>
              <a:defRPr sz="1300">
                <a:solidFill>
                  <a:schemeClr val="lt1"/>
                </a:solidFill>
              </a:defRPr>
            </a:lvl8pPr>
            <a:lvl9pPr indent="-311150" lvl="8" marL="4114800" algn="l">
              <a:lnSpc>
                <a:spcPct val="100000"/>
              </a:lnSpc>
              <a:spcBef>
                <a:spcPts val="1600"/>
              </a:spcBef>
              <a:spcAft>
                <a:spcPts val="1600"/>
              </a:spcAft>
              <a:buClr>
                <a:schemeClr val="lt1"/>
              </a:buClr>
              <a:buSzPts val="1300"/>
              <a:buChar char="■"/>
              <a:defRPr sz="1300">
                <a:solidFill>
                  <a:schemeClr val="lt1"/>
                </a:solidFill>
              </a:defRPr>
            </a:lvl9pPr>
          </a:lstStyle>
          <a:p/>
        </p:txBody>
      </p:sp>
      <p:sp>
        <p:nvSpPr>
          <p:cNvPr id="297" name="Google Shape;297;p4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37" name="Shape 37"/>
        <p:cNvGrpSpPr/>
        <p:nvPr/>
      </p:nvGrpSpPr>
      <p:grpSpPr>
        <a:xfrm>
          <a:off x="0" y="0"/>
          <a:ext cx="0" cy="0"/>
          <a:chOff x="0" y="0"/>
          <a:chExt cx="0" cy="0"/>
        </a:xfrm>
      </p:grpSpPr>
      <p:grpSp>
        <p:nvGrpSpPr>
          <p:cNvPr id="38" name="Google Shape;38;p5"/>
          <p:cNvGrpSpPr/>
          <p:nvPr/>
        </p:nvGrpSpPr>
        <p:grpSpPr>
          <a:xfrm>
            <a:off x="0" y="0"/>
            <a:ext cx="9144000" cy="5143475"/>
            <a:chOff x="0" y="0"/>
            <a:chExt cx="9144000" cy="5143475"/>
          </a:xfrm>
        </p:grpSpPr>
        <p:grpSp>
          <p:nvGrpSpPr>
            <p:cNvPr id="39" name="Google Shape;39;p5"/>
            <p:cNvGrpSpPr/>
            <p:nvPr/>
          </p:nvGrpSpPr>
          <p:grpSpPr>
            <a:xfrm>
              <a:off x="0" y="0"/>
              <a:ext cx="9144000" cy="5143475"/>
              <a:chOff x="0" y="0"/>
              <a:chExt cx="9144000" cy="5143475"/>
            </a:xfrm>
          </p:grpSpPr>
          <p:sp>
            <p:nvSpPr>
              <p:cNvPr id="40" name="Google Shape;40;p5"/>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5"/>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5"/>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2800">
                <a:solidFill>
                  <a:schemeClr val="dk1"/>
                </a:solidFil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
  <p:cSld name="2 Col">
    <p:bg>
      <p:bgPr>
        <a:solidFill>
          <a:schemeClr val="lt1"/>
        </a:solidFill>
      </p:bgPr>
    </p:bg>
    <p:spTree>
      <p:nvGrpSpPr>
        <p:cNvPr id="302" name="Shape 302"/>
        <p:cNvGrpSpPr/>
        <p:nvPr/>
      </p:nvGrpSpPr>
      <p:grpSpPr>
        <a:xfrm>
          <a:off x="0" y="0"/>
          <a:ext cx="0" cy="0"/>
          <a:chOff x="0" y="0"/>
          <a:chExt cx="0" cy="0"/>
        </a:xfrm>
      </p:grpSpPr>
      <p:sp>
        <p:nvSpPr>
          <p:cNvPr id="303" name="Google Shape;303;p43"/>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304" name="Google Shape;304;p43"/>
          <p:cNvCxnSpPr/>
          <p:nvPr/>
        </p:nvCxnSpPr>
        <p:spPr>
          <a:xfrm>
            <a:off x="71437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305" name="Google Shape;305;p43"/>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20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306" name="Google Shape;306;p43"/>
          <p:cNvSpPr txBox="1"/>
          <p:nvPr>
            <p:ph idx="2" type="body"/>
          </p:nvPr>
        </p:nvSpPr>
        <p:spPr>
          <a:xfrm>
            <a:off x="4772025" y="1725738"/>
            <a:ext cx="3573622"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20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307" name="Google Shape;307;p43"/>
          <p:cNvSpPr txBox="1"/>
          <p:nvPr>
            <p:ph idx="3" type="body"/>
          </p:nvPr>
        </p:nvSpPr>
        <p:spPr>
          <a:xfrm>
            <a:off x="723017" y="2492635"/>
            <a:ext cx="3620384"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308" name="Google Shape;308;p43"/>
          <p:cNvSpPr txBox="1"/>
          <p:nvPr>
            <p:ph idx="4" type="body"/>
          </p:nvPr>
        </p:nvSpPr>
        <p:spPr>
          <a:xfrm>
            <a:off x="4778466" y="2492635"/>
            <a:ext cx="3567181"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309" name="Google Shape;309;p43"/>
          <p:cNvCxnSpPr/>
          <p:nvPr/>
        </p:nvCxnSpPr>
        <p:spPr>
          <a:xfrm>
            <a:off x="477202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310" name="Google Shape;310;p4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1" name="Google Shape;311;p43"/>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2" name="Google Shape;312;p43"/>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Col">
  <p:cSld name="1_2 Col">
    <p:bg>
      <p:bgPr>
        <a:solidFill>
          <a:schemeClr val="lt1"/>
        </a:solidFill>
      </p:bgPr>
    </p:bg>
    <p:spTree>
      <p:nvGrpSpPr>
        <p:cNvPr id="313" name="Shape 313"/>
        <p:cNvGrpSpPr/>
        <p:nvPr/>
      </p:nvGrpSpPr>
      <p:grpSpPr>
        <a:xfrm>
          <a:off x="0" y="0"/>
          <a:ext cx="0" cy="0"/>
          <a:chOff x="0" y="0"/>
          <a:chExt cx="0" cy="0"/>
        </a:xfrm>
      </p:grpSpPr>
      <p:sp>
        <p:nvSpPr>
          <p:cNvPr id="314" name="Google Shape;314;p44"/>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315" name="Google Shape;315;p44"/>
          <p:cNvCxnSpPr/>
          <p:nvPr/>
        </p:nvCxnSpPr>
        <p:spPr>
          <a:xfrm>
            <a:off x="71437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316" name="Google Shape;316;p44"/>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400">
                <a:solidFill>
                  <a:schemeClr val="dk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317" name="Google Shape;317;p44"/>
          <p:cNvSpPr txBox="1"/>
          <p:nvPr>
            <p:ph idx="2" type="body"/>
          </p:nvPr>
        </p:nvSpPr>
        <p:spPr>
          <a:xfrm>
            <a:off x="723017" y="2028900"/>
            <a:ext cx="3620384" cy="23792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318" name="Google Shape;318;p4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9" name="Google Shape;319;p44"/>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0" name="Google Shape;320;p44"/>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dk1"/>
        </a:solidFill>
      </p:bgPr>
    </p:bg>
    <p:spTree>
      <p:nvGrpSpPr>
        <p:cNvPr id="46" name="Shape 46"/>
        <p:cNvGrpSpPr/>
        <p:nvPr/>
      </p:nvGrpSpPr>
      <p:grpSpPr>
        <a:xfrm>
          <a:off x="0" y="0"/>
          <a:ext cx="0" cy="0"/>
          <a:chOff x="0" y="0"/>
          <a:chExt cx="0" cy="0"/>
        </a:xfrm>
      </p:grpSpPr>
      <p:sp>
        <p:nvSpPr>
          <p:cNvPr id="47" name="Google Shape;47;p6"/>
          <p:cNvSpPr/>
          <p:nvPr>
            <p:ph idx="2" type="chart"/>
          </p:nvPr>
        </p:nvSpPr>
        <p:spPr>
          <a:xfrm>
            <a:off x="714375" y="1454331"/>
            <a:ext cx="7764608" cy="3083027"/>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lvl="2"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lvl="3"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lvl="4"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lvl="5"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lvl="6"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lvl="7"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lvl="8"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48" name="Google Shape;48;p6"/>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9" name="Google Shape;49;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 name="Google Shape;54;p7"/>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 name="Google Shape;55;p7"/>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56" name="Google Shape;56;p7"/>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7" name="Shape 57"/>
        <p:cNvGrpSpPr/>
        <p:nvPr/>
      </p:nvGrpSpPr>
      <p:grpSpPr>
        <a:xfrm>
          <a:off x="0" y="0"/>
          <a:ext cx="0" cy="0"/>
          <a:chOff x="0" y="0"/>
          <a:chExt cx="0" cy="0"/>
        </a:xfrm>
      </p:grpSpPr>
      <p:sp>
        <p:nvSpPr>
          <p:cNvPr id="58" name="Google Shape;58;p8"/>
          <p:cNvSpPr txBox="1"/>
          <p:nvPr>
            <p:ph type="title"/>
          </p:nvPr>
        </p:nvSpPr>
        <p:spPr>
          <a:xfrm>
            <a:off x="311700" y="273572"/>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p8"/>
          <p:cNvSpPr/>
          <p:nvPr>
            <p:ph idx="2" type="pic"/>
          </p:nvPr>
        </p:nvSpPr>
        <p:spPr>
          <a:xfrm>
            <a:off x="5221288" y="1208088"/>
            <a:ext cx="3800475" cy="3343275"/>
          </a:xfrm>
          <a:prstGeom prst="rect">
            <a:avLst/>
          </a:prstGeom>
          <a:noFill/>
          <a:ln>
            <a:noFill/>
          </a:ln>
        </p:spPr>
      </p:sp>
      <p:sp>
        <p:nvSpPr>
          <p:cNvPr id="60" name="Google Shape;60;p8"/>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 name="Google Shape;61;p8"/>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8"/>
          <p:cNvSpPr txBox="1"/>
          <p:nvPr>
            <p:ph idx="1" type="body"/>
          </p:nvPr>
        </p:nvSpPr>
        <p:spPr>
          <a:xfrm>
            <a:off x="311150" y="1208088"/>
            <a:ext cx="4675188" cy="334327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63" name="Google Shape;63;p8"/>
          <p:cNvCxnSpPr/>
          <p:nvPr/>
        </p:nvCxnSpPr>
        <p:spPr>
          <a:xfrm>
            <a:off x="311150" y="1117777"/>
            <a:ext cx="1600200" cy="2994"/>
          </a:xfrm>
          <a:prstGeom prst="straightConnector1">
            <a:avLst/>
          </a:prstGeom>
          <a:noFill/>
          <a:ln cap="flat" cmpd="sng" w="10160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9"/>
          <p:cNvSpPr txBox="1"/>
          <p:nvPr>
            <p:ph idx="1" type="body"/>
          </p:nvPr>
        </p:nvSpPr>
        <p:spPr>
          <a:xfrm>
            <a:off x="348853" y="1469231"/>
            <a:ext cx="3613547" cy="3505541"/>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67" name="Google Shape;67;p9"/>
          <p:cNvSpPr/>
          <p:nvPr>
            <p:ph idx="2" type="pic"/>
          </p:nvPr>
        </p:nvSpPr>
        <p:spPr>
          <a:xfrm>
            <a:off x="4398169" y="1457155"/>
            <a:ext cx="4506346" cy="3506391"/>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4.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theme" Target="../theme/theme1.xml"/><Relationship Id="rId25" Type="http://schemas.openxmlformats.org/officeDocument/2006/relationships/slideLayout" Target="../slideLayouts/slideLayout39.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106" name="Google Shape;106;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107" name="Google Shape;10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98" name="Shape 298"/>
        <p:cNvGrpSpPr/>
        <p:nvPr/>
      </p:nvGrpSpPr>
      <p:grpSpPr>
        <a:xfrm>
          <a:off x="0" y="0"/>
          <a:ext cx="0" cy="0"/>
          <a:chOff x="0" y="0"/>
          <a:chExt cx="0" cy="0"/>
        </a:xfrm>
      </p:grpSpPr>
      <p:sp>
        <p:nvSpPr>
          <p:cNvPr id="299" name="Google Shape;299;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300" name="Google Shape;300;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301" name="Google Shape;30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hyperlink" Target="https://www.stoptb.org/sites/default/files/Truenat_Implementation_Guide.pdf" TargetMode="External"/><Relationship Id="rId4" Type="http://schemas.openxmlformats.org/officeDocument/2006/relationships/image" Target="../media/image9.png"/><Relationship Id="rId5" Type="http://schemas.openxmlformats.org/officeDocument/2006/relationships/image" Target="../media/image2.jpg"/><Relationship Id="rId6"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2.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5"/>
          <p:cNvSpPr/>
          <p:nvPr/>
        </p:nvSpPr>
        <p:spPr>
          <a:xfrm>
            <a:off x="-55300" y="1913575"/>
            <a:ext cx="5290030" cy="168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ill Sans"/>
              <a:ea typeface="Gill Sans"/>
              <a:cs typeface="Gill Sans"/>
              <a:sym typeface="Gill Sans"/>
            </a:endParaRPr>
          </a:p>
        </p:txBody>
      </p:sp>
      <p:sp>
        <p:nvSpPr>
          <p:cNvPr id="326" name="Google Shape;326;p45"/>
          <p:cNvSpPr txBox="1"/>
          <p:nvPr>
            <p:ph type="ctrTitle"/>
          </p:nvPr>
        </p:nvSpPr>
        <p:spPr>
          <a:xfrm>
            <a:off x="253602" y="2238475"/>
            <a:ext cx="4878000" cy="1030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3600"/>
              <a:buNone/>
            </a:pPr>
            <a:r>
              <a:rPr lang="en-US" sz="2800">
                <a:solidFill>
                  <a:schemeClr val="accent1"/>
                </a:solidFill>
              </a:rPr>
              <a:t>MODULE 2: DIAGNOSTIC ALGORITHM AND RESULTS INTERPRETATION</a:t>
            </a:r>
            <a:endParaRPr/>
          </a:p>
        </p:txBody>
      </p:sp>
      <p:sp>
        <p:nvSpPr>
          <p:cNvPr id="327" name="Google Shape;327;p45"/>
          <p:cNvSpPr txBox="1"/>
          <p:nvPr>
            <p:ph idx="1" type="subTitle"/>
          </p:nvPr>
        </p:nvSpPr>
        <p:spPr>
          <a:xfrm>
            <a:off x="888999" y="4332194"/>
            <a:ext cx="6309323" cy="374650"/>
          </a:xfrm>
          <a:prstGeom prst="rect">
            <a:avLst/>
          </a:prstGeom>
          <a:noFill/>
          <a:ln>
            <a:noFill/>
          </a:ln>
        </p:spPr>
        <p:txBody>
          <a:bodyPr anchorCtr="0" anchor="t" bIns="91425" lIns="91425" spcFirstLastPara="1" rIns="91425" wrap="square" tIns="91425">
            <a:noAutofit/>
          </a:bodyPr>
          <a:lstStyle/>
          <a:p>
            <a:pPr indent="-3175" lvl="0" marL="117475" rtl="0" algn="l">
              <a:lnSpc>
                <a:spcPct val="100000"/>
              </a:lnSpc>
              <a:spcBef>
                <a:spcPts val="0"/>
              </a:spcBef>
              <a:spcAft>
                <a:spcPts val="0"/>
              </a:spcAft>
              <a:buSzPts val="1400"/>
              <a:buNone/>
            </a:pPr>
            <a:r>
              <a:rPr lang="en-US"/>
              <a:t>Truenat</a:t>
            </a:r>
            <a:r>
              <a:rPr baseline="30000" lang="en-US"/>
              <a:t>®</a:t>
            </a:r>
            <a:r>
              <a:rPr lang="en-US"/>
              <a:t> Tests for the Detection of TB and Rifampicin Resistance Central-Level Training</a:t>
            </a:r>
            <a:endParaRPr/>
          </a:p>
        </p:txBody>
      </p:sp>
      <p:cxnSp>
        <p:nvCxnSpPr>
          <p:cNvPr id="328" name="Google Shape;328;p45"/>
          <p:cNvCxnSpPr/>
          <p:nvPr/>
        </p:nvCxnSpPr>
        <p:spPr>
          <a:xfrm rot="10800000">
            <a:off x="981700" y="4940300"/>
            <a:ext cx="5530800" cy="0"/>
          </a:xfrm>
          <a:prstGeom prst="straightConnector1">
            <a:avLst/>
          </a:prstGeom>
          <a:noFill/>
          <a:ln cap="flat" cmpd="sng" w="19050">
            <a:solidFill>
              <a:schemeClr val="lt1"/>
            </a:solidFill>
            <a:prstDash val="solid"/>
            <a:round/>
            <a:headEnd len="sm" w="sm" type="none"/>
            <a:tailEnd len="sm" w="sm" type="none"/>
          </a:ln>
        </p:spPr>
      </p:cxnSp>
      <p:cxnSp>
        <p:nvCxnSpPr>
          <p:cNvPr id="329" name="Google Shape;329;p45"/>
          <p:cNvCxnSpPr/>
          <p:nvPr/>
        </p:nvCxnSpPr>
        <p:spPr>
          <a:xfrm rot="10800000">
            <a:off x="4348475" y="203200"/>
            <a:ext cx="4203300" cy="0"/>
          </a:xfrm>
          <a:prstGeom prst="straightConnector1">
            <a:avLst/>
          </a:prstGeom>
          <a:noFill/>
          <a:ln cap="flat" cmpd="sng" w="19050">
            <a:solidFill>
              <a:schemeClr val="accent1"/>
            </a:solidFill>
            <a:prstDash val="solid"/>
            <a:round/>
            <a:headEnd len="sm" w="sm" type="none"/>
            <a:tailEnd len="sm" w="sm" type="none"/>
          </a:ln>
        </p:spPr>
      </p:cxnSp>
      <p:cxnSp>
        <p:nvCxnSpPr>
          <p:cNvPr id="330" name="Google Shape;330;p45"/>
          <p:cNvCxnSpPr/>
          <p:nvPr/>
        </p:nvCxnSpPr>
        <p:spPr>
          <a:xfrm rot="10800000">
            <a:off x="4355425" y="203200"/>
            <a:ext cx="2979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cxnSp>
        <p:nvCxnSpPr>
          <p:cNvPr id="404" name="Google Shape;404;p54"/>
          <p:cNvCxnSpPr/>
          <p:nvPr/>
        </p:nvCxnSpPr>
        <p:spPr>
          <a:xfrm>
            <a:off x="5168504" y="3412158"/>
            <a:ext cx="0" cy="149521"/>
          </a:xfrm>
          <a:prstGeom prst="straightConnector1">
            <a:avLst/>
          </a:prstGeom>
          <a:noFill/>
          <a:ln cap="flat" cmpd="sng" w="28575">
            <a:solidFill>
              <a:schemeClr val="accent1"/>
            </a:solidFill>
            <a:prstDash val="solid"/>
            <a:round/>
            <a:headEnd len="sm" w="sm" type="none"/>
            <a:tailEnd len="med" w="med" type="triangle"/>
          </a:ln>
        </p:spPr>
      </p:cxnSp>
      <p:cxnSp>
        <p:nvCxnSpPr>
          <p:cNvPr id="405" name="Google Shape;405;p54"/>
          <p:cNvCxnSpPr/>
          <p:nvPr/>
        </p:nvCxnSpPr>
        <p:spPr>
          <a:xfrm>
            <a:off x="591348" y="1906205"/>
            <a:ext cx="0" cy="325154"/>
          </a:xfrm>
          <a:prstGeom prst="straightConnector1">
            <a:avLst/>
          </a:prstGeom>
          <a:noFill/>
          <a:ln cap="flat" cmpd="sng" w="28575">
            <a:solidFill>
              <a:schemeClr val="accent1"/>
            </a:solidFill>
            <a:prstDash val="solid"/>
            <a:round/>
            <a:headEnd len="sm" w="sm" type="none"/>
            <a:tailEnd len="med" w="med" type="triangle"/>
          </a:ln>
        </p:spPr>
      </p:cxnSp>
      <p:cxnSp>
        <p:nvCxnSpPr>
          <p:cNvPr id="406" name="Google Shape;406;p54"/>
          <p:cNvCxnSpPr/>
          <p:nvPr/>
        </p:nvCxnSpPr>
        <p:spPr>
          <a:xfrm rot="10800000">
            <a:off x="2582187" y="1217395"/>
            <a:ext cx="517828" cy="0"/>
          </a:xfrm>
          <a:prstGeom prst="straightConnector1">
            <a:avLst/>
          </a:prstGeom>
          <a:noFill/>
          <a:ln cap="flat" cmpd="sng" w="28575">
            <a:solidFill>
              <a:schemeClr val="accent1"/>
            </a:solidFill>
            <a:prstDash val="solid"/>
            <a:round/>
            <a:headEnd len="sm" w="sm" type="none"/>
            <a:tailEnd len="med" w="med" type="triangle"/>
          </a:ln>
        </p:spPr>
      </p:cxnSp>
      <p:grpSp>
        <p:nvGrpSpPr>
          <p:cNvPr id="407" name="Google Shape;407;p54"/>
          <p:cNvGrpSpPr/>
          <p:nvPr/>
        </p:nvGrpSpPr>
        <p:grpSpPr>
          <a:xfrm>
            <a:off x="2946723" y="1726591"/>
            <a:ext cx="3662172" cy="325155"/>
            <a:chOff x="3928963" y="2302120"/>
            <a:chExt cx="4882896" cy="374212"/>
          </a:xfrm>
        </p:grpSpPr>
        <p:cxnSp>
          <p:nvCxnSpPr>
            <p:cNvPr id="408" name="Google Shape;408;p54"/>
            <p:cNvCxnSpPr/>
            <p:nvPr/>
          </p:nvCxnSpPr>
          <p:spPr>
            <a:xfrm>
              <a:off x="7175975" y="2302120"/>
              <a:ext cx="0" cy="166129"/>
            </a:xfrm>
            <a:prstGeom prst="straightConnector1">
              <a:avLst/>
            </a:prstGeom>
            <a:noFill/>
            <a:ln cap="flat" cmpd="sng" w="28575">
              <a:solidFill>
                <a:schemeClr val="accent1"/>
              </a:solidFill>
              <a:prstDash val="solid"/>
              <a:miter lim="800000"/>
              <a:headEnd len="sm" w="sm" type="none"/>
              <a:tailEnd len="sm" w="sm" type="none"/>
            </a:ln>
          </p:spPr>
        </p:cxnSp>
        <p:cxnSp>
          <p:nvCxnSpPr>
            <p:cNvPr id="409" name="Google Shape;409;p54"/>
            <p:cNvCxnSpPr/>
            <p:nvPr/>
          </p:nvCxnSpPr>
          <p:spPr>
            <a:xfrm>
              <a:off x="3928963" y="2477172"/>
              <a:ext cx="4882896" cy="0"/>
            </a:xfrm>
            <a:prstGeom prst="straightConnector1">
              <a:avLst/>
            </a:prstGeom>
            <a:noFill/>
            <a:ln cap="flat" cmpd="sng" w="28575">
              <a:solidFill>
                <a:schemeClr val="accent1"/>
              </a:solidFill>
              <a:prstDash val="solid"/>
              <a:miter lim="800000"/>
              <a:headEnd len="sm" w="sm" type="none"/>
              <a:tailEnd len="sm" w="sm" type="none"/>
            </a:ln>
          </p:spPr>
        </p:cxnSp>
        <p:cxnSp>
          <p:nvCxnSpPr>
            <p:cNvPr id="410" name="Google Shape;410;p54"/>
            <p:cNvCxnSpPr/>
            <p:nvPr/>
          </p:nvCxnSpPr>
          <p:spPr>
            <a:xfrm>
              <a:off x="3941535" y="2467271"/>
              <a:ext cx="0" cy="190236"/>
            </a:xfrm>
            <a:prstGeom prst="straightConnector1">
              <a:avLst/>
            </a:prstGeom>
            <a:noFill/>
            <a:ln cap="flat" cmpd="sng" w="28575">
              <a:solidFill>
                <a:schemeClr val="accent1"/>
              </a:solidFill>
              <a:prstDash val="solid"/>
              <a:miter lim="800000"/>
              <a:headEnd len="sm" w="sm" type="none"/>
              <a:tailEnd len="med" w="med" type="triangle"/>
            </a:ln>
          </p:spPr>
        </p:cxnSp>
        <p:cxnSp>
          <p:nvCxnSpPr>
            <p:cNvPr id="411" name="Google Shape;411;p54"/>
            <p:cNvCxnSpPr/>
            <p:nvPr/>
          </p:nvCxnSpPr>
          <p:spPr>
            <a:xfrm>
              <a:off x="8797981" y="2486096"/>
              <a:ext cx="0" cy="190236"/>
            </a:xfrm>
            <a:prstGeom prst="straightConnector1">
              <a:avLst/>
            </a:prstGeom>
            <a:noFill/>
            <a:ln cap="flat" cmpd="sng" w="28575">
              <a:solidFill>
                <a:schemeClr val="accent1"/>
              </a:solidFill>
              <a:prstDash val="solid"/>
              <a:miter lim="800000"/>
              <a:headEnd len="sm" w="sm" type="none"/>
              <a:tailEnd len="med" w="med" type="triangle"/>
            </a:ln>
          </p:spPr>
        </p:cxnSp>
        <p:cxnSp>
          <p:nvCxnSpPr>
            <p:cNvPr id="412" name="Google Shape;412;p54"/>
            <p:cNvCxnSpPr/>
            <p:nvPr/>
          </p:nvCxnSpPr>
          <p:spPr>
            <a:xfrm>
              <a:off x="6277474" y="2486096"/>
              <a:ext cx="0" cy="190236"/>
            </a:xfrm>
            <a:prstGeom prst="straightConnector1">
              <a:avLst/>
            </a:prstGeom>
            <a:noFill/>
            <a:ln cap="flat" cmpd="sng" w="28575">
              <a:solidFill>
                <a:schemeClr val="accent1"/>
              </a:solidFill>
              <a:prstDash val="solid"/>
              <a:miter lim="800000"/>
              <a:headEnd len="sm" w="sm" type="none"/>
              <a:tailEnd len="med" w="med" type="triangle"/>
            </a:ln>
          </p:spPr>
        </p:cxnSp>
      </p:grpSp>
      <p:cxnSp>
        <p:nvCxnSpPr>
          <p:cNvPr id="413" name="Google Shape;413;p54"/>
          <p:cNvCxnSpPr/>
          <p:nvPr/>
        </p:nvCxnSpPr>
        <p:spPr>
          <a:xfrm>
            <a:off x="6584753" y="2322322"/>
            <a:ext cx="792000" cy="239700"/>
          </a:xfrm>
          <a:prstGeom prst="bentConnector3">
            <a:avLst>
              <a:gd fmla="val -1543" name="adj1"/>
            </a:avLst>
          </a:prstGeom>
          <a:noFill/>
          <a:ln cap="flat" cmpd="sng" w="28575">
            <a:solidFill>
              <a:schemeClr val="accent1"/>
            </a:solidFill>
            <a:prstDash val="solid"/>
            <a:round/>
            <a:headEnd len="sm" w="sm" type="none"/>
            <a:tailEnd len="med" w="med" type="triangle"/>
          </a:ln>
        </p:spPr>
      </p:cxnSp>
      <p:cxnSp>
        <p:nvCxnSpPr>
          <p:cNvPr id="414" name="Google Shape;414;p54"/>
          <p:cNvCxnSpPr/>
          <p:nvPr/>
        </p:nvCxnSpPr>
        <p:spPr>
          <a:xfrm>
            <a:off x="4260725" y="3801789"/>
            <a:ext cx="0" cy="149521"/>
          </a:xfrm>
          <a:prstGeom prst="straightConnector1">
            <a:avLst/>
          </a:prstGeom>
          <a:noFill/>
          <a:ln cap="flat" cmpd="sng" w="28575">
            <a:solidFill>
              <a:schemeClr val="accent1"/>
            </a:solidFill>
            <a:prstDash val="solid"/>
            <a:round/>
            <a:headEnd len="sm" w="sm" type="none"/>
            <a:tailEnd len="med" w="med" type="triangle"/>
          </a:ln>
        </p:spPr>
      </p:cxnSp>
      <p:cxnSp>
        <p:nvCxnSpPr>
          <p:cNvPr id="415" name="Google Shape;415;p54"/>
          <p:cNvCxnSpPr/>
          <p:nvPr/>
        </p:nvCxnSpPr>
        <p:spPr>
          <a:xfrm>
            <a:off x="6071872" y="3801789"/>
            <a:ext cx="0" cy="149521"/>
          </a:xfrm>
          <a:prstGeom prst="straightConnector1">
            <a:avLst/>
          </a:prstGeom>
          <a:noFill/>
          <a:ln cap="flat" cmpd="sng" w="28575">
            <a:solidFill>
              <a:schemeClr val="accent1"/>
            </a:solidFill>
            <a:prstDash val="solid"/>
            <a:round/>
            <a:headEnd len="sm" w="sm" type="none"/>
            <a:tailEnd len="med" w="med" type="triangle"/>
          </a:ln>
        </p:spPr>
      </p:cxnSp>
      <p:cxnSp>
        <p:nvCxnSpPr>
          <p:cNvPr id="416" name="Google Shape;416;p54"/>
          <p:cNvCxnSpPr>
            <a:stCxn id="417" idx="2"/>
          </p:cNvCxnSpPr>
          <p:nvPr/>
        </p:nvCxnSpPr>
        <p:spPr>
          <a:xfrm flipH="1" rot="-5400000">
            <a:off x="6841364" y="3359652"/>
            <a:ext cx="438000" cy="536400"/>
          </a:xfrm>
          <a:prstGeom prst="bentConnector2">
            <a:avLst/>
          </a:prstGeom>
          <a:noFill/>
          <a:ln cap="flat" cmpd="sng" w="28575">
            <a:solidFill>
              <a:schemeClr val="accent1"/>
            </a:solidFill>
            <a:prstDash val="solid"/>
            <a:round/>
            <a:headEnd len="sm" w="sm" type="none"/>
            <a:tailEnd len="med" w="med" type="triangle"/>
          </a:ln>
        </p:spPr>
      </p:cxnSp>
      <p:cxnSp>
        <p:nvCxnSpPr>
          <p:cNvPr id="418" name="Google Shape;418;p54"/>
          <p:cNvCxnSpPr/>
          <p:nvPr/>
        </p:nvCxnSpPr>
        <p:spPr>
          <a:xfrm rot="5400000">
            <a:off x="2507438" y="3486858"/>
            <a:ext cx="790500" cy="641100"/>
          </a:xfrm>
          <a:prstGeom prst="bentConnector3">
            <a:avLst>
              <a:gd fmla="val 99807" name="adj1"/>
            </a:avLst>
          </a:prstGeom>
          <a:noFill/>
          <a:ln cap="flat" cmpd="sng" w="28575">
            <a:solidFill>
              <a:schemeClr val="accent1"/>
            </a:solidFill>
            <a:prstDash val="solid"/>
            <a:round/>
            <a:headEnd len="sm" w="sm" type="none"/>
            <a:tailEnd len="med" w="med" type="triangle"/>
          </a:ln>
        </p:spPr>
      </p:cxnSp>
      <p:cxnSp>
        <p:nvCxnSpPr>
          <p:cNvPr id="419" name="Google Shape;419;p54"/>
          <p:cNvCxnSpPr/>
          <p:nvPr/>
        </p:nvCxnSpPr>
        <p:spPr>
          <a:xfrm>
            <a:off x="4245279" y="4133216"/>
            <a:ext cx="0" cy="149521"/>
          </a:xfrm>
          <a:prstGeom prst="straightConnector1">
            <a:avLst/>
          </a:prstGeom>
          <a:noFill/>
          <a:ln cap="flat" cmpd="sng" w="28575">
            <a:solidFill>
              <a:schemeClr val="lt2"/>
            </a:solidFill>
            <a:prstDash val="solid"/>
            <a:round/>
            <a:headEnd len="sm" w="sm" type="none"/>
            <a:tailEnd len="med" w="med" type="triangle"/>
          </a:ln>
        </p:spPr>
      </p:cxnSp>
      <p:cxnSp>
        <p:nvCxnSpPr>
          <p:cNvPr id="420" name="Google Shape;420;p54"/>
          <p:cNvCxnSpPr/>
          <p:nvPr/>
        </p:nvCxnSpPr>
        <p:spPr>
          <a:xfrm>
            <a:off x="6083159" y="4133216"/>
            <a:ext cx="0" cy="149521"/>
          </a:xfrm>
          <a:prstGeom prst="straightConnector1">
            <a:avLst/>
          </a:prstGeom>
          <a:noFill/>
          <a:ln cap="flat" cmpd="sng" w="28575">
            <a:solidFill>
              <a:schemeClr val="lt2"/>
            </a:solidFill>
            <a:prstDash val="solid"/>
            <a:round/>
            <a:headEnd len="sm" w="sm" type="none"/>
            <a:tailEnd len="med" w="med" type="triangle"/>
          </a:ln>
        </p:spPr>
      </p:cxnSp>
      <p:cxnSp>
        <p:nvCxnSpPr>
          <p:cNvPr id="421" name="Google Shape;421;p54"/>
          <p:cNvCxnSpPr>
            <a:stCxn id="422" idx="3"/>
            <a:endCxn id="423" idx="1"/>
          </p:cNvCxnSpPr>
          <p:nvPr/>
        </p:nvCxnSpPr>
        <p:spPr>
          <a:xfrm flipH="1" rot="10800000">
            <a:off x="2901644" y="1650877"/>
            <a:ext cx="992700" cy="2100"/>
          </a:xfrm>
          <a:prstGeom prst="straightConnector1">
            <a:avLst/>
          </a:prstGeom>
          <a:noFill/>
          <a:ln cap="flat" cmpd="sng" w="28575">
            <a:solidFill>
              <a:schemeClr val="accent1"/>
            </a:solidFill>
            <a:prstDash val="solid"/>
            <a:round/>
            <a:headEnd len="sm" w="sm" type="none"/>
            <a:tailEnd len="med" w="med" type="triangle"/>
          </a:ln>
        </p:spPr>
      </p:cxnSp>
      <p:cxnSp>
        <p:nvCxnSpPr>
          <p:cNvPr id="424" name="Google Shape;424;p54"/>
          <p:cNvCxnSpPr>
            <a:stCxn id="425" idx="2"/>
            <a:endCxn id="426" idx="3"/>
          </p:cNvCxnSpPr>
          <p:nvPr/>
        </p:nvCxnSpPr>
        <p:spPr>
          <a:xfrm rot="5400000">
            <a:off x="2069236" y="2054177"/>
            <a:ext cx="670500" cy="1019100"/>
          </a:xfrm>
          <a:prstGeom prst="bentConnector2">
            <a:avLst/>
          </a:prstGeom>
          <a:noFill/>
          <a:ln cap="flat" cmpd="sng" w="28575">
            <a:solidFill>
              <a:schemeClr val="accent1"/>
            </a:solidFill>
            <a:prstDash val="solid"/>
            <a:round/>
            <a:headEnd len="sm" w="sm" type="none"/>
            <a:tailEnd len="med" w="med" type="triangle"/>
          </a:ln>
        </p:spPr>
      </p:cxnSp>
      <p:sp>
        <p:nvSpPr>
          <p:cNvPr id="427" name="Google Shape;427;p54"/>
          <p:cNvSpPr txBox="1"/>
          <p:nvPr>
            <p:ph type="title"/>
          </p:nvPr>
        </p:nvSpPr>
        <p:spPr>
          <a:xfrm>
            <a:off x="293069" y="107308"/>
            <a:ext cx="2062731" cy="855341"/>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800"/>
              <a:buNone/>
            </a:pPr>
            <a:r>
              <a:rPr lang="en-US" sz="2800">
                <a:solidFill>
                  <a:schemeClr val="dk1"/>
                </a:solidFill>
                <a:latin typeface="Montserrat ExtraBold"/>
                <a:ea typeface="Montserrat ExtraBold"/>
                <a:cs typeface="Montserrat ExtraBold"/>
                <a:sym typeface="Montserrat ExtraBold"/>
              </a:rPr>
              <a:t>Truenat Algorithm</a:t>
            </a:r>
            <a:endParaRPr/>
          </a:p>
        </p:txBody>
      </p:sp>
      <p:sp>
        <p:nvSpPr>
          <p:cNvPr id="428" name="Google Shape;42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800"/>
              <a:buNone/>
            </a:pPr>
            <a:fld id="{00000000-1234-1234-1234-123412341234}" type="slidenum">
              <a:rPr lang="en-US" sz="800">
                <a:latin typeface="Montserrat"/>
                <a:ea typeface="Montserrat"/>
                <a:cs typeface="Montserrat"/>
                <a:sym typeface="Montserrat"/>
              </a:rPr>
              <a:t>‹#›</a:t>
            </a:fld>
            <a:endParaRPr sz="800">
              <a:latin typeface="Montserrat"/>
              <a:ea typeface="Montserrat"/>
              <a:cs typeface="Montserrat"/>
              <a:sym typeface="Montserrat"/>
            </a:endParaRPr>
          </a:p>
        </p:txBody>
      </p:sp>
      <p:cxnSp>
        <p:nvCxnSpPr>
          <p:cNvPr id="429" name="Google Shape;429;p54"/>
          <p:cNvCxnSpPr/>
          <p:nvPr/>
        </p:nvCxnSpPr>
        <p:spPr>
          <a:xfrm>
            <a:off x="4950682" y="243116"/>
            <a:ext cx="0" cy="325154"/>
          </a:xfrm>
          <a:prstGeom prst="straightConnector1">
            <a:avLst/>
          </a:prstGeom>
          <a:noFill/>
          <a:ln cap="flat" cmpd="sng" w="28575">
            <a:solidFill>
              <a:schemeClr val="accent1"/>
            </a:solidFill>
            <a:prstDash val="solid"/>
            <a:round/>
            <a:headEnd len="sm" w="sm" type="none"/>
            <a:tailEnd len="med" w="med" type="triangle"/>
          </a:ln>
        </p:spPr>
      </p:cxnSp>
      <p:sp>
        <p:nvSpPr>
          <p:cNvPr id="430" name="Google Shape;430;p54"/>
          <p:cNvSpPr/>
          <p:nvPr/>
        </p:nvSpPr>
        <p:spPr>
          <a:xfrm>
            <a:off x="3088574" y="1101041"/>
            <a:ext cx="1695617" cy="209545"/>
          </a:xfrm>
          <a:prstGeom prst="roundRect">
            <a:avLst>
              <a:gd fmla="val 16667" name="adj"/>
            </a:avLst>
          </a:prstGeom>
          <a:solidFill>
            <a:schemeClr val="accent4"/>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Montserrat"/>
                <a:ea typeface="Montserrat"/>
                <a:cs typeface="Montserrat"/>
                <a:sym typeface="Montserrat"/>
              </a:rPr>
              <a:t>Isolation failure or error</a:t>
            </a:r>
            <a:endParaRPr b="0" i="0" sz="1400" u="none" cap="none" strike="noStrike">
              <a:solidFill>
                <a:srgbClr val="000000"/>
              </a:solidFill>
              <a:latin typeface="Arial"/>
              <a:ea typeface="Arial"/>
              <a:cs typeface="Arial"/>
              <a:sym typeface="Arial"/>
            </a:endParaRPr>
          </a:p>
        </p:txBody>
      </p:sp>
      <p:sp>
        <p:nvSpPr>
          <p:cNvPr id="431" name="Google Shape;431;p54"/>
          <p:cNvSpPr/>
          <p:nvPr/>
        </p:nvSpPr>
        <p:spPr>
          <a:xfrm>
            <a:off x="6470861" y="1101041"/>
            <a:ext cx="989254" cy="209544"/>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DNA isolated</a:t>
            </a:r>
            <a:endParaRPr b="0" i="0" sz="1400" u="none" cap="none" strike="noStrike">
              <a:solidFill>
                <a:srgbClr val="000000"/>
              </a:solidFill>
              <a:latin typeface="Arial"/>
              <a:ea typeface="Arial"/>
              <a:cs typeface="Arial"/>
              <a:sym typeface="Arial"/>
            </a:endParaRPr>
          </a:p>
        </p:txBody>
      </p:sp>
      <p:sp>
        <p:nvSpPr>
          <p:cNvPr id="432" name="Google Shape;432;p54"/>
          <p:cNvSpPr/>
          <p:nvPr/>
        </p:nvSpPr>
        <p:spPr>
          <a:xfrm>
            <a:off x="37562" y="1555310"/>
            <a:ext cx="1116701" cy="350895"/>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Montserrat"/>
                <a:ea typeface="Montserrat"/>
                <a:cs typeface="Montserrat"/>
                <a:sym typeface="Montserrat"/>
              </a:rPr>
              <a:t>Isolation failure or error</a:t>
            </a:r>
            <a:endParaRPr b="0" i="0" sz="1400" u="none" cap="none" strike="noStrike">
              <a:solidFill>
                <a:srgbClr val="000000"/>
              </a:solidFill>
              <a:latin typeface="Arial"/>
              <a:ea typeface="Arial"/>
              <a:cs typeface="Arial"/>
              <a:sym typeface="Arial"/>
            </a:endParaRPr>
          </a:p>
        </p:txBody>
      </p:sp>
      <p:sp>
        <p:nvSpPr>
          <p:cNvPr id="422" name="Google Shape;422;p54"/>
          <p:cNvSpPr/>
          <p:nvPr/>
        </p:nvSpPr>
        <p:spPr>
          <a:xfrm>
            <a:off x="1912390" y="1548205"/>
            <a:ext cx="989254" cy="209544"/>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Montserrat"/>
                <a:ea typeface="Montserrat"/>
                <a:cs typeface="Montserrat"/>
                <a:sym typeface="Montserrat"/>
              </a:rPr>
              <a:t>DNA isolated</a:t>
            </a:r>
            <a:endParaRPr b="0" i="0" sz="1400" u="none" cap="none" strike="noStrike">
              <a:solidFill>
                <a:srgbClr val="000000"/>
              </a:solidFill>
              <a:latin typeface="Arial"/>
              <a:ea typeface="Arial"/>
              <a:cs typeface="Arial"/>
              <a:sym typeface="Arial"/>
            </a:endParaRPr>
          </a:p>
        </p:txBody>
      </p:sp>
      <p:grpSp>
        <p:nvGrpSpPr>
          <p:cNvPr id="433" name="Google Shape;433;p54"/>
          <p:cNvGrpSpPr/>
          <p:nvPr/>
        </p:nvGrpSpPr>
        <p:grpSpPr>
          <a:xfrm>
            <a:off x="3951148" y="790019"/>
            <a:ext cx="3056663" cy="297672"/>
            <a:chOff x="5268196" y="1053359"/>
            <a:chExt cx="4075551" cy="396896"/>
          </a:xfrm>
        </p:grpSpPr>
        <p:cxnSp>
          <p:nvCxnSpPr>
            <p:cNvPr id="434" name="Google Shape;434;p54"/>
            <p:cNvCxnSpPr/>
            <p:nvPr/>
          </p:nvCxnSpPr>
          <p:spPr>
            <a:xfrm>
              <a:off x="7316009" y="1053359"/>
              <a:ext cx="5876" cy="187348"/>
            </a:xfrm>
            <a:prstGeom prst="straightConnector1">
              <a:avLst/>
            </a:prstGeom>
            <a:noFill/>
            <a:ln cap="flat" cmpd="sng" w="28575">
              <a:solidFill>
                <a:schemeClr val="accent1"/>
              </a:solidFill>
              <a:prstDash val="solid"/>
              <a:miter lim="800000"/>
              <a:headEnd len="sm" w="sm" type="none"/>
              <a:tailEnd len="sm" w="sm" type="none"/>
            </a:ln>
          </p:spPr>
        </p:cxnSp>
        <p:cxnSp>
          <p:nvCxnSpPr>
            <p:cNvPr id="435" name="Google Shape;435;p54"/>
            <p:cNvCxnSpPr/>
            <p:nvPr/>
          </p:nvCxnSpPr>
          <p:spPr>
            <a:xfrm>
              <a:off x="5268196" y="1248373"/>
              <a:ext cx="4075551" cy="0"/>
            </a:xfrm>
            <a:prstGeom prst="straightConnector1">
              <a:avLst/>
            </a:prstGeom>
            <a:noFill/>
            <a:ln cap="flat" cmpd="sng" w="28575">
              <a:solidFill>
                <a:schemeClr val="accent1"/>
              </a:solidFill>
              <a:prstDash val="solid"/>
              <a:miter lim="800000"/>
              <a:headEnd len="sm" w="sm" type="none"/>
              <a:tailEnd len="sm" w="sm" type="none"/>
            </a:ln>
          </p:spPr>
        </p:cxnSp>
        <p:cxnSp>
          <p:nvCxnSpPr>
            <p:cNvPr id="436" name="Google Shape;436;p54"/>
            <p:cNvCxnSpPr/>
            <p:nvPr/>
          </p:nvCxnSpPr>
          <p:spPr>
            <a:xfrm>
              <a:off x="5278426" y="1238326"/>
              <a:ext cx="0" cy="211929"/>
            </a:xfrm>
            <a:prstGeom prst="straightConnector1">
              <a:avLst/>
            </a:prstGeom>
            <a:noFill/>
            <a:ln cap="flat" cmpd="sng" w="28575">
              <a:solidFill>
                <a:schemeClr val="accent1"/>
              </a:solidFill>
              <a:prstDash val="solid"/>
              <a:miter lim="800000"/>
              <a:headEnd len="sm" w="sm" type="none"/>
              <a:tailEnd len="med" w="med" type="triangle"/>
            </a:ln>
          </p:spPr>
        </p:cxnSp>
        <p:cxnSp>
          <p:nvCxnSpPr>
            <p:cNvPr id="437" name="Google Shape;437;p54"/>
            <p:cNvCxnSpPr/>
            <p:nvPr/>
          </p:nvCxnSpPr>
          <p:spPr>
            <a:xfrm>
              <a:off x="9332244" y="1233777"/>
              <a:ext cx="0" cy="211929"/>
            </a:xfrm>
            <a:prstGeom prst="straightConnector1">
              <a:avLst/>
            </a:prstGeom>
            <a:noFill/>
            <a:ln cap="flat" cmpd="sng" w="28575">
              <a:solidFill>
                <a:schemeClr val="accent1"/>
              </a:solidFill>
              <a:prstDash val="solid"/>
              <a:miter lim="800000"/>
              <a:headEnd len="sm" w="sm" type="none"/>
              <a:tailEnd len="med" w="med" type="triangle"/>
            </a:ln>
          </p:spPr>
        </p:cxnSp>
      </p:grpSp>
      <p:grpSp>
        <p:nvGrpSpPr>
          <p:cNvPr id="438" name="Google Shape;438;p54"/>
          <p:cNvGrpSpPr/>
          <p:nvPr/>
        </p:nvGrpSpPr>
        <p:grpSpPr>
          <a:xfrm>
            <a:off x="592470" y="1268025"/>
            <a:ext cx="1839391" cy="276170"/>
            <a:chOff x="789960" y="1690699"/>
            <a:chExt cx="2452521" cy="368227"/>
          </a:xfrm>
        </p:grpSpPr>
        <p:cxnSp>
          <p:nvCxnSpPr>
            <p:cNvPr id="439" name="Google Shape;439;p54"/>
            <p:cNvCxnSpPr/>
            <p:nvPr/>
          </p:nvCxnSpPr>
          <p:spPr>
            <a:xfrm>
              <a:off x="2022261" y="1690699"/>
              <a:ext cx="3536" cy="168171"/>
            </a:xfrm>
            <a:prstGeom prst="straightConnector1">
              <a:avLst/>
            </a:prstGeom>
            <a:noFill/>
            <a:ln cap="flat" cmpd="sng" w="28575">
              <a:solidFill>
                <a:schemeClr val="accent1"/>
              </a:solidFill>
              <a:prstDash val="solid"/>
              <a:miter lim="800000"/>
              <a:headEnd len="sm" w="sm" type="none"/>
              <a:tailEnd len="sm" w="sm" type="none"/>
            </a:ln>
          </p:spPr>
        </p:cxnSp>
        <p:cxnSp>
          <p:nvCxnSpPr>
            <p:cNvPr id="440" name="Google Shape;440;p54"/>
            <p:cNvCxnSpPr/>
            <p:nvPr/>
          </p:nvCxnSpPr>
          <p:spPr>
            <a:xfrm>
              <a:off x="789960" y="1865751"/>
              <a:ext cx="2452521" cy="0"/>
            </a:xfrm>
            <a:prstGeom prst="straightConnector1">
              <a:avLst/>
            </a:prstGeom>
            <a:noFill/>
            <a:ln cap="flat" cmpd="sng" w="28575">
              <a:solidFill>
                <a:schemeClr val="accent1"/>
              </a:solidFill>
              <a:prstDash val="solid"/>
              <a:miter lim="800000"/>
              <a:headEnd len="sm" w="sm" type="none"/>
              <a:tailEnd len="sm" w="sm" type="none"/>
            </a:ln>
          </p:spPr>
        </p:cxnSp>
        <p:cxnSp>
          <p:nvCxnSpPr>
            <p:cNvPr id="441" name="Google Shape;441;p54"/>
            <p:cNvCxnSpPr/>
            <p:nvPr/>
          </p:nvCxnSpPr>
          <p:spPr>
            <a:xfrm>
              <a:off x="804456" y="1868690"/>
              <a:ext cx="0" cy="190236"/>
            </a:xfrm>
            <a:prstGeom prst="straightConnector1">
              <a:avLst/>
            </a:prstGeom>
            <a:noFill/>
            <a:ln cap="flat" cmpd="sng" w="28575">
              <a:solidFill>
                <a:schemeClr val="accent1"/>
              </a:solidFill>
              <a:prstDash val="solid"/>
              <a:miter lim="800000"/>
              <a:headEnd len="sm" w="sm" type="none"/>
              <a:tailEnd len="med" w="med" type="triangle"/>
            </a:ln>
          </p:spPr>
        </p:cxnSp>
        <p:cxnSp>
          <p:nvCxnSpPr>
            <p:cNvPr id="442" name="Google Shape;442;p54"/>
            <p:cNvCxnSpPr/>
            <p:nvPr/>
          </p:nvCxnSpPr>
          <p:spPr>
            <a:xfrm>
              <a:off x="3229925" y="1862514"/>
              <a:ext cx="0" cy="190236"/>
            </a:xfrm>
            <a:prstGeom prst="straightConnector1">
              <a:avLst/>
            </a:prstGeom>
            <a:noFill/>
            <a:ln cap="flat" cmpd="sng" w="28575">
              <a:solidFill>
                <a:schemeClr val="accent1"/>
              </a:solidFill>
              <a:prstDash val="solid"/>
              <a:miter lim="800000"/>
              <a:headEnd len="sm" w="sm" type="none"/>
              <a:tailEnd len="med" w="med" type="triangle"/>
            </a:ln>
          </p:spPr>
        </p:cxnSp>
      </p:grpSp>
      <p:sp>
        <p:nvSpPr>
          <p:cNvPr id="426" name="Google Shape;426;p54"/>
          <p:cNvSpPr/>
          <p:nvPr/>
        </p:nvSpPr>
        <p:spPr>
          <a:xfrm>
            <a:off x="252546" y="2236187"/>
            <a:ext cx="1642256" cy="1325492"/>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chemeClr val="dk2"/>
              </a:buClr>
              <a:buSzPts val="800"/>
              <a:buFont typeface="Arial"/>
              <a:buChar char="•"/>
            </a:pPr>
            <a:r>
              <a:rPr b="0" i="0" lang="en-US" sz="800" u="none" cap="none" strike="noStrike">
                <a:solidFill>
                  <a:schemeClr val="dk2"/>
                </a:solidFill>
                <a:latin typeface="Montserrat"/>
                <a:ea typeface="Montserrat"/>
                <a:cs typeface="Montserrat"/>
                <a:sym typeface="Montserrat"/>
              </a:rPr>
              <a:t>Conduct additional testing to confirm or exclude TB in accordance with national guidelines</a:t>
            </a:r>
            <a:endParaRPr b="0" i="0" sz="1400" u="none" cap="none" strike="noStrike">
              <a:solidFill>
                <a:srgbClr val="000000"/>
              </a:solidFill>
              <a:latin typeface="Arial"/>
              <a:ea typeface="Arial"/>
              <a:cs typeface="Arial"/>
              <a:sym typeface="Arial"/>
            </a:endParaRPr>
          </a:p>
          <a:p>
            <a:pPr indent="-99219" lvl="0" marL="130969"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2"/>
              </a:solidFill>
              <a:latin typeface="Montserrat"/>
              <a:ea typeface="Montserrat"/>
              <a:cs typeface="Montserrat"/>
              <a:sym typeface="Montserrat"/>
            </a:endParaRPr>
          </a:p>
          <a:p>
            <a:pPr indent="-130969" lvl="0" marL="130969" marR="0" rtl="0" algn="l">
              <a:lnSpc>
                <a:spcPct val="100000"/>
              </a:lnSpc>
              <a:spcBef>
                <a:spcPts val="0"/>
              </a:spcBef>
              <a:spcAft>
                <a:spcPts val="0"/>
              </a:spcAft>
              <a:buClr>
                <a:schemeClr val="dk2"/>
              </a:buClr>
              <a:buSzPts val="800"/>
              <a:buFont typeface="Arial"/>
              <a:buChar char="•"/>
            </a:pPr>
            <a:r>
              <a:rPr b="0" i="0" lang="en-US" sz="800" u="none" cap="none" strike="noStrike">
                <a:solidFill>
                  <a:schemeClr val="dk2"/>
                </a:solidFill>
                <a:latin typeface="Montserrat"/>
                <a:ea typeface="Montserrat"/>
                <a:cs typeface="Montserrat"/>
                <a:sym typeface="Montserrat"/>
              </a:rPr>
              <a:t>Re-evaluate the patient clinically and use clinical judgment for treatment decisions</a:t>
            </a:r>
            <a:endParaRPr b="0" i="0" sz="1400" u="none" cap="none" strike="noStrike">
              <a:solidFill>
                <a:srgbClr val="000000"/>
              </a:solidFill>
              <a:latin typeface="Arial"/>
              <a:ea typeface="Arial"/>
              <a:cs typeface="Arial"/>
              <a:sym typeface="Arial"/>
            </a:endParaRPr>
          </a:p>
        </p:txBody>
      </p:sp>
      <p:sp>
        <p:nvSpPr>
          <p:cNvPr id="423" name="Google Shape;423;p54"/>
          <p:cNvSpPr/>
          <p:nvPr/>
        </p:nvSpPr>
        <p:spPr>
          <a:xfrm>
            <a:off x="3894287" y="1550140"/>
            <a:ext cx="2959220" cy="201559"/>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Use 6 ul of DNA eluate for Truenat TB test</a:t>
            </a:r>
            <a:endParaRPr b="0" i="0" sz="1400" u="none" cap="none" strike="noStrike">
              <a:solidFill>
                <a:srgbClr val="000000"/>
              </a:solidFill>
              <a:latin typeface="Arial"/>
              <a:ea typeface="Arial"/>
              <a:cs typeface="Arial"/>
              <a:sym typeface="Arial"/>
            </a:endParaRPr>
          </a:p>
        </p:txBody>
      </p:sp>
      <p:sp>
        <p:nvSpPr>
          <p:cNvPr id="425" name="Google Shape;425;p54"/>
          <p:cNvSpPr/>
          <p:nvPr/>
        </p:nvSpPr>
        <p:spPr>
          <a:xfrm>
            <a:off x="2238894" y="2046367"/>
            <a:ext cx="1350283" cy="18211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MTB not detected</a:t>
            </a:r>
            <a:endParaRPr b="0" i="0" sz="1400" u="none" cap="none" strike="noStrike">
              <a:solidFill>
                <a:srgbClr val="000000"/>
              </a:solidFill>
              <a:latin typeface="Arial"/>
              <a:ea typeface="Arial"/>
              <a:cs typeface="Arial"/>
              <a:sym typeface="Arial"/>
            </a:endParaRPr>
          </a:p>
        </p:txBody>
      </p:sp>
      <p:sp>
        <p:nvSpPr>
          <p:cNvPr id="443" name="Google Shape;443;p54"/>
          <p:cNvSpPr/>
          <p:nvPr/>
        </p:nvSpPr>
        <p:spPr>
          <a:xfrm>
            <a:off x="4160037" y="2046367"/>
            <a:ext cx="1089383" cy="182108"/>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MTB detected</a:t>
            </a:r>
            <a:endParaRPr b="0" i="0" sz="1400" u="none" cap="none" strike="noStrike">
              <a:solidFill>
                <a:srgbClr val="000000"/>
              </a:solidFill>
              <a:latin typeface="Arial"/>
              <a:ea typeface="Arial"/>
              <a:cs typeface="Arial"/>
              <a:sym typeface="Arial"/>
            </a:endParaRPr>
          </a:p>
        </p:txBody>
      </p:sp>
      <p:sp>
        <p:nvSpPr>
          <p:cNvPr id="444" name="Google Shape;444;p54"/>
          <p:cNvSpPr/>
          <p:nvPr/>
        </p:nvSpPr>
        <p:spPr>
          <a:xfrm>
            <a:off x="5924562" y="2046367"/>
            <a:ext cx="1176131" cy="353081"/>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No result, error, or invalid test</a:t>
            </a:r>
            <a:endParaRPr b="0" i="0" sz="1400" u="none" cap="none" strike="noStrike">
              <a:solidFill>
                <a:srgbClr val="000000"/>
              </a:solidFill>
              <a:latin typeface="Arial"/>
              <a:ea typeface="Arial"/>
              <a:cs typeface="Arial"/>
              <a:sym typeface="Arial"/>
            </a:endParaRPr>
          </a:p>
        </p:txBody>
      </p:sp>
      <p:cxnSp>
        <p:nvCxnSpPr>
          <p:cNvPr id="445" name="Google Shape;445;p54"/>
          <p:cNvCxnSpPr>
            <a:endCxn id="423" idx="3"/>
          </p:cNvCxnSpPr>
          <p:nvPr/>
        </p:nvCxnSpPr>
        <p:spPr>
          <a:xfrm rot="5400000">
            <a:off x="6814657" y="1364870"/>
            <a:ext cx="324900" cy="247200"/>
          </a:xfrm>
          <a:prstGeom prst="bentConnector2">
            <a:avLst/>
          </a:prstGeom>
          <a:noFill/>
          <a:ln cap="flat" cmpd="sng" w="28575">
            <a:solidFill>
              <a:schemeClr val="accent1"/>
            </a:solidFill>
            <a:prstDash val="solid"/>
            <a:round/>
            <a:headEnd len="sm" w="sm" type="none"/>
            <a:tailEnd len="med" w="med" type="triangle"/>
          </a:ln>
        </p:spPr>
      </p:cxnSp>
      <p:sp>
        <p:nvSpPr>
          <p:cNvPr id="446" name="Google Shape;446;p54"/>
          <p:cNvSpPr/>
          <p:nvPr/>
        </p:nvSpPr>
        <p:spPr>
          <a:xfrm>
            <a:off x="3785033" y="2412202"/>
            <a:ext cx="1839390" cy="357997"/>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Use 6 ul of DNA eluate for Truenat MTB-RIF Dx test</a:t>
            </a:r>
            <a:endParaRPr b="0" i="0" sz="1400" u="none" cap="none" strike="noStrike">
              <a:solidFill>
                <a:srgbClr val="000000"/>
              </a:solidFill>
              <a:latin typeface="Arial"/>
              <a:ea typeface="Arial"/>
              <a:cs typeface="Arial"/>
              <a:sym typeface="Arial"/>
            </a:endParaRPr>
          </a:p>
        </p:txBody>
      </p:sp>
      <p:cxnSp>
        <p:nvCxnSpPr>
          <p:cNvPr id="447" name="Google Shape;447;p54"/>
          <p:cNvCxnSpPr/>
          <p:nvPr/>
        </p:nvCxnSpPr>
        <p:spPr>
          <a:xfrm>
            <a:off x="4666347" y="2246177"/>
            <a:ext cx="0" cy="142676"/>
          </a:xfrm>
          <a:prstGeom prst="straightConnector1">
            <a:avLst/>
          </a:prstGeom>
          <a:noFill/>
          <a:ln cap="flat" cmpd="sng" w="28575">
            <a:solidFill>
              <a:schemeClr val="accent1"/>
            </a:solidFill>
            <a:prstDash val="solid"/>
            <a:miter lim="800000"/>
            <a:headEnd len="sm" w="sm" type="none"/>
            <a:tailEnd len="med" w="med" type="triangle"/>
          </a:ln>
        </p:spPr>
      </p:cxnSp>
      <p:sp>
        <p:nvSpPr>
          <p:cNvPr id="448" name="Google Shape;448;p54"/>
          <p:cNvSpPr/>
          <p:nvPr/>
        </p:nvSpPr>
        <p:spPr>
          <a:xfrm>
            <a:off x="2804904" y="3064102"/>
            <a:ext cx="1089383" cy="338744"/>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Montserrat"/>
                <a:ea typeface="Montserrat"/>
                <a:cs typeface="Montserrat"/>
                <a:sym typeface="Montserrat"/>
              </a:rPr>
              <a:t>RIF resistance not detected</a:t>
            </a:r>
            <a:endParaRPr b="0" i="0" sz="1400" u="none" cap="none" strike="noStrike">
              <a:solidFill>
                <a:srgbClr val="000000"/>
              </a:solidFill>
              <a:latin typeface="Arial"/>
              <a:ea typeface="Arial"/>
              <a:cs typeface="Arial"/>
              <a:sym typeface="Arial"/>
            </a:endParaRPr>
          </a:p>
        </p:txBody>
      </p:sp>
      <p:sp>
        <p:nvSpPr>
          <p:cNvPr id="449" name="Google Shape;449;p54"/>
          <p:cNvSpPr/>
          <p:nvPr/>
        </p:nvSpPr>
        <p:spPr>
          <a:xfrm>
            <a:off x="4607784" y="3064102"/>
            <a:ext cx="1089383" cy="344749"/>
          </a:xfrm>
          <a:prstGeom prst="roundRect">
            <a:avLst>
              <a:gd fmla="val 16667" name="adj"/>
            </a:avLst>
          </a:prstGeom>
          <a:solidFill>
            <a:schemeClr val="accent4"/>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Montserrat"/>
                <a:ea typeface="Montserrat"/>
                <a:cs typeface="Montserrat"/>
                <a:sym typeface="Montserrat"/>
              </a:rPr>
              <a:t>RIF resistance detected</a:t>
            </a:r>
            <a:endParaRPr b="0" i="0" sz="1400" u="none" cap="none" strike="noStrike">
              <a:solidFill>
                <a:srgbClr val="000000"/>
              </a:solidFill>
              <a:latin typeface="Arial"/>
              <a:ea typeface="Arial"/>
              <a:cs typeface="Arial"/>
              <a:sym typeface="Arial"/>
            </a:endParaRPr>
          </a:p>
        </p:txBody>
      </p:sp>
      <p:sp>
        <p:nvSpPr>
          <p:cNvPr id="417" name="Google Shape;417;p54"/>
          <p:cNvSpPr/>
          <p:nvPr/>
        </p:nvSpPr>
        <p:spPr>
          <a:xfrm>
            <a:off x="6275595" y="3055771"/>
            <a:ext cx="1033138" cy="353081"/>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Montserrat"/>
                <a:ea typeface="Montserrat"/>
                <a:cs typeface="Montserrat"/>
                <a:sym typeface="Montserrat"/>
              </a:rPr>
              <a:t>Indeterminate or error</a:t>
            </a:r>
            <a:endParaRPr b="0" i="0" sz="1400" u="none" cap="none" strike="noStrike">
              <a:solidFill>
                <a:srgbClr val="000000"/>
              </a:solidFill>
              <a:latin typeface="Arial"/>
              <a:ea typeface="Arial"/>
              <a:cs typeface="Arial"/>
              <a:sym typeface="Arial"/>
            </a:endParaRPr>
          </a:p>
        </p:txBody>
      </p:sp>
      <p:sp>
        <p:nvSpPr>
          <p:cNvPr id="450" name="Google Shape;450;p54"/>
          <p:cNvSpPr/>
          <p:nvPr/>
        </p:nvSpPr>
        <p:spPr>
          <a:xfrm>
            <a:off x="925887" y="3767420"/>
            <a:ext cx="1642256" cy="113115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chemeClr val="dk2"/>
              </a:buClr>
              <a:buSzPts val="800"/>
              <a:buFont typeface="Arial"/>
              <a:buChar char="•"/>
            </a:pPr>
            <a:r>
              <a:rPr b="0" i="0" lang="en-US" sz="800" u="none" cap="none" strike="noStrike">
                <a:solidFill>
                  <a:schemeClr val="dk2"/>
                </a:solidFill>
                <a:latin typeface="Montserrat"/>
                <a:ea typeface="Montserrat"/>
                <a:cs typeface="Montserrat"/>
                <a:sym typeface="Montserrat"/>
              </a:rPr>
              <a:t>Treat with first line regimen in accordance with national guidelines</a:t>
            </a:r>
            <a:endParaRPr b="0" i="0" sz="1400" u="none" cap="none" strike="noStrike">
              <a:solidFill>
                <a:srgbClr val="000000"/>
              </a:solidFill>
              <a:latin typeface="Arial"/>
              <a:ea typeface="Arial"/>
              <a:cs typeface="Arial"/>
              <a:sym typeface="Arial"/>
            </a:endParaRPr>
          </a:p>
          <a:p>
            <a:pPr indent="-99219" lvl="0" marL="130969"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2"/>
              </a:solidFill>
              <a:latin typeface="Montserrat"/>
              <a:ea typeface="Montserrat"/>
              <a:cs typeface="Montserrat"/>
              <a:sym typeface="Montserrat"/>
            </a:endParaRPr>
          </a:p>
          <a:p>
            <a:pPr indent="-130969" lvl="0" marL="130969" marR="0" rtl="0" algn="l">
              <a:lnSpc>
                <a:spcPct val="100000"/>
              </a:lnSpc>
              <a:spcBef>
                <a:spcPts val="0"/>
              </a:spcBef>
              <a:spcAft>
                <a:spcPts val="0"/>
              </a:spcAft>
              <a:buClr>
                <a:schemeClr val="dk2"/>
              </a:buClr>
              <a:buSzPts val="800"/>
              <a:buFont typeface="Arial"/>
              <a:buChar char="•"/>
            </a:pPr>
            <a:r>
              <a:rPr b="0" i="0" lang="en-US" sz="800" u="none" cap="none" strike="noStrike">
                <a:solidFill>
                  <a:schemeClr val="dk2"/>
                </a:solidFill>
                <a:latin typeface="Montserrat"/>
                <a:ea typeface="Montserrat"/>
                <a:cs typeface="Montserrat"/>
                <a:sym typeface="Montserrat"/>
              </a:rPr>
              <a:t>Consider DST for isoniazid if risk of isoniazid mono- or poly-resistance is high</a:t>
            </a:r>
            <a:endParaRPr b="0" i="0" sz="1400" u="none" cap="none" strike="noStrike">
              <a:solidFill>
                <a:srgbClr val="000000"/>
              </a:solidFill>
              <a:latin typeface="Arial"/>
              <a:ea typeface="Arial"/>
              <a:cs typeface="Arial"/>
              <a:sym typeface="Arial"/>
            </a:endParaRPr>
          </a:p>
        </p:txBody>
      </p:sp>
      <p:sp>
        <p:nvSpPr>
          <p:cNvPr id="451" name="Google Shape;451;p54"/>
          <p:cNvSpPr/>
          <p:nvPr/>
        </p:nvSpPr>
        <p:spPr>
          <a:xfrm>
            <a:off x="7389700" y="1850454"/>
            <a:ext cx="1645104" cy="919745"/>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rgbClr val="000000"/>
              </a:buClr>
              <a:buSzPts val="800"/>
              <a:buFont typeface="Arial"/>
              <a:buChar char="•"/>
            </a:pPr>
            <a:r>
              <a:rPr b="0" i="0" lang="en-US" sz="800" u="none" cap="none" strike="noStrike">
                <a:solidFill>
                  <a:schemeClr val="dk1"/>
                </a:solidFill>
                <a:latin typeface="Montserrat"/>
                <a:ea typeface="Montserrat"/>
                <a:cs typeface="Montserrat"/>
                <a:sym typeface="Montserrat"/>
              </a:rPr>
              <a:t>Repeat Truenat TB test</a:t>
            </a:r>
            <a:endParaRPr b="0" i="0" sz="1400" u="none" cap="none" strike="noStrike">
              <a:solidFill>
                <a:srgbClr val="000000"/>
              </a:solidFill>
              <a:latin typeface="Arial"/>
              <a:ea typeface="Arial"/>
              <a:cs typeface="Arial"/>
              <a:sym typeface="Arial"/>
            </a:endParaRPr>
          </a:p>
          <a:p>
            <a:pPr indent="-99219" lvl="0" marL="130969"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Montserrat"/>
              <a:ea typeface="Montserrat"/>
              <a:cs typeface="Montserrat"/>
              <a:sym typeface="Montserrat"/>
            </a:endParaRPr>
          </a:p>
          <a:p>
            <a:pPr indent="-130969" lvl="0" marL="130969" marR="0" rtl="0" algn="l">
              <a:lnSpc>
                <a:spcPct val="100000"/>
              </a:lnSpc>
              <a:spcBef>
                <a:spcPts val="0"/>
              </a:spcBef>
              <a:spcAft>
                <a:spcPts val="0"/>
              </a:spcAft>
              <a:buClr>
                <a:srgbClr val="000000"/>
              </a:buClr>
              <a:buSzPts val="800"/>
              <a:buFont typeface="Arial"/>
              <a:buChar char="•"/>
            </a:pPr>
            <a:r>
              <a:rPr b="0" i="0" lang="en-US" sz="800" u="none" cap="none" strike="noStrike">
                <a:solidFill>
                  <a:schemeClr val="dk1"/>
                </a:solidFill>
                <a:latin typeface="Montserrat"/>
                <a:ea typeface="Montserrat"/>
                <a:cs typeface="Montserrat"/>
                <a:sym typeface="Montserrat"/>
              </a:rPr>
              <a:t>Conduct additional testing to confirm or exclude TB in accordance with national guidelines</a:t>
            </a:r>
            <a:endParaRPr b="0" i="0" sz="1400" u="none" cap="none" strike="noStrike">
              <a:solidFill>
                <a:srgbClr val="000000"/>
              </a:solidFill>
              <a:latin typeface="Arial"/>
              <a:ea typeface="Arial"/>
              <a:cs typeface="Arial"/>
              <a:sym typeface="Arial"/>
            </a:endParaRPr>
          </a:p>
        </p:txBody>
      </p:sp>
      <p:sp>
        <p:nvSpPr>
          <p:cNvPr id="452" name="Google Shape;452;p54"/>
          <p:cNvSpPr/>
          <p:nvPr/>
        </p:nvSpPr>
        <p:spPr>
          <a:xfrm>
            <a:off x="3668313" y="3587567"/>
            <a:ext cx="3000383" cy="216871"/>
          </a:xfrm>
          <a:prstGeom prst="roundRect">
            <a:avLst>
              <a:gd fmla="val 16667" name="adj"/>
            </a:avLst>
          </a:prstGeom>
          <a:solidFill>
            <a:schemeClr val="accent4"/>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Montserrat"/>
                <a:ea typeface="Montserrat"/>
                <a:cs typeface="Montserrat"/>
                <a:sym typeface="Montserrat"/>
              </a:rPr>
              <a:t>Evaluate the patient for MDR-TB risk factors</a:t>
            </a:r>
            <a:endParaRPr b="0" i="0" sz="1400" u="none" cap="none" strike="noStrike">
              <a:solidFill>
                <a:srgbClr val="000000"/>
              </a:solidFill>
              <a:latin typeface="Arial"/>
              <a:ea typeface="Arial"/>
              <a:cs typeface="Arial"/>
              <a:sym typeface="Arial"/>
            </a:endParaRPr>
          </a:p>
        </p:txBody>
      </p:sp>
      <p:sp>
        <p:nvSpPr>
          <p:cNvPr id="453" name="Google Shape;453;p54"/>
          <p:cNvSpPr/>
          <p:nvPr/>
        </p:nvSpPr>
        <p:spPr>
          <a:xfrm>
            <a:off x="7395229" y="3001116"/>
            <a:ext cx="1669142" cy="2052521"/>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chemeClr val="lt1"/>
              </a:buClr>
              <a:buSzPts val="800"/>
              <a:buFont typeface="Arial"/>
              <a:buChar char="•"/>
            </a:pPr>
            <a:r>
              <a:rPr b="0" i="0" lang="en-US" sz="800" u="none" cap="none" strike="noStrike">
                <a:solidFill>
                  <a:schemeClr val="lt1"/>
                </a:solidFill>
                <a:latin typeface="Montserrat"/>
                <a:ea typeface="Montserrat"/>
                <a:cs typeface="Montserrat"/>
                <a:sym typeface="Montserrat"/>
              </a:rPr>
              <a:t>Repeat Truenat MTB-RIF Dx test</a:t>
            </a:r>
            <a:endParaRPr b="0" i="0" sz="1400" u="none" cap="none" strike="noStrike">
              <a:solidFill>
                <a:srgbClr val="000000"/>
              </a:solidFill>
              <a:latin typeface="Arial"/>
              <a:ea typeface="Arial"/>
              <a:cs typeface="Arial"/>
              <a:sym typeface="Arial"/>
            </a:endParaRPr>
          </a:p>
          <a:p>
            <a:pPr indent="-130969" lvl="0" marL="130969" marR="0" rtl="0" algn="l">
              <a:lnSpc>
                <a:spcPct val="100000"/>
              </a:lnSpc>
              <a:spcBef>
                <a:spcPts val="0"/>
              </a:spcBef>
              <a:spcAft>
                <a:spcPts val="0"/>
              </a:spcAft>
              <a:buClr>
                <a:schemeClr val="lt1"/>
              </a:buClr>
              <a:buSzPts val="800"/>
              <a:buFont typeface="Arial"/>
              <a:buChar char="•"/>
            </a:pPr>
            <a:r>
              <a:rPr b="0" i="0" lang="en-US" sz="800" u="none" cap="none" strike="noStrike">
                <a:solidFill>
                  <a:schemeClr val="lt1"/>
                </a:solidFill>
                <a:latin typeface="Montserrat"/>
                <a:ea typeface="Montserrat"/>
                <a:cs typeface="Montserrat"/>
                <a:sym typeface="Montserrat"/>
              </a:rPr>
              <a:t>Follow this algorithm to interpret</a:t>
            </a:r>
            <a:endParaRPr b="0" i="0" sz="1400" u="none" cap="none" strike="noStrike">
              <a:solidFill>
                <a:srgbClr val="000000"/>
              </a:solidFill>
              <a:latin typeface="Arial"/>
              <a:ea typeface="Arial"/>
              <a:cs typeface="Arial"/>
              <a:sym typeface="Arial"/>
            </a:endParaRPr>
          </a:p>
          <a:p>
            <a:pPr indent="-130969" lvl="0" marL="130969" marR="0" rtl="0" algn="l">
              <a:lnSpc>
                <a:spcPct val="100000"/>
              </a:lnSpc>
              <a:spcBef>
                <a:spcPts val="0"/>
              </a:spcBef>
              <a:spcAft>
                <a:spcPts val="0"/>
              </a:spcAft>
              <a:buClr>
                <a:schemeClr val="lt1"/>
              </a:buClr>
              <a:buSzPts val="800"/>
              <a:buFont typeface="Arial"/>
              <a:buChar char="•"/>
            </a:pPr>
            <a:r>
              <a:rPr b="0" i="0" lang="en-US" sz="800" u="none" cap="none" strike="noStrike">
                <a:solidFill>
                  <a:schemeClr val="lt1"/>
                </a:solidFill>
                <a:latin typeface="Montserrat"/>
                <a:ea typeface="Montserrat"/>
                <a:cs typeface="Montserrat"/>
                <a:sym typeface="Montserrat"/>
              </a:rPr>
              <a:t>If both tests give indeterminate results, treat with first line regimen</a:t>
            </a:r>
            <a:endParaRPr b="0" i="0" sz="1400" u="none" cap="none" strike="noStrike">
              <a:solidFill>
                <a:srgbClr val="000000"/>
              </a:solidFill>
              <a:latin typeface="Arial"/>
              <a:ea typeface="Arial"/>
              <a:cs typeface="Arial"/>
              <a:sym typeface="Arial"/>
            </a:endParaRPr>
          </a:p>
          <a:p>
            <a:pPr indent="-130969" lvl="0" marL="130969" marR="0" rtl="0" algn="l">
              <a:lnSpc>
                <a:spcPct val="100000"/>
              </a:lnSpc>
              <a:spcBef>
                <a:spcPts val="0"/>
              </a:spcBef>
              <a:spcAft>
                <a:spcPts val="0"/>
              </a:spcAft>
              <a:buClr>
                <a:schemeClr val="lt1"/>
              </a:buClr>
              <a:buSzPts val="800"/>
              <a:buFont typeface="Arial"/>
              <a:buChar char="•"/>
            </a:pPr>
            <a:r>
              <a:rPr b="0" i="0" lang="en-US" sz="800" u="none" cap="none" strike="noStrike">
                <a:solidFill>
                  <a:schemeClr val="lt1"/>
                </a:solidFill>
                <a:latin typeface="Montserrat"/>
                <a:ea typeface="Montserrat"/>
                <a:cs typeface="Montserrat"/>
                <a:sym typeface="Montserrat"/>
              </a:rPr>
              <a:t>Promptly conduct additional investigations to assess resistance to RIF</a:t>
            </a:r>
            <a:endParaRPr b="0" i="0" sz="1400" u="none" cap="none" strike="noStrike">
              <a:solidFill>
                <a:srgbClr val="000000"/>
              </a:solidFill>
              <a:latin typeface="Arial"/>
              <a:ea typeface="Arial"/>
              <a:cs typeface="Arial"/>
              <a:sym typeface="Arial"/>
            </a:endParaRPr>
          </a:p>
          <a:p>
            <a:pPr indent="-130969" lvl="0" marL="130969" marR="0" rtl="0" algn="l">
              <a:lnSpc>
                <a:spcPct val="100000"/>
              </a:lnSpc>
              <a:spcBef>
                <a:spcPts val="0"/>
              </a:spcBef>
              <a:spcAft>
                <a:spcPts val="0"/>
              </a:spcAft>
              <a:buClr>
                <a:schemeClr val="lt1"/>
              </a:buClr>
              <a:buSzPts val="800"/>
              <a:buFont typeface="Arial"/>
              <a:buChar char="•"/>
            </a:pPr>
            <a:r>
              <a:rPr b="0" i="0" lang="en-US" sz="800" u="none" cap="none" strike="noStrike">
                <a:solidFill>
                  <a:schemeClr val="lt1"/>
                </a:solidFill>
                <a:latin typeface="Montserrat"/>
                <a:ea typeface="Montserrat"/>
                <a:cs typeface="Montserrat"/>
                <a:sym typeface="Montserrat"/>
              </a:rPr>
              <a:t>Review treatment based on DST result</a:t>
            </a:r>
            <a:endParaRPr b="0" i="0" sz="1400" u="none" cap="none" strike="noStrike">
              <a:solidFill>
                <a:srgbClr val="000000"/>
              </a:solidFill>
              <a:latin typeface="Arial"/>
              <a:ea typeface="Arial"/>
              <a:cs typeface="Arial"/>
              <a:sym typeface="Arial"/>
            </a:endParaRPr>
          </a:p>
        </p:txBody>
      </p:sp>
      <p:sp>
        <p:nvSpPr>
          <p:cNvPr id="454" name="Google Shape;454;p54"/>
          <p:cNvSpPr/>
          <p:nvPr/>
        </p:nvSpPr>
        <p:spPr>
          <a:xfrm>
            <a:off x="3365704" y="3957517"/>
            <a:ext cx="1685876" cy="281718"/>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Patient at high-risk of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MDR-TB</a:t>
            </a:r>
            <a:endParaRPr b="0" i="0" sz="1400" u="none" cap="none" strike="noStrike">
              <a:solidFill>
                <a:srgbClr val="000000"/>
              </a:solidFill>
              <a:latin typeface="Arial"/>
              <a:ea typeface="Arial"/>
              <a:cs typeface="Arial"/>
              <a:sym typeface="Arial"/>
            </a:endParaRPr>
          </a:p>
        </p:txBody>
      </p:sp>
      <p:sp>
        <p:nvSpPr>
          <p:cNvPr id="455" name="Google Shape;455;p54"/>
          <p:cNvSpPr/>
          <p:nvPr/>
        </p:nvSpPr>
        <p:spPr>
          <a:xfrm>
            <a:off x="5256443" y="3963520"/>
            <a:ext cx="1615995" cy="274843"/>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Montserrat"/>
                <a:ea typeface="Montserrat"/>
                <a:cs typeface="Montserrat"/>
                <a:sym typeface="Montserrat"/>
              </a:rPr>
              <a:t>Patient at low-risk of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Montserrat"/>
                <a:ea typeface="Montserrat"/>
                <a:cs typeface="Montserrat"/>
                <a:sym typeface="Montserrat"/>
              </a:rPr>
              <a:t>MDR-TB</a:t>
            </a:r>
            <a:endParaRPr b="0" i="0" sz="1400" u="none" cap="none" strike="noStrike">
              <a:solidFill>
                <a:srgbClr val="000000"/>
              </a:solidFill>
              <a:latin typeface="Arial"/>
              <a:ea typeface="Arial"/>
              <a:cs typeface="Arial"/>
              <a:sym typeface="Arial"/>
            </a:endParaRPr>
          </a:p>
        </p:txBody>
      </p:sp>
      <p:sp>
        <p:nvSpPr>
          <p:cNvPr id="456" name="Google Shape;456;p54"/>
          <p:cNvSpPr/>
          <p:nvPr/>
        </p:nvSpPr>
        <p:spPr>
          <a:xfrm>
            <a:off x="3129742" y="4301960"/>
            <a:ext cx="2251223" cy="805759"/>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rgbClr val="000000"/>
              </a:buClr>
              <a:buSzPts val="800"/>
              <a:buFont typeface="Arial"/>
              <a:buChar char="•"/>
            </a:pPr>
            <a:r>
              <a:rPr b="0" i="0" lang="en-US" sz="800" u="none" cap="none" strike="noStrike">
                <a:solidFill>
                  <a:schemeClr val="dk1"/>
                </a:solidFill>
                <a:latin typeface="Montserrat"/>
                <a:ea typeface="Montserrat"/>
                <a:cs typeface="Montserrat"/>
                <a:sym typeface="Montserrat"/>
              </a:rPr>
              <a:t>Treat with MDR-TB regimen in accordance with national guidelines</a:t>
            </a:r>
            <a:endParaRPr b="0" i="0" sz="800" u="none" cap="none" strike="noStrike">
              <a:solidFill>
                <a:schemeClr val="dk1"/>
              </a:solidFill>
              <a:latin typeface="Montserrat"/>
              <a:ea typeface="Montserrat"/>
              <a:cs typeface="Montserrat"/>
              <a:sym typeface="Montserrat"/>
            </a:endParaRPr>
          </a:p>
          <a:p>
            <a:pPr indent="-130969" lvl="0" marL="130969" marR="0" rtl="0" algn="l">
              <a:lnSpc>
                <a:spcPct val="100000"/>
              </a:lnSpc>
              <a:spcBef>
                <a:spcPts val="0"/>
              </a:spcBef>
              <a:spcAft>
                <a:spcPts val="0"/>
              </a:spcAft>
              <a:buClr>
                <a:srgbClr val="000000"/>
              </a:buClr>
              <a:buSzPts val="800"/>
              <a:buFont typeface="Arial"/>
              <a:buChar char="•"/>
            </a:pPr>
            <a:r>
              <a:rPr b="0" i="0" lang="en-US" sz="800" u="none" cap="none" strike="noStrike">
                <a:solidFill>
                  <a:schemeClr val="dk1"/>
                </a:solidFill>
                <a:latin typeface="Montserrat"/>
                <a:ea typeface="Montserrat"/>
                <a:cs typeface="Montserrat"/>
                <a:sym typeface="Montserrat"/>
              </a:rPr>
              <a:t>Conduct additional investigations to assess resistance to other drugs in the regimen</a:t>
            </a:r>
            <a:endParaRPr b="0" i="0" sz="1400" u="none" cap="none" strike="noStrike">
              <a:solidFill>
                <a:srgbClr val="000000"/>
              </a:solidFill>
              <a:latin typeface="Arial"/>
              <a:ea typeface="Arial"/>
              <a:cs typeface="Arial"/>
              <a:sym typeface="Arial"/>
            </a:endParaRPr>
          </a:p>
        </p:txBody>
      </p:sp>
      <p:sp>
        <p:nvSpPr>
          <p:cNvPr id="457" name="Google Shape;457;p54"/>
          <p:cNvSpPr/>
          <p:nvPr/>
        </p:nvSpPr>
        <p:spPr>
          <a:xfrm>
            <a:off x="5501887" y="4301959"/>
            <a:ext cx="1818287" cy="805759"/>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chemeClr val="dk2"/>
              </a:buClr>
              <a:buSzPts val="800"/>
              <a:buFont typeface="Arial"/>
              <a:buChar char="•"/>
            </a:pPr>
            <a:r>
              <a:rPr b="0" i="0" lang="en-US" sz="800" u="none" cap="none" strike="noStrike">
                <a:solidFill>
                  <a:schemeClr val="dk2"/>
                </a:solidFill>
                <a:latin typeface="Montserrat"/>
                <a:ea typeface="Montserrat"/>
                <a:cs typeface="Montserrat"/>
                <a:sym typeface="Montserrat"/>
              </a:rPr>
              <a:t>Repeat Truenat TB test</a:t>
            </a:r>
            <a:endParaRPr b="0" i="0" sz="1400" u="none" cap="none" strike="noStrike">
              <a:solidFill>
                <a:srgbClr val="000000"/>
              </a:solidFill>
              <a:latin typeface="Arial"/>
              <a:ea typeface="Arial"/>
              <a:cs typeface="Arial"/>
              <a:sym typeface="Arial"/>
            </a:endParaRPr>
          </a:p>
          <a:p>
            <a:pPr indent="-130969" lvl="0" marL="130969" marR="0" rtl="0" algn="l">
              <a:lnSpc>
                <a:spcPct val="100000"/>
              </a:lnSpc>
              <a:spcBef>
                <a:spcPts val="0"/>
              </a:spcBef>
              <a:spcAft>
                <a:spcPts val="0"/>
              </a:spcAft>
              <a:buClr>
                <a:schemeClr val="dk2"/>
              </a:buClr>
              <a:buSzPts val="800"/>
              <a:buFont typeface="Arial"/>
              <a:buChar char="•"/>
            </a:pPr>
            <a:r>
              <a:rPr b="0" i="0" lang="en-US" sz="800" u="none" cap="none" strike="noStrike">
                <a:solidFill>
                  <a:schemeClr val="dk2"/>
                </a:solidFill>
                <a:latin typeface="Montserrat"/>
                <a:ea typeface="Montserrat"/>
                <a:cs typeface="Montserrat"/>
                <a:sym typeface="Montserrat"/>
              </a:rPr>
              <a:t>Follow this algorithm to interpret </a:t>
            </a:r>
            <a:endParaRPr b="0" i="0" sz="1400" u="none" cap="none" strike="noStrike">
              <a:solidFill>
                <a:srgbClr val="000000"/>
              </a:solidFill>
              <a:latin typeface="Arial"/>
              <a:ea typeface="Arial"/>
              <a:cs typeface="Arial"/>
              <a:sym typeface="Arial"/>
            </a:endParaRPr>
          </a:p>
          <a:p>
            <a:pPr indent="-130969" lvl="0" marL="130969" marR="0" rtl="0" algn="l">
              <a:lnSpc>
                <a:spcPct val="100000"/>
              </a:lnSpc>
              <a:spcBef>
                <a:spcPts val="0"/>
              </a:spcBef>
              <a:spcAft>
                <a:spcPts val="0"/>
              </a:spcAft>
              <a:buClr>
                <a:schemeClr val="dk2"/>
              </a:buClr>
              <a:buSzPts val="800"/>
              <a:buFont typeface="Arial"/>
              <a:buChar char="•"/>
            </a:pPr>
            <a:r>
              <a:rPr b="0" i="0" lang="en-US" sz="800" u="none" cap="none" strike="noStrike">
                <a:solidFill>
                  <a:schemeClr val="dk2"/>
                </a:solidFill>
                <a:latin typeface="Montserrat"/>
                <a:ea typeface="Montserrat"/>
                <a:cs typeface="Montserrat"/>
                <a:sym typeface="Montserrat"/>
              </a:rPr>
              <a:t>Use the result of the second test for clinical decisions</a:t>
            </a:r>
            <a:endParaRPr b="0" i="0" sz="1400" u="none" cap="none" strike="noStrike">
              <a:solidFill>
                <a:srgbClr val="000000"/>
              </a:solidFill>
              <a:latin typeface="Arial"/>
              <a:ea typeface="Arial"/>
              <a:cs typeface="Arial"/>
              <a:sym typeface="Arial"/>
            </a:endParaRPr>
          </a:p>
        </p:txBody>
      </p:sp>
      <p:grpSp>
        <p:nvGrpSpPr>
          <p:cNvPr id="458" name="Google Shape;458;p54"/>
          <p:cNvGrpSpPr/>
          <p:nvPr/>
        </p:nvGrpSpPr>
        <p:grpSpPr>
          <a:xfrm>
            <a:off x="3407622" y="35782"/>
            <a:ext cx="3063239" cy="345881"/>
            <a:chOff x="4463333" y="453225"/>
            <a:chExt cx="4595854" cy="548608"/>
          </a:xfrm>
        </p:grpSpPr>
        <p:sp>
          <p:nvSpPr>
            <p:cNvPr id="459" name="Google Shape;459;p54"/>
            <p:cNvSpPr/>
            <p:nvPr/>
          </p:nvSpPr>
          <p:spPr>
            <a:xfrm>
              <a:off x="4463333" y="453225"/>
              <a:ext cx="4595854" cy="548608"/>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     Person to be evaluated for pulmonary TB</a:t>
              </a:r>
              <a:endParaRPr b="0" i="0" sz="1400" u="none" cap="none" strike="noStrike">
                <a:solidFill>
                  <a:srgbClr val="000000"/>
                </a:solidFill>
                <a:latin typeface="Arial"/>
                <a:ea typeface="Arial"/>
                <a:cs typeface="Arial"/>
                <a:sym typeface="Arial"/>
              </a:endParaRPr>
            </a:p>
          </p:txBody>
        </p:sp>
        <p:pic>
          <p:nvPicPr>
            <p:cNvPr descr="Cough with solid fill" id="460" name="Google Shape;460;p54"/>
            <p:cNvPicPr preferRelativeResize="0"/>
            <p:nvPr/>
          </p:nvPicPr>
          <p:blipFill rotWithShape="1">
            <a:blip r:embed="rId3">
              <a:alphaModFix/>
            </a:blip>
            <a:srcRect b="0" l="0" r="0" t="0"/>
            <a:stretch/>
          </p:blipFill>
          <p:spPr>
            <a:xfrm>
              <a:off x="4463333" y="524432"/>
              <a:ext cx="406194" cy="406194"/>
            </a:xfrm>
            <a:prstGeom prst="rect">
              <a:avLst/>
            </a:prstGeom>
            <a:noFill/>
            <a:ln>
              <a:noFill/>
            </a:ln>
          </p:spPr>
        </p:pic>
      </p:grpSp>
      <p:sp>
        <p:nvSpPr>
          <p:cNvPr id="461" name="Google Shape;461;p54"/>
          <p:cNvSpPr/>
          <p:nvPr/>
        </p:nvSpPr>
        <p:spPr>
          <a:xfrm>
            <a:off x="3023971" y="568270"/>
            <a:ext cx="3924963" cy="256093"/>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Montserrat"/>
                <a:ea typeface="Montserrat"/>
                <a:cs typeface="Montserrat"/>
                <a:sym typeface="Montserrat"/>
              </a:rPr>
              <a:t>Collect sputum specimen, isolate DNA using TruePrep</a:t>
            </a:r>
            <a:r>
              <a:rPr b="0" baseline="30000" i="0" lang="en-US" sz="800" u="none" cap="none" strike="noStrike">
                <a:solidFill>
                  <a:schemeClr val="dk1"/>
                </a:solidFill>
                <a:latin typeface="Montserrat"/>
                <a:ea typeface="Montserrat"/>
                <a:cs typeface="Montserrat"/>
                <a:sym typeface="Montserrat"/>
              </a:rPr>
              <a:t>®</a:t>
            </a:r>
            <a:r>
              <a:rPr b="0" i="0" lang="en-US" sz="800" u="none" cap="none" strike="noStrike">
                <a:solidFill>
                  <a:schemeClr val="dk1"/>
                </a:solidFill>
                <a:latin typeface="Montserrat"/>
                <a:ea typeface="Montserrat"/>
                <a:cs typeface="Montserrat"/>
                <a:sym typeface="Montserrat"/>
              </a:rPr>
              <a:t> AUTO system</a:t>
            </a:r>
            <a:endParaRPr b="0" i="0" sz="1400" u="none" cap="none" strike="noStrike">
              <a:solidFill>
                <a:srgbClr val="000000"/>
              </a:solidFill>
              <a:latin typeface="Arial"/>
              <a:ea typeface="Arial"/>
              <a:cs typeface="Arial"/>
              <a:sym typeface="Arial"/>
            </a:endParaRPr>
          </a:p>
        </p:txBody>
      </p:sp>
      <p:grpSp>
        <p:nvGrpSpPr>
          <p:cNvPr id="462" name="Google Shape;462;p54"/>
          <p:cNvGrpSpPr/>
          <p:nvPr/>
        </p:nvGrpSpPr>
        <p:grpSpPr>
          <a:xfrm>
            <a:off x="3345638" y="2770199"/>
            <a:ext cx="3662172" cy="277625"/>
            <a:chOff x="4460851" y="3693598"/>
            <a:chExt cx="4882896" cy="370167"/>
          </a:xfrm>
        </p:grpSpPr>
        <p:cxnSp>
          <p:nvCxnSpPr>
            <p:cNvPr id="463" name="Google Shape;463;p54"/>
            <p:cNvCxnSpPr/>
            <p:nvPr/>
          </p:nvCxnSpPr>
          <p:spPr>
            <a:xfrm>
              <a:off x="4460851" y="3868137"/>
              <a:ext cx="4882896" cy="0"/>
            </a:xfrm>
            <a:prstGeom prst="straightConnector1">
              <a:avLst/>
            </a:prstGeom>
            <a:noFill/>
            <a:ln cap="flat" cmpd="sng" w="28575">
              <a:solidFill>
                <a:schemeClr val="accent1"/>
              </a:solidFill>
              <a:prstDash val="solid"/>
              <a:miter lim="800000"/>
              <a:headEnd len="sm" w="sm" type="none"/>
              <a:tailEnd len="sm" w="sm" type="none"/>
            </a:ln>
          </p:spPr>
        </p:cxnSp>
        <p:cxnSp>
          <p:nvCxnSpPr>
            <p:cNvPr id="464" name="Google Shape;464;p54"/>
            <p:cNvCxnSpPr/>
            <p:nvPr/>
          </p:nvCxnSpPr>
          <p:spPr>
            <a:xfrm>
              <a:off x="4478350" y="3873529"/>
              <a:ext cx="0" cy="190236"/>
            </a:xfrm>
            <a:prstGeom prst="straightConnector1">
              <a:avLst/>
            </a:prstGeom>
            <a:noFill/>
            <a:ln cap="flat" cmpd="sng" w="28575">
              <a:solidFill>
                <a:schemeClr val="accent1"/>
              </a:solidFill>
              <a:prstDash val="solid"/>
              <a:miter lim="800000"/>
              <a:headEnd len="sm" w="sm" type="none"/>
              <a:tailEnd len="med" w="med" type="triangle"/>
            </a:ln>
          </p:spPr>
        </p:cxnSp>
        <p:cxnSp>
          <p:nvCxnSpPr>
            <p:cNvPr id="465" name="Google Shape;465;p54"/>
            <p:cNvCxnSpPr/>
            <p:nvPr/>
          </p:nvCxnSpPr>
          <p:spPr>
            <a:xfrm>
              <a:off x="9332382" y="3869998"/>
              <a:ext cx="0" cy="190236"/>
            </a:xfrm>
            <a:prstGeom prst="straightConnector1">
              <a:avLst/>
            </a:prstGeom>
            <a:noFill/>
            <a:ln cap="flat" cmpd="sng" w="28575">
              <a:solidFill>
                <a:schemeClr val="accent1"/>
              </a:solidFill>
              <a:prstDash val="solid"/>
              <a:miter lim="800000"/>
              <a:headEnd len="sm" w="sm" type="none"/>
              <a:tailEnd len="med" w="med" type="triangle"/>
            </a:ln>
          </p:spPr>
        </p:cxnSp>
        <p:cxnSp>
          <p:nvCxnSpPr>
            <p:cNvPr id="466" name="Google Shape;466;p54"/>
            <p:cNvCxnSpPr/>
            <p:nvPr/>
          </p:nvCxnSpPr>
          <p:spPr>
            <a:xfrm>
              <a:off x="6809362" y="3873529"/>
              <a:ext cx="0" cy="190236"/>
            </a:xfrm>
            <a:prstGeom prst="straightConnector1">
              <a:avLst/>
            </a:prstGeom>
            <a:noFill/>
            <a:ln cap="flat" cmpd="sng" w="28575">
              <a:solidFill>
                <a:schemeClr val="accent1"/>
              </a:solidFill>
              <a:prstDash val="solid"/>
              <a:miter lim="800000"/>
              <a:headEnd len="sm" w="sm" type="none"/>
              <a:tailEnd len="med" w="med" type="triangle"/>
            </a:ln>
          </p:spPr>
        </p:cxnSp>
        <p:cxnSp>
          <p:nvCxnSpPr>
            <p:cNvPr id="467" name="Google Shape;467;p54"/>
            <p:cNvCxnSpPr/>
            <p:nvPr/>
          </p:nvCxnSpPr>
          <p:spPr>
            <a:xfrm>
              <a:off x="6277474" y="3693598"/>
              <a:ext cx="0" cy="166129"/>
            </a:xfrm>
            <a:prstGeom prst="straightConnector1">
              <a:avLst/>
            </a:prstGeom>
            <a:noFill/>
            <a:ln cap="flat" cmpd="sng" w="28575">
              <a:solidFill>
                <a:schemeClr val="accent1"/>
              </a:solidFill>
              <a:prstDash val="solid"/>
              <a:miter lim="800000"/>
              <a:headEnd len="sm" w="sm" type="none"/>
              <a:tailEnd len="sm" w="sm" type="none"/>
            </a:ln>
          </p:spPr>
        </p:cxnSp>
      </p:grpSp>
      <p:sp>
        <p:nvSpPr>
          <p:cNvPr id="468" name="Google Shape;468;p54"/>
          <p:cNvSpPr/>
          <p:nvPr/>
        </p:nvSpPr>
        <p:spPr>
          <a:xfrm>
            <a:off x="823449" y="1112622"/>
            <a:ext cx="1747298" cy="223138"/>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Montserrat"/>
                <a:ea typeface="Montserrat"/>
                <a:cs typeface="Montserrat"/>
                <a:sym typeface="Montserrat"/>
              </a:rPr>
              <a:t>Repeat Trueprep procedure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5"/>
          <p:cNvSpPr txBox="1"/>
          <p:nvPr>
            <p:ph type="title"/>
          </p:nvPr>
        </p:nvSpPr>
        <p:spPr>
          <a:xfrm>
            <a:off x="705222" y="32678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latin typeface="Montserrat ExtraBold"/>
                <a:ea typeface="Montserrat ExtraBold"/>
                <a:cs typeface="Montserrat ExtraBold"/>
                <a:sym typeface="Montserrat ExtraBold"/>
              </a:rPr>
              <a:t>Algorithm Part 1: Isolate DNA</a:t>
            </a:r>
            <a:endParaRPr/>
          </a:p>
        </p:txBody>
      </p:sp>
      <p:cxnSp>
        <p:nvCxnSpPr>
          <p:cNvPr id="474" name="Google Shape;474;p55"/>
          <p:cNvCxnSpPr/>
          <p:nvPr/>
        </p:nvCxnSpPr>
        <p:spPr>
          <a:xfrm>
            <a:off x="1490542" y="2943070"/>
            <a:ext cx="0" cy="325154"/>
          </a:xfrm>
          <a:prstGeom prst="straightConnector1">
            <a:avLst/>
          </a:prstGeom>
          <a:noFill/>
          <a:ln cap="flat" cmpd="sng" w="28575">
            <a:solidFill>
              <a:schemeClr val="accent1"/>
            </a:solidFill>
            <a:prstDash val="solid"/>
            <a:round/>
            <a:headEnd len="sm" w="sm" type="none"/>
            <a:tailEnd len="med" w="med" type="triangle"/>
          </a:ln>
        </p:spPr>
      </p:cxnSp>
      <p:cxnSp>
        <p:nvCxnSpPr>
          <p:cNvPr id="475" name="Google Shape;475;p55"/>
          <p:cNvCxnSpPr>
            <a:endCxn id="476" idx="3"/>
          </p:cNvCxnSpPr>
          <p:nvPr/>
        </p:nvCxnSpPr>
        <p:spPr>
          <a:xfrm rot="10800000">
            <a:off x="3320516" y="2102353"/>
            <a:ext cx="677700" cy="151800"/>
          </a:xfrm>
          <a:prstGeom prst="straightConnector1">
            <a:avLst/>
          </a:prstGeom>
          <a:noFill/>
          <a:ln cap="flat" cmpd="sng" w="28575">
            <a:solidFill>
              <a:schemeClr val="accent1"/>
            </a:solidFill>
            <a:prstDash val="solid"/>
            <a:round/>
            <a:headEnd len="sm" w="sm" type="none"/>
            <a:tailEnd len="med" w="med" type="triangle"/>
          </a:ln>
        </p:spPr>
      </p:cxnSp>
      <p:sp>
        <p:nvSpPr>
          <p:cNvPr id="477" name="Google Shape;477;p55"/>
          <p:cNvSpPr/>
          <p:nvPr/>
        </p:nvSpPr>
        <p:spPr>
          <a:xfrm>
            <a:off x="3986646" y="2137906"/>
            <a:ext cx="1836840" cy="293104"/>
          </a:xfrm>
          <a:prstGeom prst="roundRect">
            <a:avLst>
              <a:gd fmla="val 16667" name="adj"/>
            </a:avLst>
          </a:prstGeom>
          <a:solidFill>
            <a:schemeClr val="accent4"/>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Isolation failure or error</a:t>
            </a:r>
            <a:endParaRPr b="0" i="0" sz="1400" u="none" cap="none" strike="noStrike">
              <a:solidFill>
                <a:srgbClr val="000000"/>
              </a:solidFill>
              <a:latin typeface="Arial"/>
              <a:ea typeface="Arial"/>
              <a:cs typeface="Arial"/>
              <a:sym typeface="Arial"/>
            </a:endParaRPr>
          </a:p>
        </p:txBody>
      </p:sp>
      <p:sp>
        <p:nvSpPr>
          <p:cNvPr id="478" name="Google Shape;478;p55"/>
          <p:cNvSpPr/>
          <p:nvPr/>
        </p:nvSpPr>
        <p:spPr>
          <a:xfrm>
            <a:off x="7368932" y="2137905"/>
            <a:ext cx="1317865" cy="293105"/>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Montserrat"/>
                <a:ea typeface="Montserrat"/>
                <a:cs typeface="Montserrat"/>
                <a:sym typeface="Montserrat"/>
              </a:rPr>
              <a:t>DNA isolated</a:t>
            </a:r>
            <a:endParaRPr b="0" i="0" sz="1400" u="none" cap="none" strike="noStrike">
              <a:solidFill>
                <a:srgbClr val="000000"/>
              </a:solidFill>
              <a:latin typeface="Arial"/>
              <a:ea typeface="Arial"/>
              <a:cs typeface="Arial"/>
              <a:sym typeface="Arial"/>
            </a:endParaRPr>
          </a:p>
        </p:txBody>
      </p:sp>
      <p:sp>
        <p:nvSpPr>
          <p:cNvPr id="479" name="Google Shape;479;p55"/>
          <p:cNvSpPr/>
          <p:nvPr/>
        </p:nvSpPr>
        <p:spPr>
          <a:xfrm>
            <a:off x="816985" y="2592175"/>
            <a:ext cx="1347113" cy="350895"/>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Isolation failure or error</a:t>
            </a:r>
            <a:endParaRPr b="0" i="0" sz="1400" u="none" cap="none" strike="noStrike">
              <a:solidFill>
                <a:srgbClr val="000000"/>
              </a:solidFill>
              <a:latin typeface="Arial"/>
              <a:ea typeface="Arial"/>
              <a:cs typeface="Arial"/>
              <a:sym typeface="Arial"/>
            </a:endParaRPr>
          </a:p>
        </p:txBody>
      </p:sp>
      <p:sp>
        <p:nvSpPr>
          <p:cNvPr id="480" name="Google Shape;480;p55"/>
          <p:cNvSpPr/>
          <p:nvPr/>
        </p:nvSpPr>
        <p:spPr>
          <a:xfrm>
            <a:off x="2810461" y="2585070"/>
            <a:ext cx="1247185" cy="209544"/>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DNA isolated</a:t>
            </a:r>
            <a:endParaRPr b="0" i="0" sz="1400" u="none" cap="none" strike="noStrike">
              <a:solidFill>
                <a:srgbClr val="000000"/>
              </a:solidFill>
              <a:latin typeface="Arial"/>
              <a:ea typeface="Arial"/>
              <a:cs typeface="Arial"/>
              <a:sym typeface="Arial"/>
            </a:endParaRPr>
          </a:p>
        </p:txBody>
      </p:sp>
      <p:cxnSp>
        <p:nvCxnSpPr>
          <p:cNvPr id="481" name="Google Shape;481;p55"/>
          <p:cNvCxnSpPr/>
          <p:nvPr/>
        </p:nvCxnSpPr>
        <p:spPr>
          <a:xfrm>
            <a:off x="5837313" y="1832634"/>
            <a:ext cx="4407" cy="140511"/>
          </a:xfrm>
          <a:prstGeom prst="straightConnector1">
            <a:avLst/>
          </a:prstGeom>
          <a:noFill/>
          <a:ln cap="flat" cmpd="sng" w="28575">
            <a:solidFill>
              <a:schemeClr val="accent1"/>
            </a:solidFill>
            <a:prstDash val="solid"/>
            <a:miter lim="800000"/>
            <a:headEnd len="sm" w="sm" type="none"/>
            <a:tailEnd len="sm" w="sm" type="none"/>
          </a:ln>
        </p:spPr>
      </p:cxnSp>
      <p:cxnSp>
        <p:nvCxnSpPr>
          <p:cNvPr id="482" name="Google Shape;482;p55"/>
          <p:cNvCxnSpPr/>
          <p:nvPr/>
        </p:nvCxnSpPr>
        <p:spPr>
          <a:xfrm>
            <a:off x="4849220" y="1973145"/>
            <a:ext cx="3056663" cy="0"/>
          </a:xfrm>
          <a:prstGeom prst="straightConnector1">
            <a:avLst/>
          </a:prstGeom>
          <a:noFill/>
          <a:ln cap="flat" cmpd="sng" w="28575">
            <a:solidFill>
              <a:schemeClr val="accent1"/>
            </a:solidFill>
            <a:prstDash val="solid"/>
            <a:miter lim="800000"/>
            <a:headEnd len="sm" w="sm" type="none"/>
            <a:tailEnd len="sm" w="sm" type="none"/>
          </a:ln>
        </p:spPr>
      </p:cxnSp>
      <p:cxnSp>
        <p:nvCxnSpPr>
          <p:cNvPr id="483" name="Google Shape;483;p55"/>
          <p:cNvCxnSpPr/>
          <p:nvPr/>
        </p:nvCxnSpPr>
        <p:spPr>
          <a:xfrm>
            <a:off x="4856892" y="1965609"/>
            <a:ext cx="0" cy="158947"/>
          </a:xfrm>
          <a:prstGeom prst="straightConnector1">
            <a:avLst/>
          </a:prstGeom>
          <a:noFill/>
          <a:ln cap="flat" cmpd="sng" w="28575">
            <a:solidFill>
              <a:schemeClr val="accent1"/>
            </a:solidFill>
            <a:prstDash val="solid"/>
            <a:miter lim="800000"/>
            <a:headEnd len="sm" w="sm" type="none"/>
            <a:tailEnd len="med" w="med" type="triangle"/>
          </a:ln>
        </p:spPr>
      </p:cxnSp>
      <p:cxnSp>
        <p:nvCxnSpPr>
          <p:cNvPr id="484" name="Google Shape;484;p55"/>
          <p:cNvCxnSpPr/>
          <p:nvPr/>
        </p:nvCxnSpPr>
        <p:spPr>
          <a:xfrm>
            <a:off x="7897256" y="1962198"/>
            <a:ext cx="0" cy="158947"/>
          </a:xfrm>
          <a:prstGeom prst="straightConnector1">
            <a:avLst/>
          </a:prstGeom>
          <a:noFill/>
          <a:ln cap="flat" cmpd="sng" w="28575">
            <a:solidFill>
              <a:schemeClr val="accent1"/>
            </a:solidFill>
            <a:prstDash val="solid"/>
            <a:miter lim="800000"/>
            <a:headEnd len="sm" w="sm" type="none"/>
            <a:tailEnd len="med" w="med" type="triangle"/>
          </a:ln>
        </p:spPr>
      </p:cxnSp>
      <p:grpSp>
        <p:nvGrpSpPr>
          <p:cNvPr id="485" name="Google Shape;485;p55"/>
          <p:cNvGrpSpPr/>
          <p:nvPr/>
        </p:nvGrpSpPr>
        <p:grpSpPr>
          <a:xfrm>
            <a:off x="1490542" y="2304890"/>
            <a:ext cx="1839391" cy="276170"/>
            <a:chOff x="789960" y="1690699"/>
            <a:chExt cx="2452521" cy="368227"/>
          </a:xfrm>
        </p:grpSpPr>
        <p:cxnSp>
          <p:nvCxnSpPr>
            <p:cNvPr id="486" name="Google Shape;486;p55"/>
            <p:cNvCxnSpPr/>
            <p:nvPr/>
          </p:nvCxnSpPr>
          <p:spPr>
            <a:xfrm>
              <a:off x="2022261" y="1690699"/>
              <a:ext cx="3536" cy="168171"/>
            </a:xfrm>
            <a:prstGeom prst="straightConnector1">
              <a:avLst/>
            </a:prstGeom>
            <a:noFill/>
            <a:ln cap="flat" cmpd="sng" w="28575">
              <a:solidFill>
                <a:schemeClr val="accent1"/>
              </a:solidFill>
              <a:prstDash val="solid"/>
              <a:miter lim="800000"/>
              <a:headEnd len="sm" w="sm" type="none"/>
              <a:tailEnd len="sm" w="sm" type="none"/>
            </a:ln>
          </p:spPr>
        </p:cxnSp>
        <p:cxnSp>
          <p:nvCxnSpPr>
            <p:cNvPr id="487" name="Google Shape;487;p55"/>
            <p:cNvCxnSpPr/>
            <p:nvPr/>
          </p:nvCxnSpPr>
          <p:spPr>
            <a:xfrm>
              <a:off x="789960" y="1865751"/>
              <a:ext cx="2452521" cy="0"/>
            </a:xfrm>
            <a:prstGeom prst="straightConnector1">
              <a:avLst/>
            </a:prstGeom>
            <a:noFill/>
            <a:ln cap="flat" cmpd="sng" w="28575">
              <a:solidFill>
                <a:schemeClr val="accent1"/>
              </a:solidFill>
              <a:prstDash val="solid"/>
              <a:miter lim="800000"/>
              <a:headEnd len="sm" w="sm" type="none"/>
              <a:tailEnd len="sm" w="sm" type="none"/>
            </a:ln>
          </p:spPr>
        </p:cxnSp>
        <p:cxnSp>
          <p:nvCxnSpPr>
            <p:cNvPr id="488" name="Google Shape;488;p55"/>
            <p:cNvCxnSpPr/>
            <p:nvPr/>
          </p:nvCxnSpPr>
          <p:spPr>
            <a:xfrm>
              <a:off x="804456" y="1868690"/>
              <a:ext cx="0" cy="190236"/>
            </a:xfrm>
            <a:prstGeom prst="straightConnector1">
              <a:avLst/>
            </a:prstGeom>
            <a:noFill/>
            <a:ln cap="flat" cmpd="sng" w="28575">
              <a:solidFill>
                <a:schemeClr val="accent1"/>
              </a:solidFill>
              <a:prstDash val="solid"/>
              <a:miter lim="800000"/>
              <a:headEnd len="sm" w="sm" type="none"/>
              <a:tailEnd len="med" w="med" type="triangle"/>
            </a:ln>
          </p:spPr>
        </p:cxnSp>
        <p:cxnSp>
          <p:nvCxnSpPr>
            <p:cNvPr id="489" name="Google Shape;489;p55"/>
            <p:cNvCxnSpPr/>
            <p:nvPr/>
          </p:nvCxnSpPr>
          <p:spPr>
            <a:xfrm>
              <a:off x="3229925" y="1862514"/>
              <a:ext cx="0" cy="190236"/>
            </a:xfrm>
            <a:prstGeom prst="straightConnector1">
              <a:avLst/>
            </a:prstGeom>
            <a:noFill/>
            <a:ln cap="flat" cmpd="sng" w="28575">
              <a:solidFill>
                <a:schemeClr val="accent1"/>
              </a:solidFill>
              <a:prstDash val="solid"/>
              <a:miter lim="800000"/>
              <a:headEnd len="sm" w="sm" type="none"/>
              <a:tailEnd len="med" w="med" type="triangle"/>
            </a:ln>
          </p:spPr>
        </p:cxnSp>
      </p:grpSp>
      <p:sp>
        <p:nvSpPr>
          <p:cNvPr id="490" name="Google Shape;490;p55"/>
          <p:cNvSpPr/>
          <p:nvPr/>
        </p:nvSpPr>
        <p:spPr>
          <a:xfrm>
            <a:off x="220723" y="3268224"/>
            <a:ext cx="2589738" cy="1294044"/>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chemeClr val="dk2"/>
              </a:buClr>
              <a:buSzPts val="1000"/>
              <a:buFont typeface="Arial"/>
              <a:buChar char="•"/>
            </a:pPr>
            <a:r>
              <a:rPr b="0" i="0" lang="en-US" sz="1000" u="none" cap="none" strike="noStrike">
                <a:solidFill>
                  <a:schemeClr val="dk2"/>
                </a:solidFill>
                <a:latin typeface="Montserrat"/>
                <a:ea typeface="Montserrat"/>
                <a:cs typeface="Montserrat"/>
                <a:sym typeface="Montserrat"/>
              </a:rPr>
              <a:t>Conduct additional testing to confirm or exclude TB in accordance with national guidelines</a:t>
            </a:r>
            <a:endParaRPr b="0" i="0" sz="1400" u="none" cap="none" strike="noStrike">
              <a:solidFill>
                <a:srgbClr val="000000"/>
              </a:solidFill>
              <a:latin typeface="Arial"/>
              <a:ea typeface="Arial"/>
              <a:cs typeface="Arial"/>
              <a:sym typeface="Arial"/>
            </a:endParaRPr>
          </a:p>
          <a:p>
            <a:pPr indent="-86519" lvl="0" marL="130969"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2"/>
              </a:solidFill>
              <a:latin typeface="Montserrat"/>
              <a:ea typeface="Montserrat"/>
              <a:cs typeface="Montserrat"/>
              <a:sym typeface="Montserrat"/>
            </a:endParaRPr>
          </a:p>
          <a:p>
            <a:pPr indent="-130969" lvl="0" marL="130969" marR="0" rtl="0" algn="l">
              <a:lnSpc>
                <a:spcPct val="100000"/>
              </a:lnSpc>
              <a:spcBef>
                <a:spcPts val="0"/>
              </a:spcBef>
              <a:spcAft>
                <a:spcPts val="0"/>
              </a:spcAft>
              <a:buClr>
                <a:schemeClr val="dk2"/>
              </a:buClr>
              <a:buSzPts val="1000"/>
              <a:buFont typeface="Arial"/>
              <a:buChar char="•"/>
            </a:pPr>
            <a:r>
              <a:rPr b="0" i="0" lang="en-US" sz="1000" u="none" cap="none" strike="noStrike">
                <a:solidFill>
                  <a:schemeClr val="dk2"/>
                </a:solidFill>
                <a:latin typeface="Montserrat"/>
                <a:ea typeface="Montserrat"/>
                <a:cs typeface="Montserrat"/>
                <a:sym typeface="Montserrat"/>
              </a:rPr>
              <a:t>Re-evaluate the patient clinically and use clinical judgment for treatment decisions</a:t>
            </a:r>
            <a:endParaRPr b="0" i="0" sz="1400" u="none" cap="none" strike="noStrike">
              <a:solidFill>
                <a:srgbClr val="000000"/>
              </a:solidFill>
              <a:latin typeface="Arial"/>
              <a:ea typeface="Arial"/>
              <a:cs typeface="Arial"/>
              <a:sym typeface="Arial"/>
            </a:endParaRPr>
          </a:p>
        </p:txBody>
      </p:sp>
      <p:grpSp>
        <p:nvGrpSpPr>
          <p:cNvPr id="491" name="Google Shape;491;p55"/>
          <p:cNvGrpSpPr/>
          <p:nvPr/>
        </p:nvGrpSpPr>
        <p:grpSpPr>
          <a:xfrm>
            <a:off x="4305694" y="1072647"/>
            <a:ext cx="3063239" cy="345881"/>
            <a:chOff x="4463333" y="453225"/>
            <a:chExt cx="4595854" cy="548608"/>
          </a:xfrm>
        </p:grpSpPr>
        <p:sp>
          <p:nvSpPr>
            <p:cNvPr id="492" name="Google Shape;492;p55"/>
            <p:cNvSpPr/>
            <p:nvPr/>
          </p:nvSpPr>
          <p:spPr>
            <a:xfrm>
              <a:off x="4463333" y="453225"/>
              <a:ext cx="4595854" cy="548608"/>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Montserrat"/>
                  <a:ea typeface="Montserrat"/>
                  <a:cs typeface="Montserrat"/>
                  <a:sym typeface="Montserrat"/>
                </a:rPr>
                <a:t>     Person to be evaluated for pulmonary TB</a:t>
              </a:r>
              <a:endParaRPr b="0" i="0" sz="1400" u="none" cap="none" strike="noStrike">
                <a:solidFill>
                  <a:srgbClr val="000000"/>
                </a:solidFill>
                <a:latin typeface="Arial"/>
                <a:ea typeface="Arial"/>
                <a:cs typeface="Arial"/>
                <a:sym typeface="Arial"/>
              </a:endParaRPr>
            </a:p>
          </p:txBody>
        </p:sp>
        <p:pic>
          <p:nvPicPr>
            <p:cNvPr descr="Cough with solid fill" id="493" name="Google Shape;493;p55"/>
            <p:cNvPicPr preferRelativeResize="0"/>
            <p:nvPr/>
          </p:nvPicPr>
          <p:blipFill rotWithShape="1">
            <a:blip r:embed="rId3">
              <a:alphaModFix/>
            </a:blip>
            <a:srcRect b="0" l="0" r="0" t="0"/>
            <a:stretch/>
          </p:blipFill>
          <p:spPr>
            <a:xfrm>
              <a:off x="4463333" y="524432"/>
              <a:ext cx="406194" cy="406194"/>
            </a:xfrm>
            <a:prstGeom prst="rect">
              <a:avLst/>
            </a:prstGeom>
            <a:noFill/>
            <a:ln>
              <a:noFill/>
            </a:ln>
          </p:spPr>
        </p:pic>
      </p:grpSp>
      <p:sp>
        <p:nvSpPr>
          <p:cNvPr id="494" name="Google Shape;494;p55"/>
          <p:cNvSpPr/>
          <p:nvPr/>
        </p:nvSpPr>
        <p:spPr>
          <a:xfrm>
            <a:off x="3922043" y="1605135"/>
            <a:ext cx="4034636" cy="256093"/>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Montserrat"/>
                <a:ea typeface="Montserrat"/>
                <a:cs typeface="Montserrat"/>
                <a:sym typeface="Montserrat"/>
              </a:rPr>
              <a:t>Collect one specimen, isolate DNA using TruePrep system</a:t>
            </a:r>
            <a:endParaRPr b="0" i="0" sz="1400" u="none" cap="none" strike="noStrike">
              <a:solidFill>
                <a:srgbClr val="000000"/>
              </a:solidFill>
              <a:latin typeface="Arial"/>
              <a:ea typeface="Arial"/>
              <a:cs typeface="Arial"/>
              <a:sym typeface="Arial"/>
            </a:endParaRPr>
          </a:p>
        </p:txBody>
      </p:sp>
      <p:sp>
        <p:nvSpPr>
          <p:cNvPr id="476" name="Google Shape;476;p55"/>
          <p:cNvSpPr/>
          <p:nvPr/>
        </p:nvSpPr>
        <p:spPr>
          <a:xfrm>
            <a:off x="1573218" y="1897139"/>
            <a:ext cx="1747298" cy="410427"/>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Repeat Trueprep procedure</a:t>
            </a:r>
            <a:endParaRPr b="0" i="0" sz="1400" u="none" cap="none" strike="noStrike">
              <a:solidFill>
                <a:srgbClr val="000000"/>
              </a:solidFill>
              <a:latin typeface="Arial"/>
              <a:ea typeface="Arial"/>
              <a:cs typeface="Arial"/>
              <a:sym typeface="Arial"/>
            </a:endParaRPr>
          </a:p>
        </p:txBody>
      </p:sp>
      <p:cxnSp>
        <p:nvCxnSpPr>
          <p:cNvPr id="495" name="Google Shape;495;p55"/>
          <p:cNvCxnSpPr/>
          <p:nvPr/>
        </p:nvCxnSpPr>
        <p:spPr>
          <a:xfrm>
            <a:off x="5687634" y="1430498"/>
            <a:ext cx="0" cy="174637"/>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6"/>
          <p:cNvSpPr txBox="1"/>
          <p:nvPr>
            <p:ph type="title"/>
          </p:nvPr>
        </p:nvSpPr>
        <p:spPr>
          <a:xfrm>
            <a:off x="723017" y="659298"/>
            <a:ext cx="6205927"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1: Isolate DNA</a:t>
            </a:r>
            <a:endParaRPr/>
          </a:p>
        </p:txBody>
      </p:sp>
      <p:sp>
        <p:nvSpPr>
          <p:cNvPr id="501" name="Google Shape;501;p56"/>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400">
                <a:solidFill>
                  <a:schemeClr val="dk1"/>
                </a:solidFill>
              </a:rPr>
              <a:t>Programs may consider collecting two specimens upfront</a:t>
            </a:r>
            <a:endParaRPr/>
          </a:p>
        </p:txBody>
      </p:sp>
      <p:sp>
        <p:nvSpPr>
          <p:cNvPr id="502" name="Google Shape;502;p56"/>
          <p:cNvSpPr txBox="1"/>
          <p:nvPr>
            <p:ph idx="2" type="body"/>
          </p:nvPr>
        </p:nvSpPr>
        <p:spPr>
          <a:xfrm>
            <a:off x="4811440" y="1725738"/>
            <a:ext cx="3573622"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400">
                <a:solidFill>
                  <a:schemeClr val="dk1"/>
                </a:solidFill>
              </a:rPr>
              <a:t>Sputum is the recommended specimen</a:t>
            </a:r>
            <a:endParaRPr/>
          </a:p>
        </p:txBody>
      </p:sp>
      <p:sp>
        <p:nvSpPr>
          <p:cNvPr id="503" name="Google Shape;503;p56"/>
          <p:cNvSpPr txBox="1"/>
          <p:nvPr>
            <p:ph idx="3" type="body"/>
          </p:nvPr>
        </p:nvSpPr>
        <p:spPr>
          <a:xfrm>
            <a:off x="723017" y="2492635"/>
            <a:ext cx="3620384" cy="1456604"/>
          </a:xfrm>
          <a:prstGeom prst="rect">
            <a:avLst/>
          </a:prstGeom>
          <a:noFill/>
          <a:ln>
            <a:noFill/>
          </a:ln>
        </p:spPr>
        <p:txBody>
          <a:bodyPr anchorCtr="0" anchor="t" bIns="0" lIns="0" spcFirstLastPara="1" rIns="0" wrap="square" tIns="0">
            <a:normAutofit/>
          </a:bodyPr>
          <a:lstStyle/>
          <a:p>
            <a:pPr indent="-171450" lvl="0" marL="171450" rtl="0" algn="l">
              <a:lnSpc>
                <a:spcPct val="100000"/>
              </a:lnSpc>
              <a:spcBef>
                <a:spcPts val="0"/>
              </a:spcBef>
              <a:spcAft>
                <a:spcPts val="0"/>
              </a:spcAft>
              <a:buSzPts val="1800"/>
              <a:buFont typeface="Arial"/>
              <a:buChar char="•"/>
            </a:pPr>
            <a:r>
              <a:rPr lang="en-US"/>
              <a:t>1</a:t>
            </a:r>
            <a:r>
              <a:rPr baseline="30000" lang="en-US"/>
              <a:t>st</a:t>
            </a:r>
            <a:r>
              <a:rPr lang="en-US"/>
              <a:t> specimen: Should be promptly tested using Truenat TB test</a:t>
            </a:r>
            <a:endParaRPr/>
          </a:p>
          <a:p>
            <a:pPr indent="0" lvl="0" marL="0" rtl="0" algn="l">
              <a:lnSpc>
                <a:spcPct val="100000"/>
              </a:lnSpc>
              <a:spcBef>
                <a:spcPts val="0"/>
              </a:spcBef>
              <a:spcAft>
                <a:spcPts val="0"/>
              </a:spcAft>
              <a:buSzPts val="1800"/>
              <a:buFont typeface="Noto Sans Symbols"/>
              <a:buNone/>
            </a:pPr>
            <a:r>
              <a:t/>
            </a:r>
            <a:endParaRPr/>
          </a:p>
          <a:p>
            <a:pPr indent="-171450" lvl="0" marL="171450" rtl="0" algn="l">
              <a:lnSpc>
                <a:spcPct val="100000"/>
              </a:lnSpc>
              <a:spcBef>
                <a:spcPts val="0"/>
              </a:spcBef>
              <a:spcAft>
                <a:spcPts val="0"/>
              </a:spcAft>
              <a:buSzPts val="1800"/>
              <a:buFont typeface="Arial"/>
              <a:buChar char="•"/>
            </a:pPr>
            <a:r>
              <a:rPr lang="en-US"/>
              <a:t>2</a:t>
            </a:r>
            <a:r>
              <a:rPr baseline="30000" lang="en-US"/>
              <a:t>nd</a:t>
            </a:r>
            <a:r>
              <a:rPr lang="en-US"/>
              <a:t> specimen: Use for additional testing in the algorithm</a:t>
            </a:r>
            <a:endParaRPr/>
          </a:p>
        </p:txBody>
      </p:sp>
      <p:sp>
        <p:nvSpPr>
          <p:cNvPr id="504" name="Google Shape;504;p56"/>
          <p:cNvSpPr txBox="1"/>
          <p:nvPr>
            <p:ph idx="4" type="body"/>
          </p:nvPr>
        </p:nvSpPr>
        <p:spPr>
          <a:xfrm>
            <a:off x="4778466" y="2388476"/>
            <a:ext cx="3567181" cy="189974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b="1" lang="en-US"/>
              <a:t>Prepare the sample using the Trueprep AUTO MTB Sample Pre-treatment Pack</a:t>
            </a:r>
            <a:endParaRPr/>
          </a:p>
          <a:p>
            <a:pPr indent="0" lvl="0" marL="0" rtl="0" algn="l">
              <a:lnSpc>
                <a:spcPct val="100000"/>
              </a:lnSpc>
              <a:spcBef>
                <a:spcPts val="0"/>
              </a:spcBef>
              <a:spcAft>
                <a:spcPts val="0"/>
              </a:spcAft>
              <a:buSzPts val="1800"/>
              <a:buFont typeface="Noto Sans Symbols"/>
              <a:buNone/>
            </a:pPr>
            <a:r>
              <a:t/>
            </a:r>
            <a:endParaRPr/>
          </a:p>
          <a:p>
            <a:pPr indent="0" lvl="0" marL="0" rtl="0" algn="l">
              <a:lnSpc>
                <a:spcPct val="100000"/>
              </a:lnSpc>
              <a:spcBef>
                <a:spcPts val="0"/>
              </a:spcBef>
              <a:spcAft>
                <a:spcPts val="0"/>
              </a:spcAft>
              <a:buSzPts val="1800"/>
              <a:buFont typeface="Noto Sans Symbols"/>
              <a:buNone/>
            </a:pPr>
            <a:r>
              <a:rPr b="1" lang="en-US"/>
              <a:t>Isolate DNA using: </a:t>
            </a:r>
            <a:endParaRPr/>
          </a:p>
          <a:p>
            <a:pPr indent="-171450" lvl="0" marL="171450" rtl="0" algn="l">
              <a:lnSpc>
                <a:spcPct val="100000"/>
              </a:lnSpc>
              <a:spcBef>
                <a:spcPts val="0"/>
              </a:spcBef>
              <a:spcAft>
                <a:spcPts val="0"/>
              </a:spcAft>
              <a:buSzPts val="1800"/>
              <a:buFont typeface="Arial"/>
              <a:buChar char="•"/>
            </a:pPr>
            <a:r>
              <a:rPr lang="en-US"/>
              <a:t>Trueprep AUTO v2 Universal Cartridge Based Sample Prep Kit</a:t>
            </a:r>
            <a:endParaRPr/>
          </a:p>
          <a:p>
            <a:pPr indent="-57150" lvl="0" marL="171450" rtl="0" algn="l">
              <a:lnSpc>
                <a:spcPct val="100000"/>
              </a:lnSpc>
              <a:spcBef>
                <a:spcPts val="0"/>
              </a:spcBef>
              <a:spcAft>
                <a:spcPts val="0"/>
              </a:spcAft>
              <a:buSzPts val="1800"/>
              <a:buFont typeface="Arial"/>
              <a:buNone/>
            </a:pPr>
            <a:r>
              <a:t/>
            </a:r>
            <a:endParaRPr/>
          </a:p>
          <a:p>
            <a:pPr indent="-171450" lvl="0" marL="171450" rtl="0" algn="l">
              <a:lnSpc>
                <a:spcPct val="100000"/>
              </a:lnSpc>
              <a:spcBef>
                <a:spcPts val="0"/>
              </a:spcBef>
              <a:spcAft>
                <a:spcPts val="0"/>
              </a:spcAft>
              <a:buSzPts val="1800"/>
              <a:buFont typeface="Arial"/>
              <a:buChar char="•"/>
            </a:pPr>
            <a:r>
              <a:rPr lang="en-US"/>
              <a:t>Trueprep AUTO v2 Universal Cartridge Based Sample Prep Device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7"/>
          <p:cNvSpPr txBox="1"/>
          <p:nvPr>
            <p:ph type="title"/>
          </p:nvPr>
        </p:nvSpPr>
        <p:spPr>
          <a:xfrm>
            <a:off x="723017" y="659298"/>
            <a:ext cx="6205927"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1: Isolate DNA</a:t>
            </a:r>
            <a:endParaRPr/>
          </a:p>
        </p:txBody>
      </p:sp>
      <p:sp>
        <p:nvSpPr>
          <p:cNvPr id="510" name="Google Shape;510;p57"/>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400">
                <a:solidFill>
                  <a:schemeClr val="dk1"/>
                </a:solidFill>
              </a:rPr>
              <a:t>If DNA isolation is unsuccessful </a:t>
            </a:r>
            <a:endParaRPr/>
          </a:p>
        </p:txBody>
      </p:sp>
      <p:sp>
        <p:nvSpPr>
          <p:cNvPr id="511" name="Google Shape;511;p57"/>
          <p:cNvSpPr txBox="1"/>
          <p:nvPr>
            <p:ph idx="3" type="body"/>
          </p:nvPr>
        </p:nvSpPr>
        <p:spPr>
          <a:xfrm>
            <a:off x="723017" y="2492635"/>
            <a:ext cx="3620384" cy="1456604"/>
          </a:xfrm>
          <a:prstGeom prst="rect">
            <a:avLst/>
          </a:prstGeom>
          <a:noFill/>
          <a:ln>
            <a:noFill/>
          </a:ln>
        </p:spPr>
        <p:txBody>
          <a:bodyPr anchorCtr="0" anchor="t" bIns="0" lIns="0" spcFirstLastPara="1" rIns="0" wrap="square" tIns="0">
            <a:normAutofit/>
          </a:bodyPr>
          <a:lstStyle/>
          <a:p>
            <a:pPr indent="-171450" lvl="0" marL="171450" rtl="0" algn="l">
              <a:lnSpc>
                <a:spcPct val="100000"/>
              </a:lnSpc>
              <a:spcBef>
                <a:spcPts val="0"/>
              </a:spcBef>
              <a:spcAft>
                <a:spcPts val="0"/>
              </a:spcAft>
              <a:buSzPts val="1800"/>
              <a:buFont typeface="Arial"/>
              <a:buChar char="•"/>
            </a:pPr>
            <a:r>
              <a:rPr lang="en-US"/>
              <a:t>Repeat the DNA isolation with Trueprep device using the same prepared sample and a second Trueprep cartridge.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cxnSp>
        <p:nvCxnSpPr>
          <p:cNvPr id="516" name="Google Shape;516;p58"/>
          <p:cNvCxnSpPr>
            <a:endCxn id="517" idx="0"/>
          </p:cNvCxnSpPr>
          <p:nvPr/>
        </p:nvCxnSpPr>
        <p:spPr>
          <a:xfrm>
            <a:off x="2913053" y="2225967"/>
            <a:ext cx="0" cy="907200"/>
          </a:xfrm>
          <a:prstGeom prst="straightConnector1">
            <a:avLst/>
          </a:prstGeom>
          <a:noFill/>
          <a:ln cap="flat" cmpd="sng" w="28575">
            <a:solidFill>
              <a:schemeClr val="accent1"/>
            </a:solidFill>
            <a:prstDash val="solid"/>
            <a:miter lim="800000"/>
            <a:headEnd len="sm" w="sm" type="none"/>
            <a:tailEnd len="med" w="med" type="triangle"/>
          </a:ln>
        </p:spPr>
      </p:cxnSp>
      <p:cxnSp>
        <p:nvCxnSpPr>
          <p:cNvPr id="518" name="Google Shape;518;p58"/>
          <p:cNvCxnSpPr>
            <a:endCxn id="519" idx="0"/>
          </p:cNvCxnSpPr>
          <p:nvPr/>
        </p:nvCxnSpPr>
        <p:spPr>
          <a:xfrm>
            <a:off x="6584371" y="2208840"/>
            <a:ext cx="0" cy="801000"/>
          </a:xfrm>
          <a:prstGeom prst="straightConnector1">
            <a:avLst/>
          </a:prstGeom>
          <a:noFill/>
          <a:ln cap="flat" cmpd="sng" w="28575">
            <a:solidFill>
              <a:schemeClr val="accent1"/>
            </a:solidFill>
            <a:prstDash val="solid"/>
            <a:miter lim="800000"/>
            <a:headEnd len="sm" w="sm" type="none"/>
            <a:tailEnd len="med" w="med" type="triangle"/>
          </a:ln>
        </p:spPr>
      </p:cxnSp>
      <p:sp>
        <p:nvSpPr>
          <p:cNvPr id="520" name="Google Shape;520;p58"/>
          <p:cNvSpPr txBox="1"/>
          <p:nvPr>
            <p:ph type="title"/>
          </p:nvPr>
        </p:nvSpPr>
        <p:spPr>
          <a:xfrm>
            <a:off x="452129" y="363873"/>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latin typeface="Montserrat ExtraBold"/>
                <a:ea typeface="Montserrat ExtraBold"/>
                <a:cs typeface="Montserrat ExtraBold"/>
                <a:sym typeface="Montserrat ExtraBold"/>
              </a:rPr>
              <a:t>Algorithm Part 2: TB Test</a:t>
            </a:r>
            <a:endParaRPr/>
          </a:p>
        </p:txBody>
      </p:sp>
      <p:cxnSp>
        <p:nvCxnSpPr>
          <p:cNvPr id="521" name="Google Shape;521;p58"/>
          <p:cNvCxnSpPr/>
          <p:nvPr/>
        </p:nvCxnSpPr>
        <p:spPr>
          <a:xfrm>
            <a:off x="4684035" y="1417030"/>
            <a:ext cx="0" cy="144350"/>
          </a:xfrm>
          <a:prstGeom prst="straightConnector1">
            <a:avLst/>
          </a:prstGeom>
          <a:noFill/>
          <a:ln cap="flat" cmpd="sng" w="28575">
            <a:solidFill>
              <a:schemeClr val="accent1"/>
            </a:solidFill>
            <a:prstDash val="solid"/>
            <a:miter lim="800000"/>
            <a:headEnd len="sm" w="sm" type="none"/>
            <a:tailEnd len="sm" w="sm" type="none"/>
          </a:ln>
        </p:spPr>
      </p:cxnSp>
      <p:cxnSp>
        <p:nvCxnSpPr>
          <p:cNvPr id="522" name="Google Shape;522;p58"/>
          <p:cNvCxnSpPr/>
          <p:nvPr/>
        </p:nvCxnSpPr>
        <p:spPr>
          <a:xfrm>
            <a:off x="2922199" y="1586767"/>
            <a:ext cx="3662172" cy="0"/>
          </a:xfrm>
          <a:prstGeom prst="straightConnector1">
            <a:avLst/>
          </a:prstGeom>
          <a:noFill/>
          <a:ln cap="flat" cmpd="sng" w="28575">
            <a:solidFill>
              <a:schemeClr val="accent1"/>
            </a:solidFill>
            <a:prstDash val="solid"/>
            <a:miter lim="800000"/>
            <a:headEnd len="sm" w="sm" type="none"/>
            <a:tailEnd len="sm" w="sm" type="none"/>
          </a:ln>
        </p:spPr>
      </p:cxnSp>
      <p:cxnSp>
        <p:nvCxnSpPr>
          <p:cNvPr id="523" name="Google Shape;523;p58"/>
          <p:cNvCxnSpPr/>
          <p:nvPr/>
        </p:nvCxnSpPr>
        <p:spPr>
          <a:xfrm>
            <a:off x="2938527" y="1586357"/>
            <a:ext cx="0" cy="476434"/>
          </a:xfrm>
          <a:prstGeom prst="straightConnector1">
            <a:avLst/>
          </a:prstGeom>
          <a:noFill/>
          <a:ln cap="flat" cmpd="sng" w="28575">
            <a:solidFill>
              <a:schemeClr val="accent1"/>
            </a:solidFill>
            <a:prstDash val="solid"/>
            <a:miter lim="800000"/>
            <a:headEnd len="sm" w="sm" type="none"/>
            <a:tailEnd len="med" w="med" type="triangle"/>
          </a:ln>
        </p:spPr>
      </p:cxnSp>
      <p:cxnSp>
        <p:nvCxnSpPr>
          <p:cNvPr id="524" name="Google Shape;524;p58"/>
          <p:cNvCxnSpPr>
            <a:endCxn id="525" idx="0"/>
          </p:cNvCxnSpPr>
          <p:nvPr/>
        </p:nvCxnSpPr>
        <p:spPr>
          <a:xfrm>
            <a:off x="6573871" y="1578168"/>
            <a:ext cx="10500" cy="467400"/>
          </a:xfrm>
          <a:prstGeom prst="straightConnector1">
            <a:avLst/>
          </a:prstGeom>
          <a:noFill/>
          <a:ln cap="flat" cmpd="sng" w="28575">
            <a:solidFill>
              <a:schemeClr val="accent1"/>
            </a:solidFill>
            <a:prstDash val="solid"/>
            <a:miter lim="800000"/>
            <a:headEnd len="sm" w="sm" type="none"/>
            <a:tailEnd len="med" w="med" type="triangle"/>
          </a:ln>
        </p:spPr>
      </p:cxnSp>
      <p:cxnSp>
        <p:nvCxnSpPr>
          <p:cNvPr id="526" name="Google Shape;526;p58"/>
          <p:cNvCxnSpPr>
            <a:endCxn id="527" idx="0"/>
          </p:cNvCxnSpPr>
          <p:nvPr/>
        </p:nvCxnSpPr>
        <p:spPr>
          <a:xfrm>
            <a:off x="4683582" y="1578289"/>
            <a:ext cx="0" cy="484500"/>
          </a:xfrm>
          <a:prstGeom prst="straightConnector1">
            <a:avLst/>
          </a:prstGeom>
          <a:noFill/>
          <a:ln cap="flat" cmpd="sng" w="28575">
            <a:solidFill>
              <a:schemeClr val="accent1"/>
            </a:solidFill>
            <a:prstDash val="solid"/>
            <a:miter lim="800000"/>
            <a:headEnd len="sm" w="sm" type="none"/>
            <a:tailEnd len="med" w="med" type="triangle"/>
          </a:ln>
        </p:spPr>
      </p:cxnSp>
      <p:sp>
        <p:nvSpPr>
          <p:cNvPr id="517" name="Google Shape;517;p58"/>
          <p:cNvSpPr/>
          <p:nvPr/>
        </p:nvSpPr>
        <p:spPr>
          <a:xfrm>
            <a:off x="1864591" y="3133167"/>
            <a:ext cx="2096923" cy="1553879"/>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chemeClr val="dk2"/>
              </a:buClr>
              <a:buSzPts val="1000"/>
              <a:buFont typeface="Arial"/>
              <a:buChar char="•"/>
            </a:pPr>
            <a:r>
              <a:rPr b="0" i="0" lang="en-US" sz="1000" u="none" cap="none" strike="noStrike">
                <a:solidFill>
                  <a:schemeClr val="dk2"/>
                </a:solidFill>
                <a:latin typeface="Montserrat"/>
                <a:ea typeface="Montserrat"/>
                <a:cs typeface="Montserrat"/>
                <a:sym typeface="Montserrat"/>
              </a:rPr>
              <a:t>Conduct additional testing to confirm or exclude TB in accordance with national guidelines</a:t>
            </a:r>
            <a:endParaRPr b="0" i="0" sz="1400" u="none" cap="none" strike="noStrike">
              <a:solidFill>
                <a:srgbClr val="000000"/>
              </a:solidFill>
              <a:latin typeface="Arial"/>
              <a:ea typeface="Arial"/>
              <a:cs typeface="Arial"/>
              <a:sym typeface="Arial"/>
            </a:endParaRPr>
          </a:p>
          <a:p>
            <a:pPr indent="-86519" lvl="0" marL="130969"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2"/>
              </a:solidFill>
              <a:latin typeface="Montserrat"/>
              <a:ea typeface="Montserrat"/>
              <a:cs typeface="Montserrat"/>
              <a:sym typeface="Montserrat"/>
            </a:endParaRPr>
          </a:p>
          <a:p>
            <a:pPr indent="-130969" lvl="0" marL="130969" marR="0" rtl="0" algn="l">
              <a:lnSpc>
                <a:spcPct val="100000"/>
              </a:lnSpc>
              <a:spcBef>
                <a:spcPts val="0"/>
              </a:spcBef>
              <a:spcAft>
                <a:spcPts val="0"/>
              </a:spcAft>
              <a:buClr>
                <a:schemeClr val="dk2"/>
              </a:buClr>
              <a:buSzPts val="1000"/>
              <a:buFont typeface="Arial"/>
              <a:buChar char="•"/>
            </a:pPr>
            <a:r>
              <a:rPr b="0" i="0" lang="en-US" sz="1000" u="none" cap="none" strike="noStrike">
                <a:solidFill>
                  <a:schemeClr val="dk2"/>
                </a:solidFill>
                <a:latin typeface="Montserrat"/>
                <a:ea typeface="Montserrat"/>
                <a:cs typeface="Montserrat"/>
                <a:sym typeface="Montserrat"/>
              </a:rPr>
              <a:t>Re-evaluate the patient clinically and use clinical judgment for treatment decisions</a:t>
            </a:r>
            <a:endParaRPr b="0" i="0" sz="1400" u="none" cap="none" strike="noStrike">
              <a:solidFill>
                <a:srgbClr val="000000"/>
              </a:solidFill>
              <a:latin typeface="Arial"/>
              <a:ea typeface="Arial"/>
              <a:cs typeface="Arial"/>
              <a:sym typeface="Arial"/>
            </a:endParaRPr>
          </a:p>
        </p:txBody>
      </p:sp>
      <p:sp>
        <p:nvSpPr>
          <p:cNvPr id="528" name="Google Shape;528;p58"/>
          <p:cNvSpPr/>
          <p:nvPr/>
        </p:nvSpPr>
        <p:spPr>
          <a:xfrm>
            <a:off x="3159501" y="1036867"/>
            <a:ext cx="2959220" cy="366466"/>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Montserrat"/>
                <a:ea typeface="Montserrat"/>
                <a:cs typeface="Montserrat"/>
                <a:sym typeface="Montserrat"/>
              </a:rPr>
              <a:t>Use 6 ul of DNA eluate for Truenat TB test</a:t>
            </a:r>
            <a:endParaRPr b="0" i="0" sz="1400" u="none" cap="none" strike="noStrike">
              <a:solidFill>
                <a:srgbClr val="000000"/>
              </a:solidFill>
              <a:latin typeface="Arial"/>
              <a:ea typeface="Arial"/>
              <a:cs typeface="Arial"/>
              <a:sym typeface="Arial"/>
            </a:endParaRPr>
          </a:p>
        </p:txBody>
      </p:sp>
      <p:sp>
        <p:nvSpPr>
          <p:cNvPr id="529" name="Google Shape;529;p58"/>
          <p:cNvSpPr/>
          <p:nvPr/>
        </p:nvSpPr>
        <p:spPr>
          <a:xfrm>
            <a:off x="2247057" y="2062791"/>
            <a:ext cx="1350283" cy="457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Montserrat"/>
                <a:ea typeface="Montserrat"/>
                <a:cs typeface="Montserrat"/>
                <a:sym typeface="Montserrat"/>
              </a:rPr>
              <a:t>MTB not detected</a:t>
            </a:r>
            <a:endParaRPr b="0" i="0" sz="1400" u="none" cap="none" strike="noStrike">
              <a:solidFill>
                <a:srgbClr val="000000"/>
              </a:solidFill>
              <a:latin typeface="Arial"/>
              <a:ea typeface="Arial"/>
              <a:cs typeface="Arial"/>
              <a:sym typeface="Arial"/>
            </a:endParaRPr>
          </a:p>
        </p:txBody>
      </p:sp>
      <p:sp>
        <p:nvSpPr>
          <p:cNvPr id="527" name="Google Shape;527;p58"/>
          <p:cNvSpPr/>
          <p:nvPr/>
        </p:nvSpPr>
        <p:spPr>
          <a:xfrm>
            <a:off x="4138890" y="2062789"/>
            <a:ext cx="1089383" cy="457200"/>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Montserrat"/>
                <a:ea typeface="Montserrat"/>
                <a:cs typeface="Montserrat"/>
                <a:sym typeface="Montserrat"/>
              </a:rPr>
              <a:t>MTB detected</a:t>
            </a:r>
            <a:endParaRPr b="0" i="0" sz="1400" u="none" cap="none" strike="noStrike">
              <a:solidFill>
                <a:srgbClr val="000000"/>
              </a:solidFill>
              <a:latin typeface="Arial"/>
              <a:ea typeface="Arial"/>
              <a:cs typeface="Arial"/>
              <a:sym typeface="Arial"/>
            </a:endParaRPr>
          </a:p>
        </p:txBody>
      </p:sp>
      <p:sp>
        <p:nvSpPr>
          <p:cNvPr id="525" name="Google Shape;525;p58"/>
          <p:cNvSpPr/>
          <p:nvPr/>
        </p:nvSpPr>
        <p:spPr>
          <a:xfrm>
            <a:off x="5909230" y="2045568"/>
            <a:ext cx="1350282" cy="457200"/>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Montserrat"/>
                <a:ea typeface="Montserrat"/>
                <a:cs typeface="Montserrat"/>
                <a:sym typeface="Montserrat"/>
              </a:rPr>
              <a:t>No result, error, or invalid test</a:t>
            </a:r>
            <a:endParaRPr b="0" i="0" sz="1400" u="none" cap="none" strike="noStrike">
              <a:solidFill>
                <a:srgbClr val="000000"/>
              </a:solidFill>
              <a:latin typeface="Arial"/>
              <a:ea typeface="Arial"/>
              <a:cs typeface="Arial"/>
              <a:sym typeface="Arial"/>
            </a:endParaRPr>
          </a:p>
        </p:txBody>
      </p:sp>
      <p:sp>
        <p:nvSpPr>
          <p:cNvPr id="519" name="Google Shape;519;p58"/>
          <p:cNvSpPr/>
          <p:nvPr/>
        </p:nvSpPr>
        <p:spPr>
          <a:xfrm>
            <a:off x="5630703" y="3009840"/>
            <a:ext cx="1907335" cy="1279534"/>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30969" lvl="0" marL="130969" marR="0" rtl="0" algn="l">
              <a:lnSpc>
                <a:spcPct val="100000"/>
              </a:lnSpc>
              <a:spcBef>
                <a:spcPts val="0"/>
              </a:spcBef>
              <a:spcAft>
                <a:spcPts val="0"/>
              </a:spcAft>
              <a:buClr>
                <a:srgbClr val="000000"/>
              </a:buClr>
              <a:buSzPts val="1000"/>
              <a:buFont typeface="Arial"/>
              <a:buChar char="•"/>
            </a:pPr>
            <a:r>
              <a:rPr b="0" i="0" lang="en-US" sz="1000" u="none" cap="none" strike="noStrike">
                <a:solidFill>
                  <a:schemeClr val="dk1"/>
                </a:solidFill>
                <a:latin typeface="Montserrat"/>
                <a:ea typeface="Montserrat"/>
                <a:cs typeface="Montserrat"/>
                <a:sym typeface="Montserrat"/>
              </a:rPr>
              <a:t>Repeat Truenat TB test</a:t>
            </a:r>
            <a:endParaRPr b="0" i="0" sz="1400" u="none" cap="none" strike="noStrike">
              <a:solidFill>
                <a:srgbClr val="000000"/>
              </a:solidFill>
              <a:latin typeface="Arial"/>
              <a:ea typeface="Arial"/>
              <a:cs typeface="Arial"/>
              <a:sym typeface="Arial"/>
            </a:endParaRPr>
          </a:p>
          <a:p>
            <a:pPr indent="-86519" lvl="0" marL="130969"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130969" lvl="0" marL="130969" marR="0" rtl="0" algn="l">
              <a:lnSpc>
                <a:spcPct val="100000"/>
              </a:lnSpc>
              <a:spcBef>
                <a:spcPts val="0"/>
              </a:spcBef>
              <a:spcAft>
                <a:spcPts val="0"/>
              </a:spcAft>
              <a:buClr>
                <a:srgbClr val="000000"/>
              </a:buClr>
              <a:buSzPts val="1000"/>
              <a:buFont typeface="Arial"/>
              <a:buChar char="•"/>
            </a:pPr>
            <a:r>
              <a:rPr b="0" i="0" lang="en-US" sz="1000" u="none" cap="none" strike="noStrike">
                <a:solidFill>
                  <a:schemeClr val="dk1"/>
                </a:solidFill>
                <a:latin typeface="Montserrat"/>
                <a:ea typeface="Montserrat"/>
                <a:cs typeface="Montserrat"/>
                <a:sym typeface="Montserrat"/>
              </a:rPr>
              <a:t>Conduct additional testing to confirm or exclude TB in accordance with national guidelines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9"/>
          <p:cNvSpPr txBox="1"/>
          <p:nvPr>
            <p:ph type="title"/>
          </p:nvPr>
        </p:nvSpPr>
        <p:spPr>
          <a:xfrm>
            <a:off x="723018" y="761776"/>
            <a:ext cx="5031396"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2: TB Test</a:t>
            </a:r>
            <a:endParaRPr/>
          </a:p>
        </p:txBody>
      </p:sp>
      <p:sp>
        <p:nvSpPr>
          <p:cNvPr id="535" name="Google Shape;535;p59"/>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400">
                <a:solidFill>
                  <a:schemeClr val="dk1"/>
                </a:solidFill>
              </a:rPr>
              <a:t>If TB test result is MTB not detected</a:t>
            </a:r>
            <a:endParaRPr/>
          </a:p>
        </p:txBody>
      </p:sp>
      <p:sp>
        <p:nvSpPr>
          <p:cNvPr id="536" name="Google Shape;536;p59"/>
          <p:cNvSpPr txBox="1"/>
          <p:nvPr>
            <p:ph idx="3" type="body"/>
          </p:nvPr>
        </p:nvSpPr>
        <p:spPr>
          <a:xfrm>
            <a:off x="723017" y="2208854"/>
            <a:ext cx="3620384" cy="14566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lang="en-US"/>
              <a:t>Re-evaluate the patient and conduct additional testing in accordance with national guidelines. </a:t>
            </a:r>
            <a:endParaRPr/>
          </a:p>
        </p:txBody>
      </p:sp>
      <p:sp>
        <p:nvSpPr>
          <p:cNvPr id="537" name="Google Shape;537;p59"/>
          <p:cNvSpPr txBox="1"/>
          <p:nvPr>
            <p:ph idx="4" type="body"/>
          </p:nvPr>
        </p:nvSpPr>
        <p:spPr>
          <a:xfrm>
            <a:off x="4800601" y="2208854"/>
            <a:ext cx="3567181" cy="14566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lang="en-US"/>
              <a:t>Consider the possibility of clinically defined TB (TB without bacteriological confirmation) </a:t>
            </a:r>
            <a:endParaRPr/>
          </a:p>
          <a:p>
            <a:pPr indent="-171450" lvl="0" marL="171450" rtl="0" algn="l">
              <a:lnSpc>
                <a:spcPct val="100000"/>
              </a:lnSpc>
              <a:spcBef>
                <a:spcPts val="0"/>
              </a:spcBef>
              <a:spcAft>
                <a:spcPts val="0"/>
              </a:spcAft>
              <a:buSzPts val="1800"/>
              <a:buFont typeface="Arial"/>
              <a:buChar char="•"/>
            </a:pPr>
            <a:r>
              <a:rPr lang="en-US"/>
              <a:t>Use clinical judgement for treatment decisions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0"/>
          <p:cNvSpPr txBox="1"/>
          <p:nvPr>
            <p:ph type="title"/>
          </p:nvPr>
        </p:nvSpPr>
        <p:spPr>
          <a:xfrm>
            <a:off x="723018" y="801192"/>
            <a:ext cx="5031396"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2: TB Test</a:t>
            </a:r>
            <a:endParaRPr/>
          </a:p>
        </p:txBody>
      </p:sp>
      <p:sp>
        <p:nvSpPr>
          <p:cNvPr id="543" name="Google Shape;543;p60"/>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800">
                <a:solidFill>
                  <a:schemeClr val="dk1"/>
                </a:solidFill>
              </a:rPr>
              <a:t>If TB test result is MTB detected</a:t>
            </a:r>
            <a:endParaRPr/>
          </a:p>
        </p:txBody>
      </p:sp>
      <p:sp>
        <p:nvSpPr>
          <p:cNvPr id="544" name="Google Shape;544;p60"/>
          <p:cNvSpPr txBox="1"/>
          <p:nvPr>
            <p:ph idx="3" type="body"/>
          </p:nvPr>
        </p:nvSpPr>
        <p:spPr>
          <a:xfrm>
            <a:off x="723017" y="2351313"/>
            <a:ext cx="3620384" cy="2090057"/>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lang="en-US" sz="1600"/>
              <a:t>MTB detected results appear as follows:</a:t>
            </a:r>
            <a:endParaRPr/>
          </a:p>
          <a:p>
            <a:pPr indent="0" lvl="0" marL="0" rtl="0" algn="l">
              <a:lnSpc>
                <a:spcPct val="100000"/>
              </a:lnSpc>
              <a:spcBef>
                <a:spcPts val="0"/>
              </a:spcBef>
              <a:spcAft>
                <a:spcPts val="0"/>
              </a:spcAft>
              <a:buSzPts val="1800"/>
              <a:buFont typeface="Noto Sans Symbols"/>
              <a:buNone/>
            </a:pPr>
            <a:r>
              <a:t/>
            </a:r>
            <a:endParaRPr/>
          </a:p>
          <a:p>
            <a:pPr indent="-342900" lvl="0" marL="457200" rtl="0" algn="l">
              <a:lnSpc>
                <a:spcPct val="100000"/>
              </a:lnSpc>
              <a:spcBef>
                <a:spcPts val="0"/>
              </a:spcBef>
              <a:spcAft>
                <a:spcPts val="0"/>
              </a:spcAft>
              <a:buSzPts val="1800"/>
              <a:buFont typeface="Montserrat"/>
              <a:buChar char="●"/>
            </a:pPr>
            <a:r>
              <a:rPr lang="en-US" sz="1400">
                <a:latin typeface="Montserrat"/>
                <a:ea typeface="Montserrat"/>
                <a:cs typeface="Montserrat"/>
                <a:sym typeface="Montserrat"/>
              </a:rPr>
              <a:t>Truenat MTB: ‘detected’</a:t>
            </a:r>
            <a:endParaRPr/>
          </a:p>
          <a:p>
            <a:pPr indent="-342900" lvl="0" marL="457200" rtl="0" algn="l">
              <a:lnSpc>
                <a:spcPct val="100000"/>
              </a:lnSpc>
              <a:spcBef>
                <a:spcPts val="0"/>
              </a:spcBef>
              <a:spcAft>
                <a:spcPts val="0"/>
              </a:spcAft>
              <a:buSzPts val="1800"/>
              <a:buFont typeface="Montserrat"/>
              <a:buChar char="●"/>
            </a:pPr>
            <a:r>
              <a:rPr lang="en-US" sz="1400">
                <a:latin typeface="Montserrat"/>
                <a:ea typeface="Montserrat"/>
                <a:cs typeface="Montserrat"/>
                <a:sym typeface="Montserrat"/>
              </a:rPr>
              <a:t>Truenat MTB Plus: ‘detected high,’ ‘medium,’ ‘low,’ or ‘very low</a:t>
            </a:r>
            <a:endParaRPr/>
          </a:p>
          <a:p>
            <a:pPr indent="0" lvl="0" marL="0" rtl="0" algn="l">
              <a:lnSpc>
                <a:spcPct val="100000"/>
              </a:lnSpc>
              <a:spcBef>
                <a:spcPts val="0"/>
              </a:spcBef>
              <a:spcAft>
                <a:spcPts val="0"/>
              </a:spcAft>
              <a:buSzPts val="1800"/>
              <a:buFont typeface="Noto Sans Symbols"/>
              <a:buNone/>
            </a:pPr>
            <a:r>
              <a:t/>
            </a:r>
            <a:endParaRPr/>
          </a:p>
        </p:txBody>
      </p:sp>
      <p:sp>
        <p:nvSpPr>
          <p:cNvPr id="545" name="Google Shape;545;p60"/>
          <p:cNvSpPr txBox="1"/>
          <p:nvPr>
            <p:ph idx="4" type="body"/>
          </p:nvPr>
        </p:nvSpPr>
        <p:spPr>
          <a:xfrm>
            <a:off x="4800601" y="1725738"/>
            <a:ext cx="3338580" cy="14566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b="1" lang="en-US" sz="1800"/>
              <a:t>Next Step: </a:t>
            </a:r>
            <a:r>
              <a:rPr lang="en-US" sz="1800"/>
              <a:t>Conduct RIF resistance testing with Truenat MTB-RIF-Dx (Part 3 of algorithm)</a:t>
            </a:r>
            <a:endParaRPr b="1"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1"/>
          <p:cNvSpPr txBox="1"/>
          <p:nvPr>
            <p:ph type="title"/>
          </p:nvPr>
        </p:nvSpPr>
        <p:spPr>
          <a:xfrm>
            <a:off x="723017" y="803856"/>
            <a:ext cx="5031396"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2: TB Test</a:t>
            </a:r>
            <a:endParaRPr/>
          </a:p>
        </p:txBody>
      </p:sp>
      <p:sp>
        <p:nvSpPr>
          <p:cNvPr id="551" name="Google Shape;551;p61"/>
          <p:cNvSpPr txBox="1"/>
          <p:nvPr>
            <p:ph idx="1" type="body"/>
          </p:nvPr>
        </p:nvSpPr>
        <p:spPr>
          <a:xfrm>
            <a:off x="723017" y="1607492"/>
            <a:ext cx="3848984" cy="280309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400">
                <a:solidFill>
                  <a:schemeClr val="dk1"/>
                </a:solidFill>
              </a:rPr>
              <a:t>If TB test result is inconclusive</a:t>
            </a:r>
            <a:endParaRPr/>
          </a:p>
        </p:txBody>
      </p:sp>
      <p:sp>
        <p:nvSpPr>
          <p:cNvPr id="552" name="Google Shape;552;p61"/>
          <p:cNvSpPr txBox="1"/>
          <p:nvPr>
            <p:ph idx="3" type="body"/>
          </p:nvPr>
        </p:nvSpPr>
        <p:spPr>
          <a:xfrm>
            <a:off x="723025" y="1997376"/>
            <a:ext cx="3743700" cy="2689800"/>
          </a:xfrm>
          <a:prstGeom prst="rect">
            <a:avLst/>
          </a:prstGeom>
          <a:noFill/>
          <a:ln>
            <a:noFill/>
          </a:ln>
        </p:spPr>
        <p:txBody>
          <a:bodyPr anchorCtr="0" anchor="t" bIns="0" lIns="0" spcFirstLastPara="1" rIns="0" wrap="square" tIns="0">
            <a:normAutofit fontScale="25000" lnSpcReduction="20000"/>
          </a:bodyPr>
          <a:lstStyle/>
          <a:p>
            <a:pPr indent="-342900" lvl="0" marL="457200" rtl="0" algn="l">
              <a:lnSpc>
                <a:spcPct val="120000"/>
              </a:lnSpc>
              <a:spcBef>
                <a:spcPts val="0"/>
              </a:spcBef>
              <a:spcAft>
                <a:spcPts val="0"/>
              </a:spcAft>
              <a:buSzPct val="130908"/>
              <a:buFont typeface="Montserrat"/>
              <a:buChar char="●"/>
            </a:pPr>
            <a:r>
              <a:rPr lang="en-US" sz="5500">
                <a:latin typeface="Montserrat"/>
                <a:ea typeface="Montserrat"/>
                <a:cs typeface="Montserrat"/>
                <a:sym typeface="Montserrat"/>
              </a:rPr>
              <a:t>Test result reads “Error” or “No result:” </a:t>
            </a:r>
            <a:endParaRPr/>
          </a:p>
          <a:p>
            <a:pPr indent="-285750" lvl="2" marL="857250" rtl="0" algn="l">
              <a:lnSpc>
                <a:spcPct val="120000"/>
              </a:lnSpc>
              <a:spcBef>
                <a:spcPts val="0"/>
              </a:spcBef>
              <a:spcAft>
                <a:spcPts val="0"/>
              </a:spcAft>
              <a:buSzPct val="150000"/>
              <a:buFont typeface="Courier New"/>
              <a:buChar char="o"/>
            </a:pPr>
            <a:r>
              <a:rPr lang="en-US" sz="4800"/>
              <a:t>Repeat Truenat TB test with second portion of the remaining DNA or new sample</a:t>
            </a:r>
            <a:endParaRPr/>
          </a:p>
          <a:p>
            <a:pPr indent="-342900" lvl="0" marL="457200" rtl="0" algn="l">
              <a:lnSpc>
                <a:spcPct val="120000"/>
              </a:lnSpc>
              <a:spcBef>
                <a:spcPts val="0"/>
              </a:spcBef>
              <a:spcAft>
                <a:spcPts val="0"/>
              </a:spcAft>
              <a:buSzPct val="130908"/>
              <a:buFont typeface="Montserrat"/>
              <a:buChar char="●"/>
            </a:pPr>
            <a:r>
              <a:rPr lang="en-US" sz="5500">
                <a:latin typeface="Montserrat"/>
                <a:ea typeface="Montserrat"/>
                <a:cs typeface="Montserrat"/>
                <a:sym typeface="Montserrat"/>
              </a:rPr>
              <a:t>Test result reads “invalid:”</a:t>
            </a:r>
            <a:endParaRPr/>
          </a:p>
          <a:p>
            <a:pPr indent="-285750" lvl="2" marL="857250" rtl="0" algn="l">
              <a:lnSpc>
                <a:spcPct val="120000"/>
              </a:lnSpc>
              <a:spcBef>
                <a:spcPts val="0"/>
              </a:spcBef>
              <a:spcAft>
                <a:spcPts val="0"/>
              </a:spcAft>
              <a:buSzPct val="150000"/>
              <a:buFont typeface="Courier New"/>
              <a:buChar char="o"/>
            </a:pPr>
            <a:r>
              <a:rPr lang="en-US" sz="4800"/>
              <a:t>Repeat Truenat TB test with new specimen </a:t>
            </a:r>
            <a:endParaRPr/>
          </a:p>
          <a:p>
            <a:pPr indent="-285750" lvl="2" marL="857250" rtl="0" algn="l">
              <a:lnSpc>
                <a:spcPct val="120000"/>
              </a:lnSpc>
              <a:spcBef>
                <a:spcPts val="0"/>
              </a:spcBef>
              <a:spcAft>
                <a:spcPts val="0"/>
              </a:spcAft>
              <a:buSzPct val="150000"/>
              <a:buFont typeface="Courier New"/>
              <a:buChar char="o"/>
            </a:pPr>
            <a:r>
              <a:rPr lang="en-US" sz="4800"/>
              <a:t>Repeat the process from</a:t>
            </a:r>
            <a:r>
              <a:rPr lang="en-US" sz="4800"/>
              <a:t> sample preparation and DNA isolation</a:t>
            </a:r>
            <a:endParaRPr/>
          </a:p>
          <a:p>
            <a:pPr indent="-342900" lvl="0" marL="457200" rtl="0" algn="l">
              <a:lnSpc>
                <a:spcPct val="120000"/>
              </a:lnSpc>
              <a:spcBef>
                <a:spcPts val="0"/>
              </a:spcBef>
              <a:spcAft>
                <a:spcPts val="0"/>
              </a:spcAft>
              <a:buSzPct val="130908"/>
              <a:buFont typeface="Montserrat"/>
              <a:buChar char="●"/>
            </a:pPr>
            <a:r>
              <a:rPr lang="en-US" sz="5500">
                <a:latin typeface="Montserrat"/>
                <a:ea typeface="Montserrat"/>
                <a:cs typeface="Montserrat"/>
                <a:sym typeface="Montserrat"/>
              </a:rPr>
              <a:t>If repeated test has a valid result, continue with algorithm</a:t>
            </a:r>
            <a:endParaRPr/>
          </a:p>
          <a:p>
            <a:pPr indent="0" lvl="0" marL="0" rtl="0" algn="l">
              <a:lnSpc>
                <a:spcPct val="100000"/>
              </a:lnSpc>
              <a:spcBef>
                <a:spcPts val="0"/>
              </a:spcBef>
              <a:spcAft>
                <a:spcPts val="0"/>
              </a:spcAft>
              <a:buSzPts val="1800"/>
              <a:buFont typeface="Noto Sans Symbols"/>
              <a:buNone/>
            </a:pPr>
            <a:r>
              <a:t/>
            </a:r>
            <a:endParaRPr/>
          </a:p>
        </p:txBody>
      </p:sp>
      <p:sp>
        <p:nvSpPr>
          <p:cNvPr id="553" name="Google Shape;553;p61"/>
          <p:cNvSpPr txBox="1"/>
          <p:nvPr>
            <p:ph idx="4" type="body"/>
          </p:nvPr>
        </p:nvSpPr>
        <p:spPr>
          <a:xfrm>
            <a:off x="4751862" y="1973719"/>
            <a:ext cx="3567181" cy="14566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b="1" lang="en-US"/>
              <a:t>Next Step:</a:t>
            </a:r>
            <a:endParaRPr/>
          </a:p>
          <a:p>
            <a:pPr indent="0" lvl="0" marL="0" rtl="0" algn="l">
              <a:lnSpc>
                <a:spcPct val="100000"/>
              </a:lnSpc>
              <a:spcBef>
                <a:spcPts val="0"/>
              </a:spcBef>
              <a:spcAft>
                <a:spcPts val="0"/>
              </a:spcAft>
              <a:buSzPts val="1800"/>
              <a:buFont typeface="Noto Sans Symbols"/>
              <a:buNone/>
            </a:pPr>
            <a:r>
              <a:rPr lang="en-US"/>
              <a:t>Conduct additional testing to confirm or exclude TB in accordance with the national guidelines.</a:t>
            </a:r>
            <a:endParaRPr/>
          </a:p>
          <a:p>
            <a:pPr indent="0" lvl="0" marL="0" rtl="0" algn="l">
              <a:lnSpc>
                <a:spcPct val="100000"/>
              </a:lnSpc>
              <a:spcBef>
                <a:spcPts val="0"/>
              </a:spcBef>
              <a:spcAft>
                <a:spcPts val="0"/>
              </a:spcAft>
              <a:buSzPts val="1800"/>
              <a:buFont typeface="Noto Sans Symbols"/>
              <a:buNone/>
            </a:pPr>
            <a:r>
              <a:t/>
            </a:r>
            <a:endParaRPr b="1"/>
          </a:p>
        </p:txBody>
      </p:sp>
      <p:sp>
        <p:nvSpPr>
          <p:cNvPr id="554" name="Google Shape;554;p61"/>
          <p:cNvSpPr txBox="1"/>
          <p:nvPr/>
        </p:nvSpPr>
        <p:spPr>
          <a:xfrm>
            <a:off x="4751864" y="1623259"/>
            <a:ext cx="3620384" cy="3031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Montserrat"/>
              <a:buNone/>
            </a:pPr>
            <a:r>
              <a:rPr b="1" i="0" lang="en-US" sz="1400" u="none" cap="none" strike="noStrike">
                <a:solidFill>
                  <a:schemeClr val="dk1"/>
                </a:solidFill>
                <a:latin typeface="Montserrat"/>
                <a:ea typeface="Montserrat"/>
                <a:cs typeface="Montserrat"/>
                <a:sym typeface="Montserrat"/>
              </a:rPr>
              <a:t>If second attempt is also inconclusive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2"/>
          <p:cNvSpPr txBox="1"/>
          <p:nvPr>
            <p:ph type="title"/>
          </p:nvPr>
        </p:nvSpPr>
        <p:spPr>
          <a:xfrm>
            <a:off x="705222" y="42998"/>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000">
                <a:latin typeface="Montserrat ExtraBold"/>
                <a:ea typeface="Montserrat ExtraBold"/>
                <a:cs typeface="Montserrat ExtraBold"/>
                <a:sym typeface="Montserrat ExtraBold"/>
              </a:rPr>
              <a:t>Algorithm Part 3: RIF Resistance Test</a:t>
            </a:r>
            <a:endParaRPr>
              <a:latin typeface="Montserrat ExtraBold"/>
              <a:ea typeface="Montserrat ExtraBold"/>
              <a:cs typeface="Montserrat ExtraBold"/>
              <a:sym typeface="Montserrat ExtraBold"/>
            </a:endParaRPr>
          </a:p>
        </p:txBody>
      </p:sp>
      <p:sp>
        <p:nvSpPr>
          <p:cNvPr id="560" name="Google Shape;560;p62"/>
          <p:cNvSpPr/>
          <p:nvPr/>
        </p:nvSpPr>
        <p:spPr>
          <a:xfrm>
            <a:off x="3748679" y="603100"/>
            <a:ext cx="1411507" cy="250263"/>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MTB detected</a:t>
            </a:r>
            <a:endParaRPr b="0" i="0" sz="1400" u="none" cap="none" strike="noStrike">
              <a:solidFill>
                <a:srgbClr val="000000"/>
              </a:solidFill>
              <a:latin typeface="Arial"/>
              <a:ea typeface="Arial"/>
              <a:cs typeface="Arial"/>
              <a:sym typeface="Arial"/>
            </a:endParaRPr>
          </a:p>
        </p:txBody>
      </p:sp>
      <p:sp>
        <p:nvSpPr>
          <p:cNvPr id="561" name="Google Shape;561;p62"/>
          <p:cNvSpPr/>
          <p:nvPr/>
        </p:nvSpPr>
        <p:spPr>
          <a:xfrm>
            <a:off x="3249242" y="1063266"/>
            <a:ext cx="2410382" cy="375395"/>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Use 6 ul of DNA eluate for Truenat MTB-RIF DX test</a:t>
            </a:r>
            <a:endParaRPr b="0" i="0" sz="1400" u="none" cap="none" strike="noStrike">
              <a:solidFill>
                <a:srgbClr val="000000"/>
              </a:solidFill>
              <a:latin typeface="Arial"/>
              <a:ea typeface="Arial"/>
              <a:cs typeface="Arial"/>
              <a:sym typeface="Arial"/>
            </a:endParaRPr>
          </a:p>
        </p:txBody>
      </p:sp>
      <p:sp>
        <p:nvSpPr>
          <p:cNvPr id="562" name="Google Shape;562;p62"/>
          <p:cNvSpPr/>
          <p:nvPr/>
        </p:nvSpPr>
        <p:spPr>
          <a:xfrm>
            <a:off x="5714614" y="1663726"/>
            <a:ext cx="1411507" cy="375395"/>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a:ea typeface="Montserrat"/>
                <a:cs typeface="Montserrat"/>
                <a:sym typeface="Montserrat"/>
              </a:rPr>
              <a:t>Indeterminate or error</a:t>
            </a:r>
            <a:endParaRPr b="0" i="0" sz="1400" u="none" cap="none" strike="noStrike">
              <a:solidFill>
                <a:srgbClr val="000000"/>
              </a:solidFill>
              <a:latin typeface="Arial"/>
              <a:ea typeface="Arial"/>
              <a:cs typeface="Arial"/>
              <a:sym typeface="Arial"/>
            </a:endParaRPr>
          </a:p>
        </p:txBody>
      </p:sp>
      <p:sp>
        <p:nvSpPr>
          <p:cNvPr id="563" name="Google Shape;563;p62"/>
          <p:cNvSpPr/>
          <p:nvPr/>
        </p:nvSpPr>
        <p:spPr>
          <a:xfrm>
            <a:off x="3748681" y="1663727"/>
            <a:ext cx="1411507" cy="375395"/>
          </a:xfrm>
          <a:prstGeom prst="roundRect">
            <a:avLst>
              <a:gd fmla="val 16667" name="adj"/>
            </a:avLst>
          </a:prstGeom>
          <a:solidFill>
            <a:schemeClr val="accent4"/>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a:ea typeface="Montserrat"/>
                <a:cs typeface="Montserrat"/>
                <a:sym typeface="Montserrat"/>
              </a:rPr>
              <a:t>RIF resistance detected</a:t>
            </a:r>
            <a:endParaRPr b="0" i="0" sz="1400" u="none" cap="none" strike="noStrike">
              <a:solidFill>
                <a:srgbClr val="000000"/>
              </a:solidFill>
              <a:latin typeface="Arial"/>
              <a:ea typeface="Arial"/>
              <a:cs typeface="Arial"/>
              <a:sym typeface="Arial"/>
            </a:endParaRPr>
          </a:p>
        </p:txBody>
      </p:sp>
      <p:sp>
        <p:nvSpPr>
          <p:cNvPr id="564" name="Google Shape;564;p62"/>
          <p:cNvSpPr/>
          <p:nvPr/>
        </p:nvSpPr>
        <p:spPr>
          <a:xfrm>
            <a:off x="1822165" y="1666355"/>
            <a:ext cx="1411507" cy="375395"/>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Montserrat"/>
                <a:ea typeface="Montserrat"/>
                <a:cs typeface="Montserrat"/>
                <a:sym typeface="Montserrat"/>
              </a:rPr>
              <a:t>RIF resistance not detected</a:t>
            </a:r>
            <a:endParaRPr b="0" i="0" sz="1400" u="none" cap="none" strike="noStrike">
              <a:solidFill>
                <a:srgbClr val="000000"/>
              </a:solidFill>
              <a:latin typeface="Arial"/>
              <a:ea typeface="Arial"/>
              <a:cs typeface="Arial"/>
              <a:sym typeface="Arial"/>
            </a:endParaRPr>
          </a:p>
        </p:txBody>
      </p:sp>
      <p:sp>
        <p:nvSpPr>
          <p:cNvPr id="565" name="Google Shape;565;p62"/>
          <p:cNvSpPr/>
          <p:nvPr/>
        </p:nvSpPr>
        <p:spPr>
          <a:xfrm>
            <a:off x="7232098" y="742951"/>
            <a:ext cx="1859957" cy="3781752"/>
          </a:xfrm>
          <a:prstGeom prst="roundRect">
            <a:avLst>
              <a:gd fmla="val 16667" name="adj"/>
            </a:avLst>
          </a:prstGeom>
          <a:solidFill>
            <a:schemeClr val="accent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Montserrat"/>
                <a:ea typeface="Montserrat"/>
                <a:cs typeface="Montserrat"/>
                <a:sym typeface="Montserrat"/>
              </a:rPr>
              <a:t>Repeat Truenat MTB-RIF Dx test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Montserrat"/>
                <a:ea typeface="Montserrat"/>
                <a:cs typeface="Montserrat"/>
                <a:sym typeface="Montserrat"/>
              </a:rPr>
              <a:t>Follow this algorithm to interpret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Montserrat"/>
                <a:ea typeface="Montserrat"/>
                <a:cs typeface="Montserrat"/>
                <a:sym typeface="Montserrat"/>
              </a:rPr>
              <a:t>If both tests give indeterminate results, treat with first line regimen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Montserrat"/>
                <a:ea typeface="Montserrat"/>
                <a:cs typeface="Montserrat"/>
                <a:sym typeface="Montserrat"/>
              </a:rPr>
              <a:t>Promptly conduct additional investigations to assess resistance to RIF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Montserrat"/>
                <a:ea typeface="Montserrat"/>
                <a:cs typeface="Montserrat"/>
                <a:sym typeface="Montserrat"/>
              </a:rPr>
              <a:t>Review treatment based on DST result</a:t>
            </a:r>
            <a:endParaRPr b="0" i="0" sz="1400" u="none" cap="none" strike="noStrike">
              <a:solidFill>
                <a:srgbClr val="000000"/>
              </a:solidFill>
              <a:latin typeface="Arial"/>
              <a:ea typeface="Arial"/>
              <a:cs typeface="Arial"/>
              <a:sym typeface="Arial"/>
            </a:endParaRPr>
          </a:p>
        </p:txBody>
      </p:sp>
      <p:sp>
        <p:nvSpPr>
          <p:cNvPr id="566" name="Google Shape;566;p62"/>
          <p:cNvSpPr/>
          <p:nvPr/>
        </p:nvSpPr>
        <p:spPr>
          <a:xfrm>
            <a:off x="2759640" y="2340447"/>
            <a:ext cx="3389587" cy="375395"/>
          </a:xfrm>
          <a:prstGeom prst="roundRect">
            <a:avLst>
              <a:gd fmla="val 16667" name="adj"/>
            </a:avLst>
          </a:prstGeom>
          <a:solidFill>
            <a:schemeClr val="accent4"/>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a:ea typeface="Montserrat"/>
                <a:cs typeface="Montserrat"/>
                <a:sym typeface="Montserrat"/>
              </a:rPr>
              <a:t>Evaluate the patient for MDR-TB risk factors</a:t>
            </a:r>
            <a:endParaRPr b="0" i="0" sz="1400" u="none" cap="none" strike="noStrike">
              <a:solidFill>
                <a:srgbClr val="000000"/>
              </a:solidFill>
              <a:latin typeface="Arial"/>
              <a:ea typeface="Arial"/>
              <a:cs typeface="Arial"/>
              <a:sym typeface="Arial"/>
            </a:endParaRPr>
          </a:p>
        </p:txBody>
      </p:sp>
      <p:sp>
        <p:nvSpPr>
          <p:cNvPr id="567" name="Google Shape;567;p62"/>
          <p:cNvSpPr/>
          <p:nvPr/>
        </p:nvSpPr>
        <p:spPr>
          <a:xfrm>
            <a:off x="1814467" y="2940909"/>
            <a:ext cx="2620142" cy="222502"/>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Patient at high-risk of MDR-TB</a:t>
            </a:r>
            <a:endParaRPr b="0" i="0" sz="1400" u="none" cap="none" strike="noStrike">
              <a:solidFill>
                <a:srgbClr val="000000"/>
              </a:solidFill>
              <a:latin typeface="Arial"/>
              <a:ea typeface="Arial"/>
              <a:cs typeface="Arial"/>
              <a:sym typeface="Arial"/>
            </a:endParaRPr>
          </a:p>
        </p:txBody>
      </p:sp>
      <p:sp>
        <p:nvSpPr>
          <p:cNvPr id="568" name="Google Shape;568;p62"/>
          <p:cNvSpPr/>
          <p:nvPr/>
        </p:nvSpPr>
        <p:spPr>
          <a:xfrm>
            <a:off x="4540586" y="2934595"/>
            <a:ext cx="2527725" cy="222503"/>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Patient at low-risk of MDR-TB</a:t>
            </a:r>
            <a:endParaRPr b="0" i="0" sz="1400" u="none" cap="none" strike="noStrike">
              <a:solidFill>
                <a:srgbClr val="000000"/>
              </a:solidFill>
              <a:latin typeface="Arial"/>
              <a:ea typeface="Arial"/>
              <a:cs typeface="Arial"/>
              <a:sym typeface="Arial"/>
            </a:endParaRPr>
          </a:p>
        </p:txBody>
      </p:sp>
      <p:sp>
        <p:nvSpPr>
          <p:cNvPr id="569" name="Google Shape;569;p62"/>
          <p:cNvSpPr/>
          <p:nvPr/>
        </p:nvSpPr>
        <p:spPr>
          <a:xfrm>
            <a:off x="1814467" y="3310759"/>
            <a:ext cx="2620142" cy="1387365"/>
          </a:xfrm>
          <a:prstGeom prst="roundRect">
            <a:avLst>
              <a:gd fmla="val 16667" name="adj"/>
            </a:avLst>
          </a:prstGeom>
          <a:solidFill>
            <a:srgbClr val="FEE0E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Treat with MDR-TB regimen in accordance with national guidelines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Conduct additional investigations to assess resistance to other drugs in the regimen</a:t>
            </a:r>
            <a:endParaRPr b="0" i="0" sz="1400" u="none" cap="none" strike="noStrike">
              <a:solidFill>
                <a:srgbClr val="000000"/>
              </a:solidFill>
              <a:latin typeface="Arial"/>
              <a:ea typeface="Arial"/>
              <a:cs typeface="Arial"/>
              <a:sym typeface="Arial"/>
            </a:endParaRPr>
          </a:p>
        </p:txBody>
      </p:sp>
      <p:sp>
        <p:nvSpPr>
          <p:cNvPr id="570" name="Google Shape;570;p62"/>
          <p:cNvSpPr/>
          <p:nvPr/>
        </p:nvSpPr>
        <p:spPr>
          <a:xfrm>
            <a:off x="4626952" y="3310759"/>
            <a:ext cx="2354993" cy="1387365"/>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Repeat Truenat TB test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Follow this algorithm to interpret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Use the result of the second test for clinical decisions</a:t>
            </a:r>
            <a:endParaRPr b="0" i="0" sz="1400" u="none" cap="none" strike="noStrike">
              <a:solidFill>
                <a:srgbClr val="000000"/>
              </a:solidFill>
              <a:latin typeface="Arial"/>
              <a:ea typeface="Arial"/>
              <a:cs typeface="Arial"/>
              <a:sym typeface="Arial"/>
            </a:endParaRPr>
          </a:p>
        </p:txBody>
      </p:sp>
      <p:sp>
        <p:nvSpPr>
          <p:cNvPr id="571" name="Google Shape;571;p62"/>
          <p:cNvSpPr/>
          <p:nvPr/>
        </p:nvSpPr>
        <p:spPr>
          <a:xfrm>
            <a:off x="65452" y="2029178"/>
            <a:ext cx="1611317" cy="2289729"/>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chemeClr val="dk2"/>
                </a:solidFill>
                <a:latin typeface="Montserrat"/>
                <a:ea typeface="Montserrat"/>
                <a:cs typeface="Montserrat"/>
                <a:sym typeface="Montserrat"/>
              </a:rPr>
              <a:t>Treat with first line regimen in accordance with national guidelines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chemeClr val="dk2"/>
                </a:solidFill>
                <a:latin typeface="Montserrat"/>
                <a:ea typeface="Montserrat"/>
                <a:cs typeface="Montserrat"/>
                <a:sym typeface="Montserrat"/>
              </a:rPr>
              <a:t>Consider DST for isoniazid mono- or poly-resistance is high</a:t>
            </a:r>
            <a:endParaRPr b="0" i="0" sz="1400" u="none" cap="none" strike="noStrike">
              <a:solidFill>
                <a:srgbClr val="000000"/>
              </a:solidFill>
              <a:latin typeface="Arial"/>
              <a:ea typeface="Arial"/>
              <a:cs typeface="Arial"/>
              <a:sym typeface="Arial"/>
            </a:endParaRPr>
          </a:p>
        </p:txBody>
      </p:sp>
      <p:cxnSp>
        <p:nvCxnSpPr>
          <p:cNvPr id="572" name="Google Shape;572;p62"/>
          <p:cNvCxnSpPr>
            <a:stCxn id="560" idx="2"/>
            <a:endCxn id="561" idx="0"/>
          </p:cNvCxnSpPr>
          <p:nvPr/>
        </p:nvCxnSpPr>
        <p:spPr>
          <a:xfrm>
            <a:off x="4454433" y="853363"/>
            <a:ext cx="0" cy="210000"/>
          </a:xfrm>
          <a:prstGeom prst="straightConnector1">
            <a:avLst/>
          </a:prstGeom>
          <a:noFill/>
          <a:ln cap="flat" cmpd="sng" w="28575">
            <a:solidFill>
              <a:srgbClr val="FC6761"/>
            </a:solidFill>
            <a:prstDash val="solid"/>
            <a:round/>
            <a:headEnd len="sm" w="sm" type="none"/>
            <a:tailEnd len="med" w="med" type="triangle"/>
          </a:ln>
        </p:spPr>
      </p:cxnSp>
      <p:cxnSp>
        <p:nvCxnSpPr>
          <p:cNvPr id="573" name="Google Shape;573;p62"/>
          <p:cNvCxnSpPr>
            <a:stCxn id="563" idx="2"/>
            <a:endCxn id="566" idx="0"/>
          </p:cNvCxnSpPr>
          <p:nvPr/>
        </p:nvCxnSpPr>
        <p:spPr>
          <a:xfrm>
            <a:off x="4454435" y="2039122"/>
            <a:ext cx="0" cy="301200"/>
          </a:xfrm>
          <a:prstGeom prst="straightConnector1">
            <a:avLst/>
          </a:prstGeom>
          <a:noFill/>
          <a:ln cap="flat" cmpd="sng" w="28575">
            <a:solidFill>
              <a:srgbClr val="FC6761"/>
            </a:solidFill>
            <a:prstDash val="solid"/>
            <a:round/>
            <a:headEnd len="sm" w="sm" type="none"/>
            <a:tailEnd len="med" w="med" type="triangle"/>
          </a:ln>
        </p:spPr>
      </p:cxnSp>
      <p:cxnSp>
        <p:nvCxnSpPr>
          <p:cNvPr id="574" name="Google Shape;574;p62"/>
          <p:cNvCxnSpPr>
            <a:stCxn id="567" idx="2"/>
            <a:endCxn id="569" idx="0"/>
          </p:cNvCxnSpPr>
          <p:nvPr/>
        </p:nvCxnSpPr>
        <p:spPr>
          <a:xfrm>
            <a:off x="3124538" y="3163411"/>
            <a:ext cx="0" cy="147300"/>
          </a:xfrm>
          <a:prstGeom prst="straightConnector1">
            <a:avLst/>
          </a:prstGeom>
          <a:noFill/>
          <a:ln cap="flat" cmpd="sng" w="28575">
            <a:solidFill>
              <a:srgbClr val="FC6761"/>
            </a:solidFill>
            <a:prstDash val="solid"/>
            <a:round/>
            <a:headEnd len="sm" w="sm" type="none"/>
            <a:tailEnd len="med" w="med" type="triangle"/>
          </a:ln>
        </p:spPr>
      </p:cxnSp>
      <p:cxnSp>
        <p:nvCxnSpPr>
          <p:cNvPr id="575" name="Google Shape;575;p62"/>
          <p:cNvCxnSpPr>
            <a:stCxn id="568" idx="2"/>
            <a:endCxn id="570" idx="0"/>
          </p:cNvCxnSpPr>
          <p:nvPr/>
        </p:nvCxnSpPr>
        <p:spPr>
          <a:xfrm>
            <a:off x="5804449" y="3157098"/>
            <a:ext cx="0" cy="153600"/>
          </a:xfrm>
          <a:prstGeom prst="straightConnector1">
            <a:avLst/>
          </a:prstGeom>
          <a:noFill/>
          <a:ln cap="flat" cmpd="sng" w="28575">
            <a:solidFill>
              <a:srgbClr val="FC6761"/>
            </a:solidFill>
            <a:prstDash val="solid"/>
            <a:round/>
            <a:headEnd len="sm" w="sm" type="none"/>
            <a:tailEnd len="med" w="med" type="triangle"/>
          </a:ln>
        </p:spPr>
      </p:cxnSp>
      <p:cxnSp>
        <p:nvCxnSpPr>
          <p:cNvPr id="576" name="Google Shape;576;p62"/>
          <p:cNvCxnSpPr>
            <a:endCxn id="567" idx="0"/>
          </p:cNvCxnSpPr>
          <p:nvPr/>
        </p:nvCxnSpPr>
        <p:spPr>
          <a:xfrm>
            <a:off x="3124538" y="2715909"/>
            <a:ext cx="0" cy="225000"/>
          </a:xfrm>
          <a:prstGeom prst="straightConnector1">
            <a:avLst/>
          </a:prstGeom>
          <a:noFill/>
          <a:ln cap="flat" cmpd="sng" w="28575">
            <a:solidFill>
              <a:srgbClr val="FC6761"/>
            </a:solidFill>
            <a:prstDash val="solid"/>
            <a:round/>
            <a:headEnd len="sm" w="sm" type="none"/>
            <a:tailEnd len="med" w="med" type="triangle"/>
          </a:ln>
        </p:spPr>
      </p:cxnSp>
      <p:cxnSp>
        <p:nvCxnSpPr>
          <p:cNvPr id="577" name="Google Shape;577;p62"/>
          <p:cNvCxnSpPr>
            <a:endCxn id="568" idx="0"/>
          </p:cNvCxnSpPr>
          <p:nvPr/>
        </p:nvCxnSpPr>
        <p:spPr>
          <a:xfrm>
            <a:off x="5804449" y="2711695"/>
            <a:ext cx="0" cy="222900"/>
          </a:xfrm>
          <a:prstGeom prst="straightConnector1">
            <a:avLst/>
          </a:prstGeom>
          <a:noFill/>
          <a:ln cap="flat" cmpd="sng" w="28575">
            <a:solidFill>
              <a:srgbClr val="FC6761"/>
            </a:solidFill>
            <a:prstDash val="solid"/>
            <a:round/>
            <a:headEnd len="sm" w="sm" type="none"/>
            <a:tailEnd len="med" w="med" type="triangle"/>
          </a:ln>
        </p:spPr>
      </p:cxnSp>
      <p:cxnSp>
        <p:nvCxnSpPr>
          <p:cNvPr id="578" name="Google Shape;578;p62"/>
          <p:cNvCxnSpPr>
            <a:stCxn id="564" idx="2"/>
          </p:cNvCxnSpPr>
          <p:nvPr/>
        </p:nvCxnSpPr>
        <p:spPr>
          <a:xfrm rot="5400000">
            <a:off x="1951169" y="1776400"/>
            <a:ext cx="311400" cy="842100"/>
          </a:xfrm>
          <a:prstGeom prst="bentConnector2">
            <a:avLst/>
          </a:prstGeom>
          <a:noFill/>
          <a:ln cap="flat" cmpd="sng" w="28575">
            <a:solidFill>
              <a:srgbClr val="FC6761"/>
            </a:solidFill>
            <a:prstDash val="solid"/>
            <a:round/>
            <a:headEnd len="sm" w="sm" type="none"/>
            <a:tailEnd len="med" w="med" type="triangle"/>
          </a:ln>
        </p:spPr>
      </p:cxnSp>
      <p:cxnSp>
        <p:nvCxnSpPr>
          <p:cNvPr id="579" name="Google Shape;579;p62"/>
          <p:cNvCxnSpPr>
            <a:stCxn id="562" idx="2"/>
          </p:cNvCxnSpPr>
          <p:nvPr/>
        </p:nvCxnSpPr>
        <p:spPr>
          <a:xfrm flipH="1" rot="-5400000">
            <a:off x="6616118" y="1843371"/>
            <a:ext cx="420300" cy="811800"/>
          </a:xfrm>
          <a:prstGeom prst="bentConnector2">
            <a:avLst/>
          </a:prstGeom>
          <a:noFill/>
          <a:ln cap="flat" cmpd="sng" w="28575">
            <a:solidFill>
              <a:srgbClr val="FC6761"/>
            </a:solidFill>
            <a:prstDash val="solid"/>
            <a:round/>
            <a:headEnd len="sm" w="sm" type="none"/>
            <a:tailEnd len="med" w="med" type="triangle"/>
          </a:ln>
        </p:spPr>
      </p:cxnSp>
      <p:cxnSp>
        <p:nvCxnSpPr>
          <p:cNvPr id="580" name="Google Shape;580;p62"/>
          <p:cNvCxnSpPr>
            <a:stCxn id="561" idx="2"/>
            <a:endCxn id="563" idx="0"/>
          </p:cNvCxnSpPr>
          <p:nvPr/>
        </p:nvCxnSpPr>
        <p:spPr>
          <a:xfrm flipH="1" rot="-5400000">
            <a:off x="4342233" y="1550861"/>
            <a:ext cx="225000" cy="600"/>
          </a:xfrm>
          <a:prstGeom prst="bentConnector3">
            <a:avLst>
              <a:gd fmla="val 50000" name="adj1"/>
            </a:avLst>
          </a:prstGeom>
          <a:noFill/>
          <a:ln cap="flat" cmpd="sng" w="28575">
            <a:solidFill>
              <a:srgbClr val="FC6761"/>
            </a:solidFill>
            <a:prstDash val="solid"/>
            <a:round/>
            <a:headEnd len="sm" w="sm" type="none"/>
            <a:tailEnd len="med" w="med" type="triangle"/>
          </a:ln>
        </p:spPr>
      </p:cxnSp>
      <p:cxnSp>
        <p:nvCxnSpPr>
          <p:cNvPr id="581" name="Google Shape;581;p62"/>
          <p:cNvCxnSpPr>
            <a:endCxn id="564" idx="0"/>
          </p:cNvCxnSpPr>
          <p:nvPr/>
        </p:nvCxnSpPr>
        <p:spPr>
          <a:xfrm flipH="1">
            <a:off x="2527918" y="1502855"/>
            <a:ext cx="1926600" cy="163500"/>
          </a:xfrm>
          <a:prstGeom prst="bentConnector2">
            <a:avLst/>
          </a:prstGeom>
          <a:noFill/>
          <a:ln cap="flat" cmpd="sng" w="28575">
            <a:solidFill>
              <a:srgbClr val="FC6761"/>
            </a:solidFill>
            <a:prstDash val="solid"/>
            <a:round/>
            <a:headEnd len="sm" w="sm" type="none"/>
            <a:tailEnd len="med" w="med" type="triangle"/>
          </a:ln>
        </p:spPr>
      </p:cxnSp>
      <p:cxnSp>
        <p:nvCxnSpPr>
          <p:cNvPr id="582" name="Google Shape;582;p62"/>
          <p:cNvCxnSpPr>
            <a:stCxn id="561" idx="2"/>
            <a:endCxn id="562" idx="0"/>
          </p:cNvCxnSpPr>
          <p:nvPr/>
        </p:nvCxnSpPr>
        <p:spPr>
          <a:xfrm flipH="1" rot="-5400000">
            <a:off x="5324883" y="568211"/>
            <a:ext cx="225000" cy="1965900"/>
          </a:xfrm>
          <a:prstGeom prst="bentConnector3">
            <a:avLst>
              <a:gd fmla="val 31872" name="adj1"/>
            </a:avLst>
          </a:prstGeom>
          <a:noFill/>
          <a:ln cap="flat" cmpd="sng" w="28575">
            <a:solidFill>
              <a:srgbClr val="FC6761"/>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3"/>
          <p:cNvSpPr txBox="1"/>
          <p:nvPr>
            <p:ph type="title"/>
          </p:nvPr>
        </p:nvSpPr>
        <p:spPr>
          <a:xfrm>
            <a:off x="723018" y="659298"/>
            <a:ext cx="7758830"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3: RIF Resistance Test </a:t>
            </a:r>
            <a:endParaRPr/>
          </a:p>
        </p:txBody>
      </p:sp>
      <p:sp>
        <p:nvSpPr>
          <p:cNvPr id="588" name="Google Shape;588;p63"/>
          <p:cNvSpPr txBox="1"/>
          <p:nvPr>
            <p:ph idx="1" type="body"/>
          </p:nvPr>
        </p:nvSpPr>
        <p:spPr>
          <a:xfrm>
            <a:off x="723016" y="1694206"/>
            <a:ext cx="5677783" cy="33469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If MTB-RIF Dx test result is RIF Resistance Not Detected</a:t>
            </a:r>
            <a:endParaRPr/>
          </a:p>
        </p:txBody>
      </p:sp>
      <p:sp>
        <p:nvSpPr>
          <p:cNvPr id="589" name="Google Shape;589;p63"/>
          <p:cNvSpPr txBox="1"/>
          <p:nvPr>
            <p:ph idx="2" type="body"/>
          </p:nvPr>
        </p:nvSpPr>
        <p:spPr>
          <a:xfrm>
            <a:off x="723017" y="2028900"/>
            <a:ext cx="3620384" cy="2379220"/>
          </a:xfrm>
          <a:prstGeom prst="rect">
            <a:avLst/>
          </a:prstGeom>
          <a:noFill/>
          <a:ln>
            <a:noFill/>
          </a:ln>
        </p:spPr>
        <p:txBody>
          <a:bodyPr anchorCtr="0" anchor="t" bIns="0" lIns="0" spcFirstLastPara="1" rIns="0" wrap="square" tIns="0">
            <a:normAutofit/>
          </a:bodyPr>
          <a:lstStyle/>
          <a:p>
            <a:pPr indent="-171450" lvl="0" marL="171450" rtl="0" algn="l">
              <a:lnSpc>
                <a:spcPct val="100000"/>
              </a:lnSpc>
              <a:spcBef>
                <a:spcPts val="0"/>
              </a:spcBef>
              <a:spcAft>
                <a:spcPts val="0"/>
              </a:spcAft>
              <a:buSzPts val="1800"/>
              <a:buFont typeface="Arial"/>
              <a:buChar char="•"/>
            </a:pPr>
            <a:r>
              <a:rPr lang="en-US"/>
              <a:t>Initiate patient on appropriate regimen using first-line TB drugs in accordance with national guidelines</a:t>
            </a:r>
            <a:endParaRPr/>
          </a:p>
          <a:p>
            <a:pPr indent="0" lvl="0" marL="0" rtl="0" algn="l">
              <a:lnSpc>
                <a:spcPct val="100000"/>
              </a:lnSpc>
              <a:spcBef>
                <a:spcPts val="0"/>
              </a:spcBef>
              <a:spcAft>
                <a:spcPts val="0"/>
              </a:spcAft>
              <a:buSzPts val="1800"/>
              <a:buFont typeface="Noto Sans Symbols"/>
              <a:buNone/>
            </a:pPr>
            <a:r>
              <a:t/>
            </a:r>
            <a:endParaRPr/>
          </a:p>
          <a:p>
            <a:pPr indent="-171450" lvl="0" marL="171450" rtl="0" algn="l">
              <a:lnSpc>
                <a:spcPct val="100000"/>
              </a:lnSpc>
              <a:spcBef>
                <a:spcPts val="0"/>
              </a:spcBef>
              <a:spcAft>
                <a:spcPts val="0"/>
              </a:spcAft>
              <a:buSzPts val="1800"/>
              <a:buFont typeface="Arial"/>
              <a:buChar char="•"/>
            </a:pPr>
            <a:r>
              <a:rPr lang="en-US"/>
              <a:t>Consider requesting additional DST in accordance with national algorithms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6"/>
          <p:cNvSpPr txBox="1"/>
          <p:nvPr>
            <p:ph idx="1" type="body"/>
          </p:nvPr>
        </p:nvSpPr>
        <p:spPr>
          <a:xfrm>
            <a:off x="705225" y="1166075"/>
            <a:ext cx="8053121" cy="30789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200"/>
              <a:buNone/>
            </a:pPr>
            <a:r>
              <a:rPr lang="en-US" sz="900">
                <a:latin typeface="Montserrat"/>
                <a:ea typeface="Montserrat"/>
                <a:cs typeface="Montserrat"/>
                <a:sym typeface="Montserrat"/>
              </a:rPr>
              <a:t>These training modules were developed as a collaboration between the United States Agency for International Development (USAID) and its Infectious Disease Detection and Surveillance project (IDDS) and the Stop TB Partnership, as part of the </a:t>
            </a:r>
            <a:r>
              <a:rPr i="1" lang="en-US" sz="900">
                <a:latin typeface="Montserrat"/>
                <a:ea typeface="Montserrat"/>
                <a:cs typeface="Montserrat"/>
                <a:sym typeface="Montserrat"/>
              </a:rPr>
              <a:t>introducing New Tools Project</a:t>
            </a:r>
            <a:r>
              <a:rPr lang="en-US" sz="900">
                <a:latin typeface="Montserrat"/>
                <a:ea typeface="Montserrat"/>
                <a:cs typeface="Montserrat"/>
                <a:sym typeface="Montserrat"/>
              </a:rPr>
              <a:t> (iNTP). The content is based on the Stop TB/USAID/GLI </a:t>
            </a:r>
            <a:r>
              <a:rPr i="1" lang="en-US" sz="900" u="sng">
                <a:solidFill>
                  <a:schemeClr val="hlink"/>
                </a:solidFill>
                <a:latin typeface="Montserrat"/>
                <a:ea typeface="Montserrat"/>
                <a:cs typeface="Montserrat"/>
                <a:sym typeface="Montserrat"/>
                <a:hlinkClick r:id="rId3"/>
              </a:rPr>
              <a:t>Practical Guide to Implementation of Truenat™ Tests for the Detection of TB and Rifampicin Resistance</a:t>
            </a:r>
            <a:r>
              <a:rPr i="1" lang="en-US" sz="900">
                <a:latin typeface="Montserrat"/>
                <a:ea typeface="Montserrat"/>
                <a:cs typeface="Montserrat"/>
                <a:sym typeface="Montserrat"/>
              </a:rPr>
              <a:t>, </a:t>
            </a:r>
            <a:r>
              <a:rPr lang="en-US" sz="900">
                <a:latin typeface="Montserrat"/>
                <a:ea typeface="Montserrat"/>
                <a:cs typeface="Montserrat"/>
                <a:sym typeface="Montserrat"/>
              </a:rPr>
              <a:t>together with content provided by Molbio Diagnostics (Module 3). </a:t>
            </a:r>
            <a:r>
              <a:rPr lang="en-US" sz="900"/>
              <a:t>The material was technically reviewed and endorsed by the Global Laboratory Initiative.</a:t>
            </a:r>
            <a:endParaRPr sz="900"/>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All reasonable precautions have been taken by the authors to verify the information contained in this publication. However, the published material is being distributed without warranty of any kind, either expressed or implied. The responsibility for the interpretation and use of the material lies with the reader.</a:t>
            </a:r>
            <a:endParaRPr/>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In no event shall the authors be liable for damages arising from its use. Development of this document was made possible with financial support from the United States Agency for International Development. The views expressed herein are those of the authors and do not necessarily reflect those of the U.S. Agency for International Development or the U.S. Government.</a:t>
            </a:r>
            <a:endParaRPr/>
          </a:p>
          <a:p>
            <a:pPr indent="-228594" lvl="0" marL="457189" rtl="0" algn="l">
              <a:lnSpc>
                <a:spcPct val="100000"/>
              </a:lnSpc>
              <a:spcBef>
                <a:spcPts val="1200"/>
              </a:spcBef>
              <a:spcAft>
                <a:spcPts val="0"/>
              </a:spcAft>
              <a:buSzPts val="1200"/>
              <a:buNone/>
            </a:pPr>
            <a:r>
              <a:t/>
            </a:r>
            <a:endParaRPr/>
          </a:p>
        </p:txBody>
      </p:sp>
      <p:sp>
        <p:nvSpPr>
          <p:cNvPr id="336" name="Google Shape;336;p4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ACKNOWLEDGEMENTS</a:t>
            </a:r>
            <a:endParaRPr/>
          </a:p>
        </p:txBody>
      </p:sp>
      <p:pic>
        <p:nvPicPr>
          <p:cNvPr descr="Logo&#10;&#10;Description automatically generated" id="337" name="Google Shape;337;p46"/>
          <p:cNvPicPr preferRelativeResize="0"/>
          <p:nvPr/>
        </p:nvPicPr>
        <p:blipFill rotWithShape="1">
          <a:blip r:embed="rId4">
            <a:alphaModFix/>
          </a:blip>
          <a:srcRect b="0" l="0" r="0" t="0"/>
          <a:stretch/>
        </p:blipFill>
        <p:spPr>
          <a:xfrm>
            <a:off x="1288548" y="3680875"/>
            <a:ext cx="1934150" cy="576975"/>
          </a:xfrm>
          <a:prstGeom prst="rect">
            <a:avLst/>
          </a:prstGeom>
          <a:noFill/>
          <a:ln>
            <a:noFill/>
          </a:ln>
        </p:spPr>
      </p:pic>
      <p:pic>
        <p:nvPicPr>
          <p:cNvPr id="338" name="Google Shape;338;p46"/>
          <p:cNvPicPr preferRelativeResize="0"/>
          <p:nvPr/>
        </p:nvPicPr>
        <p:blipFill rotWithShape="1">
          <a:blip r:embed="rId5">
            <a:alphaModFix/>
          </a:blip>
          <a:srcRect b="0" l="0" r="0" t="0"/>
          <a:stretch/>
        </p:blipFill>
        <p:spPr>
          <a:xfrm>
            <a:off x="4014589" y="3781415"/>
            <a:ext cx="2029220" cy="375895"/>
          </a:xfrm>
          <a:prstGeom prst="rect">
            <a:avLst/>
          </a:prstGeom>
          <a:noFill/>
          <a:ln>
            <a:noFill/>
          </a:ln>
        </p:spPr>
      </p:pic>
      <p:pic>
        <p:nvPicPr>
          <p:cNvPr id="339" name="Google Shape;339;p46"/>
          <p:cNvPicPr preferRelativeResize="0"/>
          <p:nvPr/>
        </p:nvPicPr>
        <p:blipFill>
          <a:blip r:embed="rId6">
            <a:alphaModFix/>
          </a:blip>
          <a:stretch>
            <a:fillRect/>
          </a:stretch>
        </p:blipFill>
        <p:spPr>
          <a:xfrm>
            <a:off x="6835700" y="3594923"/>
            <a:ext cx="896125" cy="66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4"/>
          <p:cNvSpPr txBox="1"/>
          <p:nvPr>
            <p:ph type="title"/>
          </p:nvPr>
        </p:nvSpPr>
        <p:spPr>
          <a:xfrm>
            <a:off x="311700" y="27357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Algorithm Part 3: RIF Resistance Test</a:t>
            </a:r>
            <a:endParaRPr/>
          </a:p>
        </p:txBody>
      </p:sp>
      <p:sp>
        <p:nvSpPr>
          <p:cNvPr id="595" name="Google Shape;595;p64"/>
          <p:cNvSpPr txBox="1"/>
          <p:nvPr>
            <p:ph idx="1" type="body"/>
          </p:nvPr>
        </p:nvSpPr>
        <p:spPr>
          <a:xfrm>
            <a:off x="311150" y="1208088"/>
            <a:ext cx="3275505" cy="348552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sz="1400"/>
              <a:t>If MTB-RIF Dx test result is RIF Resistance Detected:</a:t>
            </a:r>
            <a:endParaRPr b="1" sz="1400"/>
          </a:p>
          <a:p>
            <a:pPr indent="0" lvl="0" marL="114300" rtl="0" algn="l">
              <a:lnSpc>
                <a:spcPct val="100000"/>
              </a:lnSpc>
              <a:spcBef>
                <a:spcPts val="0"/>
              </a:spcBef>
              <a:spcAft>
                <a:spcPts val="0"/>
              </a:spcAft>
              <a:buSzPts val="1800"/>
              <a:buNone/>
            </a:pPr>
            <a:r>
              <a:t/>
            </a:r>
            <a:endParaRPr b="1" sz="1400"/>
          </a:p>
          <a:p>
            <a:pPr indent="-342900" lvl="0" marL="457200" rtl="0" algn="l">
              <a:lnSpc>
                <a:spcPct val="100000"/>
              </a:lnSpc>
              <a:spcBef>
                <a:spcPts val="0"/>
              </a:spcBef>
              <a:spcAft>
                <a:spcPts val="0"/>
              </a:spcAft>
              <a:buSzPts val="1800"/>
              <a:buChar char="●"/>
            </a:pPr>
            <a:r>
              <a:rPr lang="en-US" sz="1200"/>
              <a:t>Assess whether patient is at high risk for MDR-TB</a:t>
            </a:r>
            <a:endParaRPr/>
          </a:p>
        </p:txBody>
      </p:sp>
      <p:graphicFrame>
        <p:nvGraphicFramePr>
          <p:cNvPr id="596" name="Google Shape;596;p64"/>
          <p:cNvGraphicFramePr/>
          <p:nvPr/>
        </p:nvGraphicFramePr>
        <p:xfrm>
          <a:off x="3651876" y="1036766"/>
          <a:ext cx="3000000" cy="3000000"/>
        </p:xfrm>
        <a:graphic>
          <a:graphicData uri="http://schemas.openxmlformats.org/drawingml/2006/table">
            <a:tbl>
              <a:tblPr bandRow="1" firstRow="1">
                <a:noFill/>
                <a:tableStyleId>{0BFC181B-775A-4D95-A6DA-1DF9821D47CE}</a:tableStyleId>
              </a:tblPr>
              <a:tblGrid>
                <a:gridCol w="2658225"/>
                <a:gridCol w="2702075"/>
              </a:tblGrid>
              <a:tr h="334525">
                <a:tc>
                  <a:txBody>
                    <a:bodyPr/>
                    <a:lstStyle/>
                    <a:p>
                      <a:pPr indent="0" lvl="0" marL="0" marR="0" rtl="0" algn="ctr">
                        <a:lnSpc>
                          <a:spcPct val="100000"/>
                        </a:lnSpc>
                        <a:spcBef>
                          <a:spcPts val="0"/>
                        </a:spcBef>
                        <a:spcAft>
                          <a:spcPts val="0"/>
                        </a:spcAft>
                        <a:buClr>
                          <a:srgbClr val="000000"/>
                        </a:buClr>
                        <a:buSzPts val="1400"/>
                        <a:buFont typeface="Arial"/>
                        <a:buNone/>
                      </a:pPr>
                      <a:r>
                        <a:rPr b="1" lang="en-US" sz="1200" u="none" cap="none" strike="noStrike">
                          <a:latin typeface="Montserrat"/>
                          <a:ea typeface="Montserrat"/>
                          <a:cs typeface="Montserrat"/>
                          <a:sym typeface="Montserrat"/>
                        </a:rPr>
                        <a:t>If Patient is High-Risk</a:t>
                      </a:r>
                      <a:endParaRPr b="1" sz="1200" u="none" cap="none" strike="noStrike">
                        <a:latin typeface="Montserrat"/>
                        <a:ea typeface="Montserrat"/>
                        <a:cs typeface="Montserrat"/>
                        <a:sym typeface="Montserra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200" u="none" cap="none" strike="noStrike">
                          <a:latin typeface="Montserrat"/>
                          <a:ea typeface="Montserrat"/>
                          <a:cs typeface="Montserrat"/>
                          <a:sym typeface="Montserrat"/>
                        </a:rPr>
                        <a:t>If Patient is Low-Risk</a:t>
                      </a:r>
                      <a:endParaRPr sz="1200" u="none" cap="none" strike="noStrike"/>
                    </a:p>
                  </a:txBody>
                  <a:tcPr marT="45725" marB="45725" marR="91450" marL="91450"/>
                </a:tc>
              </a:tr>
              <a:tr h="6954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latin typeface="Montserrat"/>
                          <a:ea typeface="Montserrat"/>
                          <a:cs typeface="Montserrat"/>
                          <a:sym typeface="Montserrat"/>
                        </a:rPr>
                        <a:t>Consider the RIF-resistant test result definitive </a:t>
                      </a:r>
                      <a:endParaRPr sz="1200" u="none" cap="none" strike="noStrike">
                        <a:latin typeface="Montserrat"/>
                        <a:ea typeface="Montserrat"/>
                        <a:cs typeface="Montserrat"/>
                        <a:sym typeface="Montserrat"/>
                      </a:endParaRPr>
                    </a:p>
                  </a:txBody>
                  <a:tcPr marT="45725" marB="45725" marR="91450" marL="91450">
                    <a:solidFill>
                      <a:schemeClr val="accent3">
                        <a:alpha val="23529"/>
                      </a:scheme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latin typeface="Montserrat"/>
                          <a:ea typeface="Montserrat"/>
                          <a:cs typeface="Montserrat"/>
                          <a:sym typeface="Montserrat"/>
                        </a:rPr>
                        <a:t>Repeat the Truenat TB test and MTB-Rif Dx test on a fresh sample</a:t>
                      </a:r>
                      <a:endParaRPr sz="1200" u="none" cap="none" strike="noStrike"/>
                    </a:p>
                  </a:txBody>
                  <a:tcPr marT="45725" marB="45725" marR="91450" marL="91450">
                    <a:solidFill>
                      <a:schemeClr val="accent3">
                        <a:alpha val="23529"/>
                      </a:schemeClr>
                    </a:solidFill>
                  </a:tcPr>
                </a:tc>
              </a:tr>
              <a:tr h="1101050">
                <a:tc rowSpan="2">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latin typeface="Montserrat"/>
                          <a:ea typeface="Montserrat"/>
                          <a:cs typeface="Montserrat"/>
                          <a:sym typeface="Montserrat"/>
                        </a:rPr>
                        <a:t>Initiate the patient on a regimen for RR-TB or MDR-TB in accordance with national guidelines and WHO recommendations</a:t>
                      </a:r>
                      <a:endParaRPr sz="1200" u="none" cap="none" strike="noStrike">
                        <a:latin typeface="Montserrat"/>
                        <a:ea typeface="Montserrat"/>
                        <a:cs typeface="Montserrat"/>
                        <a:sym typeface="Montserrat"/>
                      </a:endParaRPr>
                    </a:p>
                  </a:txBody>
                  <a:tcPr marT="45725" marB="45725" marR="91450" marL="91450">
                    <a:solidFill>
                      <a:schemeClr val="accent3">
                        <a:alpha val="23529"/>
                      </a:scheme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latin typeface="Montserrat"/>
                          <a:ea typeface="Montserrat"/>
                          <a:cs typeface="Montserrat"/>
                          <a:sym typeface="Montserrat"/>
                        </a:rPr>
                        <a:t>If second test also indicates RIF resistance, initiate an MDR-TB regimen in accordance with national guidelines</a:t>
                      </a:r>
                      <a:endParaRPr sz="1200" u="none" cap="none" strike="noStrike"/>
                    </a:p>
                  </a:txBody>
                  <a:tcPr marT="45725" marB="45725" marR="91450" marL="91450">
                    <a:solidFill>
                      <a:schemeClr val="accent3">
                        <a:alpha val="23529"/>
                      </a:schemeClr>
                    </a:solidFill>
                  </a:tcPr>
                </a:tc>
              </a:tr>
              <a:tr h="1303875">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latin typeface="Montserrat"/>
                          <a:ea typeface="Montserrat"/>
                          <a:cs typeface="Montserrat"/>
                          <a:sym typeface="Montserrat"/>
                        </a:rPr>
                        <a:t>If second test indicates RIF resistance not detected, assume false-positive and initiate treatment with a first-line regimen in accordance with national guidelines</a:t>
                      </a:r>
                      <a:endParaRPr sz="1200" u="none" cap="none" strike="noStrike">
                        <a:latin typeface="Montserrat"/>
                        <a:ea typeface="Montserrat"/>
                        <a:cs typeface="Montserrat"/>
                        <a:sym typeface="Montserrat"/>
                      </a:endParaRPr>
                    </a:p>
                  </a:txBody>
                  <a:tcPr marT="45725" marB="45725" marR="91450" marL="91450">
                    <a:solidFill>
                      <a:schemeClr val="accent3">
                        <a:alpha val="23529"/>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5"/>
          <p:cNvSpPr txBox="1"/>
          <p:nvPr>
            <p:ph type="title"/>
          </p:nvPr>
        </p:nvSpPr>
        <p:spPr>
          <a:xfrm>
            <a:off x="723018" y="659298"/>
            <a:ext cx="7959940"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3: RIF Resistance Test</a:t>
            </a:r>
            <a:endParaRPr/>
          </a:p>
        </p:txBody>
      </p:sp>
      <p:sp>
        <p:nvSpPr>
          <p:cNvPr id="602" name="Google Shape;602;p65"/>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For all patients with RR-TB or MDR-TB</a:t>
            </a:r>
            <a:endParaRPr/>
          </a:p>
        </p:txBody>
      </p:sp>
      <p:sp>
        <p:nvSpPr>
          <p:cNvPr id="603" name="Google Shape;603;p65"/>
          <p:cNvSpPr txBox="1"/>
          <p:nvPr>
            <p:ph idx="2" type="body"/>
          </p:nvPr>
        </p:nvSpPr>
        <p:spPr>
          <a:xfrm>
            <a:off x="723017" y="2028900"/>
            <a:ext cx="5454946" cy="2379220"/>
          </a:xfrm>
          <a:prstGeom prst="rect">
            <a:avLst/>
          </a:prstGeom>
          <a:noFill/>
          <a:ln>
            <a:noFill/>
          </a:ln>
        </p:spPr>
        <p:txBody>
          <a:bodyPr anchorCtr="0" anchor="t" bIns="0" lIns="0" spcFirstLastPara="1" rIns="0" wrap="square" tIns="0">
            <a:normAutofit/>
          </a:bodyPr>
          <a:lstStyle/>
          <a:p>
            <a:pPr indent="-171450" lvl="0" marL="171450" rtl="0" algn="l">
              <a:lnSpc>
                <a:spcPct val="100000"/>
              </a:lnSpc>
              <a:spcBef>
                <a:spcPts val="0"/>
              </a:spcBef>
              <a:spcAft>
                <a:spcPts val="0"/>
              </a:spcAft>
              <a:buSzPts val="1800"/>
              <a:buFont typeface="Arial"/>
              <a:buChar char="•"/>
            </a:pPr>
            <a:r>
              <a:rPr lang="en-US"/>
              <a:t>Conduct additional investigations to assess resistance to the other drugs in the treatment regimen.</a:t>
            </a:r>
            <a:endParaRPr/>
          </a:p>
          <a:p>
            <a:pPr indent="-57150" lvl="0" marL="171450" rtl="0" algn="l">
              <a:lnSpc>
                <a:spcPct val="100000"/>
              </a:lnSpc>
              <a:spcBef>
                <a:spcPts val="0"/>
              </a:spcBef>
              <a:spcAft>
                <a:spcPts val="0"/>
              </a:spcAft>
              <a:buSzPts val="1800"/>
              <a:buFont typeface="Arial"/>
              <a:buNone/>
            </a:pPr>
            <a:r>
              <a:t/>
            </a:r>
            <a:endParaRPr/>
          </a:p>
          <a:p>
            <a:pPr indent="-171450" lvl="0" marL="171450" rtl="0" algn="l">
              <a:lnSpc>
                <a:spcPct val="100000"/>
              </a:lnSpc>
              <a:spcBef>
                <a:spcPts val="0"/>
              </a:spcBef>
              <a:spcAft>
                <a:spcPts val="0"/>
              </a:spcAft>
              <a:buSzPts val="1800"/>
              <a:buFont typeface="Arial"/>
              <a:buChar char="•"/>
            </a:pPr>
            <a:r>
              <a:rPr lang="en-US"/>
              <a:t>Rapid molecular methods are preferred</a:t>
            </a:r>
            <a:endParaRPr/>
          </a:p>
          <a:p>
            <a:pPr indent="-57150" lvl="0" marL="171450" rtl="0" algn="l">
              <a:lnSpc>
                <a:spcPct val="100000"/>
              </a:lnSpc>
              <a:spcBef>
                <a:spcPts val="0"/>
              </a:spcBef>
              <a:spcAft>
                <a:spcPts val="0"/>
              </a:spcAft>
              <a:buSzPts val="1800"/>
              <a:buFont typeface="Arial"/>
              <a:buNone/>
            </a:pPr>
            <a:r>
              <a:t/>
            </a:r>
            <a:endParaRPr/>
          </a:p>
          <a:p>
            <a:pPr indent="-171450" lvl="0" marL="171450" rtl="0" algn="l">
              <a:lnSpc>
                <a:spcPct val="100000"/>
              </a:lnSpc>
              <a:spcBef>
                <a:spcPts val="0"/>
              </a:spcBef>
              <a:spcAft>
                <a:spcPts val="0"/>
              </a:spcAft>
              <a:buSzPts val="1800"/>
              <a:buFont typeface="Arial"/>
              <a:buChar char="•"/>
            </a:pPr>
            <a:r>
              <a:rPr lang="en-US"/>
              <a:t>Reminder: WHO recommends rapid DST for FQs for all persons with RR-TB</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6"/>
          <p:cNvSpPr txBox="1"/>
          <p:nvPr>
            <p:ph type="title"/>
          </p:nvPr>
        </p:nvSpPr>
        <p:spPr>
          <a:xfrm>
            <a:off x="723017" y="659298"/>
            <a:ext cx="7622629" cy="45814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Algorithm Part 3: RIF Resistance Test</a:t>
            </a:r>
            <a:endParaRPr/>
          </a:p>
        </p:txBody>
      </p:sp>
      <p:sp>
        <p:nvSpPr>
          <p:cNvPr id="609" name="Google Shape;609;p66"/>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400">
                <a:solidFill>
                  <a:schemeClr val="dk1"/>
                </a:solidFill>
              </a:rPr>
              <a:t>If MTB-RIF Dx test result is RIF indeterminate</a:t>
            </a:r>
            <a:endParaRPr/>
          </a:p>
        </p:txBody>
      </p:sp>
      <p:sp>
        <p:nvSpPr>
          <p:cNvPr id="610" name="Google Shape;610;p66"/>
          <p:cNvSpPr txBox="1"/>
          <p:nvPr>
            <p:ph idx="2" type="body"/>
          </p:nvPr>
        </p:nvSpPr>
        <p:spPr>
          <a:xfrm>
            <a:off x="4772025" y="1725738"/>
            <a:ext cx="3573622"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400">
                <a:solidFill>
                  <a:schemeClr val="dk1"/>
                </a:solidFill>
              </a:rPr>
              <a:t>RIF resistance indeterminate result is usually caused by a paucibacillary TB load in the sample</a:t>
            </a:r>
            <a:endParaRPr/>
          </a:p>
        </p:txBody>
      </p:sp>
      <p:sp>
        <p:nvSpPr>
          <p:cNvPr id="611" name="Google Shape;611;p66"/>
          <p:cNvSpPr txBox="1"/>
          <p:nvPr>
            <p:ph idx="3" type="body"/>
          </p:nvPr>
        </p:nvSpPr>
        <p:spPr>
          <a:xfrm>
            <a:off x="723017" y="2492635"/>
            <a:ext cx="3620384" cy="1456604"/>
          </a:xfrm>
          <a:prstGeom prst="rect">
            <a:avLst/>
          </a:prstGeom>
          <a:noFill/>
          <a:ln>
            <a:noFill/>
          </a:ln>
        </p:spPr>
        <p:txBody>
          <a:bodyPr anchorCtr="0" anchor="t" bIns="0" lIns="0" spcFirstLastPara="1" rIns="0" wrap="square" tIns="0">
            <a:normAutofit/>
          </a:bodyPr>
          <a:lstStyle/>
          <a:p>
            <a:pPr indent="-171450" lvl="0" marL="171450" rtl="0" algn="l">
              <a:lnSpc>
                <a:spcPct val="100000"/>
              </a:lnSpc>
              <a:spcBef>
                <a:spcPts val="0"/>
              </a:spcBef>
              <a:spcAft>
                <a:spcPts val="0"/>
              </a:spcAft>
              <a:buSzPts val="1800"/>
              <a:buFont typeface="Arial"/>
              <a:buChar char="•"/>
            </a:pPr>
            <a:r>
              <a:rPr lang="en-US"/>
              <a:t>Initiate patient on TB treatment regimen using the first-line TB drugs in accordance with national guidelines</a:t>
            </a:r>
            <a:endParaRPr/>
          </a:p>
          <a:p>
            <a:pPr indent="-171450" lvl="1" marL="1085850" rtl="0" algn="l">
              <a:lnSpc>
                <a:spcPct val="100000"/>
              </a:lnSpc>
              <a:spcBef>
                <a:spcPts val="1600"/>
              </a:spcBef>
              <a:spcAft>
                <a:spcPts val="0"/>
              </a:spcAft>
              <a:buSzPts val="1400"/>
              <a:buFont typeface="Arial"/>
              <a:buChar char="•"/>
            </a:pPr>
            <a:r>
              <a:rPr lang="en-US"/>
              <a:t>Unless the patient is very high risk for MDR-TB, in which case initiate on an MDR-TB regimen</a:t>
            </a:r>
            <a:endParaRPr/>
          </a:p>
        </p:txBody>
      </p:sp>
      <p:sp>
        <p:nvSpPr>
          <p:cNvPr id="612" name="Google Shape;612;p66"/>
          <p:cNvSpPr txBox="1"/>
          <p:nvPr>
            <p:ph idx="4" type="body"/>
          </p:nvPr>
        </p:nvSpPr>
        <p:spPr>
          <a:xfrm>
            <a:off x="4778466" y="2492635"/>
            <a:ext cx="3567181" cy="1456604"/>
          </a:xfrm>
          <a:prstGeom prst="rect">
            <a:avLst/>
          </a:prstGeom>
          <a:noFill/>
          <a:ln>
            <a:noFill/>
          </a:ln>
        </p:spPr>
        <p:txBody>
          <a:bodyPr anchorCtr="0" anchor="t" bIns="0" lIns="0" spcFirstLastPara="1" rIns="0" wrap="square" tIns="0">
            <a:normAutofit lnSpcReduction="10000"/>
          </a:bodyPr>
          <a:lstStyle/>
          <a:p>
            <a:pPr indent="-171450" lvl="0" marL="171450" rtl="0" algn="l">
              <a:lnSpc>
                <a:spcPct val="100000"/>
              </a:lnSpc>
              <a:spcBef>
                <a:spcPts val="0"/>
              </a:spcBef>
              <a:spcAft>
                <a:spcPts val="0"/>
              </a:spcAft>
              <a:buSzPts val="1800"/>
              <a:buFont typeface="Arial"/>
              <a:buChar char="•"/>
            </a:pPr>
            <a:r>
              <a:rPr lang="en-US"/>
              <a:t>In this case, repeat the MTB-RIF Dx test using an aliquot from the same DNA eluate. If the repeated test is again indeterminate, run the the Truenat MTB-RIF Dx test using a DNA eluate from a fresh specimen.</a:t>
            </a:r>
            <a:endParaRPr/>
          </a:p>
          <a:p>
            <a:pPr indent="-57150" lvl="0" marL="171450" rtl="0" algn="l">
              <a:lnSpc>
                <a:spcPct val="100000"/>
              </a:lnSpc>
              <a:spcBef>
                <a:spcPts val="0"/>
              </a:spcBef>
              <a:spcAft>
                <a:spcPts val="0"/>
              </a:spcAft>
              <a:buSzPts val="1800"/>
              <a:buFont typeface="Arial"/>
              <a:buNone/>
            </a:pPr>
            <a:r>
              <a:t/>
            </a:r>
            <a:endParaRPr/>
          </a:p>
          <a:p>
            <a:pPr indent="-171450" lvl="0" marL="171450" rtl="0" algn="l">
              <a:lnSpc>
                <a:spcPct val="100000"/>
              </a:lnSpc>
              <a:spcBef>
                <a:spcPts val="0"/>
              </a:spcBef>
              <a:spcAft>
                <a:spcPts val="0"/>
              </a:spcAft>
              <a:buSzPts val="1800"/>
              <a:buFont typeface="Arial"/>
              <a:buChar char="•"/>
            </a:pPr>
            <a:r>
              <a:rPr lang="en-US"/>
              <a:t>Follow steps previously described based on the second result.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7"/>
          <p:cNvSpPr txBox="1"/>
          <p:nvPr>
            <p:ph type="title"/>
          </p:nvPr>
        </p:nvSpPr>
        <p:spPr>
          <a:xfrm>
            <a:off x="311700" y="27357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Activity: Truenat Algorithm </a:t>
            </a:r>
            <a:endParaRPr/>
          </a:p>
        </p:txBody>
      </p:sp>
      <p:pic>
        <p:nvPicPr>
          <p:cNvPr descr="Boardroom outline" id="618" name="Google Shape;618;p67"/>
          <p:cNvPicPr preferRelativeResize="0"/>
          <p:nvPr>
            <p:ph idx="2" type="pic"/>
          </p:nvPr>
        </p:nvPicPr>
        <p:blipFill rotWithShape="1">
          <a:blip r:embed="rId3">
            <a:alphaModFix/>
          </a:blip>
          <a:srcRect b="6015" l="0" r="0" t="6015"/>
          <a:stretch/>
        </p:blipFill>
        <p:spPr>
          <a:xfrm>
            <a:off x="5221288" y="1208088"/>
            <a:ext cx="3800475" cy="3343275"/>
          </a:xfrm>
          <a:prstGeom prst="rect">
            <a:avLst/>
          </a:prstGeom>
          <a:noFill/>
          <a:ln>
            <a:noFill/>
          </a:ln>
        </p:spPr>
      </p:pic>
      <p:sp>
        <p:nvSpPr>
          <p:cNvPr id="619" name="Google Shape;619;p67"/>
          <p:cNvSpPr txBox="1"/>
          <p:nvPr>
            <p:ph idx="1" type="body"/>
          </p:nvPr>
        </p:nvSpPr>
        <p:spPr>
          <a:xfrm>
            <a:off x="311150" y="1208088"/>
            <a:ext cx="4675188" cy="33432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Scenario:</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US" sz="1400"/>
              <a:t>Rebekah comes to your clinic and has a severe cough and malaise. Her X-ray shows abnormalities on her lungs that suggest pulmonary TB. Follow the algorithm to determine what steps you should follow.</a:t>
            </a:r>
            <a:endParaRPr/>
          </a:p>
          <a:p>
            <a:pPr indent="0" lvl="0" marL="114300" rtl="0" algn="l">
              <a:lnSpc>
                <a:spcPct val="100000"/>
              </a:lnSpc>
              <a:spcBef>
                <a:spcPts val="0"/>
              </a:spcBef>
              <a:spcAft>
                <a:spcPts val="0"/>
              </a:spcAft>
              <a:buSzPts val="1800"/>
              <a:buNone/>
            </a:pPr>
            <a:r>
              <a:t/>
            </a:r>
            <a:endParaRPr sz="1400"/>
          </a:p>
          <a:p>
            <a:pPr indent="0" lvl="0" marL="114300" rtl="0" algn="l">
              <a:lnSpc>
                <a:spcPct val="100000"/>
              </a:lnSpc>
              <a:spcBef>
                <a:spcPts val="0"/>
              </a:spcBef>
              <a:spcAft>
                <a:spcPts val="0"/>
              </a:spcAft>
              <a:buSzPts val="1800"/>
              <a:buNone/>
            </a:pPr>
            <a:r>
              <a:t/>
            </a:r>
            <a:endParaRPr b="1"/>
          </a:p>
          <a:p>
            <a:pPr indent="0" lvl="0" marL="114300" rtl="0" algn="l">
              <a:lnSpc>
                <a:spcPct val="100000"/>
              </a:lnSpc>
              <a:spcBef>
                <a:spcPts val="0"/>
              </a:spcBef>
              <a:spcAft>
                <a:spcPts val="0"/>
              </a:spcAft>
              <a:buSzPts val="1800"/>
              <a:buNone/>
            </a:pPr>
            <a:r>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8"/>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000">
                <a:solidFill>
                  <a:schemeClr val="dk1"/>
                </a:solidFill>
              </a:rPr>
              <a:t>PATIENT FLOW</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Patient Flow</a:t>
            </a:r>
            <a:endParaRPr/>
          </a:p>
        </p:txBody>
      </p:sp>
      <p:sp>
        <p:nvSpPr>
          <p:cNvPr id="630" name="Google Shape;630;p69"/>
          <p:cNvSpPr txBox="1"/>
          <p:nvPr>
            <p:ph idx="1" type="body"/>
          </p:nvPr>
        </p:nvSpPr>
        <p:spPr>
          <a:xfrm>
            <a:off x="311150" y="1206500"/>
            <a:ext cx="8521700" cy="3319463"/>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a:t>Patient flow will vary based on where the Truenat is placed in the diagnostic network, i.e., at point of care or in peripheral labs. </a:t>
            </a:r>
            <a:endParaRPr/>
          </a:p>
          <a:p>
            <a:pPr indent="-228600" lvl="0" marL="4572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US"/>
              <a:t>Extremely important that patients are linked to additional testing as needed, treatment and care.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Questions to Consider About Patient Flow</a:t>
            </a:r>
            <a:endParaRPr/>
          </a:p>
        </p:txBody>
      </p:sp>
      <p:sp>
        <p:nvSpPr>
          <p:cNvPr id="636" name="Google Shape;636;p70"/>
          <p:cNvSpPr txBox="1"/>
          <p:nvPr>
            <p:ph idx="1" type="body"/>
          </p:nvPr>
        </p:nvSpPr>
        <p:spPr>
          <a:xfrm>
            <a:off x="311150" y="1206500"/>
            <a:ext cx="8521700" cy="3319463"/>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AutoNum type="arabicPeriod"/>
            </a:pPr>
            <a:r>
              <a:rPr lang="en-US"/>
              <a:t>How are patients referred for TB screening and testing?</a:t>
            </a:r>
            <a:endParaRPr/>
          </a:p>
          <a:p>
            <a:pPr indent="-228600" lvl="0" marL="457200" rtl="0" algn="l">
              <a:lnSpc>
                <a:spcPct val="100000"/>
              </a:lnSpc>
              <a:spcBef>
                <a:spcPts val="0"/>
              </a:spcBef>
              <a:spcAft>
                <a:spcPts val="0"/>
              </a:spcAft>
              <a:buSzPts val="1800"/>
              <a:buFont typeface="Arial"/>
              <a:buNone/>
            </a:pPr>
            <a:r>
              <a:t/>
            </a:r>
            <a:endParaRPr sz="600"/>
          </a:p>
          <a:p>
            <a:pPr indent="-342900" lvl="0" marL="457200" rtl="0" algn="l">
              <a:lnSpc>
                <a:spcPct val="100000"/>
              </a:lnSpc>
              <a:spcBef>
                <a:spcPts val="0"/>
              </a:spcBef>
              <a:spcAft>
                <a:spcPts val="0"/>
              </a:spcAft>
              <a:buSzPts val="1800"/>
              <a:buFont typeface="Arial"/>
              <a:buAutoNum type="arabicPeriod"/>
            </a:pPr>
            <a:r>
              <a:rPr lang="en-US"/>
              <a:t>Are patients referred from the community to the facility for TB testing?</a:t>
            </a:r>
            <a:endParaRPr/>
          </a:p>
          <a:p>
            <a:pPr indent="-317500" lvl="1" marL="914400" rtl="0" algn="l">
              <a:lnSpc>
                <a:spcPct val="100000"/>
              </a:lnSpc>
              <a:spcBef>
                <a:spcPts val="0"/>
              </a:spcBef>
              <a:spcAft>
                <a:spcPts val="0"/>
              </a:spcAft>
              <a:buSzPts val="1400"/>
              <a:buChar char="○"/>
            </a:pPr>
            <a:r>
              <a:rPr lang="en-US"/>
              <a:t>Or are samples collected at the community level and transported to the facility for testing?</a:t>
            </a:r>
            <a:endParaRPr/>
          </a:p>
          <a:p>
            <a:pPr indent="-317500" lvl="1" marL="914400" rtl="0" algn="l">
              <a:lnSpc>
                <a:spcPct val="100000"/>
              </a:lnSpc>
              <a:spcBef>
                <a:spcPts val="0"/>
              </a:spcBef>
              <a:spcAft>
                <a:spcPts val="0"/>
              </a:spcAft>
              <a:buSzPts val="1400"/>
              <a:buChar char="○"/>
            </a:pPr>
            <a:r>
              <a:rPr lang="en-US"/>
              <a:t>Or is testing conducted at the community level and TB patients referred to the facility for TB/DR-TB treatment initiation?</a:t>
            </a:r>
            <a:endParaRPr/>
          </a:p>
          <a:p>
            <a:pPr indent="-228600" lvl="0" marL="457200" rtl="0" algn="l">
              <a:lnSpc>
                <a:spcPct val="100000"/>
              </a:lnSpc>
              <a:spcBef>
                <a:spcPts val="0"/>
              </a:spcBef>
              <a:spcAft>
                <a:spcPts val="0"/>
              </a:spcAft>
              <a:buSzPts val="1800"/>
              <a:buFont typeface="Arial"/>
              <a:buNone/>
            </a:pPr>
            <a:r>
              <a:t/>
            </a:r>
            <a:endParaRPr sz="600"/>
          </a:p>
          <a:p>
            <a:pPr indent="-342900" lvl="0" marL="457200" rtl="0" algn="l">
              <a:lnSpc>
                <a:spcPct val="100000"/>
              </a:lnSpc>
              <a:spcBef>
                <a:spcPts val="0"/>
              </a:spcBef>
              <a:spcAft>
                <a:spcPts val="0"/>
              </a:spcAft>
              <a:buSzPts val="1800"/>
              <a:buFont typeface="Arial"/>
              <a:buAutoNum type="arabicPeriod"/>
            </a:pPr>
            <a:r>
              <a:rPr lang="en-US"/>
              <a:t>How are results transmitted back to the clinician/facility/patient?</a:t>
            </a:r>
            <a:endParaRPr/>
          </a:p>
          <a:p>
            <a:pPr indent="-228600" lvl="0" marL="457200" rtl="0" algn="l">
              <a:lnSpc>
                <a:spcPct val="100000"/>
              </a:lnSpc>
              <a:spcBef>
                <a:spcPts val="0"/>
              </a:spcBef>
              <a:spcAft>
                <a:spcPts val="0"/>
              </a:spcAft>
              <a:buSzPts val="1800"/>
              <a:buFont typeface="Arial"/>
              <a:buNone/>
            </a:pPr>
            <a:r>
              <a:t/>
            </a:r>
            <a:endParaRPr sz="600"/>
          </a:p>
          <a:p>
            <a:pPr indent="-342900" lvl="0" marL="457200" rtl="0" algn="l">
              <a:lnSpc>
                <a:spcPct val="100000"/>
              </a:lnSpc>
              <a:spcBef>
                <a:spcPts val="0"/>
              </a:spcBef>
              <a:spcAft>
                <a:spcPts val="0"/>
              </a:spcAft>
              <a:buSzPts val="1800"/>
              <a:buFont typeface="Arial"/>
              <a:buAutoNum type="arabicPeriod"/>
            </a:pPr>
            <a:r>
              <a:rPr lang="en-US"/>
              <a:t>How are diagnosed patients referred for TB/DR-TB clinical monitoring?</a:t>
            </a:r>
            <a:endParaRPr/>
          </a:p>
          <a:p>
            <a:pPr indent="-228600" lvl="1" marL="914400" rtl="0" algn="l">
              <a:lnSpc>
                <a:spcPct val="100000"/>
              </a:lnSpc>
              <a:spcBef>
                <a:spcPts val="1600"/>
              </a:spcBef>
              <a:spcAft>
                <a:spcPts val="0"/>
              </a:spcAft>
              <a:buSzPts val="1400"/>
              <a:buNone/>
            </a:pPr>
            <a:r>
              <a:t/>
            </a:r>
            <a:endParaRPr/>
          </a:p>
          <a:p>
            <a:pPr indent="0" lvl="1" marL="596900" rtl="0" algn="l">
              <a:lnSpc>
                <a:spcPct val="100000"/>
              </a:lnSpc>
              <a:spcBef>
                <a:spcPts val="1600"/>
              </a:spcBef>
              <a:spcAft>
                <a:spcPts val="0"/>
              </a:spcAft>
              <a:buSzPts val="14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71"/>
          <p:cNvSpPr txBox="1"/>
          <p:nvPr>
            <p:ph type="title"/>
          </p:nvPr>
        </p:nvSpPr>
        <p:spPr>
          <a:xfrm>
            <a:off x="348853" y="179955"/>
            <a:ext cx="8471297" cy="99417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Example Patient Referral Pathway</a:t>
            </a:r>
            <a:endParaRPr/>
          </a:p>
        </p:txBody>
      </p:sp>
      <p:pic>
        <p:nvPicPr>
          <p:cNvPr descr="Hospital with solid fill" id="643" name="Google Shape;643;p71"/>
          <p:cNvPicPr preferRelativeResize="0"/>
          <p:nvPr/>
        </p:nvPicPr>
        <p:blipFill rotWithShape="1">
          <a:blip r:embed="rId3">
            <a:alphaModFix/>
          </a:blip>
          <a:srcRect b="0" l="0" r="0" t="0"/>
          <a:stretch/>
        </p:blipFill>
        <p:spPr>
          <a:xfrm>
            <a:off x="454473" y="760999"/>
            <a:ext cx="1269908" cy="1269908"/>
          </a:xfrm>
          <a:prstGeom prst="rect">
            <a:avLst/>
          </a:prstGeom>
          <a:noFill/>
          <a:ln>
            <a:noFill/>
          </a:ln>
        </p:spPr>
      </p:pic>
      <p:pic>
        <p:nvPicPr>
          <p:cNvPr descr="Hospital with solid fill" id="644" name="Google Shape;644;p71"/>
          <p:cNvPicPr preferRelativeResize="0"/>
          <p:nvPr/>
        </p:nvPicPr>
        <p:blipFill rotWithShape="1">
          <a:blip r:embed="rId4">
            <a:alphaModFix/>
          </a:blip>
          <a:srcRect b="0" l="0" r="0" t="0"/>
          <a:stretch/>
        </p:blipFill>
        <p:spPr>
          <a:xfrm>
            <a:off x="3319507" y="742128"/>
            <a:ext cx="1269908" cy="1269908"/>
          </a:xfrm>
          <a:prstGeom prst="rect">
            <a:avLst/>
          </a:prstGeom>
          <a:noFill/>
          <a:ln>
            <a:noFill/>
          </a:ln>
        </p:spPr>
      </p:pic>
      <p:pic>
        <p:nvPicPr>
          <p:cNvPr descr="Hospital with solid fill" id="645" name="Google Shape;645;p71"/>
          <p:cNvPicPr preferRelativeResize="0"/>
          <p:nvPr/>
        </p:nvPicPr>
        <p:blipFill rotWithShape="1">
          <a:blip r:embed="rId5">
            <a:alphaModFix/>
          </a:blip>
          <a:srcRect b="0" l="0" r="0" t="0"/>
          <a:stretch/>
        </p:blipFill>
        <p:spPr>
          <a:xfrm>
            <a:off x="6744841" y="811698"/>
            <a:ext cx="1269908" cy="1269908"/>
          </a:xfrm>
          <a:prstGeom prst="rect">
            <a:avLst/>
          </a:prstGeom>
          <a:noFill/>
          <a:ln>
            <a:noFill/>
          </a:ln>
        </p:spPr>
      </p:pic>
      <p:sp>
        <p:nvSpPr>
          <p:cNvPr id="646" name="Google Shape;646;p71"/>
          <p:cNvSpPr/>
          <p:nvPr/>
        </p:nvSpPr>
        <p:spPr>
          <a:xfrm>
            <a:off x="361994" y="1810410"/>
            <a:ext cx="1454867" cy="458827"/>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Montserrat"/>
                <a:ea typeface="Montserrat"/>
                <a:cs typeface="Montserrat"/>
                <a:sym typeface="Montserrat"/>
              </a:rPr>
              <a:t>Site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a:ea typeface="Montserrat"/>
                <a:cs typeface="Montserrat"/>
                <a:sym typeface="Montserrat"/>
              </a:rPr>
              <a:t>No Truenat/ACF</a:t>
            </a:r>
            <a:endParaRPr b="0" i="0" sz="1400" u="none" cap="none" strike="noStrike">
              <a:solidFill>
                <a:srgbClr val="000000"/>
              </a:solidFill>
              <a:latin typeface="Arial"/>
              <a:ea typeface="Arial"/>
              <a:cs typeface="Arial"/>
              <a:sym typeface="Arial"/>
            </a:endParaRPr>
          </a:p>
        </p:txBody>
      </p:sp>
      <p:sp>
        <p:nvSpPr>
          <p:cNvPr id="647" name="Google Shape;647;p71"/>
          <p:cNvSpPr/>
          <p:nvPr/>
        </p:nvSpPr>
        <p:spPr>
          <a:xfrm>
            <a:off x="2963510" y="1760660"/>
            <a:ext cx="2029404" cy="47386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Montserrat"/>
                <a:ea typeface="Montserrat"/>
                <a:cs typeface="Montserrat"/>
                <a:sym typeface="Montserrat"/>
              </a:rPr>
              <a:t>Site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Truenat (ACF or facility)</a:t>
            </a:r>
            <a:endParaRPr b="0" i="0" sz="1400" u="none" cap="none" strike="noStrike">
              <a:solidFill>
                <a:srgbClr val="000000"/>
              </a:solidFill>
              <a:latin typeface="Arial"/>
              <a:ea typeface="Arial"/>
              <a:cs typeface="Arial"/>
              <a:sym typeface="Arial"/>
            </a:endParaRPr>
          </a:p>
        </p:txBody>
      </p:sp>
      <p:sp>
        <p:nvSpPr>
          <p:cNvPr id="648" name="Google Shape;648;p71"/>
          <p:cNvSpPr/>
          <p:nvPr/>
        </p:nvSpPr>
        <p:spPr>
          <a:xfrm>
            <a:off x="6458858" y="1861109"/>
            <a:ext cx="1792212" cy="4588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dk2"/>
                </a:solidFill>
                <a:latin typeface="Montserrat"/>
                <a:ea typeface="Montserrat"/>
                <a:cs typeface="Montserrat"/>
                <a:sym typeface="Montserrat"/>
              </a:rPr>
              <a:t>Site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Montserrat"/>
                <a:ea typeface="Montserrat"/>
                <a:cs typeface="Montserrat"/>
                <a:sym typeface="Montserrat"/>
              </a:rPr>
              <a:t>BMU or DR-TB clinic</a:t>
            </a:r>
            <a:endParaRPr b="0" i="0" sz="1400" u="none" cap="none" strike="noStrike">
              <a:solidFill>
                <a:srgbClr val="000000"/>
              </a:solidFill>
              <a:latin typeface="Arial"/>
              <a:ea typeface="Arial"/>
              <a:cs typeface="Arial"/>
              <a:sym typeface="Arial"/>
            </a:endParaRPr>
          </a:p>
        </p:txBody>
      </p:sp>
      <p:pic>
        <p:nvPicPr>
          <p:cNvPr descr="Hospital with solid fill" id="649" name="Google Shape;649;p71"/>
          <p:cNvPicPr preferRelativeResize="0"/>
          <p:nvPr/>
        </p:nvPicPr>
        <p:blipFill rotWithShape="1">
          <a:blip r:embed="rId6">
            <a:alphaModFix/>
          </a:blip>
          <a:srcRect b="0" l="0" r="0" t="0"/>
          <a:stretch/>
        </p:blipFill>
        <p:spPr>
          <a:xfrm>
            <a:off x="6109888" y="3449912"/>
            <a:ext cx="1269908" cy="1269908"/>
          </a:xfrm>
          <a:prstGeom prst="rect">
            <a:avLst/>
          </a:prstGeom>
          <a:noFill/>
          <a:ln>
            <a:noFill/>
          </a:ln>
        </p:spPr>
      </p:pic>
      <p:sp>
        <p:nvSpPr>
          <p:cNvPr id="650" name="Google Shape;650;p71"/>
          <p:cNvSpPr/>
          <p:nvPr/>
        </p:nvSpPr>
        <p:spPr>
          <a:xfrm>
            <a:off x="5638125" y="4485131"/>
            <a:ext cx="2213434" cy="57972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Montserrat"/>
                <a:ea typeface="Montserrat"/>
                <a:cs typeface="Montserrat"/>
                <a:sym typeface="Montserrat"/>
              </a:rPr>
              <a:t>Site 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a:ea typeface="Montserrat"/>
                <a:cs typeface="Montserrat"/>
                <a:sym typeface="Montserrat"/>
              </a:rPr>
              <a:t>Another MDR or preferred clinic chosen by patient </a:t>
            </a:r>
            <a:endParaRPr b="0" i="0" sz="1400" u="none" cap="none" strike="noStrike">
              <a:solidFill>
                <a:srgbClr val="000000"/>
              </a:solidFill>
              <a:latin typeface="Arial"/>
              <a:ea typeface="Arial"/>
              <a:cs typeface="Arial"/>
              <a:sym typeface="Arial"/>
            </a:endParaRPr>
          </a:p>
        </p:txBody>
      </p:sp>
      <p:sp>
        <p:nvSpPr>
          <p:cNvPr id="651" name="Google Shape;651;p71"/>
          <p:cNvSpPr/>
          <p:nvPr/>
        </p:nvSpPr>
        <p:spPr>
          <a:xfrm>
            <a:off x="220046" y="2311468"/>
            <a:ext cx="1738763" cy="1600132"/>
          </a:xfrm>
          <a:prstGeom prst="roundRect">
            <a:avLst>
              <a:gd fmla="val 16667" name="adj"/>
            </a:avLst>
          </a:prstGeom>
          <a:solidFill>
            <a:schemeClr val="lt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Screen the patient</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Collect and send sample or refer patient to site 2 to perform Truenat</a:t>
            </a:r>
            <a:endParaRPr b="0" i="0" sz="1400" u="none" cap="none" strike="noStrike">
              <a:solidFill>
                <a:srgbClr val="000000"/>
              </a:solidFill>
              <a:latin typeface="Arial"/>
              <a:ea typeface="Arial"/>
              <a:cs typeface="Arial"/>
              <a:sym typeface="Arial"/>
            </a:endParaRPr>
          </a:p>
        </p:txBody>
      </p:sp>
      <p:sp>
        <p:nvSpPr>
          <p:cNvPr id="652" name="Google Shape;652;p71"/>
          <p:cNvSpPr/>
          <p:nvPr/>
        </p:nvSpPr>
        <p:spPr>
          <a:xfrm>
            <a:off x="2856090" y="2269237"/>
            <a:ext cx="2196743" cy="1361498"/>
          </a:xfrm>
          <a:prstGeom prst="roundRect">
            <a:avLst>
              <a:gd fmla="val 16667" name="adj"/>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Conduct Truenat</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Register result</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Transmit result to onsite Dr. at Site 3, or</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Refer patient to Site 4 for treatment</a:t>
            </a:r>
            <a:endParaRPr b="0" i="0" sz="1400" u="none" cap="none" strike="noStrike">
              <a:solidFill>
                <a:srgbClr val="000000"/>
              </a:solidFill>
              <a:latin typeface="Arial"/>
              <a:ea typeface="Arial"/>
              <a:cs typeface="Arial"/>
              <a:sym typeface="Arial"/>
            </a:endParaRPr>
          </a:p>
        </p:txBody>
      </p:sp>
      <p:sp>
        <p:nvSpPr>
          <p:cNvPr id="653" name="Google Shape;653;p71"/>
          <p:cNvSpPr/>
          <p:nvPr/>
        </p:nvSpPr>
        <p:spPr>
          <a:xfrm>
            <a:off x="5979164" y="2360119"/>
            <a:ext cx="2673303" cy="1002132"/>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Receive electronic Truenat results</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Initiate treatment, or</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chemeClr val="dk1"/>
                </a:solidFill>
                <a:latin typeface="Montserrat"/>
                <a:ea typeface="Montserrat"/>
                <a:cs typeface="Montserrat"/>
                <a:sym typeface="Montserrat"/>
              </a:rPr>
              <a:t>Refer patient to Site 4 for treatment</a:t>
            </a:r>
            <a:endParaRPr b="0" i="0" sz="1400" u="none" cap="none" strike="noStrike">
              <a:solidFill>
                <a:srgbClr val="000000"/>
              </a:solidFill>
              <a:latin typeface="Arial"/>
              <a:ea typeface="Arial"/>
              <a:cs typeface="Arial"/>
              <a:sym typeface="Arial"/>
            </a:endParaRPr>
          </a:p>
        </p:txBody>
      </p:sp>
      <p:cxnSp>
        <p:nvCxnSpPr>
          <p:cNvPr id="654" name="Google Shape;654;p71"/>
          <p:cNvCxnSpPr/>
          <p:nvPr/>
        </p:nvCxnSpPr>
        <p:spPr>
          <a:xfrm>
            <a:off x="2065564" y="2953209"/>
            <a:ext cx="710343" cy="0"/>
          </a:xfrm>
          <a:prstGeom prst="straightConnector1">
            <a:avLst/>
          </a:prstGeom>
          <a:noFill/>
          <a:ln cap="flat" cmpd="sng" w="76200">
            <a:solidFill>
              <a:schemeClr val="accent1"/>
            </a:solidFill>
            <a:prstDash val="solid"/>
            <a:round/>
            <a:headEnd len="sm" w="sm" type="none"/>
            <a:tailEnd len="med" w="med" type="triangle"/>
          </a:ln>
        </p:spPr>
      </p:cxnSp>
      <p:cxnSp>
        <p:nvCxnSpPr>
          <p:cNvPr id="655" name="Google Shape;655;p71"/>
          <p:cNvCxnSpPr/>
          <p:nvPr/>
        </p:nvCxnSpPr>
        <p:spPr>
          <a:xfrm flipH="1">
            <a:off x="7070270" y="3432787"/>
            <a:ext cx="245545" cy="474963"/>
          </a:xfrm>
          <a:prstGeom prst="straightConnector1">
            <a:avLst/>
          </a:prstGeom>
          <a:noFill/>
          <a:ln cap="flat" cmpd="sng" w="76200">
            <a:solidFill>
              <a:schemeClr val="accent1"/>
            </a:solidFill>
            <a:prstDash val="solid"/>
            <a:round/>
            <a:headEnd len="sm" w="sm" type="none"/>
            <a:tailEnd len="med" w="med" type="triangle"/>
          </a:ln>
        </p:spPr>
      </p:cxnSp>
      <p:cxnSp>
        <p:nvCxnSpPr>
          <p:cNvPr id="656" name="Google Shape;656;p71"/>
          <p:cNvCxnSpPr/>
          <p:nvPr/>
        </p:nvCxnSpPr>
        <p:spPr>
          <a:xfrm>
            <a:off x="5176157" y="2977093"/>
            <a:ext cx="726622" cy="0"/>
          </a:xfrm>
          <a:prstGeom prst="straightConnector1">
            <a:avLst/>
          </a:prstGeom>
          <a:noFill/>
          <a:ln cap="flat" cmpd="sng" w="76200">
            <a:solidFill>
              <a:schemeClr val="accent1"/>
            </a:solidFill>
            <a:prstDash val="solid"/>
            <a:round/>
            <a:headEnd len="sm" w="sm" type="none"/>
            <a:tailEnd len="med" w="med" type="triangle"/>
          </a:ln>
        </p:spPr>
      </p:cxnSp>
      <p:cxnSp>
        <p:nvCxnSpPr>
          <p:cNvPr id="657" name="Google Shape;657;p71"/>
          <p:cNvCxnSpPr/>
          <p:nvPr/>
        </p:nvCxnSpPr>
        <p:spPr>
          <a:xfrm>
            <a:off x="5154911" y="3573653"/>
            <a:ext cx="954976" cy="707183"/>
          </a:xfrm>
          <a:prstGeom prst="straightConnector1">
            <a:avLst/>
          </a:prstGeom>
          <a:noFill/>
          <a:ln cap="flat" cmpd="sng" w="76200">
            <a:solidFill>
              <a:schemeClr val="accent1"/>
            </a:solidFill>
            <a:prstDash val="solid"/>
            <a:round/>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grpSp>
        <p:nvGrpSpPr>
          <p:cNvPr id="662" name="Google Shape;662;p72"/>
          <p:cNvGrpSpPr/>
          <p:nvPr/>
        </p:nvGrpSpPr>
        <p:grpSpPr>
          <a:xfrm>
            <a:off x="2442270" y="917152"/>
            <a:ext cx="6603955" cy="1605534"/>
            <a:chOff x="2482615" y="-566766"/>
            <a:chExt cx="6508968" cy="2721947"/>
          </a:xfrm>
        </p:grpSpPr>
        <p:sp>
          <p:nvSpPr>
            <p:cNvPr id="663" name="Google Shape;663;p72"/>
            <p:cNvSpPr/>
            <p:nvPr/>
          </p:nvSpPr>
          <p:spPr>
            <a:xfrm>
              <a:off x="2482615" y="-566766"/>
              <a:ext cx="6508968" cy="2721947"/>
            </a:xfrm>
            <a:prstGeom prst="rightArrow">
              <a:avLst>
                <a:gd fmla="val 75000" name="adj1"/>
                <a:gd fmla="val 50000" name="adj2"/>
              </a:avLst>
            </a:prstGeom>
            <a:solidFill>
              <a:srgbClr val="FFD4D2">
                <a:alpha val="88627"/>
              </a:srgbClr>
            </a:solidFill>
            <a:ln cap="flat" cmpd="sng" w="25400">
              <a:solidFill>
                <a:srgbClr val="FFD4D2">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72"/>
            <p:cNvSpPr txBox="1"/>
            <p:nvPr/>
          </p:nvSpPr>
          <p:spPr>
            <a:xfrm>
              <a:off x="2630457" y="300573"/>
              <a:ext cx="5553203" cy="979829"/>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Montserrat"/>
                  <a:ea typeface="Montserrat"/>
                  <a:cs typeface="Montserrat"/>
                  <a:sym typeface="Montserrat"/>
                </a:rPr>
                <a:t>Escort patient to care and treatment</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240"/>
                </a:spcBef>
                <a:spcAft>
                  <a:spcPts val="0"/>
                </a:spcAft>
                <a:buClr>
                  <a:srgbClr val="000000"/>
                </a:buClr>
                <a:buSzPts val="1600"/>
                <a:buFont typeface="Arial"/>
                <a:buChar char="•"/>
              </a:pPr>
              <a:r>
                <a:rPr b="0" i="0" lang="en-US" sz="1600" u="none" cap="none" strike="noStrike">
                  <a:solidFill>
                    <a:schemeClr val="dk1"/>
                  </a:solidFill>
                  <a:latin typeface="Montserrat"/>
                  <a:ea typeface="Montserrat"/>
                  <a:cs typeface="Montserrat"/>
                  <a:sym typeface="Montserrat"/>
                </a:rPr>
                <a:t>Provide care and treatment site with test results</a:t>
              </a:r>
              <a:endParaRPr b="0" i="0" sz="1400" u="none" cap="none" strike="noStrike">
                <a:solidFill>
                  <a:srgbClr val="000000"/>
                </a:solidFill>
                <a:latin typeface="Arial"/>
                <a:ea typeface="Arial"/>
                <a:cs typeface="Arial"/>
                <a:sym typeface="Arial"/>
              </a:endParaRPr>
            </a:p>
          </p:txBody>
        </p:sp>
      </p:grpSp>
      <p:grpSp>
        <p:nvGrpSpPr>
          <p:cNvPr id="665" name="Google Shape;665;p72"/>
          <p:cNvGrpSpPr/>
          <p:nvPr/>
        </p:nvGrpSpPr>
        <p:grpSpPr>
          <a:xfrm>
            <a:off x="15963" y="916652"/>
            <a:ext cx="2441709" cy="1555233"/>
            <a:chOff x="0" y="260039"/>
            <a:chExt cx="2441709" cy="1675944"/>
          </a:xfrm>
        </p:grpSpPr>
        <p:sp>
          <p:nvSpPr>
            <p:cNvPr id="666" name="Google Shape;666;p72"/>
            <p:cNvSpPr/>
            <p:nvPr/>
          </p:nvSpPr>
          <p:spPr>
            <a:xfrm>
              <a:off x="0" y="260039"/>
              <a:ext cx="2441709" cy="1675944"/>
            </a:xfrm>
            <a:prstGeom prst="roundRect">
              <a:avLst>
                <a:gd fmla="val 16667" name="adj"/>
              </a:avLst>
            </a:prstGeom>
            <a:solidFill>
              <a:srgbClr val="FF6D6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72"/>
            <p:cNvSpPr txBox="1"/>
            <p:nvPr/>
          </p:nvSpPr>
          <p:spPr>
            <a:xfrm>
              <a:off x="81812" y="341851"/>
              <a:ext cx="2278083" cy="15123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Montserrat"/>
                  <a:ea typeface="Montserrat"/>
                  <a:cs typeface="Montserrat"/>
                  <a:sym typeface="Montserrat"/>
                </a:rPr>
                <a:t>If TB services are available at the same facility</a:t>
              </a:r>
              <a:endParaRPr b="0" i="0" sz="1400" u="none" cap="none" strike="noStrike">
                <a:solidFill>
                  <a:srgbClr val="000000"/>
                </a:solidFill>
                <a:latin typeface="Arial"/>
                <a:ea typeface="Arial"/>
                <a:cs typeface="Arial"/>
                <a:sym typeface="Arial"/>
              </a:endParaRPr>
            </a:p>
          </p:txBody>
        </p:sp>
      </p:grpSp>
      <p:grpSp>
        <p:nvGrpSpPr>
          <p:cNvPr id="668" name="Google Shape;668;p72"/>
          <p:cNvGrpSpPr/>
          <p:nvPr/>
        </p:nvGrpSpPr>
        <p:grpSpPr>
          <a:xfrm>
            <a:off x="2507563" y="2330451"/>
            <a:ext cx="6508968" cy="2768498"/>
            <a:chOff x="2522324" y="2142439"/>
            <a:chExt cx="6368459" cy="2128298"/>
          </a:xfrm>
        </p:grpSpPr>
        <p:sp>
          <p:nvSpPr>
            <p:cNvPr id="669" name="Google Shape;669;p72"/>
            <p:cNvSpPr/>
            <p:nvPr/>
          </p:nvSpPr>
          <p:spPr>
            <a:xfrm>
              <a:off x="2522324" y="2142439"/>
              <a:ext cx="6368459" cy="2128298"/>
            </a:xfrm>
            <a:prstGeom prst="rightArrow">
              <a:avLst>
                <a:gd fmla="val 75000" name="adj1"/>
                <a:gd fmla="val 50000" name="adj2"/>
              </a:avLst>
            </a:prstGeom>
            <a:solidFill>
              <a:srgbClr val="FFD4D2">
                <a:alpha val="88627"/>
              </a:srgbClr>
            </a:solidFill>
            <a:ln cap="flat" cmpd="sng" w="25400">
              <a:solidFill>
                <a:srgbClr val="FFD4D2">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72"/>
            <p:cNvSpPr txBox="1"/>
            <p:nvPr/>
          </p:nvSpPr>
          <p:spPr>
            <a:xfrm>
              <a:off x="2671435" y="2469506"/>
              <a:ext cx="5364984" cy="1552346"/>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Montserrat"/>
                  <a:ea typeface="Montserrat"/>
                  <a:cs typeface="Montserrat"/>
                  <a:sym typeface="Montserrat"/>
                </a:rPr>
                <a:t>Provide TB patient with a written referral to care and treatment facility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chemeClr val="dk1"/>
                  </a:solidFill>
                  <a:latin typeface="Montserrat"/>
                  <a:ea typeface="Montserrat"/>
                  <a:cs typeface="Montserrat"/>
                  <a:sym typeface="Montserrat"/>
                </a:rPr>
                <a:t>Counsel patient on need for immediate treatment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chemeClr val="dk1"/>
                  </a:solidFill>
                  <a:latin typeface="Montserrat"/>
                  <a:ea typeface="Montserrat"/>
                  <a:cs typeface="Montserrat"/>
                  <a:sym typeface="Montserrat"/>
                </a:rPr>
                <a:t>Call TB care and treatment facility to alert them of referral and transmit test results electronically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chemeClr val="dk1"/>
                  </a:solidFill>
                  <a:latin typeface="Montserrat"/>
                  <a:ea typeface="Montserrat"/>
                  <a:cs typeface="Montserrat"/>
                  <a:sym typeface="Montserrat"/>
                </a:rPr>
                <a:t>Provide name and contact information for patient and date of positive test result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chemeClr val="dk1"/>
                  </a:solidFill>
                  <a:latin typeface="Montserrat"/>
                  <a:ea typeface="Montserrat"/>
                  <a:cs typeface="Montserrat"/>
                  <a:sym typeface="Montserrat"/>
                </a:rPr>
                <a:t>Follow up with patient and treatment facility</a:t>
              </a:r>
              <a:endParaRPr b="0" i="0" sz="1400" u="none" cap="none" strike="noStrike">
                <a:solidFill>
                  <a:srgbClr val="000000"/>
                </a:solidFill>
                <a:latin typeface="Arial"/>
                <a:ea typeface="Arial"/>
                <a:cs typeface="Arial"/>
                <a:sym typeface="Arial"/>
              </a:endParaRPr>
            </a:p>
          </p:txBody>
        </p:sp>
      </p:grpSp>
      <p:grpSp>
        <p:nvGrpSpPr>
          <p:cNvPr id="671" name="Google Shape;671;p72"/>
          <p:cNvGrpSpPr/>
          <p:nvPr/>
        </p:nvGrpSpPr>
        <p:grpSpPr>
          <a:xfrm>
            <a:off x="15963" y="2522686"/>
            <a:ext cx="2562187" cy="2347763"/>
            <a:chOff x="0" y="2537405"/>
            <a:chExt cx="2562187" cy="1675944"/>
          </a:xfrm>
        </p:grpSpPr>
        <p:sp>
          <p:nvSpPr>
            <p:cNvPr id="672" name="Google Shape;672;p72"/>
            <p:cNvSpPr/>
            <p:nvPr/>
          </p:nvSpPr>
          <p:spPr>
            <a:xfrm>
              <a:off x="0" y="2537405"/>
              <a:ext cx="2562187" cy="1675944"/>
            </a:xfrm>
            <a:prstGeom prst="roundRect">
              <a:avLst>
                <a:gd fmla="val 16667" name="adj"/>
              </a:avLst>
            </a:prstGeom>
            <a:solidFill>
              <a:srgbClr val="FF6D6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72"/>
            <p:cNvSpPr txBox="1"/>
            <p:nvPr/>
          </p:nvSpPr>
          <p:spPr>
            <a:xfrm>
              <a:off x="81813" y="2619218"/>
              <a:ext cx="2398561" cy="15123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Montserrat"/>
                  <a:ea typeface="Montserrat"/>
                  <a:cs typeface="Montserrat"/>
                  <a:sym typeface="Montserrat"/>
                </a:rPr>
                <a:t>If TB services are not available at the same facility</a:t>
              </a:r>
              <a:endParaRPr b="0" i="0" sz="1400" u="none" cap="none" strike="noStrike">
                <a:solidFill>
                  <a:srgbClr val="000000"/>
                </a:solidFill>
                <a:latin typeface="Arial"/>
                <a:ea typeface="Arial"/>
                <a:cs typeface="Arial"/>
                <a:sym typeface="Arial"/>
              </a:endParaRPr>
            </a:p>
          </p:txBody>
        </p:sp>
      </p:grpSp>
      <p:sp>
        <p:nvSpPr>
          <p:cNvPr id="674" name="Google Shape;674;p72"/>
          <p:cNvSpPr txBox="1"/>
          <p:nvPr/>
        </p:nvSpPr>
        <p:spPr>
          <a:xfrm>
            <a:off x="159679" y="228406"/>
            <a:ext cx="931407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1"/>
                </a:solidFill>
                <a:latin typeface="Montserrat ExtraBold"/>
                <a:ea typeface="Montserrat ExtraBold"/>
                <a:cs typeface="Montserrat ExtraBold"/>
                <a:sym typeface="Montserrat ExtraBold"/>
              </a:rPr>
              <a:t>Procedures for Patient Transfers and Referrals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Digital Results Reporting</a:t>
            </a:r>
            <a:endParaRPr/>
          </a:p>
        </p:txBody>
      </p:sp>
      <p:sp>
        <p:nvSpPr>
          <p:cNvPr id="680" name="Google Shape;680;p73"/>
          <p:cNvSpPr txBox="1"/>
          <p:nvPr>
            <p:ph idx="1" type="body"/>
          </p:nvPr>
        </p:nvSpPr>
        <p:spPr>
          <a:xfrm>
            <a:off x="311150" y="1206500"/>
            <a:ext cx="8521700" cy="349197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a:t>The Truelab instrument has built-in software for digital results reporting, when a SIM card is used with a data bundle</a:t>
            </a:r>
            <a:endParaRPr/>
          </a:p>
          <a:p>
            <a:pPr indent="0" lvl="0" marL="1143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US"/>
              <a:t>Digital results reporting can be used to:</a:t>
            </a:r>
            <a:endParaRPr/>
          </a:p>
          <a:p>
            <a:pPr indent="-317500" lvl="1" marL="914400" rtl="0" algn="l">
              <a:lnSpc>
                <a:spcPct val="100000"/>
              </a:lnSpc>
              <a:spcBef>
                <a:spcPts val="0"/>
              </a:spcBef>
              <a:spcAft>
                <a:spcPts val="0"/>
              </a:spcAft>
              <a:buSzPts val="1400"/>
              <a:buChar char="○"/>
            </a:pPr>
            <a:r>
              <a:rPr lang="en-US"/>
              <a:t>Send test results to clinicians</a:t>
            </a:r>
            <a:endParaRPr/>
          </a:p>
          <a:p>
            <a:pPr indent="-317500" lvl="1" marL="914400" rtl="0" algn="l">
              <a:lnSpc>
                <a:spcPct val="100000"/>
              </a:lnSpc>
              <a:spcBef>
                <a:spcPts val="0"/>
              </a:spcBef>
              <a:spcAft>
                <a:spcPts val="0"/>
              </a:spcAft>
              <a:buSzPts val="1400"/>
              <a:buChar char="○"/>
            </a:pPr>
            <a:r>
              <a:rPr lang="en-US"/>
              <a:t>Send information about performance and issues to Molbio (error reads, sample processing information)</a:t>
            </a:r>
            <a:endParaRPr/>
          </a:p>
          <a:p>
            <a:pPr indent="-317500" lvl="1" marL="914400" rtl="0" algn="l">
              <a:lnSpc>
                <a:spcPct val="100000"/>
              </a:lnSpc>
              <a:spcBef>
                <a:spcPts val="0"/>
              </a:spcBef>
              <a:spcAft>
                <a:spcPts val="0"/>
              </a:spcAft>
              <a:buSzPts val="1400"/>
              <a:buChar char="○"/>
            </a:pPr>
            <a:r>
              <a:rPr lang="en-US"/>
              <a:t>Send data to national servers for surveillance purposes</a:t>
            </a:r>
            <a:endParaRPr/>
          </a:p>
          <a:p>
            <a:pPr indent="0" lvl="1" marL="596900" rtl="0" algn="l">
              <a:lnSpc>
                <a:spcPct val="100000"/>
              </a:lnSpc>
              <a:spcBef>
                <a:spcPts val="0"/>
              </a:spcBef>
              <a:spcAft>
                <a:spcPts val="0"/>
              </a:spcAft>
              <a:buSzPts val="1400"/>
              <a:buNone/>
            </a:pPr>
            <a:r>
              <a:t/>
            </a:r>
            <a:endParaRPr/>
          </a:p>
          <a:p>
            <a:pPr indent="-285750" lvl="1" marL="461963" rtl="0" algn="l">
              <a:lnSpc>
                <a:spcPct val="100000"/>
              </a:lnSpc>
              <a:spcBef>
                <a:spcPts val="0"/>
              </a:spcBef>
              <a:spcAft>
                <a:spcPts val="0"/>
              </a:spcAft>
              <a:buSzPts val="1400"/>
              <a:buFont typeface="Arial"/>
              <a:buChar char="•"/>
            </a:pPr>
            <a:r>
              <a:rPr lang="en-US" sz="1800"/>
              <a:t>Third-party connectivity software platform (Aspect and DataToCare) companies are currently working to allow for smooth flow of data to these platforms</a:t>
            </a:r>
            <a:endParaRPr/>
          </a:p>
          <a:p>
            <a:pPr indent="0" lvl="1" marL="269875" rtl="0" algn="l">
              <a:lnSpc>
                <a:spcPct val="100000"/>
              </a:lnSpc>
              <a:spcBef>
                <a:spcPts val="0"/>
              </a:spcBef>
              <a:spcAft>
                <a:spcPts val="0"/>
              </a:spcAft>
              <a:buSzPts val="1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7"/>
          <p:cNvSpPr txBox="1"/>
          <p:nvPr>
            <p:ph type="title"/>
          </p:nvPr>
        </p:nvSpPr>
        <p:spPr>
          <a:xfrm>
            <a:off x="780550" y="445025"/>
            <a:ext cx="805175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b="1" lang="en-US"/>
              <a:t>Introduction</a:t>
            </a:r>
            <a:endParaRPr b="1"/>
          </a:p>
        </p:txBody>
      </p:sp>
      <p:sp>
        <p:nvSpPr>
          <p:cNvPr id="345" name="Google Shape;345;p47"/>
          <p:cNvSpPr txBox="1"/>
          <p:nvPr>
            <p:ph idx="1" type="body"/>
          </p:nvPr>
        </p:nvSpPr>
        <p:spPr>
          <a:xfrm>
            <a:off x="781100" y="1206500"/>
            <a:ext cx="8051750" cy="33194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1800"/>
              <a:buNone/>
            </a:pPr>
            <a:r>
              <a:rPr lang="en-US"/>
              <a:t>This module introduces the diagnostic algorithm for Truenat and how to interpret results.</a:t>
            </a:r>
            <a:endParaRPr/>
          </a:p>
        </p:txBody>
      </p:sp>
      <p:cxnSp>
        <p:nvCxnSpPr>
          <p:cNvPr id="346" name="Google Shape;346;p47"/>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4"/>
          <p:cNvSpPr txBox="1"/>
          <p:nvPr>
            <p:ph type="title"/>
          </p:nvPr>
        </p:nvSpPr>
        <p:spPr>
          <a:xfrm>
            <a:off x="1502202" y="-90890"/>
            <a:ext cx="28080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latin typeface="Montserrat"/>
                <a:ea typeface="Montserrat"/>
                <a:cs typeface="Montserrat"/>
                <a:sym typeface="Montserrat"/>
              </a:rPr>
              <a:t>SUMMARY</a:t>
            </a:r>
            <a:endParaRPr/>
          </a:p>
        </p:txBody>
      </p:sp>
      <p:sp>
        <p:nvSpPr>
          <p:cNvPr id="686" name="Google Shape;686;p74"/>
          <p:cNvSpPr txBox="1"/>
          <p:nvPr>
            <p:ph idx="1" type="body"/>
          </p:nvPr>
        </p:nvSpPr>
        <p:spPr>
          <a:xfrm>
            <a:off x="76728" y="551542"/>
            <a:ext cx="5637474" cy="433251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lang="en-US"/>
              <a:t>WHO Recommendation</a:t>
            </a:r>
            <a:endParaRPr/>
          </a:p>
          <a:p>
            <a:pPr indent="-285750" lvl="0" marL="285750" rtl="0" algn="l">
              <a:lnSpc>
                <a:spcPct val="100000"/>
              </a:lnSpc>
              <a:spcBef>
                <a:spcPts val="1600"/>
              </a:spcBef>
              <a:spcAft>
                <a:spcPts val="0"/>
              </a:spcAft>
              <a:buSzPts val="1600"/>
              <a:buChar char="●"/>
            </a:pPr>
            <a:r>
              <a:rPr lang="en-US"/>
              <a:t>WHO recommends using Truenat MTB or MTB Plus for all adults and children with signs and symptoms of pulmonary TB. Truenat MTB-RIF Dx  can be used as the initial diagnostic test for RIF resistance.</a:t>
            </a:r>
            <a:endParaRPr/>
          </a:p>
          <a:p>
            <a:pPr indent="0" lvl="0" marL="0" rtl="0" algn="l">
              <a:lnSpc>
                <a:spcPct val="100000"/>
              </a:lnSpc>
              <a:spcBef>
                <a:spcPts val="1600"/>
              </a:spcBef>
              <a:spcAft>
                <a:spcPts val="0"/>
              </a:spcAft>
              <a:buSzPts val="1600"/>
              <a:buNone/>
            </a:pPr>
            <a:r>
              <a:rPr b="1" lang="en-US"/>
              <a:t>Truenat Algorithm</a:t>
            </a:r>
            <a:endParaRPr/>
          </a:p>
          <a:p>
            <a:pPr indent="-285750" lvl="0" marL="285750" rtl="0" algn="l">
              <a:lnSpc>
                <a:spcPct val="100000"/>
              </a:lnSpc>
              <a:spcBef>
                <a:spcPts val="1600"/>
              </a:spcBef>
              <a:spcAft>
                <a:spcPts val="0"/>
              </a:spcAft>
              <a:buSzPts val="1600"/>
              <a:buChar char="●"/>
            </a:pPr>
            <a:r>
              <a:rPr lang="en-US"/>
              <a:t>The algorithm shows how to use Truenat.</a:t>
            </a:r>
            <a:endParaRPr/>
          </a:p>
          <a:p>
            <a:pPr indent="0" lvl="0" marL="0" rtl="0" algn="l">
              <a:lnSpc>
                <a:spcPct val="100000"/>
              </a:lnSpc>
              <a:spcBef>
                <a:spcPts val="1600"/>
              </a:spcBef>
              <a:spcAft>
                <a:spcPts val="0"/>
              </a:spcAft>
              <a:buSzPts val="1600"/>
              <a:buNone/>
            </a:pPr>
            <a:r>
              <a:rPr b="1" lang="en-US"/>
              <a:t>Patient Transfer or Referrals</a:t>
            </a:r>
            <a:endParaRPr/>
          </a:p>
          <a:p>
            <a:pPr indent="-285750" lvl="0" marL="285750" rtl="0" algn="l">
              <a:lnSpc>
                <a:spcPct val="100000"/>
              </a:lnSpc>
              <a:spcBef>
                <a:spcPts val="1600"/>
              </a:spcBef>
              <a:spcAft>
                <a:spcPts val="1600"/>
              </a:spcAft>
              <a:buSzPts val="1600"/>
              <a:buChar char="●"/>
            </a:pPr>
            <a:r>
              <a:rPr lang="en-US"/>
              <a:t>The procedures for patient transfer or referrals will be country specific. In cases of TB-positive results the patient must be referred to TB care and treatment services.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Knowledge Check – Question 1</a:t>
            </a:r>
            <a:endParaRPr/>
          </a:p>
        </p:txBody>
      </p:sp>
      <p:sp>
        <p:nvSpPr>
          <p:cNvPr id="692" name="Google Shape;692;p75"/>
          <p:cNvSpPr txBox="1"/>
          <p:nvPr>
            <p:ph idx="1" type="body"/>
          </p:nvPr>
        </p:nvSpPr>
        <p:spPr>
          <a:xfrm>
            <a:off x="311150" y="1206500"/>
            <a:ext cx="8521700" cy="331946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1. </a:t>
            </a:r>
            <a:r>
              <a:rPr lang="en-US"/>
              <a:t>What are the three Truenat tests and how should they be used</a:t>
            </a:r>
            <a:r>
              <a:rPr lang="en-US" sz="1800">
                <a:latin typeface="Montserrat"/>
                <a:ea typeface="Montserrat"/>
                <a:cs typeface="Montserrat"/>
                <a:sym typeface="Montserrat"/>
              </a:rPr>
              <a:t>?</a:t>
            </a:r>
            <a:endParaRPr/>
          </a:p>
          <a:p>
            <a:pPr indent="-228600" lvl="0" marL="457200" rtl="0" algn="l">
              <a:lnSpc>
                <a:spcPct val="100000"/>
              </a:lnSpc>
              <a:spcBef>
                <a:spcPts val="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Knowledge Check – Question 2</a:t>
            </a:r>
            <a:endParaRPr/>
          </a:p>
        </p:txBody>
      </p:sp>
      <p:sp>
        <p:nvSpPr>
          <p:cNvPr id="698" name="Google Shape;698;p76"/>
          <p:cNvSpPr txBox="1"/>
          <p:nvPr>
            <p:ph idx="1" type="body"/>
          </p:nvPr>
        </p:nvSpPr>
        <p:spPr>
          <a:xfrm>
            <a:off x="311150" y="1206500"/>
            <a:ext cx="8521700" cy="331946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2. </a:t>
            </a:r>
            <a:r>
              <a:rPr lang="en-US"/>
              <a:t>What are the three main parts of Truenat’s algorithm?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Knowledge Check – Question 3</a:t>
            </a:r>
            <a:endParaRPr/>
          </a:p>
        </p:txBody>
      </p:sp>
      <p:sp>
        <p:nvSpPr>
          <p:cNvPr id="704" name="Google Shape;704;p77"/>
          <p:cNvSpPr txBox="1"/>
          <p:nvPr>
            <p:ph idx="1" type="body"/>
          </p:nvPr>
        </p:nvSpPr>
        <p:spPr>
          <a:xfrm>
            <a:off x="311150" y="1206500"/>
            <a:ext cx="8521700" cy="331946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3. </a:t>
            </a:r>
            <a:r>
              <a:rPr lang="en-US"/>
              <a:t>What two things should happen after a patient tests positive for TB with a Truenat TB test?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THANK YOU</a:t>
            </a:r>
            <a:endParaRPr/>
          </a:p>
        </p:txBody>
      </p:sp>
      <p:pic>
        <p:nvPicPr>
          <p:cNvPr descr="Logo&#10;&#10;Description automatically generated" id="710" name="Google Shape;710;p78"/>
          <p:cNvPicPr preferRelativeResize="0"/>
          <p:nvPr/>
        </p:nvPicPr>
        <p:blipFill rotWithShape="1">
          <a:blip r:embed="rId3">
            <a:alphaModFix/>
          </a:blip>
          <a:srcRect b="0" l="0" r="0" t="0"/>
          <a:stretch/>
        </p:blipFill>
        <p:spPr>
          <a:xfrm>
            <a:off x="1288548" y="3680875"/>
            <a:ext cx="1934150" cy="576975"/>
          </a:xfrm>
          <a:prstGeom prst="rect">
            <a:avLst/>
          </a:prstGeom>
          <a:noFill/>
          <a:ln>
            <a:noFill/>
          </a:ln>
        </p:spPr>
      </p:pic>
      <p:pic>
        <p:nvPicPr>
          <p:cNvPr id="711" name="Google Shape;711;p78"/>
          <p:cNvPicPr preferRelativeResize="0"/>
          <p:nvPr/>
        </p:nvPicPr>
        <p:blipFill rotWithShape="1">
          <a:blip r:embed="rId4">
            <a:alphaModFix/>
          </a:blip>
          <a:srcRect b="0" l="0" r="0" t="0"/>
          <a:stretch/>
        </p:blipFill>
        <p:spPr>
          <a:xfrm>
            <a:off x="4014589" y="3781415"/>
            <a:ext cx="2029220" cy="375895"/>
          </a:xfrm>
          <a:prstGeom prst="rect">
            <a:avLst/>
          </a:prstGeom>
          <a:noFill/>
          <a:ln>
            <a:noFill/>
          </a:ln>
        </p:spPr>
      </p:pic>
      <p:pic>
        <p:nvPicPr>
          <p:cNvPr id="712" name="Google Shape;712;p78"/>
          <p:cNvPicPr preferRelativeResize="0"/>
          <p:nvPr/>
        </p:nvPicPr>
        <p:blipFill>
          <a:blip r:embed="rId5">
            <a:alphaModFix/>
          </a:blip>
          <a:stretch>
            <a:fillRect/>
          </a:stretch>
        </p:blipFill>
        <p:spPr>
          <a:xfrm>
            <a:off x="6835700" y="3594923"/>
            <a:ext cx="896125" cy="66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8"/>
          <p:cNvSpPr txBox="1"/>
          <p:nvPr>
            <p:ph type="title"/>
          </p:nvPr>
        </p:nvSpPr>
        <p:spPr>
          <a:xfrm>
            <a:off x="1481580" y="2046216"/>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t>WHO Recommendations</a:t>
            </a:r>
            <a:endParaRPr/>
          </a:p>
        </p:txBody>
      </p:sp>
      <p:sp>
        <p:nvSpPr>
          <p:cNvPr id="352" name="Google Shape;352;p48"/>
          <p:cNvSpPr txBox="1"/>
          <p:nvPr>
            <p:ph idx="2" type="title"/>
          </p:nvPr>
        </p:nvSpPr>
        <p:spPr>
          <a:xfrm>
            <a:off x="677610" y="1953366"/>
            <a:ext cx="895052" cy="540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sz="3200">
                <a:solidFill>
                  <a:schemeClr val="accent2"/>
                </a:solidFill>
              </a:rPr>
              <a:t>01.</a:t>
            </a:r>
            <a:endParaRPr/>
          </a:p>
        </p:txBody>
      </p:sp>
      <p:sp>
        <p:nvSpPr>
          <p:cNvPr id="353" name="Google Shape;353;p48"/>
          <p:cNvSpPr txBox="1"/>
          <p:nvPr>
            <p:ph idx="3" type="title"/>
          </p:nvPr>
        </p:nvSpPr>
        <p:spPr>
          <a:xfrm>
            <a:off x="1481580" y="2710791"/>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t>Truenat Algorithm</a:t>
            </a:r>
            <a:endParaRPr/>
          </a:p>
        </p:txBody>
      </p:sp>
      <p:sp>
        <p:nvSpPr>
          <p:cNvPr id="354" name="Google Shape;354;p48"/>
          <p:cNvSpPr txBox="1"/>
          <p:nvPr>
            <p:ph idx="5" type="title"/>
          </p:nvPr>
        </p:nvSpPr>
        <p:spPr>
          <a:xfrm>
            <a:off x="677610" y="2617941"/>
            <a:ext cx="895052" cy="540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sz="3200"/>
              <a:t>02.</a:t>
            </a:r>
            <a:endParaRPr/>
          </a:p>
        </p:txBody>
      </p:sp>
      <p:sp>
        <p:nvSpPr>
          <p:cNvPr id="355" name="Google Shape;355;p48"/>
          <p:cNvSpPr txBox="1"/>
          <p:nvPr>
            <p:ph idx="6" type="title"/>
          </p:nvPr>
        </p:nvSpPr>
        <p:spPr>
          <a:xfrm>
            <a:off x="1481580" y="3381716"/>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t>Digital Results Reporting</a:t>
            </a:r>
            <a:endParaRPr/>
          </a:p>
        </p:txBody>
      </p:sp>
      <p:sp>
        <p:nvSpPr>
          <p:cNvPr id="356" name="Google Shape;356;p48"/>
          <p:cNvSpPr txBox="1"/>
          <p:nvPr>
            <p:ph idx="8" type="title"/>
          </p:nvPr>
        </p:nvSpPr>
        <p:spPr>
          <a:xfrm>
            <a:off x="677610" y="3288866"/>
            <a:ext cx="895052" cy="540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sz="3200"/>
              <a:t>03.</a:t>
            </a:r>
            <a:endParaRPr/>
          </a:p>
        </p:txBody>
      </p:sp>
      <p:sp>
        <p:nvSpPr>
          <p:cNvPr id="357" name="Google Shape;357;p48"/>
          <p:cNvSpPr txBox="1"/>
          <p:nvPr>
            <p:ph idx="9" type="title"/>
          </p:nvPr>
        </p:nvSpPr>
        <p:spPr>
          <a:xfrm>
            <a:off x="1481580" y="4038211"/>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t>Patient Flow</a:t>
            </a:r>
            <a:endParaRPr/>
          </a:p>
        </p:txBody>
      </p:sp>
      <p:sp>
        <p:nvSpPr>
          <p:cNvPr id="358" name="Google Shape;358;p48"/>
          <p:cNvSpPr txBox="1"/>
          <p:nvPr>
            <p:ph idx="14" type="title"/>
          </p:nvPr>
        </p:nvSpPr>
        <p:spPr>
          <a:xfrm>
            <a:off x="677610" y="3945361"/>
            <a:ext cx="895052" cy="540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sz="3200"/>
              <a:t>04.</a:t>
            </a:r>
            <a:endParaRPr/>
          </a:p>
        </p:txBody>
      </p:sp>
      <p:sp>
        <p:nvSpPr>
          <p:cNvPr id="359" name="Google Shape;359;p48"/>
          <p:cNvSpPr txBox="1"/>
          <p:nvPr/>
        </p:nvSpPr>
        <p:spPr>
          <a:xfrm>
            <a:off x="681705" y="657539"/>
            <a:ext cx="5763545" cy="836441"/>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400"/>
              <a:buFont typeface="Montserrat ExtraBold"/>
              <a:buNone/>
            </a:pPr>
            <a:r>
              <a:rPr b="1" i="0" lang="en-US" sz="2800" u="none" cap="none" strike="noStrike">
                <a:solidFill>
                  <a:schemeClr val="accent1"/>
                </a:solidFill>
                <a:latin typeface="Montserrat ExtraBold"/>
                <a:ea typeface="Montserrat ExtraBold"/>
                <a:cs typeface="Montserrat ExtraBold"/>
                <a:sym typeface="Montserrat ExtraBold"/>
              </a:rPr>
              <a:t>COURSE OUTLINE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Learning Objectives</a:t>
            </a:r>
            <a:endParaRPr/>
          </a:p>
        </p:txBody>
      </p:sp>
      <p:sp>
        <p:nvSpPr>
          <p:cNvPr id="365" name="Google Shape;365;p49"/>
          <p:cNvSpPr txBox="1"/>
          <p:nvPr>
            <p:ph idx="1" type="body"/>
          </p:nvPr>
        </p:nvSpPr>
        <p:spPr>
          <a:xfrm>
            <a:off x="311150" y="1206500"/>
            <a:ext cx="8521700" cy="33194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By the end of this module, participants should be able to:</a:t>
            </a:r>
            <a:endParaRPr/>
          </a:p>
          <a:p>
            <a:pPr indent="-285750" lvl="0" marL="285750" rtl="0" algn="l">
              <a:lnSpc>
                <a:spcPct val="100000"/>
              </a:lnSpc>
              <a:spcBef>
                <a:spcPts val="600"/>
              </a:spcBef>
              <a:spcAft>
                <a:spcPts val="0"/>
              </a:spcAft>
              <a:buSzPts val="1800"/>
              <a:buChar char="●"/>
            </a:pPr>
            <a:r>
              <a:rPr lang="en-US"/>
              <a:t>Understand the WHO recommendations for using Truenat. </a:t>
            </a:r>
            <a:endParaRPr/>
          </a:p>
          <a:p>
            <a:pPr indent="-285750" lvl="0" marL="285750" rtl="0" algn="l">
              <a:lnSpc>
                <a:spcPct val="100000"/>
              </a:lnSpc>
              <a:spcBef>
                <a:spcPts val="600"/>
              </a:spcBef>
              <a:spcAft>
                <a:spcPts val="0"/>
              </a:spcAft>
              <a:buSzPts val="1800"/>
              <a:buChar char="●"/>
            </a:pPr>
            <a:r>
              <a:rPr lang="en-US"/>
              <a:t>Follow the Truenat algorithm and decision tree to use Truenat.</a:t>
            </a:r>
            <a:endParaRPr/>
          </a:p>
          <a:p>
            <a:pPr indent="-285750" lvl="0" marL="285750" rtl="0" algn="l">
              <a:lnSpc>
                <a:spcPct val="100000"/>
              </a:lnSpc>
              <a:spcBef>
                <a:spcPts val="600"/>
              </a:spcBef>
              <a:spcAft>
                <a:spcPts val="600"/>
              </a:spcAft>
              <a:buSzPts val="1800"/>
              <a:buChar char="●"/>
            </a:pPr>
            <a:r>
              <a:rPr lang="en-US"/>
              <a:t>Understand patient flow within the TB diagnostic network and describe procedures for patient referral.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0"/>
          <p:cNvSpPr txBox="1"/>
          <p:nvPr>
            <p:ph type="title"/>
          </p:nvPr>
        </p:nvSpPr>
        <p:spPr>
          <a:xfrm>
            <a:off x="1602339" y="3700979"/>
            <a:ext cx="5939321"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000">
                <a:solidFill>
                  <a:schemeClr val="dk1"/>
                </a:solidFill>
              </a:rPr>
              <a:t>WHO RECOMMENDATIONS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1"/>
          <p:cNvSpPr txBox="1"/>
          <p:nvPr>
            <p:ph type="title"/>
          </p:nvPr>
        </p:nvSpPr>
        <p:spPr>
          <a:xfrm>
            <a:off x="723018" y="659298"/>
            <a:ext cx="5803906" cy="45814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WHO Recommendations</a:t>
            </a:r>
            <a:endParaRPr/>
          </a:p>
        </p:txBody>
      </p:sp>
      <p:sp>
        <p:nvSpPr>
          <p:cNvPr id="376" name="Google Shape;376;p51"/>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2000">
                <a:latin typeface="Montserrat"/>
                <a:ea typeface="Montserrat"/>
                <a:cs typeface="Montserrat"/>
                <a:sym typeface="Montserrat"/>
              </a:rPr>
              <a:t>Truenat MTB or MTB Plus</a:t>
            </a:r>
            <a:endParaRPr/>
          </a:p>
        </p:txBody>
      </p:sp>
      <p:sp>
        <p:nvSpPr>
          <p:cNvPr id="377" name="Google Shape;377;p51"/>
          <p:cNvSpPr txBox="1"/>
          <p:nvPr>
            <p:ph idx="2" type="body"/>
          </p:nvPr>
        </p:nvSpPr>
        <p:spPr>
          <a:xfrm>
            <a:off x="4772025" y="1725738"/>
            <a:ext cx="3573622"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2000">
                <a:latin typeface="Montserrat"/>
                <a:ea typeface="Montserrat"/>
                <a:cs typeface="Montserrat"/>
                <a:sym typeface="Montserrat"/>
              </a:rPr>
              <a:t>Truenat MTB-RIF Dx</a:t>
            </a:r>
            <a:endParaRPr/>
          </a:p>
        </p:txBody>
      </p:sp>
      <p:sp>
        <p:nvSpPr>
          <p:cNvPr id="378" name="Google Shape;378;p51"/>
          <p:cNvSpPr txBox="1"/>
          <p:nvPr>
            <p:ph idx="3" type="body"/>
          </p:nvPr>
        </p:nvSpPr>
        <p:spPr>
          <a:xfrm>
            <a:off x="723017" y="2225487"/>
            <a:ext cx="3620384" cy="14566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None/>
            </a:pPr>
            <a:r>
              <a:rPr lang="en-US" sz="1400"/>
              <a:t>May</a:t>
            </a:r>
            <a:r>
              <a:rPr lang="en-US" sz="1400">
                <a:latin typeface="Montserrat"/>
                <a:ea typeface="Montserrat"/>
                <a:cs typeface="Montserrat"/>
                <a:sym typeface="Montserrat"/>
              </a:rPr>
              <a:t> be used as an initial diagnostic test for T</a:t>
            </a:r>
            <a:r>
              <a:rPr lang="en-US" sz="1400"/>
              <a:t>B rather than smear microscopy/culture</a:t>
            </a:r>
            <a:r>
              <a:rPr lang="en-US" sz="1400">
                <a:latin typeface="Montserrat"/>
                <a:ea typeface="Montserrat"/>
                <a:cs typeface="Montserrat"/>
                <a:sym typeface="Montserrat"/>
              </a:rPr>
              <a:t> 	</a:t>
            </a:r>
            <a:endParaRPr/>
          </a:p>
        </p:txBody>
      </p:sp>
      <p:sp>
        <p:nvSpPr>
          <p:cNvPr id="379" name="Google Shape;379;p51"/>
          <p:cNvSpPr txBox="1"/>
          <p:nvPr>
            <p:ph idx="4" type="body"/>
          </p:nvPr>
        </p:nvSpPr>
        <p:spPr>
          <a:xfrm>
            <a:off x="4778466" y="2225487"/>
            <a:ext cx="3567181" cy="14566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None/>
            </a:pPr>
            <a:r>
              <a:rPr lang="en-US" sz="1400"/>
              <a:t>May </a:t>
            </a:r>
            <a:r>
              <a:rPr lang="en-US" sz="1400">
                <a:latin typeface="Montserrat"/>
                <a:ea typeface="Montserrat"/>
                <a:cs typeface="Montserrat"/>
                <a:sym typeface="Montserrat"/>
              </a:rPr>
              <a:t>be used as the initial test for detection of RIF resistance rather than culture and phenotypic DST</a:t>
            </a:r>
            <a:endParaRPr/>
          </a:p>
        </p:txBody>
      </p:sp>
      <p:sp>
        <p:nvSpPr>
          <p:cNvPr id="380" name="Google Shape;380;p51"/>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1" name="Google Shape;381;p51"/>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382" name="Google Shape;382;p51"/>
          <p:cNvSpPr/>
          <p:nvPr/>
        </p:nvSpPr>
        <p:spPr>
          <a:xfrm>
            <a:off x="1246658" y="3093057"/>
            <a:ext cx="1146735" cy="1236337"/>
          </a:xfrm>
          <a:prstGeom prst="roundRect">
            <a:avLst>
              <a:gd fmla="val 16667" name="adj"/>
            </a:avLst>
          </a:prstGeom>
          <a:solidFill>
            <a:schemeClr val="accen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MTB</a:t>
            </a:r>
            <a:endParaRPr b="0" i="0" sz="1100" u="none" cap="none" strike="noStrike">
              <a:solidFill>
                <a:schemeClr val="lt1"/>
              </a:solidFill>
              <a:latin typeface="Arial"/>
              <a:ea typeface="Arial"/>
              <a:cs typeface="Arial"/>
              <a:sym typeface="Arial"/>
            </a:endParaRPr>
          </a:p>
        </p:txBody>
      </p:sp>
      <p:sp>
        <p:nvSpPr>
          <p:cNvPr id="383" name="Google Shape;383;p51"/>
          <p:cNvSpPr/>
          <p:nvPr/>
        </p:nvSpPr>
        <p:spPr>
          <a:xfrm>
            <a:off x="2558205" y="3093057"/>
            <a:ext cx="1146735" cy="1236337"/>
          </a:xfrm>
          <a:prstGeom prst="roundRect">
            <a:avLst>
              <a:gd fmla="val 16667" name="adj"/>
            </a:avLst>
          </a:prstGeom>
          <a:solidFill>
            <a:schemeClr val="accen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MTB Plus</a:t>
            </a:r>
            <a:endParaRPr b="0" i="0" sz="1100" u="none" cap="none" strike="noStrike">
              <a:solidFill>
                <a:schemeClr val="lt1"/>
              </a:solidFill>
              <a:latin typeface="Arial"/>
              <a:ea typeface="Arial"/>
              <a:cs typeface="Arial"/>
              <a:sym typeface="Arial"/>
            </a:endParaRPr>
          </a:p>
        </p:txBody>
      </p:sp>
      <p:sp>
        <p:nvSpPr>
          <p:cNvPr id="384" name="Google Shape;384;p51"/>
          <p:cNvSpPr/>
          <p:nvPr/>
        </p:nvSpPr>
        <p:spPr>
          <a:xfrm>
            <a:off x="5953556" y="3093057"/>
            <a:ext cx="1146735" cy="1236337"/>
          </a:xfrm>
          <a:prstGeom prst="roundRect">
            <a:avLst>
              <a:gd fmla="val 16667" name="adj"/>
            </a:avLst>
          </a:prstGeom>
          <a:solidFill>
            <a:schemeClr val="accen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MTB-RIF Dx</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2"/>
          <p:cNvSpPr txBox="1"/>
          <p:nvPr>
            <p:ph type="title"/>
          </p:nvPr>
        </p:nvSpPr>
        <p:spPr>
          <a:xfrm>
            <a:off x="723018" y="659298"/>
            <a:ext cx="8420982" cy="45814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800"/>
              <a:buNone/>
            </a:pPr>
            <a:r>
              <a:rPr lang="en-US" sz="2000">
                <a:latin typeface="Montserrat ExtraBold"/>
                <a:ea typeface="Montserrat ExtraBold"/>
                <a:cs typeface="Montserrat ExtraBold"/>
                <a:sym typeface="Montserrat ExtraBold"/>
              </a:rPr>
              <a:t>Truenat can be used for all adults and children with signs and symptoms of pulmonary TB</a:t>
            </a:r>
            <a:endParaRPr/>
          </a:p>
        </p:txBody>
      </p:sp>
      <p:sp>
        <p:nvSpPr>
          <p:cNvPr id="390" name="Google Shape;390;p52"/>
          <p:cNvSpPr txBox="1"/>
          <p:nvPr>
            <p:ph idx="1" type="body"/>
          </p:nvPr>
        </p:nvSpPr>
        <p:spPr>
          <a:xfrm>
            <a:off x="723017" y="1725738"/>
            <a:ext cx="3620384"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When to Use Truenat</a:t>
            </a:r>
            <a:endParaRPr/>
          </a:p>
        </p:txBody>
      </p:sp>
      <p:sp>
        <p:nvSpPr>
          <p:cNvPr id="391" name="Google Shape;391;p52"/>
          <p:cNvSpPr txBox="1"/>
          <p:nvPr>
            <p:ph idx="2" type="body"/>
          </p:nvPr>
        </p:nvSpPr>
        <p:spPr>
          <a:xfrm>
            <a:off x="4772025" y="1725738"/>
            <a:ext cx="3573622" cy="303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When </a:t>
            </a:r>
            <a:r>
              <a:rPr b="1" lang="en-US" u="sng"/>
              <a:t>NOT</a:t>
            </a:r>
            <a:r>
              <a:rPr b="1" lang="en-US"/>
              <a:t> to Use Truenat</a:t>
            </a:r>
            <a:endParaRPr/>
          </a:p>
        </p:txBody>
      </p:sp>
      <p:sp>
        <p:nvSpPr>
          <p:cNvPr id="392" name="Google Shape;392;p52"/>
          <p:cNvSpPr txBox="1"/>
          <p:nvPr>
            <p:ph idx="3" type="body"/>
          </p:nvPr>
        </p:nvSpPr>
        <p:spPr>
          <a:xfrm>
            <a:off x="723017" y="2492635"/>
            <a:ext cx="3620384" cy="1456604"/>
          </a:xfrm>
          <a:prstGeom prst="rect">
            <a:avLst/>
          </a:prstGeom>
          <a:noFill/>
          <a:ln>
            <a:noFill/>
          </a:ln>
        </p:spPr>
        <p:txBody>
          <a:bodyPr anchorCtr="0" anchor="t" bIns="0" lIns="0" spcFirstLastPara="1" rIns="0" wrap="square" tIns="0">
            <a:normAutofit lnSpcReduction="10000"/>
          </a:bodyPr>
          <a:lstStyle/>
          <a:p>
            <a:pPr indent="-171450" lvl="0" marL="171450" rtl="0" algn="l">
              <a:lnSpc>
                <a:spcPct val="100000"/>
              </a:lnSpc>
              <a:spcBef>
                <a:spcPts val="0"/>
              </a:spcBef>
              <a:spcAft>
                <a:spcPts val="0"/>
              </a:spcAft>
              <a:buSzPts val="1800"/>
              <a:buFont typeface="Arial"/>
              <a:buChar char="•"/>
            </a:pPr>
            <a:r>
              <a:rPr lang="en-US"/>
              <a:t>To detect MTBC in specimens from persons newly presenting with signs and symptoms of pulmonary TB</a:t>
            </a:r>
            <a:endParaRPr/>
          </a:p>
          <a:p>
            <a:pPr indent="0" lvl="0" marL="0" rtl="0" algn="l">
              <a:lnSpc>
                <a:spcPct val="100000"/>
              </a:lnSpc>
              <a:spcBef>
                <a:spcPts val="0"/>
              </a:spcBef>
              <a:spcAft>
                <a:spcPts val="0"/>
              </a:spcAft>
              <a:buSzPts val="1800"/>
              <a:buFont typeface="Noto Sans Symbols"/>
              <a:buNone/>
            </a:pPr>
            <a:r>
              <a:t/>
            </a:r>
            <a:endParaRPr/>
          </a:p>
          <a:p>
            <a:pPr indent="-171450" lvl="0" marL="171450" rtl="0" algn="l">
              <a:lnSpc>
                <a:spcPct val="100000"/>
              </a:lnSpc>
              <a:spcBef>
                <a:spcPts val="0"/>
              </a:spcBef>
              <a:spcAft>
                <a:spcPts val="0"/>
              </a:spcAft>
              <a:buSzPts val="1800"/>
              <a:buFont typeface="Arial"/>
              <a:buChar char="•"/>
            </a:pPr>
            <a:r>
              <a:rPr lang="en-US"/>
              <a:t>To detect RIF resistance in persons found to be positive from a Truenat MTB or MTB Plus test, and in persons with TB who may have developed RIF resistance.</a:t>
            </a:r>
            <a:endParaRPr/>
          </a:p>
        </p:txBody>
      </p:sp>
      <p:sp>
        <p:nvSpPr>
          <p:cNvPr id="393" name="Google Shape;393;p52"/>
          <p:cNvSpPr txBox="1"/>
          <p:nvPr>
            <p:ph idx="4" type="body"/>
          </p:nvPr>
        </p:nvSpPr>
        <p:spPr>
          <a:xfrm>
            <a:off x="4778466" y="2492635"/>
            <a:ext cx="3567181" cy="1456604"/>
          </a:xfrm>
          <a:prstGeom prst="rect">
            <a:avLst/>
          </a:prstGeom>
          <a:noFill/>
          <a:ln>
            <a:noFill/>
          </a:ln>
        </p:spPr>
        <p:txBody>
          <a:bodyPr anchorCtr="0" anchor="t" bIns="0" lIns="0" spcFirstLastPara="1" rIns="0" wrap="square" tIns="0">
            <a:normAutofit/>
          </a:bodyPr>
          <a:lstStyle/>
          <a:p>
            <a:pPr indent="-171450" lvl="0" marL="171450" rtl="0" algn="l">
              <a:lnSpc>
                <a:spcPct val="100000"/>
              </a:lnSpc>
              <a:spcBef>
                <a:spcPts val="0"/>
              </a:spcBef>
              <a:spcAft>
                <a:spcPts val="0"/>
              </a:spcAft>
              <a:buSzPts val="1800"/>
              <a:buFont typeface="Arial"/>
              <a:buChar char="•"/>
            </a:pPr>
            <a:r>
              <a:rPr lang="en-US"/>
              <a:t>Truenat is not yet recommended for suspected extrapulmonary TB (due to insufficient evidence)</a:t>
            </a:r>
            <a:endParaRPr/>
          </a:p>
          <a:p>
            <a:pPr indent="-57150" lvl="0" marL="171450" rtl="0" algn="l">
              <a:lnSpc>
                <a:spcPct val="100000"/>
              </a:lnSpc>
              <a:spcBef>
                <a:spcPts val="0"/>
              </a:spcBef>
              <a:spcAft>
                <a:spcPts val="0"/>
              </a:spcAft>
              <a:buSzPts val="1800"/>
              <a:buFont typeface="Arial"/>
              <a:buNone/>
            </a:pPr>
            <a:r>
              <a:t/>
            </a:r>
            <a:endParaRPr/>
          </a:p>
          <a:p>
            <a:pPr indent="-171450" lvl="0" marL="171450" rtl="0" algn="l">
              <a:lnSpc>
                <a:spcPct val="100000"/>
              </a:lnSpc>
              <a:spcBef>
                <a:spcPts val="0"/>
              </a:spcBef>
              <a:spcAft>
                <a:spcPts val="0"/>
              </a:spcAft>
              <a:buSzPts val="1800"/>
              <a:buFont typeface="Arial"/>
              <a:buChar char="•"/>
            </a:pPr>
            <a:r>
              <a:rPr lang="en-US"/>
              <a:t>Do </a:t>
            </a:r>
            <a:r>
              <a:rPr b="1" lang="en-US" u="sng"/>
              <a:t>NOT </a:t>
            </a:r>
            <a:r>
              <a:rPr lang="en-US"/>
              <a:t>USE Truenat for treatment monitoring</a:t>
            </a:r>
            <a:endParaRPr b="1"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3"/>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000">
                <a:solidFill>
                  <a:schemeClr val="dk1"/>
                </a:solidFill>
              </a:rPr>
              <a:t>TRUENAT ALGORITHM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