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8" r:id="rId40"/>
    <p:sldId id="299" r:id="rId41"/>
    <p:sldId id="300" r:id="rId42"/>
    <p:sldId id="293" r:id="rId43"/>
    <p:sldId id="294" r:id="rId44"/>
    <p:sldId id="295" r:id="rId45"/>
    <p:sldId id="301" r:id="rId46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7"/>
            <p14:sldId id="298"/>
            <p14:sldId id="299"/>
            <p14:sldId id="300"/>
            <p14:sldId id="293"/>
            <p14:sldId id="294"/>
            <p14:sldId id="295"/>
            <p14:sldId id="30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LLOCCO, Diego" initials="zalloccod" lastIdx="1" clrIdx="0"/>
  <p:cmAuthor id="1" name="Iuskha" initials="I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544" y="-91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10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11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20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37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4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45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6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7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8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dirty="0" smtClean="0"/>
              <a:t>Organização Mundial de Saúde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3 November, 2014</a:t>
            </a:fld>
            <a:endParaRPr lang="pt-PT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9</a:t>
            </a:fld>
            <a:endParaRPr lang="pt-PT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-KNCV-02\Homefolders\VanKampen\KNCV\GeneXpert%20core%20project\CAR\Kazakhstan\Xpert%20Maintenance%20&amp;%20Troubleshooting\Training%20material\Instructions\Module-replacement%20on%20GeneXpert-New%20Skin%20-%20Low%20Resolution.MP4" TargetMode="External"/><Relationship Id="rId6" Type="http://schemas.openxmlformats.org/officeDocument/2006/relationships/image" Target="../media/image28.wmf"/><Relationship Id="rId5" Type="http://schemas.openxmlformats.org/officeDocument/2006/relationships/hyperlink" Target="ftp://hbdc:Crasa7Uc@ftp.caplaser.net/" TargetMode="Externa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epheideurope.co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15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9: </a:t>
            </a:r>
          </a:p>
          <a:p>
            <a:pPr eaLnBrk="1" hangingPunct="1"/>
            <a:r>
              <a:rPr lang="nl-NL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Resolução de problemas</a:t>
            </a:r>
            <a:endParaRPr lang="pt-PT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311871" y="4203948"/>
            <a:ext cx="4520920" cy="6048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2000" dirty="0" smtClean="0">
                <a:solidFill>
                  <a:srgbClr val="421C5E"/>
                </a:solidFill>
              </a:rPr>
              <a:t>Diapositivos adaptados da Cepheid</a:t>
            </a:r>
            <a:endParaRPr lang="pt-PT" sz="2000" kern="1200" dirty="0">
              <a:solidFill>
                <a:srgbClr val="421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6186" y="1481245"/>
            <a:ext cx="10154206" cy="1021213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</a:rPr>
              <a:t>Solução 3: </a:t>
            </a:r>
            <a:r>
              <a:rPr lang="en-US" sz="2400" dirty="0">
                <a:latin typeface="Calibri" pitchFamily="34" charset="0"/>
              </a:rPr>
              <a:t>Encerrar o software e voltar a reiniciá-lo</a:t>
            </a:r>
          </a:p>
          <a:p>
            <a:pPr lvl="1"/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Quando o software for reiniciado, o módulo irá iniciar-se colocando a válvula e 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o </a:t>
            </a:r>
            <a:r>
              <a:rPr lang="en-US" sz="2000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êmbolo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  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na posição correcta. Isto pode ajudar a abrir a porta.</a:t>
            </a:r>
          </a:p>
          <a:p>
            <a:r>
              <a:rPr lang="en-US" sz="2400" b="1" dirty="0">
                <a:latin typeface="Calibri" pitchFamily="34" charset="0"/>
              </a:rPr>
              <a:t>Solução 4: </a:t>
            </a:r>
            <a:r>
              <a:rPr lang="en-US" sz="2400" dirty="0">
                <a:latin typeface="Calibri" pitchFamily="34" charset="0"/>
              </a:rPr>
              <a:t>Desligar o sistema e reiniciar o instrumento GeneXpert e o software</a:t>
            </a:r>
          </a:p>
          <a:p>
            <a:r>
              <a:rPr lang="en-US" sz="2400" b="1" dirty="0">
                <a:latin typeface="Calibri" pitchFamily="34" charset="0"/>
              </a:rPr>
              <a:t>Solução 5: </a:t>
            </a:r>
            <a:r>
              <a:rPr lang="en-US" sz="2400" dirty="0">
                <a:latin typeface="Calibri" pitchFamily="34" charset="0"/>
              </a:rPr>
              <a:t>Na janela do sistema GeneXpert</a:t>
            </a:r>
            <a:r>
              <a:rPr dirty="0" smtClean="0"/>
              <a:t> </a:t>
            </a:r>
            <a:r>
              <a:rPr lang="en-US" sz="2400" dirty="0">
                <a:latin typeface="Calibri" pitchFamily="34" charset="0"/>
              </a:rPr>
              <a:t>Dx, clique em "Manutenção" na </a:t>
            </a:r>
            <a:r>
              <a:rPr lang="en-US" sz="2400" dirty="0" err="1">
                <a:latin typeface="Calibri" pitchFamily="34" charset="0"/>
              </a:rPr>
              <a:t>barra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de </a:t>
            </a:r>
            <a:r>
              <a:rPr lang="en-US" sz="2400" dirty="0" err="1" smtClean="0">
                <a:latin typeface="Calibri" pitchFamily="34" charset="0"/>
              </a:rPr>
              <a:t>ferramentas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 seleccione "Executar autoteste"</a:t>
            </a:r>
            <a:endParaRPr lang="pt-PT" sz="2400" dirty="0">
              <a:solidFill>
                <a:schemeClr val="accent1"/>
              </a:solidFill>
              <a:latin typeface="Calibri" pitchFamily="34" charset="0"/>
            </a:endParaRPr>
          </a:p>
          <a:p>
            <a:endParaRPr lang="pt-PT" sz="2400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pt-PT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143" y="4347964"/>
            <a:ext cx="8029421" cy="18861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24635" y="4622292"/>
            <a:ext cx="3053202" cy="51776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 bwMode="auto">
          <a:xfrm>
            <a:off x="3777837" y="5082644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Cartucho preso no GeneXpert (2)</a:t>
            </a:r>
          </a:p>
        </p:txBody>
      </p:sp>
    </p:spTree>
    <p:extLst>
      <p:ext uri="{BB962C8B-B14F-4D97-AF65-F5344CB8AC3E}">
        <p14:creationId xmlns:p14="http://schemas.microsoft.com/office/powerpoint/2010/main" val="18256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00313" y="1642118"/>
            <a:ext cx="10232365" cy="149876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latin typeface="Calibri" pitchFamily="34" charset="0"/>
              </a:rPr>
              <a:t>Solução 6: </a:t>
            </a:r>
            <a:r>
              <a:rPr lang="en-US" sz="24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Se nenhuma das soluções anteriores funcionar, REMOVA MANUALMENTE o cartucho.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Atenção: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Isto deve ser executado pelo supervisor do laboratório ou por </a:t>
            </a:r>
            <a:r>
              <a:rPr lang="en-US" sz="2000" dirty="0" err="1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outro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técnico</a:t>
            </a:r>
            <a:r>
              <a:rPr lang="en-US" sz="2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qualificado.</a:t>
            </a:r>
          </a:p>
          <a:p>
            <a:pPr lvl="1" eaLnBrk="1" hangingPunct="1">
              <a:defRPr/>
            </a:pPr>
            <a:endParaRPr lang="pt-PT" sz="20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596124" lvl="1" indent="0">
              <a:buNone/>
              <a:defRPr/>
            </a:pPr>
            <a:r>
              <a:rPr lang="en-US" sz="2000" b="1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VER </a:t>
            </a:r>
            <a:r>
              <a:rPr lang="en-US" sz="2000" b="1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OS </a:t>
            </a:r>
            <a:r>
              <a:rPr lang="en-US" sz="2000" b="1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DIAPOSITIVOS SEGUINTES PARA SABER COMO REMOVER UM CARTUCHO PRESO</a:t>
            </a:r>
            <a:endParaRPr lang="pt-PT" sz="21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sz="17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Cartucho preso no GeneXpert (3)</a:t>
            </a:r>
          </a:p>
        </p:txBody>
      </p:sp>
    </p:spTree>
    <p:extLst>
      <p:ext uri="{BB962C8B-B14F-4D97-AF65-F5344CB8AC3E}">
        <p14:creationId xmlns:p14="http://schemas.microsoft.com/office/powerpoint/2010/main" val="39830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725" y="1679753"/>
            <a:ext cx="10335913" cy="5029200"/>
          </a:xfrm>
        </p:spPr>
        <p:txBody>
          <a:bodyPr>
            <a:normAutofit/>
          </a:bodyPr>
          <a:lstStyle/>
          <a:p>
            <a:pPr marL="390638" indent="-390638">
              <a:spcBef>
                <a:spcPts val="0"/>
              </a:spcBef>
              <a:buNone/>
            </a:pPr>
            <a:r>
              <a:rPr lang="en-US" sz="2700" b="1" u="sng" dirty="0">
                <a:solidFill>
                  <a:srgbClr val="FF0000"/>
                </a:solidFill>
                <a:latin typeface="Calibri" pitchFamily="34" charset="0"/>
              </a:rPr>
              <a:t>Apenas para pessoal qualificado no GeneXpert, juntamente com 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700" b="1" u="sng" dirty="0">
                <a:solidFill>
                  <a:srgbClr val="FF0000"/>
                </a:solidFill>
                <a:latin typeface="Calibri" pitchFamily="34" charset="0"/>
              </a:rPr>
              <a:t>"utilizador experiente", supervisor do laboratório </a:t>
            </a:r>
            <a:r>
              <a:rPr lang="en-US" sz="2700" b="1" u="sng" dirty="0" err="1">
                <a:solidFill>
                  <a:srgbClr val="FF0000"/>
                </a:solidFill>
                <a:latin typeface="Calibri" pitchFamily="34" charset="0"/>
              </a:rPr>
              <a:t>ou</a:t>
            </a:r>
            <a:r>
              <a:rPr lang="en-US" sz="2700" b="1" u="sng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700" b="1" u="sng" dirty="0" err="1" smtClean="0">
                <a:solidFill>
                  <a:srgbClr val="FF0000"/>
                </a:solidFill>
                <a:latin typeface="Calibri" pitchFamily="34" charset="0"/>
              </a:rPr>
              <a:t>outros</a:t>
            </a:r>
            <a:r>
              <a:rPr lang="en-US" sz="2700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700" b="1" u="sng" dirty="0" err="1" smtClean="0">
                <a:solidFill>
                  <a:srgbClr val="FF0000"/>
                </a:solidFill>
                <a:latin typeface="Calibri" pitchFamily="34" charset="0"/>
              </a:rPr>
              <a:t>técnicos</a:t>
            </a:r>
            <a:r>
              <a:rPr lang="en-US" sz="2700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700" b="1" u="sng" dirty="0">
                <a:solidFill>
                  <a:srgbClr val="FF0000"/>
                </a:solidFill>
                <a:latin typeface="Calibri" pitchFamily="34" charset="0"/>
              </a:rPr>
              <a:t>qualificados!</a:t>
            </a:r>
          </a:p>
          <a:p>
            <a:pPr marL="390638" indent="-390638">
              <a:spcBef>
                <a:spcPts val="0"/>
              </a:spcBef>
              <a:buNone/>
            </a:pPr>
            <a:endParaRPr lang="pt-PT" sz="16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marL="390638" indent="-390638">
              <a:buAutoNum type="arabicPeriod"/>
            </a:pPr>
            <a:r>
              <a:rPr lang="en-US" sz="2100" b="1" dirty="0">
                <a:latin typeface="Calibri" pitchFamily="34" charset="0"/>
              </a:rPr>
              <a:t>Desligar o instrumento das fontes eléctricas e do computador</a:t>
            </a:r>
          </a:p>
          <a:p>
            <a:pPr marL="390638" indent="-390638">
              <a:buAutoNum type="arabicPeriod"/>
            </a:pPr>
            <a:endParaRPr lang="pt-PT" sz="20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pt-PT" sz="21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pt-PT" sz="21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pt-PT" sz="2100" b="1" dirty="0">
              <a:latin typeface="Calibri" pitchFamily="34" charset="0"/>
            </a:endParaRPr>
          </a:p>
          <a:p>
            <a:pPr marL="390638" indent="-390638">
              <a:buAutoNum type="arabicPeriod"/>
            </a:pPr>
            <a:endParaRPr lang="pt-PT" sz="2100" b="1" dirty="0">
              <a:latin typeface="Calibri" pitchFamily="34" charset="0"/>
            </a:endParaRPr>
          </a:p>
          <a:p>
            <a:pPr marL="0" indent="0">
              <a:buNone/>
            </a:pPr>
            <a:endParaRPr lang="pt-PT" sz="2100" b="1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3555" y="238427"/>
            <a:ext cx="9976062" cy="986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1. </a:t>
            </a:r>
            <a:r>
              <a:rPr lang="en-US" sz="3200" dirty="0" err="1" smtClean="0"/>
              <a:t>Desligar</a:t>
            </a:r>
            <a:r>
              <a:rPr lang="en-US" sz="3200" dirty="0" smtClean="0"/>
              <a:t> </a:t>
            </a:r>
            <a:r>
              <a:rPr lang="en-US" sz="3200" dirty="0"/>
              <a:t>o instrumento GeneXpert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6051" y="4043580"/>
            <a:ext cx="4698803" cy="2044180"/>
          </a:xfrm>
          <a:prstGeom prst="rect">
            <a:avLst/>
          </a:prstGeo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</a:ln>
        </p:spPr>
        <p:txBody>
          <a:bodyPr wrap="square" lIns="104170" tIns="52085" rIns="104170" bIns="52085">
            <a:spAutoFit/>
          </a:bodyPr>
          <a:lstStyle/>
          <a:p>
            <a:r>
              <a:rPr lang="en-US" b="1" dirty="0">
                <a:latin typeface="Calibri" pitchFamily="34" charset="0"/>
              </a:rPr>
              <a:t>ATENÇÃO!! </a:t>
            </a:r>
          </a:p>
          <a:p>
            <a:r>
              <a:rPr lang="en-US" b="1" dirty="0">
                <a:latin typeface="Calibri" pitchFamily="34" charset="0"/>
              </a:rPr>
              <a:t>Existe um cartucho no interior! </a:t>
            </a:r>
          </a:p>
          <a:p>
            <a:r>
              <a:rPr lang="en-US" dirty="0">
                <a:latin typeface="Calibri" pitchFamily="34" charset="0"/>
              </a:rPr>
              <a:t>Tenha cuidado para não virar o </a:t>
            </a:r>
            <a:r>
              <a:rPr lang="en-US" dirty="0" err="1">
                <a:latin typeface="Calibri" pitchFamily="34" charset="0"/>
              </a:rPr>
              <a:t>instrumento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</a:rPr>
              <a:t>ponta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cabeça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porque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 conteúdo do cartucho poderá verter para o interior do instrumento e danificar o módulo (que irá necessitar de ser substituído).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14" y="3837045"/>
            <a:ext cx="3731652" cy="22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9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2. Abrir o instrumento GeneXpert</a:t>
            </a:r>
            <a:endParaRPr lang="pt-PT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68715" y="1694250"/>
            <a:ext cx="6619074" cy="489908"/>
          </a:xfr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</a:ln>
        </p:spPr>
        <p:txBody>
          <a:bodyPr wrap="square" lIns="104170" tIns="52085" rIns="104170" bIns="52085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b="1" dirty="0">
                <a:latin typeface="Calibri" pitchFamily="34" charset="0"/>
                <a:cs typeface="Arial" charset="0"/>
              </a:rPr>
              <a:t>NOTA: APENAS PARA NOVOS INSTRUMENTOS!!</a:t>
            </a:r>
            <a:endParaRPr lang="pt-PT" b="1" kern="1200" dirty="0"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4" y="1694250"/>
            <a:ext cx="2558995" cy="31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227845" y="4869708"/>
            <a:ext cx="3662642" cy="149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 eaLnBrk="1" hangingPunct="1">
              <a:buNone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2.1: </a:t>
            </a:r>
            <a:r>
              <a:rPr lang="en-US" sz="2000" dirty="0">
                <a:latin typeface="Calibri" pitchFamily="34" charset="0"/>
              </a:rPr>
              <a:t>Remover os 3 parafusos de cada pé sob a máquina GeneXpert</a:t>
            </a:r>
          </a:p>
          <a:p>
            <a:pPr lvl="1" eaLnBrk="1" hangingPunct="1">
              <a:defRPr/>
            </a:pPr>
            <a:endParaRPr lang="pt-PT" sz="2000" dirty="0"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01179" y="5261908"/>
            <a:ext cx="7000924" cy="123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 eaLnBrk="1" hangingPunct="1">
              <a:buNone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2.2: </a:t>
            </a:r>
            <a:r>
              <a:rPr lang="en-US" sz="2000" dirty="0">
                <a:latin typeface="Calibri" pitchFamily="34" charset="0"/>
              </a:rPr>
              <a:t>Remover os 4 parafusos da cobertura posterior. Se necessário, pode utilizar um alicate para remover a cobertura posterior agarrando a área indicada acima. Evitar </a:t>
            </a:r>
            <a:r>
              <a:rPr lang="en-US" sz="2000" dirty="0" err="1">
                <a:latin typeface="Calibri" pitchFamily="34" charset="0"/>
              </a:rPr>
              <a:t>utilizar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 </a:t>
            </a:r>
            <a:r>
              <a:rPr lang="en-US" sz="2000" dirty="0" err="1" smtClean="0">
                <a:latin typeface="Calibri" pitchFamily="34" charset="0"/>
              </a:rPr>
              <a:t>abertura</a:t>
            </a:r>
            <a:r>
              <a:rPr lang="en-US" sz="2000" dirty="0" smtClean="0">
                <a:latin typeface="Calibri" pitchFamily="34" charset="0"/>
              </a:rPr>
              <a:t> da a </a:t>
            </a:r>
            <a:r>
              <a:rPr lang="en-US" sz="2000" dirty="0">
                <a:latin typeface="Calibri" pitchFamily="34" charset="0"/>
              </a:rPr>
              <a:t>ventilação localizada abaixo uma vez que </a:t>
            </a:r>
            <a:r>
              <a:rPr lang="en-US" sz="2000" dirty="0" err="1">
                <a:latin typeface="Calibri" pitchFamily="34" charset="0"/>
              </a:rPr>
              <a:t>pode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err="1" smtClean="0">
                <a:latin typeface="Calibri" pitchFamily="34" charset="0"/>
              </a:rPr>
              <a:t>danificar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 ventoinha</a:t>
            </a:r>
          </a:p>
          <a:p>
            <a:pPr lvl="1" eaLnBrk="1" hangingPunct="1">
              <a:defRPr/>
            </a:pPr>
            <a:endParaRPr lang="pt-PT" sz="2000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59" y="2465617"/>
            <a:ext cx="3721892" cy="27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2. Abrir o instrumento GeneXpert (continuação)</a:t>
            </a:r>
            <a:endParaRPr lang="pt-PT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30663" y="3968755"/>
            <a:ext cx="10223755" cy="4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 eaLnBrk="1" hangingPunct="1">
              <a:buNone/>
              <a:defRPr/>
            </a:pPr>
            <a:r>
              <a:rPr lang="en-US" sz="2000" dirty="0">
                <a:solidFill>
                  <a:srgbClr val="00B0F0"/>
                </a:solidFill>
                <a:latin typeface="Calibri" pitchFamily="34" charset="0"/>
              </a:rPr>
              <a:t>2.3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</a:rPr>
              <a:t>: </a:t>
            </a:r>
            <a:r>
              <a:rPr lang="en-US" sz="2000" dirty="0" err="1" smtClean="0">
                <a:latin typeface="Calibri" pitchFamily="34" charset="0"/>
              </a:rPr>
              <a:t>Puxe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cuidadosamente</a:t>
            </a:r>
            <a:r>
              <a:rPr lang="en-US" sz="2000" dirty="0" smtClean="0">
                <a:latin typeface="Calibri" pitchFamily="34" charset="0"/>
              </a:rPr>
              <a:t> o </a:t>
            </a:r>
            <a:r>
              <a:rPr lang="en-US" sz="2000" dirty="0" err="1" smtClean="0">
                <a:latin typeface="Calibri" pitchFamily="34" charset="0"/>
              </a:rPr>
              <a:t>dispositivo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fora</a:t>
            </a:r>
            <a:r>
              <a:rPr lang="en-US" sz="2000" dirty="0" smtClean="0">
                <a:latin typeface="Calibri" pitchFamily="34" charset="0"/>
              </a:rPr>
              <a:t> da </a:t>
            </a:r>
            <a:r>
              <a:rPr lang="en-US" sz="2000" dirty="0" err="1" smtClean="0">
                <a:latin typeface="Calibri" pitchFamily="34" charset="0"/>
              </a:rPr>
              <a:t>carcaça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externa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enquanto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empurre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para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dentro</a:t>
            </a:r>
            <a:r>
              <a:rPr lang="en-US" sz="2000" dirty="0" smtClean="0">
                <a:latin typeface="Calibri" pitchFamily="34" charset="0"/>
              </a:rPr>
              <a:t> as </a:t>
            </a:r>
            <a:r>
              <a:rPr lang="en-US" sz="2000" dirty="0" err="1" smtClean="0">
                <a:latin typeface="Calibri" pitchFamily="34" charset="0"/>
              </a:rPr>
              <a:t>portas</a:t>
            </a:r>
            <a:r>
              <a:rPr lang="en-US" sz="2000" dirty="0" smtClean="0">
                <a:latin typeface="Calibri" pitchFamily="34" charset="0"/>
              </a:rPr>
              <a:t> do </a:t>
            </a:r>
            <a:r>
              <a:rPr lang="en-US" sz="2000" dirty="0" err="1" smtClean="0">
                <a:latin typeface="Calibri" pitchFamily="34" charset="0"/>
              </a:rPr>
              <a:t>dispositivo</a:t>
            </a:r>
            <a:endParaRPr lang="en-US" sz="2000" dirty="0">
              <a:latin typeface="Calibri" pitchFamily="34" charset="0"/>
            </a:endParaRPr>
          </a:p>
          <a:p>
            <a:pPr lvl="1" eaLnBrk="1" hangingPunct="1">
              <a:defRPr/>
            </a:pPr>
            <a:endParaRPr lang="pt-PT" sz="2000" dirty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3759" y="4928957"/>
            <a:ext cx="5328592" cy="974851"/>
          </a:xfrm>
          <a:prstGeom prst="rect">
            <a:avLst/>
          </a:prstGeo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143813" lvl="1" indent="0" fontAlgn="ctr">
              <a:spcBef>
                <a:spcPts val="0"/>
              </a:spcBef>
              <a:spcAft>
                <a:spcPts val="599"/>
              </a:spcAft>
              <a:buNone/>
              <a:defRPr/>
            </a:pPr>
            <a:r>
              <a:rPr lang="en-US" sz="2000" dirty="0">
                <a:latin typeface="Calibri" pitchFamily="34" charset="0"/>
              </a:rPr>
              <a:t>CUIDADO: EXTREMIDADES AFIADAS! Os cantos </a:t>
            </a:r>
            <a:r>
              <a:rPr lang="en-US" sz="2000" dirty="0" err="1" smtClean="0">
                <a:latin typeface="Calibri" pitchFamily="34" charset="0"/>
              </a:rPr>
              <a:t>indicados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figura são afiados e podem </a:t>
            </a:r>
            <a:r>
              <a:rPr lang="en-US" sz="2000" dirty="0" err="1">
                <a:latin typeface="Calibri" pitchFamily="34" charset="0"/>
              </a:rPr>
              <a:t>provocar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ferimentos</a:t>
            </a:r>
            <a:r>
              <a:rPr lang="en-US" sz="2000" dirty="0" smtClean="0">
                <a:latin typeface="Calibri" pitchFamily="34" charset="0"/>
              </a:rPr>
              <a:t> se </a:t>
            </a:r>
            <a:r>
              <a:rPr lang="en-US" sz="2000" dirty="0">
                <a:latin typeface="Calibri" pitchFamily="34" charset="0"/>
              </a:rPr>
              <a:t>não tiver cuidado!</a:t>
            </a:r>
          </a:p>
          <a:p>
            <a:pPr lvl="1" eaLnBrk="1" hangingPunct="1">
              <a:defRPr/>
            </a:pPr>
            <a:endParaRPr lang="pt-PT" sz="2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7" y="1646389"/>
            <a:ext cx="8397309" cy="20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45" y="4431170"/>
            <a:ext cx="3323448" cy="1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5790366" y="5288663"/>
            <a:ext cx="979278" cy="255439"/>
          </a:xfrm>
          <a:prstGeom prst="rightArrow">
            <a:avLst/>
          </a:prstGeom>
          <a:solidFill>
            <a:srgbClr val="FF6600">
              <a:alpha val="71000"/>
            </a:srgbClr>
          </a:solidFill>
          <a:ln w="539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0017" indent="-390017" defTabSz="1041632" eaLnBrk="0" hangingPunct="0"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</a:pPr>
            <a:endParaRPr lang="en-US" sz="28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2. Abrir o instrumento GeneXpert (continuação 2)</a:t>
            </a:r>
            <a:endParaRPr lang="pt-P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9297" y="1684232"/>
            <a:ext cx="8530044" cy="473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9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3. Remoção manual de cartucho preso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725" y="1649728"/>
            <a:ext cx="9969842" cy="539993"/>
          </a:xfrm>
        </p:spPr>
        <p:txBody>
          <a:bodyPr>
            <a:noAutofit/>
          </a:bodyPr>
          <a:lstStyle/>
          <a:p>
            <a:pPr marL="585956" indent="-585956">
              <a:buFont typeface="+mj-lt"/>
              <a:buAutoNum type="arabicPeriod" startAt="3"/>
            </a:pPr>
            <a:r>
              <a:rPr lang="nl-NL" b="1" dirty="0" smtClean="0">
                <a:latin typeface="Calibri" pitchFamily="34" charset="0"/>
              </a:rPr>
              <a:t>Nesta fase, existem 2 opções para remover o cartucho preso:</a:t>
            </a:r>
          </a:p>
          <a:p>
            <a:pPr marL="585956" indent="-585956">
              <a:buNone/>
            </a:pPr>
            <a:endParaRPr lang="pt-PT" b="1" dirty="0">
              <a:latin typeface="Calibri" pitchFamily="34" charset="0"/>
            </a:endParaRPr>
          </a:p>
          <a:p>
            <a:pPr marL="585956" indent="-585956">
              <a:buNone/>
            </a:pPr>
            <a:endParaRPr lang="pt-PT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08215" y="2331740"/>
            <a:ext cx="5644046" cy="36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2876" y="2401354"/>
            <a:ext cx="3991352" cy="2246650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marL="585956" indent="-585956"/>
            <a:r>
              <a:rPr lang="en-US" sz="2800" dirty="0">
                <a:latin typeface="Calibri" pitchFamily="34" charset="0"/>
              </a:rPr>
              <a:t>Opção 1: </a:t>
            </a:r>
            <a:r>
              <a:rPr lang="en-US" sz="2800" dirty="0" err="1">
                <a:latin typeface="Calibri" pitchFamily="34" charset="0"/>
              </a:rPr>
              <a:t>Levantar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o </a:t>
            </a:r>
            <a:r>
              <a:rPr lang="en-US" sz="2800" dirty="0" err="1" smtClean="0">
                <a:latin typeface="Calibri" pitchFamily="34" charset="0"/>
              </a:rPr>
              <a:t>êmbolo</a:t>
            </a:r>
            <a:endParaRPr lang="en-US" sz="2800" dirty="0">
              <a:latin typeface="Calibri" pitchFamily="34" charset="0"/>
            </a:endParaRPr>
          </a:p>
          <a:p>
            <a:pPr marL="585956" indent="-585956"/>
            <a:endParaRPr lang="pt-PT" sz="2800" dirty="0">
              <a:latin typeface="Calibri" pitchFamily="34" charset="0"/>
            </a:endParaRPr>
          </a:p>
          <a:p>
            <a:pPr marL="585956" indent="-585956"/>
            <a:r>
              <a:rPr lang="en-US" sz="2800" dirty="0">
                <a:latin typeface="Calibri" pitchFamily="34" charset="0"/>
              </a:rPr>
              <a:t>Opção 2: </a:t>
            </a:r>
            <a:r>
              <a:rPr lang="en-US" sz="2800" dirty="0" err="1" smtClean="0">
                <a:latin typeface="Calibri" pitchFamily="34" charset="0"/>
              </a:rPr>
              <a:t>Girar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 válvula</a:t>
            </a:r>
          </a:p>
          <a:p>
            <a:pPr marL="585956" indent="-585956"/>
            <a:r>
              <a:rPr lang="en-US" sz="2800" dirty="0" err="1" smtClean="0">
                <a:latin typeface="Calibri" pitchFamily="34" charset="0"/>
              </a:rPr>
              <a:t>para</a:t>
            </a:r>
            <a:r>
              <a:rPr lang="en-US" sz="2800" dirty="0" smtClean="0">
                <a:latin typeface="Calibri" pitchFamily="34" charset="0"/>
              </a:rPr>
              <a:t> a </a:t>
            </a:r>
            <a:r>
              <a:rPr lang="en-US" sz="2800" dirty="0">
                <a:latin typeface="Calibri" pitchFamily="34" charset="0"/>
              </a:rPr>
              <a:t>posição correcta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84279" y="2929290"/>
            <a:ext cx="1152128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500" b="1" dirty="0" smtClean="0"/>
              <a:t>do êmbolo</a:t>
            </a:r>
            <a:endParaRPr lang="pt-PT" sz="1500" b="1" dirty="0"/>
          </a:p>
        </p:txBody>
      </p:sp>
    </p:spTree>
    <p:extLst>
      <p:ext uri="{BB962C8B-B14F-4D97-AF65-F5344CB8AC3E}">
        <p14:creationId xmlns:p14="http://schemas.microsoft.com/office/powerpoint/2010/main" val="430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726" y="1679753"/>
            <a:ext cx="6746445" cy="2071068"/>
          </a:xfrm>
        </p:spPr>
        <p:txBody>
          <a:bodyPr>
            <a:normAutofit/>
          </a:bodyPr>
          <a:lstStyle/>
          <a:p>
            <a:pPr marL="390638" indent="-390638">
              <a:spcBef>
                <a:spcPts val="0"/>
              </a:spcBef>
              <a:buNone/>
            </a:pPr>
            <a:r>
              <a:rPr lang="en-US" sz="2000" b="1" dirty="0">
                <a:latin typeface="Calibri" pitchFamily="34" charset="0"/>
              </a:rPr>
              <a:t>Opção 1: </a:t>
            </a:r>
            <a:r>
              <a:rPr lang="en-US" sz="2000" b="1" dirty="0" err="1">
                <a:latin typeface="Calibri" pitchFamily="34" charset="0"/>
              </a:rPr>
              <a:t>Levantar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 </a:t>
            </a:r>
            <a:r>
              <a:rPr lang="en-US" sz="2000" b="1" dirty="0" err="1" smtClean="0">
                <a:latin typeface="Calibri" pitchFamily="34" charset="0"/>
              </a:rPr>
              <a:t>êmbolo</a:t>
            </a:r>
            <a:endParaRPr lang="en-US" sz="2000" b="1" dirty="0">
              <a:latin typeface="Calibri" pitchFamily="34" charset="0"/>
            </a:endParaRPr>
          </a:p>
          <a:p>
            <a:pPr marL="390638" indent="-390638">
              <a:spcBef>
                <a:spcPts val="0"/>
              </a:spcBef>
              <a:buNone/>
            </a:pPr>
            <a:r>
              <a:rPr lang="en-US" sz="2000" dirty="0">
                <a:latin typeface="Calibri" pitchFamily="34" charset="0"/>
              </a:rPr>
              <a:t>A. </a:t>
            </a: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Aparafuse</a:t>
            </a:r>
            <a:r>
              <a:rPr lang="en-US" sz="2000" dirty="0" smtClean="0">
                <a:latin typeface="Calibri" pitchFamily="34" charset="0"/>
              </a:rPr>
              <a:t> o </a:t>
            </a:r>
            <a:r>
              <a:rPr lang="en-US" sz="2000" dirty="0" err="1" smtClean="0">
                <a:latin typeface="Calibri" pitchFamily="34" charset="0"/>
              </a:rPr>
              <a:t>êmbolo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posição correcta ao rodar o </a:t>
            </a:r>
            <a:r>
              <a:rPr lang="en-US" sz="2000" dirty="0" err="1">
                <a:latin typeface="Calibri" pitchFamily="34" charset="0"/>
              </a:rPr>
              <a:t>parafuso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na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direcção "PARA CIMA".</a:t>
            </a:r>
          </a:p>
          <a:p>
            <a:pPr marL="390638" indent="-390638">
              <a:spcBef>
                <a:spcPts val="0"/>
              </a:spcBef>
              <a:buNone/>
            </a:pPr>
            <a:r>
              <a:rPr lang="en-US" sz="2000" dirty="0">
                <a:latin typeface="Calibri" pitchFamily="34" charset="0"/>
              </a:rPr>
              <a:t>B. </a:t>
            </a: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Tente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abrir a porta.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3. Remoção manual de cartucho preso (continuação)</a:t>
            </a:r>
            <a:endParaRPr lang="pt-PT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077" y="1494608"/>
            <a:ext cx="2239547" cy="282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395" y="3399572"/>
            <a:ext cx="2408574" cy="29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80249" y="4400469"/>
            <a:ext cx="6746445" cy="2071068"/>
          </a:xfrm>
          <a:prstGeom prst="rect">
            <a:avLst/>
          </a:prstGeom>
        </p:spPr>
        <p:txBody>
          <a:bodyPr vert="horz" lIns="104170" tIns="52085" rIns="104170" bIns="52085">
            <a:noAutofit/>
          </a:bodyPr>
          <a:lstStyle/>
          <a:p>
            <a:pPr marL="390638" indent="-390638" defTabSz="10417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000" b="1" dirty="0">
                <a:latin typeface="Calibri" pitchFamily="34" charset="0"/>
                <a:cs typeface="+mn-cs"/>
              </a:rPr>
              <a:t>Opção 2: Colocar a válvula na posição correcta </a:t>
            </a:r>
          </a:p>
          <a:p>
            <a:pPr marL="456606" indent="-456606" defTabSz="1041700"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lphaUcPeriod"/>
            </a:pPr>
            <a:r>
              <a:rPr lang="en-US" sz="2000" dirty="0">
                <a:latin typeface="Calibri" pitchFamily="34" charset="0"/>
                <a:cs typeface="+mn-cs"/>
              </a:rPr>
              <a:t>Aparafuse lentamente num sentido ao tentar abrir a porta. Deve estar ciente de que pode demorar algum tempo.</a:t>
            </a:r>
          </a:p>
          <a:p>
            <a:pPr marL="456606" indent="-456606" defTabSz="1041700">
              <a:spcBef>
                <a:spcPct val="20000"/>
              </a:spcBef>
              <a:buClr>
                <a:srgbClr val="002060"/>
              </a:buClr>
              <a:buSzPct val="100000"/>
              <a:buFont typeface="+mj-lt"/>
              <a:buAutoNum type="alphaUcPeriod"/>
            </a:pPr>
            <a:r>
              <a:rPr lang="en-US" sz="2000" dirty="0">
                <a:latin typeface="Calibri" pitchFamily="34" charset="0"/>
                <a:cs typeface="+mn-cs"/>
              </a:rPr>
              <a:t>Eventualmente a válvula irá voltar para a sua posição correcta, a porta irá abrir e será capaz de remover o cartucho.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52023" y="2906385"/>
            <a:ext cx="3082717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71576" y="4638821"/>
            <a:ext cx="808674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Remoção manual de um cartucho preso:</a:t>
            </a:r>
            <a:r>
              <a:t/>
            </a:r>
            <a:br/>
            <a:r>
              <a:rPr lang="en-US" sz="3200" dirty="0"/>
              <a:t>4. Voltar a montar o instrumento GeneXpert</a:t>
            </a:r>
            <a:endParaRPr lang="pt-P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64" y="1551501"/>
            <a:ext cx="3147036" cy="30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295" y="3483868"/>
            <a:ext cx="5449593" cy="261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53898" y="1551501"/>
            <a:ext cx="5145101" cy="1220877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/>
          <a:p>
            <a:pPr defTabSz="1041632" eaLnBrk="0" hangingPunct="0">
              <a:lnSpc>
                <a:spcPts val="2900"/>
              </a:lnSpc>
              <a:spcBef>
                <a:spcPct val="80000"/>
              </a:spcBef>
              <a:buClr>
                <a:srgbClr val="1E7FB8"/>
              </a:buClr>
            </a:pPr>
            <a:r>
              <a:rPr lang="nl-NL" sz="2600" dirty="0">
                <a:solidFill>
                  <a:srgbClr val="00B0F0"/>
                </a:solidFill>
                <a:latin typeface="Calibri" pitchFamily="34" charset="0"/>
                <a:cs typeface="+mn-cs"/>
              </a:rPr>
              <a:t>4.1.</a:t>
            </a:r>
            <a:r>
              <a:rPr lang="nl-NL" sz="2600" dirty="0">
                <a:latin typeface="Calibri" pitchFamily="34" charset="0"/>
                <a:cs typeface="+mn-cs"/>
              </a:rPr>
              <a:t> Deitar cuidadosamente o </a:t>
            </a:r>
            <a:r>
              <a:rPr lang="nl-NL" sz="2600" dirty="0" smtClean="0">
                <a:latin typeface="Calibri" pitchFamily="34" charset="0"/>
                <a:cs typeface="+mn-cs"/>
              </a:rPr>
              <a:t>instrumento de costas </a:t>
            </a:r>
            <a:r>
              <a:rPr lang="nl-NL" sz="2600" dirty="0">
                <a:latin typeface="Calibri" pitchFamily="34" charset="0"/>
                <a:cs typeface="+mn-cs"/>
              </a:rPr>
              <a:t>e colocar a </a:t>
            </a:r>
            <a:r>
              <a:rPr lang="nl-NL" sz="2600" dirty="0" smtClean="0">
                <a:latin typeface="Calibri" pitchFamily="34" charset="0"/>
                <a:cs typeface="+mn-cs"/>
              </a:rPr>
              <a:t>protecção </a:t>
            </a:r>
            <a:r>
              <a:rPr lang="nl-NL" sz="2600" dirty="0">
                <a:latin typeface="Calibri" pitchFamily="34" charset="0"/>
                <a:cs typeface="+mn-cs"/>
              </a:rPr>
              <a:t>exterior sobre o mesmo</a:t>
            </a:r>
            <a:endParaRPr lang="pt-PT" sz="2600" dirty="0">
              <a:latin typeface="Calibri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018" y="4893770"/>
            <a:ext cx="4370439" cy="1592774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>
            <a:defPPr>
              <a:defRPr lang="en-GB"/>
            </a:defPPr>
            <a:lvl1pPr defTabSz="1042988" eaLnBrk="0" hangingPunct="0">
              <a:spcBef>
                <a:spcPct val="80000"/>
              </a:spcBef>
              <a:buClr>
                <a:srgbClr val="1E7FB8"/>
              </a:buClr>
              <a:defRPr sz="2800">
                <a:solidFill>
                  <a:srgbClr val="00B0F0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lnSpc>
                <a:spcPts val="2900"/>
              </a:lnSpc>
            </a:pPr>
            <a:r>
              <a:rPr sz="2600" dirty="0" smtClean="0"/>
              <a:t>4.2. </a:t>
            </a:r>
            <a:r>
              <a:rPr lang="nl-NL" sz="2600" b="0" dirty="0">
                <a:solidFill>
                  <a:schemeClr val="tx1"/>
                </a:solidFill>
              </a:rPr>
              <a:t>Voltar a colocar a parte posterior e apertar os </a:t>
            </a:r>
            <a:r>
              <a:rPr lang="nl-NL" sz="2600" b="0" dirty="0" smtClean="0">
                <a:solidFill>
                  <a:schemeClr val="tx1"/>
                </a:solidFill>
              </a:rPr>
              <a:t/>
            </a:r>
            <a:br>
              <a:rPr lang="nl-NL" sz="2600" b="0" dirty="0" smtClean="0">
                <a:solidFill>
                  <a:schemeClr val="tx1"/>
                </a:solidFill>
              </a:rPr>
            </a:br>
            <a:r>
              <a:rPr lang="nl-NL" sz="2600" b="0" dirty="0" smtClean="0">
                <a:solidFill>
                  <a:schemeClr val="tx1"/>
                </a:solidFill>
              </a:rPr>
              <a:t>4 </a:t>
            </a:r>
            <a:r>
              <a:rPr lang="nl-NL" sz="2600" b="0" dirty="0">
                <a:solidFill>
                  <a:schemeClr val="tx1"/>
                </a:solidFill>
              </a:rPr>
              <a:t>parafusos </a:t>
            </a:r>
            <a:r>
              <a:rPr lang="nl-NL" sz="2600" b="0" dirty="0" smtClean="0">
                <a:solidFill>
                  <a:schemeClr val="tx1"/>
                </a:solidFill>
              </a:rPr>
              <a:t/>
            </a:r>
            <a:br>
              <a:rPr lang="nl-NL" sz="2600" b="0" dirty="0" smtClean="0">
                <a:solidFill>
                  <a:schemeClr val="tx1"/>
                </a:solidFill>
              </a:rPr>
            </a:br>
            <a:r>
              <a:rPr lang="nl-NL" sz="2600" b="0" dirty="0" smtClean="0">
                <a:solidFill>
                  <a:schemeClr val="tx1"/>
                </a:solidFill>
              </a:rPr>
              <a:t>(</a:t>
            </a:r>
            <a:r>
              <a:rPr lang="nl-NL" sz="2600" b="0" dirty="0">
                <a:solidFill>
                  <a:schemeClr val="tx1"/>
                </a:solidFill>
              </a:rPr>
              <a:t>não demasiado apertados!)</a:t>
            </a:r>
            <a:endParaRPr lang="pt-PT" sz="2600" b="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18804" y="2096069"/>
            <a:ext cx="951874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18804" y="6004148"/>
            <a:ext cx="913993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6" y="302102"/>
            <a:ext cx="10416417" cy="101432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Remoção manual de um cartucho preso:</a:t>
            </a:r>
            <a:r>
              <a:rPr sz="2800"/>
              <a:t/>
            </a:r>
            <a:br>
              <a:rPr sz="2800"/>
            </a:br>
            <a:r>
              <a:rPr lang="en-US" sz="2800" dirty="0"/>
              <a:t>4. Voltar a montar instrumento GeneXpert (continuação)</a:t>
            </a:r>
            <a:endParaRPr lang="pt-P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42630" y="4438274"/>
            <a:ext cx="5159952" cy="2640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itchFamily="34" charset="0"/>
              </a:rPr>
              <a:t>Após voltar a montar, se for difícil abrir ou fechar as portas isso significa que o pé dianteiro foi </a:t>
            </a:r>
            <a:r>
              <a:rPr lang="en-US" sz="2400" dirty="0" err="1">
                <a:latin typeface="Calibri" pitchFamily="34" charset="0"/>
              </a:rPr>
              <a:t>apertado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demais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>
              <a:buNone/>
            </a:pPr>
            <a:r>
              <a:rPr lang="en-US" sz="2400" dirty="0">
                <a:latin typeface="Calibri" pitchFamily="34" charset="0"/>
                <a:sym typeface="Wingdings" pitchFamily="2" charset="2"/>
              </a:rPr>
              <a:t> desaperte os parafusos do pé dianteiro até a porta abrir sem obstruções</a:t>
            </a:r>
            <a:endParaRPr lang="pt-PT" sz="24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879" y="1740771"/>
            <a:ext cx="3807828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4456" y="1740771"/>
            <a:ext cx="4810329" cy="842039"/>
          </a:xfrm>
          <a:prstGeom prst="rect">
            <a:avLst/>
          </a:prstGeom>
          <a:noFill/>
        </p:spPr>
        <p:txBody>
          <a:bodyPr wrap="square" lIns="104170" tIns="52085" rIns="104170" bIns="52085" rtlCol="0">
            <a:spAutoFit/>
          </a:bodyPr>
          <a:lstStyle>
            <a:defPPr>
              <a:defRPr lang="en-GB"/>
            </a:defPPr>
            <a:lvl1pPr defTabSz="1042988" eaLnBrk="0" hangingPunct="0">
              <a:spcBef>
                <a:spcPct val="80000"/>
              </a:spcBef>
              <a:buClr>
                <a:srgbClr val="1E7FB8"/>
              </a:buClr>
              <a:defRPr sz="2800">
                <a:solidFill>
                  <a:srgbClr val="00B0F0"/>
                </a:solidFill>
                <a:latin typeface="Calibri" pitchFamily="34" charset="0"/>
                <a:cs typeface="+mn-cs"/>
              </a:defRPr>
            </a:lvl1pPr>
          </a:lstStyle>
          <a:p>
            <a:r>
              <a:rPr lang="en-US" sz="2400" dirty="0"/>
              <a:t>4.3. </a:t>
            </a:r>
            <a:r>
              <a:rPr lang="en-US" sz="2400" dirty="0">
                <a:solidFill>
                  <a:srgbClr val="000066"/>
                </a:solidFill>
              </a:rPr>
              <a:t>Aparafusar os 3 parafusos de cada pé sob a máquina GeneXpert</a:t>
            </a:r>
            <a:r>
              <a:rPr dirty="0" smtClean="0"/>
              <a:t>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458" y="3593997"/>
            <a:ext cx="3904871" cy="273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959539" y="5133503"/>
            <a:ext cx="855616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1892" y="3060936"/>
            <a:ext cx="1783382" cy="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Conteúdo deste módulo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Problemas do instrumento GeneXpert</a:t>
            </a:r>
          </a:p>
          <a:p>
            <a:endParaRPr lang="pt-PT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Erro, inválido e sem resultado</a:t>
            </a:r>
          </a:p>
          <a:p>
            <a:endParaRPr lang="pt-PT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Outros problemas de teste</a:t>
            </a:r>
          </a:p>
          <a:p>
            <a:endParaRPr lang="pt-PT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Informações de contacto da Cepheid</a:t>
            </a:r>
          </a:p>
        </p:txBody>
      </p:sp>
    </p:spTree>
    <p:extLst>
      <p:ext uri="{BB962C8B-B14F-4D97-AF65-F5344CB8AC3E}">
        <p14:creationId xmlns:p14="http://schemas.microsoft.com/office/powerpoint/2010/main" val="11406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+mj-lt"/>
                <a:ea typeface="+mj-ea"/>
                <a:cs typeface="+mj-cs"/>
              </a:rPr>
              <a:t>Erro, inválido e sem resultado</a:t>
            </a: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517295" y="1668432"/>
            <a:ext cx="9692132" cy="3356629"/>
          </a:xfrm>
          <a:prstGeom prst="rect">
            <a:avLst/>
          </a:prstGeom>
        </p:spPr>
        <p:txBody>
          <a:bodyPr lIns="91321" tIns="45661" rIns="91321" bIns="45661"/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b="0" dirty="0" smtClean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313" y="1642118"/>
            <a:ext cx="10232365" cy="4434038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Compreensão dos códigos de erro</a:t>
            </a:r>
          </a:p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Códigos de erro comuns</a:t>
            </a:r>
          </a:p>
          <a:p>
            <a:pPr marL="687283" lvl="2" indent="0">
              <a:buNone/>
              <a:defRPr/>
            </a:pPr>
            <a:r>
              <a:rPr lang="en-US" b="1" dirty="0" smtClean="0">
                <a:latin typeface="Calibri" pitchFamily="34" charset="0"/>
              </a:rPr>
              <a:t>5006/5007/5008</a:t>
            </a:r>
          </a:p>
          <a:p>
            <a:pPr marL="687283" lvl="2" indent="0">
              <a:buNone/>
              <a:defRPr/>
            </a:pPr>
            <a:r>
              <a:rPr lang="en-US" b="1" dirty="0" smtClean="0">
                <a:latin typeface="Calibri" pitchFamily="34" charset="0"/>
              </a:rPr>
              <a:t>5011</a:t>
            </a:r>
            <a:endParaRPr lang="pt-PT" b="1" dirty="0">
              <a:latin typeface="Calibri" pitchFamily="34" charset="0"/>
            </a:endParaRP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2008</a:t>
            </a: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2127</a:t>
            </a: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2037</a:t>
            </a:r>
          </a:p>
          <a:p>
            <a:pPr marL="687283" lvl="2" indent="0">
              <a:buNone/>
              <a:defRPr/>
            </a:pPr>
            <a:r>
              <a:rPr lang="en-US" b="1" dirty="0">
                <a:latin typeface="Calibri" pitchFamily="34" charset="0"/>
              </a:rPr>
              <a:t>2014/3074/3075/1011 </a:t>
            </a:r>
          </a:p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Resultados inválidos</a:t>
            </a:r>
          </a:p>
          <a:p>
            <a:pPr>
              <a:defRPr/>
            </a:pPr>
            <a:r>
              <a:rPr lang="en-US" sz="2400" b="1" dirty="0">
                <a:latin typeface="Calibri" pitchFamily="34" charset="0"/>
              </a:rPr>
              <a:t>Sem resultado </a:t>
            </a:r>
          </a:p>
          <a:p>
            <a:pPr>
              <a:defRPr/>
            </a:pPr>
            <a:endParaRPr lang="pt-PT" sz="2400" b="1" dirty="0">
              <a:latin typeface="Calibri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154" r="38256" b="19169"/>
          <a:stretch/>
        </p:blipFill>
        <p:spPr bwMode="auto">
          <a:xfrm>
            <a:off x="632187" y="1703799"/>
            <a:ext cx="5679537" cy="345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>
                <a:latin typeface="+mj-lt"/>
                <a:ea typeface="+mj-ea"/>
                <a:cs typeface="+mj-cs"/>
              </a:rPr>
              <a:t>Compreensão dos códigos de erro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87328" y="1557322"/>
            <a:ext cx="3932218" cy="393701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Causa(s)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900" dirty="0">
                <a:latin typeface="Calibri" pitchFamily="34" charset="0"/>
              </a:rPr>
              <a:t>Diversas causas podem levar a um resultado de ERRO. Clique em "Erros" para saber mais sobre o problema.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pt-PT" sz="2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Origem(ns)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900" dirty="0">
                <a:latin typeface="Calibri" pitchFamily="34" charset="0"/>
              </a:rPr>
              <a:t>Os problemas mais frequentes estão detalhados nos diapositivos seguintes. Estas devem ser abordadas pelos operadores seguindo as sugestões contidas neste conjunto de </a:t>
            </a:r>
            <a:r>
              <a:rPr lang="en-US" sz="1900" dirty="0" err="1">
                <a:latin typeface="Calibri" pitchFamily="34" charset="0"/>
              </a:rPr>
              <a:t>diapositivos</a:t>
            </a:r>
            <a:r>
              <a:rPr lang="en-US" sz="1900" dirty="0" smtClean="0">
                <a:latin typeface="Calibri" pitchFamily="34" charset="0"/>
              </a:rPr>
              <a:t>.</a:t>
            </a:r>
            <a:endParaRPr lang="pt-PT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0423" y="5342975"/>
            <a:ext cx="9800129" cy="10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u="sng" dirty="0">
                <a:latin typeface="Calibri" pitchFamily="34" charset="0"/>
              </a:rPr>
              <a:t>Solução(ões)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1900" dirty="0">
                <a:latin typeface="Calibri" pitchFamily="34" charset="0"/>
              </a:rPr>
              <a:t>Para reduzir facilmente uma taxa de erros elevada inesperada é essencial que todos os operadores identifiquem </a:t>
            </a:r>
            <a:r>
              <a:rPr lang="en-US" sz="1900" dirty="0" err="1">
                <a:latin typeface="Calibri" pitchFamily="34" charset="0"/>
              </a:rPr>
              <a:t>os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erros</a:t>
            </a:r>
            <a:r>
              <a:rPr lang="en-US" sz="1900" dirty="0" smtClean="0">
                <a:latin typeface="Calibri" pitchFamily="34" charset="0"/>
              </a:rPr>
              <a:t> e </a:t>
            </a:r>
            <a:r>
              <a:rPr lang="en-US" sz="1900" dirty="0" err="1" smtClean="0">
                <a:latin typeface="Calibri" pitchFamily="34" charset="0"/>
              </a:rPr>
              <a:t>os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abordem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</a:rPr>
              <a:t>seguindo as sugestões presentes no diapositivos seguintes.</a:t>
            </a:r>
          </a:p>
          <a:p>
            <a:pPr eaLnBrk="1" hangingPunct="1">
              <a:defRPr/>
            </a:pPr>
            <a:endParaRPr lang="pt-PT" sz="24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>
                <a:latin typeface="+mj-lt"/>
                <a:ea typeface="+mj-ea"/>
                <a:cs typeface="+mj-cs"/>
              </a:rPr>
              <a:t>Código de erro:  5006/5007/5008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549364" y="1567402"/>
            <a:ext cx="5299011" cy="3212610"/>
            <a:chOff x="380831" y="1410944"/>
            <a:chExt cx="5773387" cy="35002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31" y="1410944"/>
              <a:ext cx="5773387" cy="350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 bwMode="auto">
            <a:xfrm>
              <a:off x="2559180" y="2356745"/>
              <a:ext cx="3518873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899703" y="2007034"/>
              <a:ext cx="391462" cy="319301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19498" y="4444034"/>
              <a:ext cx="817993" cy="15965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30138" y="1395636"/>
            <a:ext cx="4143404" cy="4675677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Causa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900" dirty="0">
                <a:latin typeface="Calibri" pitchFamily="34" charset="0"/>
              </a:rPr>
              <a:t>O controlo de verificação da sonda falhou e o teste foi interrompido antes </a:t>
            </a:r>
            <a:r>
              <a:rPr lang="en-US" sz="1900" dirty="0" smtClean="0">
                <a:latin typeface="Calibri" pitchFamily="34" charset="0"/>
              </a:rPr>
              <a:t>da </a:t>
            </a:r>
            <a:r>
              <a:rPr lang="en-US" sz="1900" dirty="0">
                <a:latin typeface="Calibri" pitchFamily="34" charset="0"/>
              </a:rPr>
              <a:t>amplificação.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pt-PT" sz="10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Origem(ns)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900" dirty="0">
                <a:latin typeface="Calibri" pitchFamily="34" charset="0"/>
              </a:rPr>
              <a:t>Amostra demasiado viscosa e/ou volume de amostra errado adicionados ao cartucho; tubo de reacção do cartucho preenchido de forma </a:t>
            </a:r>
            <a:r>
              <a:rPr lang="en-US" sz="1900" dirty="0" err="1" smtClean="0">
                <a:latin typeface="Calibri" pitchFamily="34" charset="0"/>
              </a:rPr>
              <a:t>inadequada</a:t>
            </a:r>
            <a:r>
              <a:rPr lang="en-US" sz="1900" dirty="0" smtClean="0">
                <a:latin typeface="Calibri" pitchFamily="34" charset="0"/>
              </a:rPr>
              <a:t>, </a:t>
            </a:r>
            <a:r>
              <a:rPr lang="en-US" sz="1900" dirty="0" err="1" smtClean="0">
                <a:latin typeface="Calibri" pitchFamily="34" charset="0"/>
              </a:rPr>
              <a:t>contém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bolhas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>
                <a:latin typeface="Calibri" pitchFamily="34" charset="0"/>
              </a:rPr>
              <a:t>ou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detectado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problemas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>
                <a:latin typeface="Calibri" pitchFamily="34" charset="0"/>
              </a:rPr>
              <a:t>com a integridade da </a:t>
            </a:r>
            <a:r>
              <a:rPr lang="en-US" sz="1900" dirty="0" err="1" smtClean="0">
                <a:latin typeface="Calibri" pitchFamily="34" charset="0"/>
              </a:rPr>
              <a:t>sonda</a:t>
            </a:r>
            <a:r>
              <a:rPr lang="en-US" sz="1900" dirty="0" smtClean="0">
                <a:latin typeface="Calibri" pitchFamily="34" charset="0"/>
              </a:rPr>
              <a:t>. </a:t>
            </a:r>
            <a:endParaRPr lang="pt-PT" sz="19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pt-PT" sz="17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pt-PT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75767" y="5068044"/>
            <a:ext cx="9795535" cy="10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400" u="sng" dirty="0" err="1">
                <a:latin typeface="Calibri" pitchFamily="34" charset="0"/>
              </a:rPr>
              <a:t>Solução</a:t>
            </a:r>
            <a:r>
              <a:rPr lang="en-US" sz="2400" u="sng" dirty="0">
                <a:latin typeface="Calibri" pitchFamily="34" charset="0"/>
              </a:rPr>
              <a:t>(</a:t>
            </a:r>
            <a:r>
              <a:rPr lang="en-US" sz="2400" u="sng" dirty="0" err="1">
                <a:latin typeface="Calibri" pitchFamily="34" charset="0"/>
              </a:rPr>
              <a:t>ões</a:t>
            </a:r>
            <a:r>
              <a:rPr lang="en-US" sz="2400" u="sng" dirty="0" smtClean="0">
                <a:latin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permanecer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demasiado</a:t>
            </a: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u="sng" dirty="0" smtClean="0">
              <a:latin typeface="Calibri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1900" dirty="0" err="1" smtClean="0">
                <a:latin typeface="Calibri" pitchFamily="34" charset="0"/>
              </a:rPr>
              <a:t>Após</a:t>
            </a:r>
            <a:r>
              <a:rPr lang="en-US" sz="1900" dirty="0" smtClean="0">
                <a:latin typeface="Calibri" pitchFamily="34" charset="0"/>
              </a:rPr>
              <a:t> 15 (10 + 5) </a:t>
            </a:r>
            <a:r>
              <a:rPr lang="en-US" sz="1900" dirty="0" err="1" smtClean="0">
                <a:latin typeface="Calibri" pitchFamily="34" charset="0"/>
              </a:rPr>
              <a:t>minutos</a:t>
            </a:r>
            <a:r>
              <a:rPr lang="en-US" sz="1900" dirty="0" smtClean="0">
                <a:latin typeface="Calibri" pitchFamily="34" charset="0"/>
              </a:rPr>
              <a:t> de </a:t>
            </a:r>
            <a:r>
              <a:rPr lang="en-US" sz="1900" dirty="0" err="1" smtClean="0">
                <a:latin typeface="Calibri" pitchFamily="34" charset="0"/>
              </a:rPr>
              <a:t>descontaminação</a:t>
            </a:r>
            <a:r>
              <a:rPr lang="en-US" sz="1900" dirty="0" smtClean="0">
                <a:latin typeface="Calibri" pitchFamily="34" charset="0"/>
              </a:rPr>
              <a:t>, se a </a:t>
            </a:r>
            <a:r>
              <a:rPr lang="en-US" sz="1900" dirty="0" err="1" smtClean="0">
                <a:latin typeface="Calibri" pitchFamily="34" charset="0"/>
              </a:rPr>
              <a:t>amostra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ainda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viscosa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não</a:t>
            </a:r>
            <a:r>
              <a:rPr lang="en-US" sz="1900" dirty="0" smtClean="0">
                <a:latin typeface="Calibri" pitchFamily="34" charset="0"/>
              </a:rPr>
              <a:t> a </a:t>
            </a:r>
            <a:r>
              <a:rPr lang="en-US" sz="1900" dirty="0" err="1" smtClean="0">
                <a:latin typeface="Calibri" pitchFamily="34" charset="0"/>
              </a:rPr>
              <a:t>coloque</a:t>
            </a:r>
            <a:r>
              <a:rPr lang="en-US" sz="1900" dirty="0" smtClean="0">
                <a:latin typeface="Calibri" pitchFamily="34" charset="0"/>
              </a:rPr>
              <a:t> no </a:t>
            </a:r>
            <a:r>
              <a:rPr lang="en-US" sz="1900" dirty="0" err="1" smtClean="0">
                <a:latin typeface="Calibri" pitchFamily="34" charset="0"/>
              </a:rPr>
              <a:t>cartucho</a:t>
            </a:r>
            <a:r>
              <a:rPr lang="en-US" sz="1900" dirty="0" smtClean="0">
                <a:latin typeface="Calibri" pitchFamily="34" charset="0"/>
              </a:rPr>
              <a:t>. </a:t>
            </a:r>
            <a:r>
              <a:rPr lang="en-US" sz="1900" dirty="0" err="1" smtClean="0">
                <a:latin typeface="Calibri" pitchFamily="34" charset="0"/>
              </a:rPr>
              <a:t>Aguarde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até</a:t>
            </a:r>
            <a:r>
              <a:rPr lang="en-US" sz="1900" dirty="0" smtClean="0">
                <a:latin typeface="Calibri" pitchFamily="34" charset="0"/>
              </a:rPr>
              <a:t> 10 </a:t>
            </a:r>
            <a:r>
              <a:rPr lang="en-US" sz="1900" dirty="0" err="1" smtClean="0">
                <a:latin typeface="Calibri" pitchFamily="34" charset="0"/>
              </a:rPr>
              <a:t>minutos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adicionais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até</a:t>
            </a:r>
            <a:r>
              <a:rPr lang="en-US" sz="1900" dirty="0" smtClean="0">
                <a:latin typeface="Calibri" pitchFamily="34" charset="0"/>
              </a:rPr>
              <a:t> a </a:t>
            </a:r>
            <a:r>
              <a:rPr lang="en-US" sz="1900" dirty="0" err="1" smtClean="0">
                <a:latin typeface="Calibri" pitchFamily="34" charset="0"/>
              </a:rPr>
              <a:t>amostra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ficar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completamente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liquefeita</a:t>
            </a:r>
            <a:r>
              <a:rPr lang="en-US" sz="1900" dirty="0" smtClean="0">
                <a:latin typeface="Calibri" pitchFamily="34" charset="0"/>
              </a:rPr>
              <a:t> e, </a:t>
            </a:r>
            <a:r>
              <a:rPr lang="en-US" sz="1900" dirty="0" err="1" smtClean="0">
                <a:latin typeface="Calibri" pitchFamily="34" charset="0"/>
              </a:rPr>
              <a:t>em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seguida</a:t>
            </a:r>
            <a:r>
              <a:rPr lang="en-US" sz="1900" dirty="0" smtClean="0">
                <a:latin typeface="Calibri" pitchFamily="34" charset="0"/>
              </a:rPr>
              <a:t>, </a:t>
            </a:r>
            <a:r>
              <a:rPr lang="en-US" sz="1900" dirty="0" err="1" smtClean="0">
                <a:latin typeface="Calibri" pitchFamily="34" charset="0"/>
              </a:rPr>
              <a:t>transfira</a:t>
            </a:r>
            <a:r>
              <a:rPr lang="en-US" sz="1900" dirty="0" smtClean="0">
                <a:latin typeface="Calibri" pitchFamily="34" charset="0"/>
              </a:rPr>
              <a:t>-a </a:t>
            </a:r>
            <a:r>
              <a:rPr lang="en-US" sz="1900" dirty="0" err="1" smtClean="0">
                <a:latin typeface="Calibri" pitchFamily="34" charset="0"/>
              </a:rPr>
              <a:t>para</a:t>
            </a:r>
            <a:r>
              <a:rPr lang="en-US" sz="1900" dirty="0" smtClean="0">
                <a:latin typeface="Calibri" pitchFamily="34" charset="0"/>
              </a:rPr>
              <a:t> o </a:t>
            </a:r>
            <a:r>
              <a:rPr lang="en-US" sz="1900" dirty="0" err="1" smtClean="0">
                <a:latin typeface="Calibri" pitchFamily="34" charset="0"/>
              </a:rPr>
              <a:t>cartucho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utilizando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uma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pipeta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descartável</a:t>
            </a:r>
            <a:r>
              <a:rPr lang="en-US" sz="1900" dirty="0" smtClean="0">
                <a:latin typeface="Calibri" pitchFamily="34" charset="0"/>
              </a:rPr>
              <a:t> nova. O volume </a:t>
            </a:r>
            <a:r>
              <a:rPr lang="en-US" sz="1900" dirty="0" err="1" smtClean="0">
                <a:latin typeface="Calibri" pitchFamily="34" charset="0"/>
              </a:rPr>
              <a:t>transferido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para</a:t>
            </a:r>
            <a:r>
              <a:rPr lang="en-US" sz="1900" dirty="0" smtClean="0">
                <a:latin typeface="Calibri" pitchFamily="34" charset="0"/>
              </a:rPr>
              <a:t> o </a:t>
            </a:r>
            <a:r>
              <a:rPr lang="en-US" sz="1900" dirty="0" err="1" smtClean="0">
                <a:latin typeface="Calibri" pitchFamily="34" charset="0"/>
              </a:rPr>
              <a:t>cartucho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deve</a:t>
            </a:r>
            <a:r>
              <a:rPr lang="en-US" sz="1900" dirty="0" smtClean="0">
                <a:latin typeface="Calibri" pitchFamily="34" charset="0"/>
              </a:rPr>
              <a:t> </a:t>
            </a:r>
            <a:r>
              <a:rPr lang="en-US" sz="1900" dirty="0" err="1" smtClean="0">
                <a:latin typeface="Calibri" pitchFamily="34" charset="0"/>
              </a:rPr>
              <a:t>estar</a:t>
            </a:r>
            <a:r>
              <a:rPr lang="en-US" sz="1900" dirty="0" smtClean="0">
                <a:latin typeface="Calibri" pitchFamily="34" charset="0"/>
              </a:rPr>
              <a:t> entre </a:t>
            </a:r>
            <a:r>
              <a:rPr lang="en-US" sz="1900" dirty="0" err="1" smtClean="0">
                <a:latin typeface="Calibri" pitchFamily="34" charset="0"/>
              </a:rPr>
              <a:t>os</a:t>
            </a:r>
            <a:r>
              <a:rPr lang="en-US" sz="1900" dirty="0" smtClean="0">
                <a:latin typeface="Calibri" pitchFamily="34" charset="0"/>
              </a:rPr>
              <a:t> 2 e 4 ml no </a:t>
            </a:r>
            <a:r>
              <a:rPr lang="en-US" sz="1900" dirty="0" err="1" smtClean="0">
                <a:latin typeface="Calibri" pitchFamily="34" charset="0"/>
              </a:rPr>
              <a:t>máximo</a:t>
            </a:r>
            <a:r>
              <a:rPr lang="en-US" sz="1900" dirty="0" smtClean="0"/>
              <a:t>. </a:t>
            </a:r>
            <a:endParaRPr lang="pt-PT" sz="1900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>
                <a:latin typeface="+mj-lt"/>
                <a:ea typeface="+mj-ea"/>
                <a:cs typeface="+mj-cs"/>
              </a:rPr>
              <a:t>Código de erro:  5011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511652" y="5975487"/>
            <a:ext cx="831700" cy="38808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19783" y="1501259"/>
            <a:ext cx="5343031" cy="3422769"/>
            <a:chOff x="380831" y="1429251"/>
            <a:chExt cx="5741197" cy="36778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45"/>
            <a:stretch/>
          </p:blipFill>
          <p:spPr bwMode="auto">
            <a:xfrm>
              <a:off x="380831" y="1429251"/>
              <a:ext cx="5741197" cy="3677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66057" y="2371949"/>
              <a:ext cx="3621481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6365" y="4986346"/>
            <a:ext cx="9982928" cy="10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400" u="sng" dirty="0">
                <a:latin typeface="Calibri" pitchFamily="34" charset="0"/>
              </a:rPr>
              <a:t>Solução(ões)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400" dirty="0">
                <a:latin typeface="Calibri" pitchFamily="34" charset="0"/>
              </a:rPr>
              <a:t>Repita o teste utilizando um novo cartucho. Se o erro persistir, pode estar relacionado com o módulo, isto é, a fluídica do módulo pode não estar a funcionar. Contacte o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suporte técnico da Cepheid.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lvl="1" eaLnBrk="1" hangingPunct="1">
              <a:defRPr/>
            </a:pPr>
            <a:endParaRPr lang="pt-PT" b="1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30137" y="1523240"/>
            <a:ext cx="4214841" cy="4646291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Causa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dirty="0" err="1" smtClean="0">
                <a:latin typeface="Calibri" pitchFamily="34" charset="0"/>
              </a:rPr>
              <a:t>Detectado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perda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 </a:t>
            </a:r>
            <a:r>
              <a:rPr lang="en-US" sz="2400" dirty="0" err="1">
                <a:latin typeface="Calibri" pitchFamily="34" charset="0"/>
              </a:rPr>
              <a:t>sinal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curva de amplificação. 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pt-PT" sz="16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Origem(ns)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dirty="0">
                <a:latin typeface="Calibri" pitchFamily="34" charset="0"/>
              </a:rPr>
              <a:t>Perda da pressão do tubo devido ao tubo do cartucho não estar vedado correctamente ou devido ao funcionamento incorrecto da válvula. </a:t>
            </a:r>
          </a:p>
          <a:p>
            <a:pPr lvl="1">
              <a:spcBef>
                <a:spcPts val="300"/>
              </a:spcBef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>
                <a:latin typeface="+mj-lt"/>
                <a:ea typeface="+mj-ea"/>
                <a:cs typeface="+mj-cs"/>
              </a:rPr>
              <a:t>Código de erro:  2008</a:t>
            </a:r>
            <a:endParaRPr lang="pt-PT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4927" y="4914908"/>
            <a:ext cx="9482862" cy="10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u="sng" dirty="0">
                <a:latin typeface="Calibri" pitchFamily="34" charset="0"/>
              </a:rPr>
              <a:t>Solução(ões)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Após 15 (10 + 5) minutos de descontaminação, se a amostra ainda permanecer demasiado viscosa não a coloque no cartucho. Aguarde até mais 10 minutos até a amostra ficar completamente liquefeita e, em seguida, transfira-a para o cartucho utilizando um pipeta descartável nova. </a:t>
            </a:r>
          </a:p>
          <a:p>
            <a:pPr lvl="1" eaLnBrk="1" hangingPunct="1"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24480" y="1724521"/>
            <a:ext cx="3806276" cy="102121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Causa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A pressão excede a pressão máxima permitida</a:t>
            </a:r>
            <a:r>
              <a:rPr lang="en-US" sz="2000" dirty="0"/>
              <a:t>.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dirty="0" smtClean="0"/>
              <a:t> </a:t>
            </a:r>
            <a:endParaRPr lang="pt-PT" sz="20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Origem(ns)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A amostra é demasiado viscosa.</a:t>
            </a:r>
            <a:endParaRPr lang="pt-PT" sz="2000" b="1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>
              <a:spcBef>
                <a:spcPts val="300"/>
              </a:spcBef>
              <a:defRPr/>
            </a:pPr>
            <a:endParaRPr lang="pt-PT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09288" y="1519514"/>
            <a:ext cx="5267079" cy="3260498"/>
            <a:chOff x="398286" y="1444456"/>
            <a:chExt cx="5649299" cy="34971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4"/>
            <a:stretch/>
          </p:blipFill>
          <p:spPr bwMode="auto">
            <a:xfrm>
              <a:off x="398286" y="1444456"/>
              <a:ext cx="5649299" cy="3497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52548" y="2523997"/>
              <a:ext cx="3518873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6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>
                <a:latin typeface="+mj-lt"/>
                <a:ea typeface="+mj-ea"/>
                <a:cs typeface="+mj-cs"/>
              </a:rPr>
              <a:t>Código de erro:  2127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5967" y="4797844"/>
            <a:ext cx="9982928" cy="17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u="sng" dirty="0">
                <a:latin typeface="Calibri" pitchFamily="34" charset="0"/>
              </a:rPr>
              <a:t>Solução(ões):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Desligue e volte a ligar o cabo de Ethernet entre o computador e o instrumento.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Desligue e volte a ligar o cabo de comunicação entre </a:t>
            </a:r>
            <a:r>
              <a:rPr lang="en-US" sz="2000" dirty="0" smtClean="0">
                <a:latin typeface="Calibri" pitchFamily="34" charset="0"/>
              </a:rPr>
              <a:t>a </a:t>
            </a:r>
            <a:r>
              <a:rPr lang="en-US" sz="2000" dirty="0" err="1" smtClean="0">
                <a:latin typeface="Calibri" pitchFamily="34" charset="0"/>
              </a:rPr>
              <a:t>placa</a:t>
            </a:r>
            <a:r>
              <a:rPr lang="en-US" sz="2000" dirty="0" smtClean="0">
                <a:latin typeface="Calibri" pitchFamily="34" charset="0"/>
              </a:rPr>
              <a:t> de </a:t>
            </a:r>
            <a:r>
              <a:rPr lang="en-US" sz="2000" dirty="0">
                <a:latin typeface="Calibri" pitchFamily="34" charset="0"/>
              </a:rPr>
              <a:t>gateway e o GeneXpert. Reinicie o sistema e verifique a temperatura (deve estar abaixo dos 30 </a:t>
            </a:r>
            <a:r>
              <a:rPr lang="en-US" sz="2000" dirty="0" smtClean="0">
                <a:latin typeface="Calibri" pitchFamily="34" charset="0"/>
              </a:rPr>
              <a:t>°C</a:t>
            </a:r>
            <a:r>
              <a:rPr lang="en-US" sz="2000" dirty="0">
                <a:latin typeface="Calibri" pitchFamily="34" charset="0"/>
              </a:rPr>
              <a:t>).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Verifique o funcionamento da UPS e instale uma protecção contra sobretensão.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91731" y="1730857"/>
            <a:ext cx="4497425" cy="1021213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Causa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 err="1" smtClean="0">
                <a:latin typeface="Calibri" pitchFamily="34" charset="0"/>
              </a:rPr>
              <a:t>Foi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detectada</a:t>
            </a:r>
            <a:r>
              <a:rPr lang="en-US" sz="2000" dirty="0" smtClean="0">
                <a:latin typeface="Calibri" pitchFamily="34" charset="0"/>
              </a:rPr>
              <a:t> a </a:t>
            </a:r>
            <a:r>
              <a:rPr lang="en-US" sz="2000" dirty="0">
                <a:latin typeface="Calibri" pitchFamily="34" charset="0"/>
              </a:rPr>
              <a:t>perda de comunicação do </a:t>
            </a:r>
            <a:r>
              <a:rPr lang="en-US" sz="2000" dirty="0" err="1" smtClean="0">
                <a:latin typeface="Calibri" pitchFamily="34" charset="0"/>
              </a:rPr>
              <a:t>módulo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pt-PT" sz="2000" b="1" u="sng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  <a:ea typeface="ＭＳ Ｐゴシック" charset="-128"/>
                <a:cs typeface="Calibri" pitchFamily="34" charset="0"/>
              </a:rPr>
              <a:t>Origem(ns)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Problema com a fonte de alimentação (</a:t>
            </a:r>
            <a:r>
              <a:rPr lang="en-US" sz="2000" dirty="0" err="1" smtClean="0">
                <a:latin typeface="Calibri" pitchFamily="34" charset="0"/>
              </a:rPr>
              <a:t>flutuação</a:t>
            </a:r>
            <a:r>
              <a:rPr lang="en-US" sz="2000" dirty="0" smtClean="0">
                <a:latin typeface="Calibri" pitchFamily="34" charset="0"/>
              </a:rPr>
              <a:t>/</a:t>
            </a:r>
            <a:r>
              <a:rPr lang="en-US" sz="2000" dirty="0" err="1" smtClean="0">
                <a:latin typeface="Calibri" pitchFamily="34" charset="0"/>
              </a:rPr>
              <a:t>falha</a:t>
            </a:r>
            <a:r>
              <a:rPr lang="en-US" sz="2000" dirty="0" smtClean="0">
                <a:latin typeface="Calibri" pitchFamily="34" charset="0"/>
              </a:rPr>
              <a:t> no </a:t>
            </a:r>
            <a:r>
              <a:rPr lang="en-US" sz="2000" dirty="0">
                <a:latin typeface="Calibri" pitchFamily="34" charset="0"/>
              </a:rPr>
              <a:t>fornecimento de energia principal ou na UPS). </a:t>
            </a:r>
            <a:endParaRPr lang="pt-PT" sz="17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19783" y="1466843"/>
            <a:ext cx="4990203" cy="3169153"/>
            <a:chOff x="250211" y="1438121"/>
            <a:chExt cx="5290278" cy="33597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4"/>
            <a:stretch/>
          </p:blipFill>
          <p:spPr bwMode="auto">
            <a:xfrm>
              <a:off x="250211" y="1438121"/>
              <a:ext cx="5290278" cy="3359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291462" y="2296650"/>
              <a:ext cx="3249026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5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 err="1" smtClean="0">
                <a:latin typeface="+mj-lt"/>
              </a:rPr>
              <a:t>Outros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códigos</a:t>
            </a:r>
            <a:r>
              <a:rPr lang="en-US" sz="4000" dirty="0" smtClean="0">
                <a:latin typeface="+mj-lt"/>
              </a:rPr>
              <a:t> de </a:t>
            </a:r>
            <a:r>
              <a:rPr lang="en-US" sz="4000" dirty="0" err="1" smtClean="0">
                <a:latin typeface="+mj-lt"/>
              </a:rPr>
              <a:t>erro</a:t>
            </a:r>
            <a:endParaRPr lang="en-US" sz="4000" dirty="0" smtClean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511652" y="5975487"/>
            <a:ext cx="831700" cy="388086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751" y="1557322"/>
            <a:ext cx="9922455" cy="4439703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</a:rPr>
              <a:t>Erro 2037</a:t>
            </a:r>
            <a:r>
              <a:rPr lang="en-US" sz="2400" dirty="0">
                <a:latin typeface="Calibri" pitchFamily="34" charset="0"/>
              </a:rPr>
              <a:t>: Teste da integridade do </a:t>
            </a:r>
            <a:r>
              <a:rPr lang="en-US" sz="2400" dirty="0" err="1" smtClean="0">
                <a:latin typeface="Calibri" pitchFamily="34" charset="0"/>
              </a:rPr>
              <a:t>cartucho</a:t>
            </a:r>
            <a:r>
              <a:rPr lang="en-US" sz="2400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</a:rPr>
              <a:t>Na parte inicial de um teste, o GeneXpert verifica a pressão no interior do tubo. Se a pressão não estiver correcta, o software irá parar o teste devido ao cartucho não estar vedado correctamente (questão de qualidade). </a:t>
            </a:r>
            <a:r>
              <a:rPr lang="en-US" sz="2000" dirty="0" err="1" smtClean="0">
                <a:latin typeface="Calibri" pitchFamily="34" charset="0"/>
              </a:rPr>
              <a:t>Descarte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esse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cartucho. </a:t>
            </a:r>
          </a:p>
          <a:p>
            <a:r>
              <a:rPr lang="en-US" sz="2400" b="1" dirty="0">
                <a:latin typeface="Calibri" pitchFamily="34" charset="0"/>
              </a:rPr>
              <a:t>Erro 2014/ 3074/ 3075/ </a:t>
            </a:r>
            <a:r>
              <a:rPr lang="en-US" sz="2400" b="1" dirty="0" smtClean="0">
                <a:latin typeface="Calibri" pitchFamily="34" charset="0"/>
              </a:rPr>
              <a:t>1011</a:t>
            </a:r>
            <a:r>
              <a:rPr lang="en-US" sz="2400" dirty="0">
                <a:latin typeface="Calibri" pitchFamily="34" charset="0"/>
              </a:rPr>
              <a:t>: avaria no aquecedor/temperatura</a:t>
            </a:r>
          </a:p>
          <a:p>
            <a:pPr lvl="1"/>
            <a:r>
              <a:rPr lang="en-US" sz="2000" dirty="0">
                <a:latin typeface="Calibri" pitchFamily="34" charset="0"/>
              </a:rPr>
              <a:t>Causas: temperatura elevada no módulo; avaria do componente do aquecedor, ventoinha partida; pó no filtro junto à ventoinha</a:t>
            </a:r>
          </a:p>
          <a:p>
            <a:pPr lvl="1"/>
            <a:r>
              <a:rPr lang="en-US" sz="2000" dirty="0">
                <a:latin typeface="Calibri" pitchFamily="34" charset="0"/>
              </a:rPr>
              <a:t>Este erro afectou algum módulo? É sempre o mesmo? </a:t>
            </a:r>
          </a:p>
          <a:p>
            <a:pPr lvl="2"/>
            <a:r>
              <a:rPr lang="en-US" sz="2000" dirty="0">
                <a:latin typeface="Calibri" pitchFamily="34" charset="0"/>
              </a:rPr>
              <a:t>Na janela do sistema GeneXpert</a:t>
            </a:r>
            <a:r>
              <a:rPr dirty="0" smtClean="0"/>
              <a:t> </a:t>
            </a:r>
            <a:r>
              <a:rPr lang="en-US" sz="2000" dirty="0">
                <a:latin typeface="Calibri" pitchFamily="34" charset="0"/>
              </a:rPr>
              <a:t>Dx, clique em "Manutenção" na barra de menus e </a:t>
            </a:r>
            <a:r>
              <a:rPr lang="en-US" sz="2000" dirty="0" err="1">
                <a:latin typeface="Calibri" pitchFamily="34" charset="0"/>
              </a:rPr>
              <a:t>seleccione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“</a:t>
            </a:r>
            <a:r>
              <a:rPr lang="en-US" sz="2000" dirty="0" err="1" smtClean="0">
                <a:latin typeface="Calibri" pitchFamily="34" charset="0"/>
              </a:rPr>
              <a:t>Relatórios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de módulo" para verificar as temperaturas do módulo</a:t>
            </a:r>
            <a:endParaRPr lang="pt-PT" sz="20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t="1" b="28562"/>
          <a:stretch/>
        </p:blipFill>
        <p:spPr>
          <a:xfrm>
            <a:off x="1008143" y="5209672"/>
            <a:ext cx="8029421" cy="13435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24635" y="5229656"/>
            <a:ext cx="3053202" cy="51776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 bwMode="auto">
          <a:xfrm>
            <a:off x="3777837" y="5508191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 err="1" smtClean="0">
                <a:latin typeface="+mj-lt"/>
                <a:ea typeface="+mj-ea"/>
                <a:cs typeface="+mj-cs"/>
              </a:rPr>
              <a:t>Resultado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inválido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8151" y="5533009"/>
            <a:ext cx="9982928" cy="8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400" u="sng" dirty="0">
                <a:latin typeface="Calibri" pitchFamily="34" charset="0"/>
              </a:rPr>
              <a:t>Solução(ões)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US" sz="2200" dirty="0">
                <a:latin typeface="Calibri" pitchFamily="34" charset="0"/>
              </a:rPr>
              <a:t>Se necessário, </a:t>
            </a:r>
            <a:r>
              <a:rPr lang="en-US" sz="2200" dirty="0" err="1">
                <a:latin typeface="Calibri" pitchFamily="34" charset="0"/>
              </a:rPr>
              <a:t>recolha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outra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amostra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136407" y="1414446"/>
            <a:ext cx="4104456" cy="1227788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pt-BR" sz="2400" b="1" u="sng" dirty="0" smtClean="0">
                <a:latin typeface="Calibri" pitchFamily="34" charset="0"/>
              </a:rPr>
              <a:t>Causa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pt-BR" sz="2200" dirty="0" smtClean="0">
                <a:latin typeface="Calibri" pitchFamily="34" charset="0"/>
                <a:cs typeface="Calibri" pitchFamily="34" charset="0"/>
              </a:rPr>
              <a:t>Falha no Controlo de processamento da amostra (SPC).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pt-BR" sz="2200" b="1" u="sng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endParaRPr lang="pt-PT" sz="2000" b="1" u="sng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60343" y="3627884"/>
            <a:ext cx="4962326" cy="285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spcBef>
                <a:spcPts val="300"/>
              </a:spcBef>
              <a:buNone/>
              <a:defRPr/>
            </a:pPr>
            <a:r>
              <a:rPr lang="en-US" sz="2400" u="sng" dirty="0">
                <a:latin typeface="Calibri" pitchFamily="34" charset="0"/>
              </a:rPr>
              <a:t>Prevenção</a:t>
            </a:r>
          </a:p>
          <a:p>
            <a:pPr marL="0" lvl="1" indent="0" algn="just" eaLnBrk="1" hangingPunct="1">
              <a:spcBef>
                <a:spcPts val="300"/>
              </a:spcBef>
              <a:buNone/>
              <a:defRPr/>
            </a:pPr>
            <a:r>
              <a:rPr lang="en-US" sz="2200" dirty="0">
                <a:latin typeface="Calibri" pitchFamily="34" charset="0"/>
              </a:rPr>
              <a:t>Antes de misturar com o reagente da amostra (SR) para descontaminação, verifique se a amostra contém partículas alimentares ou sangue. </a:t>
            </a:r>
            <a:r>
              <a:rPr lang="en-US" sz="2200" dirty="0" err="1" smtClean="0">
                <a:latin typeface="Calibri" pitchFamily="34" charset="0"/>
              </a:rPr>
              <a:t>Após</a:t>
            </a:r>
            <a:r>
              <a:rPr lang="en-US" sz="2200" dirty="0" smtClean="0">
                <a:latin typeface="Calibri" pitchFamily="34" charset="0"/>
              </a:rPr>
              <a:t> a </a:t>
            </a:r>
            <a:r>
              <a:rPr lang="en-US" sz="2200" dirty="0" err="1" smtClean="0">
                <a:latin typeface="Calibri" pitchFamily="34" charset="0"/>
              </a:rPr>
              <a:t>descontaminação</a:t>
            </a:r>
            <a:r>
              <a:rPr lang="en-US" sz="2200" dirty="0" smtClean="0">
                <a:latin typeface="Calibri" pitchFamily="34" charset="0"/>
              </a:rPr>
              <a:t>, </a:t>
            </a:r>
            <a:r>
              <a:rPr lang="en-US" sz="2200" dirty="0" err="1" smtClean="0">
                <a:latin typeface="Calibri" pitchFamily="34" charset="0"/>
              </a:rPr>
              <a:t>deixe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que as partículas alimentares assentem na parte inferior </a:t>
            </a:r>
            <a:r>
              <a:rPr lang="en-US" sz="2200" dirty="0" smtClean="0">
                <a:latin typeface="Calibri" pitchFamily="34" charset="0"/>
              </a:rPr>
              <a:t>da </a:t>
            </a:r>
            <a:r>
              <a:rPr lang="en-US" sz="2200" dirty="0" err="1" smtClean="0">
                <a:latin typeface="Calibri" pitchFamily="34" charset="0"/>
              </a:rPr>
              <a:t>amostra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antes de </a:t>
            </a:r>
            <a:r>
              <a:rPr lang="en-US" sz="2200" dirty="0" err="1" smtClean="0">
                <a:latin typeface="Calibri" pitchFamily="34" charset="0"/>
              </a:rPr>
              <a:t>adiciona</a:t>
            </a:r>
            <a:r>
              <a:rPr lang="en-US" sz="2200" dirty="0" smtClean="0">
                <a:latin typeface="Calibri" pitchFamily="34" charset="0"/>
              </a:rPr>
              <a:t>-la  ao </a:t>
            </a:r>
            <a:r>
              <a:rPr lang="en-US" sz="2200" dirty="0">
                <a:latin typeface="Calibri" pitchFamily="34" charset="0"/>
              </a:rPr>
              <a:t>cartucho.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1100" y="2525366"/>
            <a:ext cx="4481731" cy="1174526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 defTabSz="1041632">
              <a:spcBef>
                <a:spcPts val="300"/>
              </a:spcBef>
              <a:buClr>
                <a:srgbClr val="1E7FB8"/>
              </a:buClr>
              <a:defRPr/>
            </a:pPr>
            <a:r>
              <a:rPr lang="en-US" sz="2400" u="sng" dirty="0">
                <a:latin typeface="Calibri" pitchFamily="34" charset="0"/>
                <a:cs typeface="+mn-cs"/>
              </a:rPr>
              <a:t>Origem(ns)</a:t>
            </a:r>
          </a:p>
          <a:p>
            <a:pPr defTabSz="1041632">
              <a:spcBef>
                <a:spcPts val="300"/>
              </a:spcBef>
              <a:buClr>
                <a:srgbClr val="1E7FB8"/>
              </a:buClr>
              <a:defRPr/>
            </a:pPr>
            <a:r>
              <a:rPr lang="en-US" sz="2200" dirty="0">
                <a:latin typeface="Calibri" pitchFamily="34" charset="0"/>
                <a:cs typeface="+mn-cs"/>
              </a:rPr>
              <a:t>PCR foi inibido devido às partículas alimentares ou sangue na amostra.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308152" y="1466992"/>
            <a:ext cx="5732434" cy="3368203"/>
            <a:chOff x="308151" y="1466992"/>
            <a:chExt cx="6132959" cy="36035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51" y="1466992"/>
              <a:ext cx="5297672" cy="3603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462093" y="2133195"/>
              <a:ext cx="2803139" cy="299926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H="1">
              <a:off x="4434054" y="1797017"/>
              <a:ext cx="2007056" cy="12722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ounded Rectangle 14"/>
            <p:cNvSpPr/>
            <p:nvPr/>
          </p:nvSpPr>
          <p:spPr bwMode="auto">
            <a:xfrm>
              <a:off x="4036013" y="3047679"/>
              <a:ext cx="398042" cy="149963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0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4000" dirty="0" err="1" smtClean="0">
                <a:latin typeface="+mj-lt"/>
                <a:ea typeface="+mj-ea"/>
                <a:cs typeface="+mj-cs"/>
              </a:rPr>
              <a:t>Sem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resultado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0424" y="5414974"/>
            <a:ext cx="9982928" cy="81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400" u="sng" dirty="0">
                <a:latin typeface="Calibri" pitchFamily="34" charset="0"/>
              </a:rPr>
              <a:t>Solução(ões)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Ligue a fonte de alimentação, reinicie a máquina e </a:t>
            </a:r>
            <a:r>
              <a:rPr lang="en-US" sz="2000" dirty="0" err="1">
                <a:latin typeface="Calibri" pitchFamily="34" charset="0"/>
              </a:rPr>
              <a:t>repita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o </a:t>
            </a:r>
            <a:r>
              <a:rPr lang="en-US" sz="2000" dirty="0">
                <a:latin typeface="Calibri" pitchFamily="34" charset="0"/>
              </a:rPr>
              <a:t>teste com </a:t>
            </a:r>
            <a:r>
              <a:rPr lang="en-US" sz="2000" dirty="0" smtClean="0">
                <a:latin typeface="Calibri" pitchFamily="34" charset="0"/>
              </a:rPr>
              <a:t>um </a:t>
            </a:r>
            <a:r>
              <a:rPr lang="en-US" sz="2000" dirty="0">
                <a:latin typeface="Calibri" pitchFamily="34" charset="0"/>
              </a:rPr>
              <a:t>novo cartucho. Contacte a Cepheid se o problema persistir.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344451" y="1485884"/>
            <a:ext cx="3998901" cy="431497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Causa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O teste não pode ser concluído e foram recolhidos dados insuficientes</a:t>
            </a:r>
            <a:r>
              <a:rPr lang="en-US" sz="2000" dirty="0"/>
              <a:t>.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sz="1000" dirty="0" smtClean="0"/>
              <a:t> </a:t>
            </a:r>
            <a:endParaRPr lang="pt-PT" sz="1000" b="1" u="sng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1" u="sng" dirty="0">
                <a:latin typeface="Calibri" pitchFamily="34" charset="0"/>
              </a:rPr>
              <a:t>Origem(ns)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O software parou de trabalhar antes do teste ter terminado devido a: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 - </a:t>
            </a:r>
            <a:r>
              <a:rPr lang="en-US" sz="2000" dirty="0" err="1">
                <a:latin typeface="Calibri" pitchFamily="34" charset="0"/>
              </a:rPr>
              <a:t>Bloqueio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do </a:t>
            </a:r>
            <a:r>
              <a:rPr lang="en-US" sz="2000" dirty="0">
                <a:latin typeface="Calibri" pitchFamily="34" charset="0"/>
              </a:rPr>
              <a:t>windows ou software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 - Falha de energia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 - A função PARAR TESTE  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     foi activada (acidental ou 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000" dirty="0">
                <a:latin typeface="Calibri" pitchFamily="34" charset="0"/>
              </a:rPr>
              <a:t>     deliberadamente) 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502625" y="1570784"/>
            <a:ext cx="5345750" cy="3641276"/>
            <a:chOff x="360425" y="1438121"/>
            <a:chExt cx="5595763" cy="381157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0"/>
            <a:stretch/>
          </p:blipFill>
          <p:spPr bwMode="auto">
            <a:xfrm>
              <a:off x="360425" y="1438121"/>
              <a:ext cx="5565296" cy="3811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2437315" y="2171119"/>
              <a:ext cx="3518873" cy="42573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>
                <a:solidFill>
                  <a:srgbClr val="00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5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>
              <a:lnSpc>
                <a:spcPts val="4200"/>
              </a:lnSpc>
            </a:pPr>
            <a:r>
              <a:rPr lang="en-US" sz="4000" dirty="0" err="1" smtClean="0">
                <a:latin typeface="+mj-lt"/>
                <a:ea typeface="+mj-ea"/>
                <a:cs typeface="+mj-cs"/>
              </a:rPr>
              <a:t>Monitorização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de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erros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e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sem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resultados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/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resultados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inválidos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As taxas dos erros e sem resultados/resultados inválidos devem ser </a:t>
            </a:r>
            <a:r>
              <a:rPr lang="en-US" dirty="0" err="1">
                <a:latin typeface="Calibri" pitchFamily="34" charset="0"/>
              </a:rPr>
              <a:t>monitorizadas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módulo e </a:t>
            </a:r>
            <a:r>
              <a:rPr lang="en-US" dirty="0" err="1" smtClean="0">
                <a:latin typeface="Calibri" pitchFamily="34" charset="0"/>
              </a:rPr>
              <a:t>por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utilizador.</a:t>
            </a:r>
          </a:p>
          <a:p>
            <a:r>
              <a:rPr lang="en-US" dirty="0">
                <a:latin typeface="Calibri" pitchFamily="34" charset="0"/>
              </a:rPr>
              <a:t>A identificação dos tipos de problemas mais frequentes pode ajudar na resolução de problemas uma vez que determinados erros podem estar </a:t>
            </a:r>
            <a:r>
              <a:rPr lang="en-US" dirty="0" err="1">
                <a:latin typeface="Calibri" pitchFamily="34" charset="0"/>
              </a:rPr>
              <a:t>associados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à </a:t>
            </a:r>
            <a:r>
              <a:rPr lang="en-US" dirty="0">
                <a:latin typeface="Calibri" pitchFamily="34" charset="0"/>
              </a:rPr>
              <a:t>técnica do utilizador no processamento da amostra, enquanto outros podem estar associados a problemas mecânicos com os módulos do </a:t>
            </a:r>
            <a:r>
              <a:rPr lang="en-US" dirty="0" err="1" smtClean="0">
                <a:latin typeface="Calibri" pitchFamily="34" charset="0"/>
              </a:rPr>
              <a:t>instrumento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temperatura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da </a:t>
            </a:r>
            <a:r>
              <a:rPr lang="en-US" dirty="0" err="1" smtClean="0">
                <a:latin typeface="Calibri" pitchFamily="34" charset="0"/>
              </a:rPr>
              <a:t>sala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etc.</a:t>
            </a:r>
          </a:p>
          <a:p>
            <a:r>
              <a:rPr lang="en-US" dirty="0">
                <a:latin typeface="Calibri" pitchFamily="34" charset="0"/>
              </a:rPr>
              <a:t>Os erros recorrentes devem ser comunicados atempadamente à Cepheid</a:t>
            </a:r>
          </a:p>
        </p:txBody>
      </p:sp>
    </p:spTree>
    <p:extLst>
      <p:ext uri="{BB962C8B-B14F-4D97-AF65-F5344CB8AC3E}">
        <p14:creationId xmlns:p14="http://schemas.microsoft.com/office/powerpoint/2010/main" val="7427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Objectivos de aprendizagem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pPr marL="124796" indent="0">
              <a:spcAft>
                <a:spcPts val="1800"/>
              </a:spcAft>
              <a:buNone/>
            </a:pPr>
            <a:r>
              <a:rPr lang="en-US" dirty="0">
                <a:latin typeface="Calibri" pitchFamily="34" charset="0"/>
              </a:rPr>
              <a:t>No final deste módulo, conseguirá:</a:t>
            </a:r>
          </a:p>
          <a:p>
            <a:r>
              <a:rPr lang="en-US" dirty="0" smtClean="0">
                <a:latin typeface="Calibri" pitchFamily="34" charset="0"/>
              </a:rPr>
              <a:t>Resolver problemas comuns do instrumento GeneXpert</a:t>
            </a:r>
          </a:p>
          <a:p>
            <a:endParaRPr lang="pt-PT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Explicar as causas e as soluções dos códigos de erro comuns</a:t>
            </a:r>
          </a:p>
          <a:p>
            <a:endParaRPr lang="pt-PT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Tratar de </a:t>
            </a:r>
            <a:r>
              <a:rPr lang="en-US" dirty="0" err="1" smtClean="0">
                <a:latin typeface="Calibri" pitchFamily="34" charset="0"/>
              </a:rPr>
              <a:t>outros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problemas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comuns</a:t>
            </a:r>
            <a:r>
              <a:rPr lang="en-US" dirty="0" smtClean="0">
                <a:latin typeface="Calibri" pitchFamily="34" charset="0"/>
              </a:rPr>
              <a:t> dos testes</a:t>
            </a:r>
            <a:endParaRPr lang="pt-PT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3034786"/>
            <a:ext cx="9619774" cy="4978558"/>
          </a:xfrm>
        </p:spPr>
        <p:txBody>
          <a:bodyPr/>
          <a:lstStyle/>
          <a:p>
            <a:pPr marL="694467" indent="-694467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Aceder a "Ver resultados" para </a:t>
            </a:r>
            <a:r>
              <a:rPr lang="en-US" sz="2400" dirty="0" err="1">
                <a:latin typeface="Calibri" pitchFamily="34" charset="0"/>
              </a:rPr>
              <a:t>este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módulo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no final da </a:t>
            </a:r>
            <a:r>
              <a:rPr lang="en-US" sz="2400" dirty="0" err="1" smtClean="0">
                <a:latin typeface="Calibri" pitchFamily="34" charset="0"/>
              </a:rPr>
              <a:t>execução</a:t>
            </a:r>
            <a:r>
              <a:rPr lang="en-US" sz="2400" dirty="0" smtClean="0">
                <a:latin typeface="Calibri" pitchFamily="34" charset="0"/>
              </a:rPr>
              <a:t> do </a:t>
            </a:r>
            <a:r>
              <a:rPr lang="en-US" sz="2400" dirty="0" err="1" smtClean="0">
                <a:latin typeface="Calibri" pitchFamily="34" charset="0"/>
              </a:rPr>
              <a:t>teste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Remova o cartucho do módulo.</a:t>
            </a:r>
          </a:p>
          <a:p>
            <a:pPr marL="694467" indent="-694467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Certifique-se de que copia o número do ID </a:t>
            </a:r>
            <a:r>
              <a:rPr lang="en-US" sz="2400" dirty="0" smtClean="0">
                <a:latin typeface="Calibri" pitchFamily="34" charset="0"/>
              </a:rPr>
              <a:t>do </a:t>
            </a:r>
            <a:r>
              <a:rPr lang="en-US" sz="2400" dirty="0">
                <a:latin typeface="Calibri" pitchFamily="34" charset="0"/>
              </a:rPr>
              <a:t>cartucho no campo do ID de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r>
              <a:rPr lang="en-US" sz="2400" dirty="0" smtClean="0">
                <a:latin typeface="Calibri" pitchFamily="34" charset="0"/>
              </a:rPr>
              <a:t> (no software) </a:t>
            </a:r>
            <a:r>
              <a:rPr lang="en-US" sz="2400" dirty="0">
                <a:latin typeface="Calibri" pitchFamily="34" charset="0"/>
              </a:rPr>
              <a:t>no lado esquerdo. Guarde as alterações.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47422" y="1397388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en-US" sz="2800" dirty="0"/>
              <a:t>Iniciar o teste e aperceber-se de que não introduziu o ID da amostra (por exemplo, </a:t>
            </a:r>
            <a:r>
              <a:rPr lang="en-US" sz="2800" dirty="0" err="1" smtClean="0"/>
              <a:t>código</a:t>
            </a:r>
            <a:r>
              <a:rPr lang="en-US" sz="2800" dirty="0" smtClean="0"/>
              <a:t> </a:t>
            </a:r>
            <a:r>
              <a:rPr lang="en-US" sz="2800" dirty="0"/>
              <a:t>do laboratório)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99793" y="259642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7973" y="214314"/>
            <a:ext cx="9644130" cy="10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>
              <a:lnSpc>
                <a:spcPts val="38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OUTROS PROBLEMAS DE TESTE: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+mj-lt"/>
              </a:rPr>
              <a:t>Como proceder se (1)</a:t>
            </a:r>
            <a:r>
              <a:rPr lang="pt-BR" sz="36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3600" dirty="0"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2964549"/>
            <a:ext cx="9775650" cy="4978558"/>
          </a:xfrm>
        </p:spPr>
        <p:txBody>
          <a:bodyPr/>
          <a:lstStyle/>
          <a:p>
            <a:pPr marL="694467" indent="-694467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Geralmente, o volume deve ser assegurado </a:t>
            </a:r>
            <a:r>
              <a:rPr lang="en-US" sz="2400" dirty="0" err="1">
                <a:latin typeface="Calibri" pitchFamily="34" charset="0"/>
              </a:rPr>
              <a:t>pelo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técnico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 saúde </a:t>
            </a:r>
            <a:r>
              <a:rPr lang="en-US" sz="2400" dirty="0" err="1">
                <a:latin typeface="Calibri" pitchFamily="34" charset="0"/>
              </a:rPr>
              <a:t>que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recebe</a:t>
            </a:r>
            <a:r>
              <a:rPr lang="en-US" sz="2400" dirty="0" smtClean="0">
                <a:latin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É importante verificar o volume durante a </a:t>
            </a:r>
            <a:r>
              <a:rPr lang="en-US" sz="2400" dirty="0" err="1">
                <a:latin typeface="Calibri" pitchFamily="34" charset="0"/>
              </a:rPr>
              <a:t>recepção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r>
              <a:rPr lang="en-US" sz="2400" dirty="0" smtClean="0">
                <a:latin typeface="Calibri" pitchFamily="34" charset="0"/>
              </a:rPr>
              <a:t> no </a:t>
            </a:r>
            <a:r>
              <a:rPr lang="en-US" sz="2400" dirty="0">
                <a:latin typeface="Calibri" pitchFamily="34" charset="0"/>
              </a:rPr>
              <a:t>laboratório.</a:t>
            </a:r>
          </a:p>
          <a:p>
            <a:pPr marL="694467" indent="-694467">
              <a:buFontTx/>
              <a:buAutoNum type="arabicPeriod"/>
            </a:pPr>
            <a:r>
              <a:rPr lang="en-US" sz="2400" dirty="0" err="1" smtClean="0">
                <a:latin typeface="Calibri" pitchFamily="34" charset="0"/>
              </a:rPr>
              <a:t>Processe</a:t>
            </a:r>
            <a:r>
              <a:rPr lang="en-US" sz="2400" dirty="0" smtClean="0">
                <a:latin typeface="Calibri" pitchFamily="34" charset="0"/>
              </a:rPr>
              <a:t> se </a:t>
            </a:r>
            <a:r>
              <a:rPr lang="en-US" sz="2400" dirty="0" err="1" smtClean="0">
                <a:latin typeface="Calibri" pitchFamily="34" charset="0"/>
              </a:rPr>
              <a:t>tiver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pelo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menos</a:t>
            </a:r>
            <a:r>
              <a:rPr lang="en-US" sz="2400" dirty="0" smtClean="0">
                <a:latin typeface="Calibri" pitchFamily="34" charset="0"/>
              </a:rPr>
              <a:t>, 1 ml e </a:t>
            </a:r>
            <a:r>
              <a:rPr lang="en-US" sz="2400" dirty="0" err="1" smtClean="0">
                <a:latin typeface="Calibri" pitchFamily="34" charset="0"/>
              </a:rPr>
              <a:t>informe</a:t>
            </a:r>
            <a:r>
              <a:rPr lang="en-US" sz="2400" dirty="0" smtClean="0">
                <a:latin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</a:rPr>
              <a:t>técnico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saúde</a:t>
            </a:r>
            <a:r>
              <a:rPr lang="en-US" sz="2400" dirty="0" smtClean="0">
                <a:latin typeface="Calibri" pitchFamily="34" charset="0"/>
              </a:rPr>
              <a:t> de forma </a:t>
            </a:r>
            <a:r>
              <a:rPr lang="en-US" sz="2400" dirty="0" err="1" smtClean="0">
                <a:latin typeface="Calibri" pitchFamily="34" charset="0"/>
              </a:rPr>
              <a:t>apropriada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para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garantir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mais</a:t>
            </a:r>
            <a:r>
              <a:rPr lang="en-US" sz="2400" dirty="0" smtClean="0">
                <a:latin typeface="Calibri" pitchFamily="34" charset="0"/>
              </a:rPr>
              <a:t> de 1 </a:t>
            </a:r>
            <a:r>
              <a:rPr lang="en-US" sz="2400" dirty="0" err="1" smtClean="0">
                <a:latin typeface="Calibri" pitchFamily="34" charset="0"/>
              </a:rPr>
              <a:t>mL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seja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obtido</a:t>
            </a:r>
            <a:r>
              <a:rPr lang="en-US" sz="2400" dirty="0" smtClean="0">
                <a:latin typeface="Calibri" pitchFamily="34" charset="0"/>
              </a:rPr>
              <a:t> no </a:t>
            </a:r>
            <a:r>
              <a:rPr lang="en-US" sz="2400" dirty="0" err="1" smtClean="0">
                <a:latin typeface="Calibri" pitchFamily="34" charset="0"/>
              </a:rPr>
              <a:t>futuro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694467" indent="-694467">
              <a:buFontTx/>
              <a:buAutoNum type="arabicPeriod"/>
            </a:pPr>
            <a:r>
              <a:rPr lang="en-US" sz="2400" dirty="0" smtClean="0">
                <a:latin typeface="Calibri" pitchFamily="34" charset="0"/>
              </a:rPr>
              <a:t>Se </a:t>
            </a:r>
            <a:r>
              <a:rPr lang="en-US" sz="2400" dirty="0" err="1" smtClean="0">
                <a:latin typeface="Calibri" pitchFamily="34" charset="0"/>
              </a:rPr>
              <a:t>houver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menos</a:t>
            </a:r>
            <a:r>
              <a:rPr lang="en-US" sz="2400" dirty="0" smtClean="0">
                <a:latin typeface="Calibri" pitchFamily="34" charset="0"/>
              </a:rPr>
              <a:t> de 1 </a:t>
            </a:r>
            <a:r>
              <a:rPr lang="en-US" sz="2400" dirty="0" err="1" smtClean="0">
                <a:latin typeface="Calibri" pitchFamily="34" charset="0"/>
              </a:rPr>
              <a:t>mL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solicite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uma</a:t>
            </a:r>
            <a:r>
              <a:rPr lang="en-US" sz="2400" dirty="0" smtClean="0">
                <a:latin typeface="Calibri" pitchFamily="34" charset="0"/>
              </a:rPr>
              <a:t> nova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r>
              <a:rPr lang="en-US" sz="24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pt-PT" sz="2300" b="1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47422" y="1412593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Apercebeu-se de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um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paciente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não contém volume suficiente (é necessário &gt;1ml)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799793" y="2598983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3659" y="0"/>
            <a:ext cx="9929882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 smtClean="0"/>
              <a:t>OUTROS PROBLEMAS DE TESTE: </a:t>
            </a:r>
            <a:br>
              <a:rPr lang="en-US" sz="3600" dirty="0" smtClean="0"/>
            </a:br>
            <a:r>
              <a:rPr lang="en-US" sz="3600" dirty="0" smtClean="0">
                <a:latin typeface="+mn-lt"/>
              </a:rPr>
              <a:t>Como </a:t>
            </a:r>
            <a:r>
              <a:rPr lang="en-US" sz="3600" dirty="0" err="1" smtClean="0">
                <a:latin typeface="+mn-lt"/>
              </a:rPr>
              <a:t>proceder</a:t>
            </a:r>
            <a:r>
              <a:rPr lang="en-US" sz="3600" dirty="0" smtClean="0">
                <a:latin typeface="+mn-lt"/>
              </a:rPr>
              <a:t> se (2)</a:t>
            </a:r>
            <a:endParaRPr lang="en-US" sz="36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1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2619773"/>
            <a:ext cx="9619774" cy="3960440"/>
          </a:xfrm>
        </p:spPr>
        <p:txBody>
          <a:bodyPr/>
          <a:lstStyle/>
          <a:p>
            <a:pPr marL="694467" indent="-694467">
              <a:buFontTx/>
              <a:buAutoNum type="arabicPeriod"/>
            </a:pPr>
            <a:r>
              <a:rPr lang="en-US" sz="2400" dirty="0">
                <a:latin typeface="Calibri" pitchFamily="34" charset="0"/>
              </a:rPr>
              <a:t>Pode incubar a expectoração em SR até 5 </a:t>
            </a:r>
            <a:r>
              <a:rPr lang="en-US" sz="2400" dirty="0" err="1" smtClean="0">
                <a:latin typeface="Calibri" pitchFamily="34" charset="0"/>
              </a:rPr>
              <a:t>horas</a:t>
            </a:r>
            <a:r>
              <a:rPr lang="en-US" sz="2400" dirty="0" smtClean="0">
                <a:latin typeface="Calibri" pitchFamily="34" charset="0"/>
              </a:rPr>
              <a:t> à </a:t>
            </a:r>
            <a:r>
              <a:rPr lang="en-US" sz="2400" dirty="0" err="1" smtClean="0">
                <a:latin typeface="Calibri" pitchFamily="34" charset="0"/>
              </a:rPr>
              <a:t>temperatura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ambiente</a:t>
            </a:r>
            <a:r>
              <a:rPr lang="en-US" sz="2400" dirty="0" smtClean="0">
                <a:latin typeface="Calibri" pitchFamily="34" charset="0"/>
              </a:rPr>
              <a:t> antes </a:t>
            </a:r>
            <a:r>
              <a:rPr lang="en-US" sz="2400" dirty="0">
                <a:latin typeface="Calibri" pitchFamily="34" charset="0"/>
              </a:rPr>
              <a:t>de carregar o </a:t>
            </a:r>
            <a:r>
              <a:rPr lang="en-US" sz="2400" dirty="0" err="1">
                <a:latin typeface="Calibri" pitchFamily="34" charset="0"/>
              </a:rPr>
              <a:t>cartucho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ou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até 12 horas se </a:t>
            </a:r>
            <a:r>
              <a:rPr lang="en-US" sz="2400" dirty="0" err="1">
                <a:latin typeface="Calibri" pitchFamily="34" charset="0"/>
              </a:rPr>
              <a:t>armazenado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 2-8</a:t>
            </a:r>
            <a:r>
              <a:rPr lang="en-US" sz="2400" dirty="0">
                <a:latin typeface="Calibri" pitchFamily="34" charset="0"/>
              </a:rPr>
              <a:t> </a:t>
            </a:r>
            <a:r>
              <a:rPr lang="en-GB" sz="2400" dirty="0" smtClean="0">
                <a:latin typeface="Calibri" pitchFamily="34" charset="0"/>
                <a:cs typeface="Calibri" panose="020F0502020204030204" pitchFamily="34" charset="0"/>
              </a:rPr>
              <a:t>°C</a:t>
            </a:r>
            <a:r>
              <a:rPr lang="en-US" sz="2400" dirty="0" smtClean="0">
                <a:latin typeface="Calibri" pitchFamily="34" charset="0"/>
              </a:rPr>
              <a:t>  (</a:t>
            </a:r>
            <a:r>
              <a:rPr lang="en-US" sz="2400" dirty="0">
                <a:latin typeface="Calibri" pitchFamily="34" charset="0"/>
              </a:rPr>
              <a:t>Nota: Assim que adicionar a amostra ao cartucho, deve iniciar o teste no período de 4 horas).</a:t>
            </a:r>
          </a:p>
          <a:p>
            <a:pPr marL="694467" indent="-694467">
              <a:buFontTx/>
              <a:buAutoNum type="arabicPeriod"/>
            </a:pPr>
            <a:r>
              <a:rPr lang="en-US" sz="2400" dirty="0" err="1" smtClean="0">
                <a:latin typeface="Calibri" pitchFamily="34" charset="0"/>
              </a:rPr>
              <a:t>Evitar</a:t>
            </a:r>
            <a:r>
              <a:rPr lang="en-US" sz="2400" dirty="0" smtClean="0">
                <a:latin typeface="Calibri" pitchFamily="34" charset="0"/>
              </a:rPr>
              <a:t>, se </a:t>
            </a:r>
            <a:r>
              <a:rPr lang="en-US" sz="2400" dirty="0" err="1" smtClean="0">
                <a:latin typeface="Calibri" pitchFamily="34" charset="0"/>
              </a:rPr>
              <a:t>possível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ficar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juntando</a:t>
            </a:r>
            <a:r>
              <a:rPr lang="en-US" sz="2400" dirty="0" smtClean="0">
                <a:latin typeface="Calibri" pitchFamily="34" charset="0"/>
              </a:rPr>
              <a:t> as </a:t>
            </a:r>
            <a:r>
              <a:rPr lang="en-US" sz="2400" dirty="0" err="1" smtClean="0">
                <a:latin typeface="Calibri" pitchFamily="34" charset="0"/>
              </a:rPr>
              <a:t>amostras</a:t>
            </a:r>
            <a:r>
              <a:rPr lang="en-US" sz="2400" dirty="0" smtClean="0">
                <a:latin typeface="Calibri" pitchFamily="34" charset="0"/>
              </a:rPr>
              <a:t>; </a:t>
            </a:r>
            <a:r>
              <a:rPr lang="en-US" sz="2400" dirty="0" err="1" smtClean="0">
                <a:latin typeface="Calibri" pitchFamily="34" charset="0"/>
              </a:rPr>
              <a:t>vá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colocando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módulos</a:t>
            </a:r>
            <a:r>
              <a:rPr lang="en-US" sz="2400" dirty="0" smtClean="0">
                <a:latin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</a:rPr>
              <a:t>medida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</a:rPr>
              <a:t> as </a:t>
            </a:r>
            <a:r>
              <a:rPr lang="en-US" sz="2400" dirty="0" err="1" smtClean="0">
                <a:latin typeface="Calibri" pitchFamily="34" charset="0"/>
              </a:rPr>
              <a:t>amostras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chegam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para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que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não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esperem</a:t>
            </a:r>
            <a:r>
              <a:rPr lang="en-US" sz="2400" dirty="0" smtClean="0">
                <a:latin typeface="Calibri" pitchFamily="34" charset="0"/>
              </a:rPr>
              <a:t> a </a:t>
            </a:r>
            <a:r>
              <a:rPr lang="en-US" sz="2400" dirty="0" err="1" smtClean="0">
                <a:latin typeface="Calibri" pitchFamily="34" charset="0"/>
              </a:rPr>
              <a:t>chegada</a:t>
            </a:r>
            <a:r>
              <a:rPr lang="en-US" sz="2400" dirty="0" smtClean="0">
                <a:latin typeface="Calibri" pitchFamily="34" charset="0"/>
              </a:rPr>
              <a:t> de nova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</a:rPr>
              <a:t>juntar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em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lotes</a:t>
            </a:r>
            <a:r>
              <a:rPr lang="en-US" sz="2400" dirty="0" smtClean="0">
                <a:latin typeface="Calibri" pitchFamily="34" charset="0"/>
              </a:rPr>
              <a:t>). </a:t>
            </a:r>
          </a:p>
          <a:p>
            <a:pPr marL="694467" indent="-694467">
              <a:buFontTx/>
              <a:buAutoNum type="arabicPeriod"/>
            </a:pPr>
            <a:r>
              <a:rPr lang="en-US" sz="2400" dirty="0" smtClean="0">
                <a:latin typeface="Calibri" pitchFamily="34" charset="0"/>
              </a:rPr>
              <a:t>Se for </a:t>
            </a:r>
            <a:r>
              <a:rPr lang="en-US" sz="2400" dirty="0" err="1" smtClean="0">
                <a:latin typeface="Calibri" pitchFamily="34" charset="0"/>
              </a:rPr>
              <a:t>necessário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esperar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para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formar</a:t>
            </a:r>
            <a:r>
              <a:rPr lang="en-US" sz="2400" dirty="0" smtClean="0">
                <a:latin typeface="Calibri" pitchFamily="34" charset="0"/>
              </a:rPr>
              <a:t> um </a:t>
            </a:r>
            <a:r>
              <a:rPr lang="en-US" sz="2400" dirty="0" err="1" smtClean="0">
                <a:latin typeface="Calibri" pitchFamily="34" charset="0"/>
              </a:rPr>
              <a:t>lote</a:t>
            </a: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amostras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respeitar</a:t>
            </a:r>
            <a:r>
              <a:rPr lang="en-US" sz="2400" dirty="0" smtClean="0">
                <a:latin typeface="Calibri" pitchFamily="34" charset="0"/>
              </a:rPr>
              <a:t> o </a:t>
            </a:r>
            <a:r>
              <a:rPr lang="en-US" sz="2400" dirty="0" err="1" smtClean="0">
                <a:latin typeface="Calibri" pitchFamily="34" charset="0"/>
              </a:rPr>
              <a:t>período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máximo</a:t>
            </a:r>
            <a:r>
              <a:rPr lang="en-US" sz="2400" dirty="0" smtClean="0">
                <a:latin typeface="Calibri" pitchFamily="34" charset="0"/>
              </a:rPr>
              <a:t> de 5 </a:t>
            </a:r>
            <a:r>
              <a:rPr lang="en-US" sz="2400" dirty="0" err="1" smtClean="0">
                <a:latin typeface="Calibri" pitchFamily="34" charset="0"/>
              </a:rPr>
              <a:t>horas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694467" indent="-694467">
              <a:buFontTx/>
              <a:buAutoNum type="arabicPeriod"/>
            </a:pPr>
            <a:r>
              <a:rPr lang="en-US" sz="2400" dirty="0" err="1" smtClean="0">
                <a:latin typeface="Calibri" pitchFamily="34" charset="0"/>
              </a:rPr>
              <a:t>Neste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caso, </a:t>
            </a:r>
            <a:r>
              <a:rPr lang="en-US" sz="2400" dirty="0" err="1" smtClean="0">
                <a:latin typeface="Calibri" pitchFamily="34" charset="0"/>
              </a:rPr>
              <a:t>os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testes podem ser iniciados após o almoço uma vez que estará ainda no período limite.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467644"/>
            <a:ext cx="10688639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Adicionar reagente de amostra (SR) a 8 amostras de expectoração e assim que iniciar o teste de 4 amostras verificar que será hora do almoço quando poderia iniciar o teste seguinte</a:t>
            </a:r>
            <a:r>
              <a:rPr dirty="0"/>
              <a:t/>
            </a:r>
            <a:br>
              <a:rPr dirty="0"/>
            </a:b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14432" y="2741612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/>
              <a:t>OUTROS PROBLEMAS DE TESTE: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+mj-lt"/>
                <a:ea typeface="+mj-ea"/>
                <a:cs typeface="+mj-cs"/>
              </a:rPr>
              <a:t>Como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proceder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se (3</a:t>
            </a:r>
            <a:r>
              <a:rPr lang="en-US" sz="3600" dirty="0"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3318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47422" y="1382183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Deixar cair um cartucho inoculado ao transportá-lo para o GeneXpert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799793" y="268509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47422" y="2995059"/>
            <a:ext cx="9619774" cy="3442597"/>
          </a:xfrm>
          <a:prstGeom prst="rect">
            <a:avLst/>
          </a:prstGeom>
        </p:spPr>
        <p:txBody>
          <a:bodyPr lIns="35953" tIns="0" rIns="35953" bIns="0"/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694467" indent="-694467" eaLnBrk="1" hangingPunct="1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Não coloque o cartucho no instrumento.</a:t>
            </a:r>
          </a:p>
          <a:p>
            <a:pPr marL="694467" indent="-694467" eaLnBrk="1" hangingPunct="1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Siga os procedimentos de derrames nas orientações relativas à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biossegurança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evitar deixar cair os cartuchos, utilize luvas secas e um carrinho para transportar</a:t>
            </a:r>
          </a:p>
          <a:p>
            <a:pPr marL="0" indent="0">
              <a:buNone/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Caso aconteça um derrame: CONSULTE O MÓDULO 2 — </a:t>
            </a:r>
            <a:r>
              <a:rPr 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Biossegurança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/>
              <a:t>OUTROS PROBLEMAS DE TESTE: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+mj-lt"/>
                <a:ea typeface="+mj-ea"/>
                <a:cs typeface="+mj-cs"/>
              </a:rPr>
              <a:t>Como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proceder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se (4</a:t>
            </a:r>
            <a:r>
              <a:rPr lang="en-US" sz="3600" dirty="0"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332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2763788"/>
            <a:ext cx="9619774" cy="33034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Risco elevado de danificar o módulo. É vivamente recomendado:</a:t>
            </a:r>
          </a:p>
          <a:p>
            <a:pPr marL="527951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1. Notificar a Cepheid (contacte o suporte técnico da Cepheid)</a:t>
            </a:r>
          </a:p>
          <a:p>
            <a:pPr marL="527951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2a.	Antes de transportar o sistema, desbloqueie o módulo preso e execute um procedimento de limpeza completo.</a:t>
            </a:r>
          </a:p>
          <a:p>
            <a:pPr marL="527951" lvl="1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2b.	Se o sistema for transportado com um cartucho no interior, assim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recolocar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o sistema, remova o cartucho, limpe o módulo (procedimento de limpeza normal) e verifique se o sistema funciona correctamente</a:t>
            </a:r>
          </a:p>
          <a:p>
            <a:pPr marL="527950" lvl="1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3. Monitorize o módulo.</a:t>
            </a:r>
          </a:p>
          <a:p>
            <a:pPr marL="0" indent="0" algn="ctr">
              <a:buNone/>
            </a:pPr>
            <a:endParaRPr lang="pt-P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melhor forma de prevenir: se um sistema for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transportado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recolocado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verifique se existe algum cartucho no módulo antes de mover o sistema.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7422" y="1366978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 GeneXpert é transportado com um cartucho no interior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/>
              <a:t>OUTROS PROBLEMAS DE TESTE: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+mj-lt"/>
                <a:ea typeface="+mj-ea"/>
                <a:cs typeface="+mj-cs"/>
              </a:rPr>
              <a:t>Como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proceder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se (5</a:t>
            </a:r>
            <a:r>
              <a:rPr lang="en-US" sz="3600" dirty="0"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99793" y="268509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32" y="3041813"/>
            <a:ext cx="9619774" cy="49785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itchFamily="34" charset="0"/>
              </a:rPr>
              <a:t>Documente no formulário de resultados Xpert.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itchFamily="34" charset="0"/>
              </a:rPr>
              <a:t>Repita o teste se </a:t>
            </a:r>
            <a:r>
              <a:rPr lang="en-US" sz="2400" dirty="0" err="1" smtClean="0">
                <a:latin typeface="Calibri" pitchFamily="34" charset="0"/>
              </a:rPr>
              <a:t>restar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>
                <a:latin typeface="Calibri" pitchFamily="34" charset="0"/>
              </a:rPr>
              <a:t>pelo menos, 2 ml de SR/mistura de expectoração.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alibri" pitchFamily="34" charset="0"/>
              </a:rPr>
              <a:t>Se </a:t>
            </a:r>
            <a:r>
              <a:rPr lang="en-US" sz="2400" dirty="0" err="1" smtClean="0">
                <a:latin typeface="Calibri" pitchFamily="34" charset="0"/>
              </a:rPr>
              <a:t>restar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um volume insuficiente, </a:t>
            </a:r>
            <a:r>
              <a:rPr lang="en-US" sz="2400" dirty="0" err="1">
                <a:latin typeface="Calibri" pitchFamily="34" charset="0"/>
              </a:rPr>
              <a:t>solicite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uma</a:t>
            </a:r>
            <a:r>
              <a:rPr lang="en-US" sz="2400" dirty="0" smtClean="0">
                <a:latin typeface="Calibri" pitchFamily="34" charset="0"/>
              </a:rPr>
              <a:t> nova </a:t>
            </a:r>
            <a:r>
              <a:rPr lang="en-US" sz="2400" dirty="0" err="1" smtClean="0">
                <a:latin typeface="Calibri" pitchFamily="34" charset="0"/>
              </a:rPr>
              <a:t>amostra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 marL="694467" indent="-694467">
              <a:buFontTx/>
              <a:buAutoNum type="arabicPeriod"/>
            </a:pPr>
            <a:endParaRPr lang="pt-PT" sz="23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7422" y="1366978"/>
            <a:ext cx="961977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 anchor="ctr"/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interrompido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pelo GeneXpert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/>
              <a:t>OUTROS PROBLEMAS DE TESTE: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+mj-lt"/>
                <a:ea typeface="+mj-ea"/>
                <a:cs typeface="+mj-cs"/>
              </a:rPr>
              <a:t>Como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proceder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se (6</a:t>
            </a:r>
            <a:r>
              <a:rPr lang="en-US" sz="3600" dirty="0">
                <a:latin typeface="+mj-lt"/>
                <a:ea typeface="+mj-ea"/>
                <a:cs typeface="+mj-cs"/>
              </a:rPr>
              <a:t>)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99793" y="2685096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799793" y="2497254"/>
            <a:ext cx="8907199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4170" tIns="52085" rIns="104170" bIns="52085" anchor="ctr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99794" y="1428886"/>
            <a:ext cx="9005548" cy="9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Reagente da amostra deixado cair e derramado </a:t>
            </a:r>
          </a:p>
          <a:p>
            <a:pPr algn="ctr" eaLnBrk="1" hangingPunct="1"/>
            <a:r>
              <a:rPr lang="en-US" sz="28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mãos</a:t>
            </a:r>
            <a:r>
              <a:rPr 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face </a:t>
            </a:r>
            <a:r>
              <a:rPr lang="en-US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olhos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4432" y="2857041"/>
            <a:ext cx="9619774" cy="4978559"/>
          </a:xfrm>
          <a:prstGeom prst="rect">
            <a:avLst/>
          </a:prstGeom>
        </p:spPr>
        <p:txBody>
          <a:bodyPr lIns="91321" tIns="45661" rIns="91321" bIns="45661"/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>
                <a:solidFill>
                  <a:srgbClr val="421C5E"/>
                </a:solidFill>
                <a:latin typeface="Calibri" pitchFamily="34" charset="0"/>
              </a:rPr>
              <a:t>Consulte a ficha de segurança de material Xpert MTB/RIF (MSDS).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alibri" pitchFamily="34" charset="0"/>
              </a:rPr>
              <a:t>Olhos: Provoca lesões graves nos olhos. Lave cuidadosamente com água durante alguns minutos. Se utilizar lentes de contacto remova-as. Continue a lavar. Consulte um médico.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alibri" pitchFamily="34" charset="0"/>
              </a:rPr>
              <a:t>Pele: Provoca irritação na pele. Lave abundantemente com sabão e água. Consulte um médico.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alibri" pitchFamily="34" charset="0"/>
              </a:rPr>
              <a:t>Ingestão: Pode ser perigoso se ingerido. Lave a boca com água. Consulte um médico.</a:t>
            </a:r>
          </a:p>
          <a:p>
            <a:pPr marL="0" indent="0" eaLnBrk="1" hangingPunct="1">
              <a:buNone/>
            </a:pPr>
            <a:r>
              <a:rPr lang="en-US" sz="2000" dirty="0">
                <a:latin typeface="Calibri" pitchFamily="34" charset="0"/>
              </a:rPr>
              <a:t>Inalação: Pode provocar sonolência ou tonturas. Se tiver dificuldades em respirar, vá para um local fresco e consulte um médico.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/>
              <a:t>OUTROS PROBLEMAS DE TESTE: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+mj-lt"/>
                <a:ea typeface="+mj-ea"/>
                <a:cs typeface="+mj-cs"/>
              </a:rPr>
              <a:t>Como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proceder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se (7</a:t>
            </a:r>
            <a:r>
              <a:rPr lang="en-US" sz="3600" dirty="0">
                <a:latin typeface="+mj-lt"/>
                <a:ea typeface="+mj-ea"/>
                <a:cs typeface="+mj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87118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pt-BR" sz="3300" dirty="0" smtClean="0">
                <a:latin typeface="Calibri" pitchFamily="34" charset="0"/>
                <a:cs typeface="Calibri" pitchFamily="34" charset="0"/>
              </a:rPr>
              <a:t>Outros problemas com hardware, software ou reagentes?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7295" y="1668432"/>
            <a:ext cx="9692132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Procure o número do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erro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no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manual do utilizador GeneXpert e execute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as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medidas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correctivas recomendadas.</a:t>
            </a:r>
          </a:p>
          <a:p>
            <a:pPr marL="124796" indent="0">
              <a:buNone/>
            </a:pPr>
            <a:endParaRPr lang="pt-PT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Contacte o seu fornecedor local ou o suporte técnico da Cepheid.</a:t>
            </a:r>
          </a:p>
          <a:p>
            <a:endParaRPr lang="pt-PT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Se possível, continue a realizar testes em outros módulos enquanto resolve qualquer problema do módulo específico.</a:t>
            </a:r>
            <a:endParaRPr lang="pt-PT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nl-NL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Quando é necessário substituir o</a:t>
            </a:r>
            <a:r>
              <a:rPr dirty="0" smtClean="0"/>
              <a:t> </a:t>
            </a:r>
            <a:r>
              <a:rPr lang="nl-NL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módulo?</a:t>
            </a:r>
            <a:endParaRPr lang="pt-PT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0392" y="1893428"/>
            <a:ext cx="9766638" cy="3008419"/>
          </a:xfrm>
        </p:spPr>
        <p:txBody>
          <a:bodyPr/>
          <a:lstStyle/>
          <a:p>
            <a:pPr algn="just" eaLnBrk="1" hangingPunct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Se um problema com o hardware provocar a falha do módulo</a:t>
            </a:r>
          </a:p>
          <a:p>
            <a:pPr algn="just" eaLnBrk="1" hangingPunct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Se o software indicar que o módulo não está disponível</a:t>
            </a:r>
          </a:p>
          <a:p>
            <a:pPr algn="just" eaLnBrk="1" hangingPunct="1"/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o software indicar outro problema com o módulo</a:t>
            </a:r>
          </a:p>
          <a:p>
            <a:pPr algn="just" eaLnBrk="1" hangingPunct="1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Possivelmente se a taxa de erro estiver a aumentar (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isto pode indicar um problema com o hardware)</a:t>
            </a:r>
            <a:endParaRPr lang="pt-P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pt-PT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91791" y="4419972"/>
            <a:ext cx="8910233" cy="8308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321" tIns="45661" rIns="91321" bIns="45661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Contacte a equipa de suporte técnico da Cepheid: irão decidir se é ou não necessária a substituição do módulo</a:t>
            </a:r>
            <a:endParaRPr lang="pt-PT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4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1041265"/>
            <a:r>
              <a:rPr lang="nl-NL" sz="3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Etapas para preparar a substituição do </a:t>
            </a:r>
            <a:r>
              <a:rPr lang="nl-NL" sz="34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módulo</a:t>
            </a:r>
            <a:endParaRPr lang="pt-PT" sz="34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0392" y="1467644"/>
            <a:ext cx="9766638" cy="5904219"/>
          </a:xfrm>
        </p:spPr>
        <p:txBody>
          <a:bodyPr>
            <a:spAutoFit/>
          </a:bodyPr>
          <a:lstStyle/>
          <a:p>
            <a:pPr marL="456606" indent="-456606" algn="just">
              <a:buFont typeface="+mj-lt"/>
              <a:buAutoNum type="arabicPeriod"/>
            </a:pP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Forneça para a Cepheid: </a:t>
            </a:r>
          </a:p>
          <a:p>
            <a:pPr marL="938578" lvl="1" indent="-342454" algn="just"/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Endereço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local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onde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módulo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enviado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38578" lvl="1" indent="-342454" algn="just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contato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com 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pessoa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 local </a:t>
            </a:r>
          </a:p>
          <a:p>
            <a:pPr marL="938578" lvl="1" indent="-342454" algn="just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endereço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enviar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fatura</a:t>
            </a:r>
            <a:endParaRPr lang="nl-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Pré-pagamento </a:t>
            </a:r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do(s) módulo(s): </a:t>
            </a:r>
            <a:endParaRPr lang="pt-PT" sz="1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pt-P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pt-PT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Receber </a:t>
            </a:r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módulo(s)</a:t>
            </a:r>
          </a:p>
          <a:p>
            <a:pPr marL="456606" indent="-456606">
              <a:buFont typeface="+mj-lt"/>
              <a:buAutoNum type="arabicPeriod"/>
            </a:pP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Desinfectar módulo(s) usado(s): superfícies do instrumento, compartimento de cartuchos, </a:t>
            </a:r>
            <a:b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haste do êmbolo</a:t>
            </a:r>
          </a:p>
          <a:p>
            <a:pPr marL="456606" indent="-456606">
              <a:buFont typeface="+mj-lt"/>
              <a:buAutoNum type="arabicPeriod"/>
            </a:pP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Substituição do(s) módulo(s) – </a:t>
            </a:r>
            <a:r>
              <a:rPr lang="nl-NL" sz="1900" i="1" dirty="0">
                <a:latin typeface="Calibri" panose="020F0502020204030204" pitchFamily="34" charset="0"/>
                <a:cs typeface="Calibri" panose="020F0502020204030204" pitchFamily="34" charset="0"/>
              </a:rPr>
              <a:t>Contacte o suporte técnico da Cepheid para obter </a:t>
            </a:r>
            <a:r>
              <a:rPr lang="nl-NL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ajuda</a:t>
            </a:r>
            <a:r>
              <a:rPr lang="nl-NL" sz="1900" i="1" dirty="0">
                <a:latin typeface="Calibri" panose="020F0502020204030204" pitchFamily="34" charset="0"/>
                <a:cs typeface="Calibri" panose="020F0502020204030204" pitchFamily="34" charset="0"/>
              </a:rPr>
              <a:t>, se necessário</a:t>
            </a:r>
          </a:p>
          <a:p>
            <a:pPr marL="456606" indent="-456606" algn="just">
              <a:buFont typeface="+mj-lt"/>
              <a:buAutoNum type="arabicPeriod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/>
            </a:pPr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4090" y="3128958"/>
            <a:ext cx="5669253" cy="19234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321" tIns="45661" rIns="91321" bIns="45661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O custo da troca de módulos é</a:t>
            </a: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- 900 USD por 1 módulo</a:t>
            </a: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- 1200 USD por 2 módulos</a:t>
            </a: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- 1500 USD por 3 módulos</a:t>
            </a:r>
          </a:p>
          <a:p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- 1800 USD por 4 módulos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Envio incluído até ao aeroporto internacional mais próximo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Desalfandegamento não incluído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5212" y="3629024"/>
            <a:ext cx="2732379" cy="615434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nl-NL" sz="1700" dirty="0">
                <a:latin typeface="Calibri" panose="020F0502020204030204" pitchFamily="34" charset="0"/>
                <a:cs typeface="Calibri" panose="020F0502020204030204" pitchFamily="34" charset="0"/>
              </a:rPr>
              <a:t>Grátis se a máquina estiver no período da garantia</a:t>
            </a:r>
            <a:endParaRPr lang="pt-P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5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0688638" cy="136209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Instrumento GeneXpert:</a:t>
            </a:r>
            <a:r>
              <a:t/>
            </a:r>
            <a:br/>
            <a:r>
              <a:rPr lang="en-US" sz="3600" dirty="0">
                <a:latin typeface="Calibri" pitchFamily="34" charset="0"/>
              </a:rPr>
              <a:t>Problemas que podem surgir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69695" y="1820832"/>
            <a:ext cx="9692132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Os módulos GeneXpert não são detectados</a:t>
            </a:r>
          </a:p>
          <a:p>
            <a:endParaRPr lang="pt-PT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 leitor de código de barras não está a funcionar</a:t>
            </a:r>
          </a:p>
          <a:p>
            <a:endParaRPr lang="pt-PT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 luz vermelha no módulo está a piscar</a:t>
            </a:r>
          </a:p>
          <a:p>
            <a:endParaRPr lang="pt-PT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O cartucho está preso no GeneXpert</a:t>
            </a:r>
            <a:endParaRPr lang="pt-PT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11" y="243508"/>
            <a:ext cx="9501254" cy="1014325"/>
          </a:xfrm>
        </p:spPr>
        <p:txBody>
          <a:bodyPr>
            <a:normAutofit/>
          </a:bodyPr>
          <a:lstStyle/>
          <a:p>
            <a:pPr algn="ctr"/>
            <a:r>
              <a:rPr lang="nl-NL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Substituição de módulo </a:t>
            </a:r>
            <a:endParaRPr lang="pt-PT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odule-replacement on GeneXpert-New Skin - Low Resolut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71" y="1420700"/>
            <a:ext cx="6815277" cy="510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609" y="6557982"/>
            <a:ext cx="5572164" cy="92321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lIns="91321" tIns="45661" rIns="91321" bIns="45661" rtlCol="0">
            <a:spAutoFit/>
          </a:bodyPr>
          <a:lstStyle/>
          <a:p>
            <a:pPr algn="ctr"/>
            <a:r>
              <a:rPr lang="nl-NL" dirty="0"/>
              <a:t>A substituição do módulo só pode ser realizada por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prestadores </a:t>
            </a:r>
            <a:r>
              <a:rPr lang="nl-NL" dirty="0"/>
              <a:t>de serviços locais da Cepheid ou por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um técnico experiente </a:t>
            </a:r>
            <a:r>
              <a:rPr lang="nl-NL" dirty="0"/>
              <a:t>qualificado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793751" y="1285496"/>
            <a:ext cx="9694104" cy="8352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47830" rIns="36000" bIns="4783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 filme está disponível a partir do FTP: </a:t>
            </a:r>
            <a:r>
              <a:rPr lang="en-GB" sz="1600" dirty="0" smtClean="0">
                <a:hlinkClick r:id="rId5"/>
              </a:rPr>
              <a:t>ftp://hbdc:Crasa7Uc@ftp.caplaser.net</a:t>
            </a:r>
            <a:r>
              <a:rPr sz="1600" dirty="0"/>
              <a:t/>
            </a:r>
            <a:br>
              <a:rPr sz="1600" dirty="0"/>
            </a:br>
            <a:r>
              <a:rPr lang="en-GB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(colar no Explorador do Windows, não no Internet Explorer)</a:t>
            </a:r>
            <a:endParaRPr lang="pt-PT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 filmes no FTP são ficheiros de grande dimensão, pelo que devem ser transferidos para um CD antes da formação.</a:t>
            </a:r>
            <a:endParaRPr lang="pt-PT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2" descr="MCj023901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8" y="1016010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6535" y="302102"/>
            <a:ext cx="9715568" cy="1014325"/>
          </a:xfr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1041265"/>
            <a:r>
              <a:rPr lang="nl-NL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Etapas após </a:t>
            </a:r>
            <a:r>
              <a:rPr lang="nl-NL" sz="4000" b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substituição </a:t>
            </a:r>
            <a:r>
              <a:rPr lang="nl-NL" sz="40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dos módulos</a:t>
            </a:r>
            <a:endParaRPr lang="pt-PT" sz="4000" b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90392" y="1893428"/>
            <a:ext cx="9640273" cy="4574839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6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Reinicie o sistema e gere um relatório de qualificação da instalação (enviar para a Cepheid)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Preencha, assine e envie para a Cepheid o certificado de autorização para a devolução do módulo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 Cepheid envia-lhe um número RMA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(autorização de retorno de mercadoria) para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Volte a empacotar o(s) módulo(s) usado(s) na caixa original e coloque a etiqueta correctamente:</a:t>
            </a:r>
          </a:p>
          <a:p>
            <a:pPr marL="596124" lvl="1" indent="0" algn="just">
              <a:buNone/>
            </a:pP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Escreva o número RMA na caixa</a:t>
            </a:r>
          </a:p>
          <a:p>
            <a:pPr marL="596124" lvl="1" indent="0" algn="just">
              <a:buNone/>
            </a:pPr>
            <a:r>
              <a:rPr lang="nl-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Escreva o endereço na caixa: Cepheid Europe, Vira Solelh, 81470 Maurens</a:t>
            </a:r>
            <a:r>
              <a:rPr dirty="0" smtClean="0"/>
              <a:t> </a:t>
            </a:r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Scopont, França</a:t>
            </a:r>
            <a:endParaRPr lang="pt-P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6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Envie o(s) módulo(s) usado(s) para a Cepheid no prazo de 10 dias após a substituição</a:t>
            </a: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606" indent="-456606" algn="just">
              <a:buFont typeface="+mj-lt"/>
              <a:buAutoNum type="arabicPeriod" startAt="6"/>
            </a:pPr>
            <a:endParaRPr lang="pt-PT" sz="2000" dirty="0"/>
          </a:p>
          <a:p>
            <a:pPr marL="456606" indent="-456606" algn="just">
              <a:buFont typeface="+mj-lt"/>
              <a:buAutoNum type="arabicPeriod" startAt="6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32519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Assistência e suporte da Cepheid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517294" y="1467644"/>
            <a:ext cx="9684809" cy="3356629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US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Formação e assistência da Cepheid HBDC Europe</a:t>
            </a:r>
          </a:p>
          <a:p>
            <a:pPr lvl="1">
              <a:defRPr/>
            </a:pPr>
            <a:r>
              <a:rPr lang="en-US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Telefone: +33.5.63.82.53.60</a:t>
            </a:r>
          </a:p>
          <a:p>
            <a:pPr lvl="1">
              <a:defRPr/>
            </a:pPr>
            <a:r>
              <a:rPr lang="fr-FR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De Segunda-feira a Sexta-feira, das 8:00 às 18:00 GMT+1</a:t>
            </a:r>
          </a:p>
          <a:p>
            <a:pPr>
              <a:defRPr/>
            </a:pPr>
            <a:r>
              <a:rPr lang="fr-FR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Assistência técnica da Cepheid (problemas do instrumento e outros códigos de erro</a:t>
            </a:r>
            <a:r>
              <a:rPr lang="fr-FR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</a:t>
            </a:r>
          </a:p>
          <a:p>
            <a:pPr lvl="1">
              <a:defRPr/>
            </a:pPr>
            <a:r>
              <a:rPr lang="en-US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Europa: </a:t>
            </a:r>
          </a:p>
          <a:p>
            <a:pPr lvl="2">
              <a:defRPr/>
            </a:pPr>
            <a:r>
              <a:rPr lang="en-US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Telefone: +33.5.63.82.53.19</a:t>
            </a:r>
          </a:p>
          <a:p>
            <a:pPr lvl="2">
              <a:defRPr/>
            </a:pPr>
            <a:r>
              <a:rPr lang="fr-FR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E-mail: </a:t>
            </a:r>
            <a:r>
              <a:rPr lang="fr-FR" sz="230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Tahoma" pitchFamily="34" charset="0"/>
                <a:hlinkClick r:id="rId3"/>
              </a:rPr>
              <a:t>support@cepheideurope.com</a:t>
            </a:r>
            <a:endParaRPr lang="pt-PT" sz="23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2">
              <a:defRPr/>
            </a:pPr>
            <a:r>
              <a:rPr lang="en-US" sz="2300" dirty="0">
                <a:solidFill>
                  <a:srgbClr val="421C5E"/>
                </a:solidFill>
                <a:latin typeface="Calibri" pitchFamily="34" charset="0"/>
              </a:rPr>
              <a:t>Segunda a Sexta-feira: 8:00 às 18:00 GMT+1 </a:t>
            </a:r>
            <a:endParaRPr lang="pt-PT" sz="23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en-US" sz="2300" u="sng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Antes de solicitar apoio, prepare os seguintes itens:</a:t>
            </a:r>
          </a:p>
          <a:p>
            <a:pPr lvl="1">
              <a:defRPr/>
            </a:pPr>
            <a:r>
              <a:rPr lang="en-US" sz="23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Número de série do GeneXpert, código(s) de erro, descrição do incidente, (se possível) ficheiro GXX arquivado durante o últimos 3 meses e ficheiros de registo do sistema</a:t>
            </a:r>
            <a:endParaRPr lang="pt-PT" sz="23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Resumo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44726" y="1518924"/>
            <a:ext cx="9925818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7295" y="1668432"/>
            <a:ext cx="9692132" cy="4263708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Os problemas operacionais encontrados podem estar relacionados com a técnica incorrecta do utilizador ou pode indicar um problema técnico com os módulos, leitor do código de barras ou cartuchos 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 compreensão dos códigos de erro específicos e a razão de ter recebido resultados inválidos ou não ter recebido resultados ajuda a identificar a causa do problema e encontrar a solução para o mesmo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As taxas dos erros e sem resultados/resultados inválidos devem ser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monitorizadas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por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módulo 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por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utilizador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 assistência técnica da Cepheid deve ser contactada atempadamente sempre que ocorram problemas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497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504056" y="0"/>
            <a:ext cx="8080623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GB" sz="4000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Questões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3436128" y="481645"/>
            <a:ext cx="684055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517295" y="1668432"/>
            <a:ext cx="9692132" cy="4335716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Enumere os problemas operacionais mais frequentes que podem ocorrer ao iniciar/executar um teste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Descreva qualquer um dos códigos de erro principais e como podem ser evitados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Explique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quando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você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pode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obter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inválidos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ou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inexistentes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Qual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o período máximo de tempo em que pode incubar expectoração no reagente da amostra?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Que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informação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você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precisa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antes de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contactar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 Cepheid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para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obter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assistência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técnica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?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377764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279973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040738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344585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262511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12334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0" y="2580382"/>
            <a:ext cx="10015838" cy="18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Módulos GeneXpert não detectados (1)</a:t>
            </a:r>
          </a:p>
        </p:txBody>
      </p:sp>
    </p:spTree>
    <p:extLst>
      <p:ext uri="{BB962C8B-B14F-4D97-AF65-F5344CB8AC3E}">
        <p14:creationId xmlns:p14="http://schemas.microsoft.com/office/powerpoint/2010/main" val="19428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Módulos GeneXpert não detectados (2)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3364" y="1323628"/>
            <a:ext cx="11169627" cy="10212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100" b="1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 máquina GeneXpert foi ligada antes do computador? 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61214" y="3069406"/>
            <a:ext cx="6466626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Cabo de Ethernet solto, desligado ou danificado?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1672637" y="3495915"/>
            <a:ext cx="669525" cy="3160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650656" y="3333300"/>
            <a:ext cx="366887" cy="658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122359" y="3654824"/>
            <a:ext cx="660556" cy="396793"/>
          </a:xfrm>
          <a:prstGeom prst="rect">
            <a:avLst/>
          </a:prstGeom>
          <a:noFill/>
          <a:ln>
            <a:solidFill>
              <a:srgbClr val="000000"/>
            </a:solidFill>
          </a:ln>
          <a:extLst/>
        </p:spPr>
        <p:txBody>
          <a:bodyPr wrap="square" lIns="104170" tIns="52085" rIns="104170" bIns="52085">
            <a:spAutoFit/>
          </a:bodyPr>
          <a:lstStyle>
            <a:defPPr>
              <a:defRPr lang="en-GB"/>
            </a:defPPr>
            <a:lvl1pPr algn="ctr" eaLnBrk="1" hangingPunct="1">
              <a:defRPr sz="1900">
                <a:solidFill>
                  <a:srgbClr val="421C5E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r>
              <a:rPr dirty="0" smtClean="0"/>
              <a:t>SIM 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75554" y="3637361"/>
            <a:ext cx="716071" cy="396793"/>
          </a:xfrm>
          <a:prstGeom prst="rect">
            <a:avLst/>
          </a:prstGeom>
          <a:noFill/>
          <a:ln>
            <a:solidFill>
              <a:srgbClr val="000000"/>
            </a:solidFill>
          </a:ln>
          <a:extLst/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NÃO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04610" y="4076177"/>
            <a:ext cx="553212" cy="515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1924970" y="4609059"/>
            <a:ext cx="4133729" cy="89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marL="419100" indent="-419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Quadro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de gateway ou porta LAN do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/>
            </a:r>
            <a:b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</a:b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computador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inválidos</a:t>
            </a:r>
          </a:p>
          <a:p>
            <a:pPr eaLnBrk="1" hangingPunct="1">
              <a:lnSpc>
                <a:spcPct val="90000"/>
              </a:lnSpc>
            </a:pPr>
            <a:endParaRPr lang="pt-PT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4192191" y="3608357"/>
            <a:ext cx="5388855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Substituir o cabo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1569351" y="4102156"/>
            <a:ext cx="553212" cy="463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23281" y="4609059"/>
            <a:ext cx="3320773" cy="185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/>
          <a:p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Problema com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/>
            </a:r>
            <a:b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</a:b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o </a:t>
            </a:r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endereço de IP    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     </a:t>
            </a:r>
            <a:endParaRPr lang="en-US" sz="1900" dirty="0">
              <a:solidFill>
                <a:srgbClr val="421C5E"/>
              </a:solidFill>
              <a:latin typeface="Calibri" pitchFamily="34" charset="0"/>
            </a:endParaRPr>
          </a:p>
          <a:p>
            <a:endParaRPr lang="pt-PT" sz="1900" dirty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Contactar o</a:t>
            </a:r>
            <a:r>
              <a:rPr lang="en-US" sz="1900" dirty="0">
                <a:solidFill>
                  <a:srgbClr val="FF0000"/>
                </a:solidFill>
                <a:latin typeface="Calibri" pitchFamily="34" charset="0"/>
              </a:rPr>
              <a:t> suporte técnico da Cepheid </a:t>
            </a:r>
            <a:r>
              <a:rPr lang="en-US" sz="1900" dirty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voltar a configurar o endereço de IP</a:t>
            </a:r>
            <a:endParaRPr lang="pt-PT" sz="1900" dirty="0">
              <a:solidFill>
                <a:srgbClr val="421C5E"/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344451" y="4800327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6920515" y="4629156"/>
            <a:ext cx="2899461" cy="159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900" dirty="0" smtClean="0">
                <a:solidFill>
                  <a:srgbClr val="421C5E"/>
                </a:solidFill>
                <a:latin typeface="Calibri" pitchFamily="34" charset="0"/>
                <a:cs typeface="Calibri" pitchFamily="34" charset="0"/>
              </a:rPr>
              <a:t>Contactar o </a:t>
            </a:r>
            <a:r>
              <a:rPr lang="pt-BR" sz="19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suporte técnico da Cepheid </a:t>
            </a:r>
            <a:r>
              <a:rPr lang="pt-BR" sz="1900" dirty="0" smtClean="0">
                <a:solidFill>
                  <a:srgbClr val="421C5E"/>
                </a:solidFill>
                <a:latin typeface="Calibri" pitchFamily="34" charset="0"/>
                <a:cs typeface="Calibri" pitchFamily="34" charset="0"/>
              </a:rPr>
              <a:t>para substituir o computador ou o módulo</a:t>
            </a:r>
          </a:p>
          <a:p>
            <a:pPr eaLnBrk="1" hangingPunct="1"/>
            <a:endParaRPr lang="en-US" sz="1900" dirty="0">
              <a:solidFill>
                <a:srgbClr val="421C5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7213248" y="1395636"/>
            <a:ext cx="847096" cy="3967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170" tIns="52085" rIns="104170" bIns="52085">
            <a:spAutoFit/>
          </a:bodyPr>
          <a:lstStyle>
            <a:defPPr>
              <a:defRPr lang="en-GB"/>
            </a:defPPr>
            <a:lvl1pPr algn="ctr" eaLnBrk="1" hangingPunct="1">
              <a:defRPr sz="1900">
                <a:solidFill>
                  <a:srgbClr val="421C5E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9pPr>
          </a:lstStyle>
          <a:p>
            <a:r>
              <a:rPr dirty="0" smtClean="0"/>
              <a:t>NÃO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739117" y="1608889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12"/>
          <p:cNvSpPr txBox="1">
            <a:spLocks noChangeArrowheads="1"/>
          </p:cNvSpPr>
          <p:nvPr/>
        </p:nvSpPr>
        <p:spPr bwMode="auto">
          <a:xfrm>
            <a:off x="6179805" y="2242001"/>
            <a:ext cx="4236612" cy="15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Encerrar o software GeneXpert Dx            </a:t>
            </a:r>
            <a:endParaRPr lang="pt-PT" sz="1900" dirty="0" smtClean="0">
              <a:solidFill>
                <a:srgbClr val="421C5E"/>
              </a:solidFill>
              <a:latin typeface="Calibri" pitchFamily="34" charset="0"/>
            </a:endParaRPr>
          </a:p>
          <a:p>
            <a:pPr eaLnBrk="1" hangingPunct="1"/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Desligar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o computador          </a:t>
            </a:r>
            <a:r>
              <a:rPr dirty="0"/>
              <a:t/>
            </a:r>
            <a:br>
              <a:rPr dirty="0"/>
            </a:b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Ligar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o GeneXpert           </a:t>
            </a:r>
            <a:r>
              <a:rPr dirty="0"/>
              <a:t/>
            </a:r>
            <a:br>
              <a:rPr dirty="0"/>
            </a:br>
            <a:r>
              <a:rPr lang="en-US" sz="1900" dirty="0" err="1" smtClean="0">
                <a:solidFill>
                  <a:srgbClr val="421C5E"/>
                </a:solidFill>
                <a:latin typeface="Calibri" pitchFamily="34" charset="0"/>
              </a:rPr>
              <a:t>Ligar</a:t>
            </a:r>
            <a:r>
              <a:rPr lang="en-US" sz="1900" dirty="0" smtClean="0">
                <a:solidFill>
                  <a:srgbClr val="421C5E"/>
                </a:solidFill>
                <a:latin typeface="Calibri" pitchFamily="34" charset="0"/>
              </a:rPr>
              <a:t> o computador                 </a:t>
            </a:r>
          </a:p>
          <a:p>
            <a:pPr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Abrir o software GeneXpert Dx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172708" y="1700198"/>
            <a:ext cx="11024" cy="440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700821" y="2201184"/>
            <a:ext cx="925319" cy="3967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SIM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731179" y="3868425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795892" y="2444844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564949" y="3041788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724322" y="2710990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473823" y="3326979"/>
            <a:ext cx="477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151883" y="2682781"/>
            <a:ext cx="11024" cy="4179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0844" y="5252001"/>
            <a:ext cx="0" cy="3159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636479" y="1852167"/>
            <a:ext cx="11024" cy="440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Erro no leitor de código de barras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712577" y="1467274"/>
            <a:ext cx="8996270" cy="1341120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en-US" sz="1900" b="1" dirty="0">
                <a:solidFill>
                  <a:srgbClr val="421C5E"/>
                </a:solidFill>
                <a:latin typeface="Calibri" pitchFamily="34" charset="0"/>
              </a:rPr>
              <a:t>Cabo USB do leitor de código de barras:  Consegue ouvir um sinal sonoro quando é ligado ao computador? </a:t>
            </a:r>
          </a:p>
          <a:p>
            <a:pPr lvl="3" eaLnBrk="1" hangingPunct="1">
              <a:buFontTx/>
              <a:buChar char="-"/>
            </a:pPr>
            <a:endParaRPr lang="pt-PT" sz="1900" b="1" dirty="0">
              <a:solidFill>
                <a:srgbClr val="421C5E"/>
              </a:solidFill>
              <a:latin typeface="Calibri" pitchFamily="34" charset="0"/>
            </a:endParaRPr>
          </a:p>
          <a:p>
            <a:pPr lvl="3" eaLnBrk="1" hangingPunct="1">
              <a:buFontTx/>
              <a:buChar char="-"/>
            </a:pPr>
            <a:endParaRPr lang="pt-PT" sz="1900" b="1" dirty="0">
              <a:solidFill>
                <a:srgbClr val="421C5E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1081855" y="2914644"/>
            <a:ext cx="4249476" cy="6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Ligar o cabo USB ao leitor de código de barras a outra porta USB do computador</a:t>
            </a: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6494657" y="2262095"/>
            <a:ext cx="1278554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SIM</a:t>
            </a: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2208378" y="2271702"/>
            <a:ext cx="1278553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NÃO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843989" y="2628892"/>
            <a:ext cx="10205" cy="3383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165768" y="2084688"/>
            <a:ext cx="1844532" cy="378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64320" y="2084688"/>
            <a:ext cx="1595873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953298" y="2805863"/>
            <a:ext cx="363220" cy="9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527868" y="4305133"/>
            <a:ext cx="363220" cy="1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54"/>
          <p:cNvSpPr txBox="1">
            <a:spLocks noChangeArrowheads="1"/>
          </p:cNvSpPr>
          <p:nvPr/>
        </p:nvSpPr>
        <p:spPr bwMode="auto">
          <a:xfrm>
            <a:off x="2850303" y="4486280"/>
            <a:ext cx="2137728" cy="6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 err="1" smtClean="0">
                <a:solidFill>
                  <a:srgbClr val="421C5E"/>
                </a:solidFill>
                <a:latin typeface="Calibri" pitchFamily="34" charset="0"/>
              </a:rPr>
              <a:t>Falha</a:t>
            </a:r>
            <a: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no </a:t>
            </a:r>
            <a:r>
              <a:rPr lang="en-US" sz="1700" dirty="0" err="1">
                <a:solidFill>
                  <a:srgbClr val="421C5E"/>
                </a:solidFill>
                <a:latin typeface="Calibri" pitchFamily="34" charset="0"/>
              </a:rPr>
              <a:t>leitor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de </a:t>
            </a:r>
            <a:r>
              <a:rPr lang="en-US" sz="1700" dirty="0" err="1">
                <a:solidFill>
                  <a:srgbClr val="421C5E"/>
                </a:solidFill>
                <a:latin typeface="Calibri" pitchFamily="34" charset="0"/>
              </a:rPr>
              <a:t>código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de barras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2276903" y="3557586"/>
            <a:ext cx="554844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54427" y="3557586"/>
            <a:ext cx="562267" cy="268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61"/>
          <p:cNvSpPr txBox="1">
            <a:spLocks noChangeArrowheads="1"/>
          </p:cNvSpPr>
          <p:nvPr/>
        </p:nvSpPr>
        <p:spPr bwMode="auto">
          <a:xfrm>
            <a:off x="3137072" y="3771900"/>
            <a:ext cx="1278553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>
                <a:solidFill>
                  <a:srgbClr val="421C5E"/>
                </a:solidFill>
                <a:latin typeface="Calibri" pitchFamily="34" charset="0"/>
              </a:rPr>
              <a:t> NÃO</a:t>
            </a:r>
          </a:p>
        </p:txBody>
      </p:sp>
      <p:sp>
        <p:nvSpPr>
          <p:cNvPr id="49" name="TextBox 66"/>
          <p:cNvSpPr txBox="1">
            <a:spLocks noChangeArrowheads="1"/>
          </p:cNvSpPr>
          <p:nvPr/>
        </p:nvSpPr>
        <p:spPr bwMode="auto">
          <a:xfrm>
            <a:off x="1348209" y="3787617"/>
            <a:ext cx="1280410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SIM</a:t>
            </a:r>
          </a:p>
        </p:txBody>
      </p:sp>
      <p:sp>
        <p:nvSpPr>
          <p:cNvPr id="50" name="TextBox 67"/>
          <p:cNvSpPr txBox="1">
            <a:spLocks noChangeArrowheads="1"/>
          </p:cNvSpPr>
          <p:nvPr/>
        </p:nvSpPr>
        <p:spPr bwMode="auto">
          <a:xfrm>
            <a:off x="6056895" y="2937347"/>
            <a:ext cx="3741023" cy="6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Prepare a </a:t>
            </a:r>
            <a:r>
              <a:rPr lang="en-US" sz="1700" dirty="0" err="1" smtClean="0">
                <a:solidFill>
                  <a:srgbClr val="421C5E"/>
                </a:solidFill>
                <a:latin typeface="Calibri" pitchFamily="34" charset="0"/>
              </a:rPr>
              <a:t>digitalização</a:t>
            </a:r>
            <a: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  <a:t> do </a:t>
            </a:r>
            <a:r>
              <a:rPr lang="en-US" sz="1700" dirty="0" err="1">
                <a:solidFill>
                  <a:srgbClr val="421C5E"/>
                </a:solidFill>
                <a:latin typeface="Calibri" pitchFamily="34" charset="0"/>
              </a:rPr>
              <a:t>seu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700" dirty="0" err="1">
                <a:solidFill>
                  <a:srgbClr val="421C5E"/>
                </a:solidFill>
                <a:latin typeface="Calibri" pitchFamily="34" charset="0"/>
              </a:rPr>
              <a:t>cartucho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.            </a:t>
            </a:r>
            <a:r>
              <a:rPr lang="en-US" sz="1700" dirty="0" err="1">
                <a:solidFill>
                  <a:srgbClr val="421C5E"/>
                </a:solidFill>
                <a:latin typeface="Calibri" pitchFamily="34" charset="0"/>
              </a:rPr>
              <a:t>Consegue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700" dirty="0" err="1">
                <a:solidFill>
                  <a:srgbClr val="421C5E"/>
                </a:solidFill>
                <a:latin typeface="Calibri" pitchFamily="34" charset="0"/>
              </a:rPr>
              <a:t>digitalizá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-lo?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6595039" y="3633472"/>
            <a:ext cx="554845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372562" y="3633472"/>
            <a:ext cx="564123" cy="268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81"/>
          <p:cNvSpPr txBox="1">
            <a:spLocks noChangeArrowheads="1"/>
          </p:cNvSpPr>
          <p:nvPr/>
        </p:nvSpPr>
        <p:spPr bwMode="auto">
          <a:xfrm>
            <a:off x="7635809" y="3771900"/>
            <a:ext cx="1280410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NÃO</a:t>
            </a:r>
          </a:p>
        </p:txBody>
      </p:sp>
      <p:sp>
        <p:nvSpPr>
          <p:cNvPr id="54" name="TextBox 82"/>
          <p:cNvSpPr txBox="1">
            <a:spLocks noChangeArrowheads="1"/>
          </p:cNvSpPr>
          <p:nvPr/>
        </p:nvSpPr>
        <p:spPr bwMode="auto">
          <a:xfrm>
            <a:off x="5706983" y="3843338"/>
            <a:ext cx="1280410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SIM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5400000">
            <a:off x="8086099" y="4305133"/>
            <a:ext cx="363220" cy="11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84"/>
          <p:cNvSpPr txBox="1">
            <a:spLocks noChangeArrowheads="1"/>
          </p:cNvSpPr>
          <p:nvPr/>
        </p:nvSpPr>
        <p:spPr bwMode="auto">
          <a:xfrm>
            <a:off x="5945556" y="4414842"/>
            <a:ext cx="4564939" cy="11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Verificar o ficheiro de definição do </a:t>
            </a:r>
            <a:r>
              <a:rPr lang="en-US" sz="1700" dirty="0" err="1" smtClean="0">
                <a:solidFill>
                  <a:srgbClr val="421C5E"/>
                </a:solidFill>
                <a:latin typeface="Calibri" pitchFamily="34" charset="0"/>
              </a:rPr>
              <a:t>teste</a:t>
            </a:r>
            <a: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importado </a:t>
            </a:r>
          </a:p>
          <a:p>
            <a:pPr algn="just" eaLnBrk="1" hangingPunct="1">
              <a:buFontTx/>
              <a:buChar char="-"/>
            </a:pP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Voltar a configurar o leitor de código de barras</a:t>
            </a:r>
          </a:p>
          <a:p>
            <a:pPr algn="just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Consegue digitalizá-lo agora? </a:t>
            </a:r>
          </a:p>
        </p:txBody>
      </p:sp>
      <p:sp>
        <p:nvSpPr>
          <p:cNvPr id="57" name="TextBox 86"/>
          <p:cNvSpPr txBox="1">
            <a:spLocks noChangeArrowheads="1"/>
          </p:cNvSpPr>
          <p:nvPr/>
        </p:nvSpPr>
        <p:spPr bwMode="auto">
          <a:xfrm>
            <a:off x="7058831" y="5557850"/>
            <a:ext cx="1278554" cy="36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 NÃO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701773" y="5925205"/>
            <a:ext cx="3172" cy="347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88"/>
          <p:cNvSpPr txBox="1">
            <a:spLocks noChangeArrowheads="1"/>
          </p:cNvSpPr>
          <p:nvPr/>
        </p:nvSpPr>
        <p:spPr bwMode="auto">
          <a:xfrm>
            <a:off x="7096068" y="6251885"/>
            <a:ext cx="3018786" cy="6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700" dirty="0" err="1" smtClean="0">
                <a:solidFill>
                  <a:srgbClr val="421C5E"/>
                </a:solidFill>
                <a:latin typeface="Calibri" pitchFamily="34" charset="0"/>
              </a:rPr>
              <a:t>Falha</a:t>
            </a:r>
            <a: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no leitor de </a:t>
            </a:r>
            <a: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  <a:t/>
            </a:r>
            <a:b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</a:br>
            <a:r>
              <a:rPr lang="en-US" sz="1700" dirty="0" err="1" smtClean="0">
                <a:solidFill>
                  <a:srgbClr val="421C5E"/>
                </a:solidFill>
                <a:latin typeface="Calibri" pitchFamily="34" charset="0"/>
              </a:rPr>
              <a:t>código</a:t>
            </a:r>
            <a:r>
              <a:rPr lang="en-US" sz="17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en-US" sz="1700" dirty="0">
                <a:solidFill>
                  <a:srgbClr val="421C5E"/>
                </a:solidFill>
                <a:latin typeface="Calibri" pitchFamily="34" charset="0"/>
              </a:rPr>
              <a:t>de barras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456996" y="4196968"/>
            <a:ext cx="1079929" cy="1213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72229" y="1578668"/>
            <a:ext cx="12867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72230" y="1578667"/>
            <a:ext cx="0" cy="2610262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121430" y="5465122"/>
            <a:ext cx="613560" cy="517386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"/>
          <p:cNvSpPr txBox="1"/>
          <p:nvPr/>
        </p:nvSpPr>
        <p:spPr>
          <a:xfrm>
            <a:off x="4772815" y="5776518"/>
            <a:ext cx="1385799" cy="1138654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rgbClr val="421C5E"/>
                </a:solidFill>
              </a:rPr>
              <a:t>Contactar o</a:t>
            </a:r>
            <a:r>
              <a:rPr lang="en-US" sz="1700" dirty="0" smtClean="0">
                <a:solidFill>
                  <a:srgbClr val="FF0000"/>
                </a:solidFill>
              </a:rPr>
              <a:t> suporte técnico da Cepheid</a:t>
            </a:r>
            <a:endParaRPr lang="pt-PT" sz="1700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10800000">
            <a:off x="6230385" y="6449135"/>
            <a:ext cx="702420" cy="158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82"/>
          <p:cNvSpPr txBox="1">
            <a:spLocks noChangeArrowheads="1"/>
          </p:cNvSpPr>
          <p:nvPr/>
        </p:nvSpPr>
        <p:spPr bwMode="auto">
          <a:xfrm>
            <a:off x="8993131" y="5557850"/>
            <a:ext cx="1280410" cy="39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70" tIns="52085" rIns="104170" bIns="520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900" dirty="0">
                <a:solidFill>
                  <a:srgbClr val="421C5E"/>
                </a:solidFill>
                <a:latin typeface="Calibri" pitchFamily="34" charset="0"/>
              </a:rPr>
              <a:t>SIM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10800000" flipV="1">
            <a:off x="8000860" y="5464345"/>
            <a:ext cx="554845" cy="3527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778384" y="5464345"/>
            <a:ext cx="564123" cy="2689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Luz vermelha no módulo a piscar 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126186" y="1481245"/>
            <a:ext cx="10154206" cy="10212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Calibri" pitchFamily="34" charset="0"/>
              </a:rPr>
              <a:t>Isto indica que o módulo pode estar a falhar</a:t>
            </a:r>
          </a:p>
          <a:p>
            <a:r>
              <a:rPr lang="en-US" sz="2400" dirty="0">
                <a:latin typeface="Calibri" pitchFamily="34" charset="0"/>
              </a:rPr>
              <a:t>Na janela do sistema GeneXpert</a:t>
            </a:r>
            <a:r>
              <a:rPr dirty="0" smtClean="0"/>
              <a:t> </a:t>
            </a:r>
            <a:r>
              <a:rPr lang="en-US" sz="2400" dirty="0">
                <a:latin typeface="Calibri" pitchFamily="34" charset="0"/>
              </a:rPr>
              <a:t>Dx, clique em "Manutenção" na barra de </a:t>
            </a:r>
            <a:r>
              <a:rPr lang="en-US" sz="2400" dirty="0" err="1" smtClean="0">
                <a:latin typeface="Calibri" pitchFamily="34" charset="0"/>
              </a:rPr>
              <a:t>ferramentas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 seleccione "Executar autoteste"</a:t>
            </a:r>
          </a:p>
          <a:p>
            <a:r>
              <a:rPr lang="en-US" sz="2400" dirty="0">
                <a:latin typeface="Calibri" pitchFamily="34" charset="0"/>
              </a:rPr>
              <a:t>Se o problema persistir, contacte o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suporte técnico da Cepheid</a:t>
            </a:r>
          </a:p>
          <a:p>
            <a:pPr eaLnBrk="1" hangingPunct="1">
              <a:defRPr/>
            </a:pPr>
            <a:endParaRPr lang="pt-PT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 smtClean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581" y="3390281"/>
            <a:ext cx="9414358" cy="257851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24636" y="3267844"/>
            <a:ext cx="2935697" cy="1265398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auto">
          <a:xfrm>
            <a:off x="3701671" y="4491980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/>
              <a:t>  </a:t>
            </a:r>
            <a:endParaRPr lang="pt-PT" dirty="0">
              <a:solidFill>
                <a:srgbClr val="421C5E"/>
              </a:solidFill>
            </a:endParaRP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en-US" sz="3600" dirty="0">
                <a:latin typeface="Calibri" pitchFamily="34" charset="0"/>
              </a:rPr>
              <a:t>Cartucho preso no GeneXpert (1)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319172" y="1481244"/>
            <a:ext cx="9961220" cy="200262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latin typeface="Calibri" pitchFamily="34" charset="0"/>
              </a:rPr>
              <a:t>Solução 1:</a:t>
            </a:r>
            <a:r>
              <a:rPr lang="en-US" sz="2400" dirty="0">
                <a:latin typeface="Calibri" pitchFamily="34" charset="0"/>
              </a:rPr>
              <a:t> Verificar se a porta do módulo está fechada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Tente abrir lentamente a porta do módulo.</a:t>
            </a:r>
          </a:p>
          <a:p>
            <a:pPr eaLnBrk="1" hangingPunct="1">
              <a:defRPr/>
            </a:pPr>
            <a:r>
              <a:rPr lang="en-US" sz="2400" b="1" dirty="0">
                <a:latin typeface="Calibri" pitchFamily="34" charset="0"/>
              </a:rPr>
              <a:t>Solução 2: </a:t>
            </a:r>
            <a:r>
              <a:rPr lang="en-US" sz="2400" dirty="0">
                <a:latin typeface="Calibri" pitchFamily="34" charset="0"/>
              </a:rPr>
              <a:t>Na janela do sistema GeneXpert Dx, clique em "Manutenção" 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barra de </a:t>
            </a:r>
            <a:r>
              <a:rPr lang="en-US" sz="2400" dirty="0" err="1" smtClean="0">
                <a:latin typeface="Calibri" pitchFamily="34" charset="0"/>
              </a:rPr>
              <a:t>ferramentas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e seleccione "Abrir porta do módulo ou actualizar EEPROM"</a:t>
            </a:r>
          </a:p>
          <a:p>
            <a:pPr eaLnBrk="1" hangingPunct="1">
              <a:defRPr/>
            </a:pPr>
            <a:endParaRPr lang="pt-PT" sz="24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sz="17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lvl="1" eaLnBrk="1" hangingPunct="1">
              <a:defRPr/>
            </a:pPr>
            <a:endParaRPr lang="pt-PT" sz="1700" dirty="0">
              <a:solidFill>
                <a:srgbClr val="FF0000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559" y="3422826"/>
            <a:ext cx="8748192" cy="2396057"/>
          </a:xfrm>
          <a:prstGeom prst="rect">
            <a:avLst/>
          </a:prstGeom>
        </p:spPr>
      </p:pic>
      <p:cxnSp>
        <p:nvCxnSpPr>
          <p:cNvPr id="63" name="Straight Arrow Connector 62"/>
          <p:cNvCxnSpPr/>
          <p:nvPr/>
        </p:nvCxnSpPr>
        <p:spPr>
          <a:xfrm>
            <a:off x="986601" y="3414710"/>
            <a:ext cx="2791236" cy="1190540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 bwMode="auto">
          <a:xfrm>
            <a:off x="3777837" y="4605250"/>
            <a:ext cx="2147883" cy="3152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3055</Words>
  <Application>Microsoft Office PowerPoint</Application>
  <PresentationFormat>Custom</PresentationFormat>
  <Paragraphs>412</Paragraphs>
  <Slides>45</Slides>
  <Notes>45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business-template</vt:lpstr>
      <vt:lpstr>PowerPoint Presentation</vt:lpstr>
      <vt:lpstr>  </vt:lpstr>
      <vt:lpstr>  </vt:lpstr>
      <vt:lpstr>  </vt:lpstr>
      <vt:lpstr>PowerPoint Presentation</vt:lpstr>
      <vt:lpstr>  </vt:lpstr>
      <vt:lpstr>  </vt:lpstr>
      <vt:lpstr>  </vt:lpstr>
      <vt:lpstr>  </vt:lpstr>
      <vt:lpstr>  </vt:lpstr>
      <vt:lpstr>  </vt:lpstr>
      <vt:lpstr>Remoção manual de um cartucho preso: 1. Desligar o instrumento GeneXpert</vt:lpstr>
      <vt:lpstr>Remoção manual de um cartucho preso: 2. Abrir o instrumento GeneXpert</vt:lpstr>
      <vt:lpstr>Remoção manual de um cartucho preso: 2. Abrir o instrumento GeneXpert (continuação)</vt:lpstr>
      <vt:lpstr>Remoção manual de um cartucho preso: 2. Abrir o instrumento GeneXpert (continuação 2)</vt:lpstr>
      <vt:lpstr>Remoção manual de um cartucho preso: 3. Remoção manual de cartucho preso</vt:lpstr>
      <vt:lpstr>Remoção manual de um cartucho preso: 3. Remoção manual de cartucho preso (continuação)</vt:lpstr>
      <vt:lpstr>Remoção manual de um cartucho preso: 4. Voltar a montar o instrumento GeneXpert</vt:lpstr>
      <vt:lpstr>Remoção manual de um cartucho preso: 4. Voltar a montar instrumento GeneXpert (continuação)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Quando é necessário substituir o módulo?</vt:lpstr>
      <vt:lpstr>Etapas para preparar a substituição do módulo</vt:lpstr>
      <vt:lpstr>Substituição de módulo </vt:lpstr>
      <vt:lpstr>Etapas após substituição dos módulos</vt:lpstr>
      <vt:lpstr>Assistência e suporte da Cepheid</vt:lpstr>
      <vt:lpstr>PowerPoint Presentation</vt:lpstr>
      <vt:lpstr>PowerPoint Presentation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136</cp:revision>
  <dcterms:created xsi:type="dcterms:W3CDTF">2006-07-23T20:13:44Z</dcterms:created>
  <dcterms:modified xsi:type="dcterms:W3CDTF">2014-11-03T14:28:31Z</dcterms:modified>
</cp:coreProperties>
</file>